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806" r:id="rId2"/>
  </p:sldMasterIdLst>
  <p:notesMasterIdLst>
    <p:notesMasterId r:id="rId12"/>
  </p:notesMasterIdLst>
  <p:sldIdLst>
    <p:sldId id="276" r:id="rId3"/>
    <p:sldId id="321" r:id="rId4"/>
    <p:sldId id="320" r:id="rId5"/>
    <p:sldId id="335" r:id="rId6"/>
    <p:sldId id="323" r:id="rId7"/>
    <p:sldId id="322" r:id="rId8"/>
    <p:sldId id="332" r:id="rId9"/>
    <p:sldId id="333" r:id="rId10"/>
    <p:sldId id="334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Arial Bold" panose="020B0704020202020204" pitchFamily="34" charset="0"/>
      <p:bold r:id="rId14"/>
    </p:embeddedFon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Varel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B3E"/>
    <a:srgbClr val="1D202D"/>
    <a:srgbClr val="282E3F"/>
    <a:srgbClr val="696E7C"/>
    <a:srgbClr val="656875"/>
    <a:srgbClr val="D6E5EE"/>
    <a:srgbClr val="C2C1C0"/>
    <a:srgbClr val="E9E9E9"/>
    <a:srgbClr val="33323D"/>
    <a:srgbClr val="2C2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FEA4BB-FC8C-4413-B31B-8ECB4AB8C58C}">
  <a:tblStyle styleId="{87FEA4BB-FC8C-4413-B31B-8ECB4AB8C5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>
        <p:scale>
          <a:sx n="77" d="100"/>
          <a:sy n="77" d="100"/>
        </p:scale>
        <p:origin x="120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74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96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9545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8692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328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896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885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209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96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1E64D-5A4C-D340-8AD8-9477351E7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C20BE2-BFE4-094D-8879-A05F3EC09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45EB04-2E7D-5342-A4F1-37FF3CAF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61F9-FC32-9E4E-82BF-2B724171432F}" type="datetimeFigureOut">
              <a:rPr lang="it-IT" smtClean="0"/>
              <a:t>08/01/2023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B775FC-32DC-3A49-9D5B-32145561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BAB01-8EDC-C74D-A903-7EB017C9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E166-5124-4F45-AA84-1F66835FEF43}" type="slidenum">
              <a:rPr lang="it-IT" smtClean="0"/>
              <a:t>‹#›</a:t>
            </a:fld>
            <a:endParaRPr lang="it-IT"/>
          </a:p>
        </p:txBody>
      </p:sp>
      <p:sp>
        <p:nvSpPr>
          <p:cNvPr id="7" name="AutoShape 2" descr="Image result for python code logo"/>
          <p:cNvSpPr>
            <a:spLocks noChangeAspect="1" noChangeArrowheads="1"/>
          </p:cNvSpPr>
          <p:nvPr userDrawn="1"/>
        </p:nvSpPr>
        <p:spPr bwMode="auto">
          <a:xfrm>
            <a:off x="116681" y="-451247"/>
            <a:ext cx="942975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t-IT" sz="105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264" y="0"/>
            <a:ext cx="942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sellaDiTesto 5">
            <a:extLst>
              <a:ext uri="{FF2B5EF4-FFF2-40B4-BE49-F238E27FC236}">
                <a16:creationId xmlns:a16="http://schemas.microsoft.com/office/drawing/2014/main" id="{1960640D-3264-445D-B8E2-486F4F145D3D}"/>
              </a:ext>
            </a:extLst>
          </p:cNvPr>
          <p:cNvSpPr txBox="1"/>
          <p:nvPr userDrawn="1"/>
        </p:nvSpPr>
        <p:spPr>
          <a:xfrm>
            <a:off x="7904590" y="4866501"/>
            <a:ext cx="123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Haarlem Deco DEMO" pitchFamily="2" charset="0"/>
              </a:rPr>
              <a:t>Lorenzo Cerreta</a:t>
            </a:r>
          </a:p>
        </p:txBody>
      </p:sp>
    </p:spTree>
    <p:extLst>
      <p:ext uri="{BB962C8B-B14F-4D97-AF65-F5344CB8AC3E}">
        <p14:creationId xmlns:p14="http://schemas.microsoft.com/office/powerpoint/2010/main" val="161457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t 1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4" name="Objet 1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A8C98AA-92FF-4AFE-8ADC-95B822B9EAE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52235"/>
              </a:gs>
              <a:gs pos="100000">
                <a:srgbClr val="152235">
                  <a:alpha val="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76A5A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╺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7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2C0BCE8-C25E-42D0-87E8-C1D98EBCE006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763" y="249057"/>
            <a:ext cx="8618537" cy="582104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r>
              <a:rPr lang="en-US" dirty="0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763" y="1323054"/>
            <a:ext cx="8618537" cy="32298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4464" y="4779120"/>
            <a:ext cx="578213" cy="14421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 b="1" i="0">
                <a:solidFill>
                  <a:schemeClr val="tx2"/>
                </a:solidFill>
                <a:latin typeface="Arial Bold" charset="0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hf hdr="0" ftr="0" dt="0"/>
  <p:txStyles>
    <p:titleStyle>
      <a:lvl1pPr algn="l" defTabSz="1301008" rtl="0" eaLnBrk="1" latinLnBrk="0" hangingPunct="1">
        <a:lnSpc>
          <a:spcPct val="80000"/>
        </a:lnSpc>
        <a:spcBef>
          <a:spcPct val="0"/>
        </a:spcBef>
        <a:buNone/>
        <a:defRPr sz="2400" b="0" i="0" kern="1200" cap="all" spc="-100" baseline="0">
          <a:solidFill>
            <a:schemeClr val="tx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6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600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144463" indent="-144463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Char char="•"/>
        <a:tabLst/>
        <a:defRPr sz="1600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600" b="1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6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171450" indent="-136525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Char char="•"/>
        <a:tabLst/>
        <a:defRPr sz="1600" b="0" i="0" kern="1200" cap="none" baseline="0">
          <a:solidFill>
            <a:schemeClr val="tx2"/>
          </a:solidFill>
          <a:latin typeface="+mn-lt"/>
          <a:ea typeface="Arial Bold" charset="0"/>
          <a:cs typeface="Arial Bold" charset="0"/>
        </a:defRPr>
      </a:lvl6pPr>
      <a:lvl7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400" b="1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7pPr>
      <a:lvl8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400" b="0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8pPr>
      <a:lvl9pPr marL="144463" indent="-144463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Char char="•"/>
        <a:tabLst/>
        <a:defRPr sz="1400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504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1008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1512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2017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2521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3025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3529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4033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96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63" userDrawn="1">
          <p15:clr>
            <a:srgbClr val="F26B43"/>
          </p15:clr>
        </p15:guide>
        <p15:guide id="4" pos="5592" userDrawn="1">
          <p15:clr>
            <a:srgbClr val="F26B43"/>
          </p15:clr>
        </p15:guide>
        <p15:guide id="5" orient="horz" pos="852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2868" userDrawn="1">
          <p15:clr>
            <a:srgbClr val="F26B43"/>
          </p15:clr>
        </p15:guide>
        <p15:guide id="9" orient="horz" pos="1524" userDrawn="1">
          <p15:clr>
            <a:srgbClr val="F26B43"/>
          </p15:clr>
        </p15:guide>
        <p15:guide id="10" orient="horz" pos="30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iber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lorenzo-cerret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7jn2jySb7zjjYYCq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7" Type="http://schemas.openxmlformats.org/officeDocument/2006/relationships/hyperlink" Target="https://colab.research.google.com/github/ElLorans/PythonCrashCourse/blob/main/notebooks/1%20-%20strings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lab.research.google.com/" TargetMode="External"/><Relationship Id="rId5" Type="http://schemas.openxmlformats.org/officeDocument/2006/relationships/hyperlink" Target="https://www.python.org/downloads/release/python-399/" TargetMode="External"/><Relationship Id="rId4" Type="http://schemas.openxmlformats.org/officeDocument/2006/relationships/hyperlink" Target="https://docs.conda.io/en/latest/miniconda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Lorans/PythonCrashCours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Lorans/PythonCrashCours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1468"/>
            <a:ext cx="9144000" cy="1790700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C202"/>
                </a:solidFill>
                <a:latin typeface="Haarlem Deco DEMO" pitchFamily="2" charset="0"/>
              </a:rPr>
              <a:t>Python Crash Course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1C651C9-A782-534A-A611-4AD781D33289}"/>
              </a:ext>
            </a:extLst>
          </p:cNvPr>
          <p:cNvSpPr txBox="1"/>
          <p:nvPr/>
        </p:nvSpPr>
        <p:spPr>
          <a:xfrm>
            <a:off x="2688535" y="1532902"/>
            <a:ext cx="37669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latin typeface="Haarlem Deco DEMO" pitchFamily="2" charset="0"/>
              </a:rPr>
              <a:t>09 </a:t>
            </a:r>
            <a:r>
              <a:rPr lang="it-IT" sz="1050" dirty="0" err="1">
                <a:latin typeface="Haarlem Deco DEMO" pitchFamily="2" charset="0"/>
              </a:rPr>
              <a:t>January</a:t>
            </a:r>
            <a:r>
              <a:rPr lang="it-IT" sz="1050" dirty="0">
                <a:latin typeface="Haarlem Deco DEMO" pitchFamily="2" charset="0"/>
              </a:rPr>
              <a:t> 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" y="346307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700" dirty="0">
                <a:latin typeface="Haarlem Deco DEMO" pitchFamily="2" charset="0"/>
              </a:rPr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388155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8" y="623667"/>
            <a:ext cx="3437681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About 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85943-4C25-4581-AF79-BA9A7A7F4770}"/>
              </a:ext>
            </a:extLst>
          </p:cNvPr>
          <p:cNvSpPr txBox="1"/>
          <p:nvPr/>
        </p:nvSpPr>
        <p:spPr>
          <a:xfrm>
            <a:off x="360739" y="1131499"/>
            <a:ext cx="8227676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Accenture Chair 2020 alumnus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Senior FP&amp;A Analyst at Campari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Focus on: Corporate Finance and Data Analytics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Founder @ </a:t>
            </a:r>
            <a:r>
              <a:rPr lang="it-IT" sz="2000" dirty="0">
                <a:solidFill>
                  <a:srgbClr val="0070C0"/>
                </a:solidFill>
                <a:latin typeface="Haarlem Deco DEM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Exibero</a:t>
            </a:r>
            <a:endParaRPr lang="it-IT" sz="2000" dirty="0">
              <a:solidFill>
                <a:srgbClr val="0070C0"/>
              </a:solidFill>
              <a:latin typeface="Haarlem Deco DEMO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Taught last 2 Python Crash Courses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Linkedin: </a:t>
            </a:r>
            <a:r>
              <a:rPr lang="it-IT" sz="2000" dirty="0">
                <a:solidFill>
                  <a:srgbClr val="0070C0"/>
                </a:solidFill>
                <a:latin typeface="Haarlem Deco DEMO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https://www.linkedin.com/in/lorenzo-cerreta/</a:t>
            </a:r>
            <a:endParaRPr lang="it-IT" sz="2000" dirty="0">
              <a:solidFill>
                <a:srgbClr val="0070C0"/>
              </a:solidFill>
              <a:latin typeface="Haarlem Deco DEMO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  <a:latin typeface="Haarlem Deco DEMO" pitchFamily="2" charset="0"/>
              </a:rPr>
              <a:t>Email: b00758824@essec.edu / lorenzo.cerreta@gmail.com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000" dirty="0">
              <a:latin typeface="Haarlem Deco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2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70" y="208431"/>
            <a:ext cx="3437681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Syllabus: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649702"/>
            <a:ext cx="81716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Haarlem Deco DEMO" pitchFamily="2" charset="0"/>
              </a:rPr>
              <a:t>Slot 1 (</a:t>
            </a:r>
            <a:r>
              <a:rPr lang="it-IT" sz="2000" b="1" dirty="0" err="1">
                <a:latin typeface="Haarlem Deco DEMO" pitchFamily="2" charset="0"/>
              </a:rPr>
              <a:t>Jan</a:t>
            </a:r>
            <a:r>
              <a:rPr lang="it-IT" sz="2000" b="1" dirty="0">
                <a:latin typeface="Haarlem Deco DEMO" pitchFamily="2" charset="0"/>
              </a:rPr>
              <a:t> 8) – Introduction: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data types (ints, floats, strings, </a:t>
            </a:r>
            <a:r>
              <a:rPr lang="it-IT" sz="2000" dirty="0" err="1">
                <a:latin typeface="Haarlem Deco DEMO" pitchFamily="2" charset="0"/>
              </a:rPr>
              <a:t>bools</a:t>
            </a:r>
            <a:r>
              <a:rPr lang="it-IT" sz="2000" dirty="0">
                <a:latin typeface="Haarlem Deco DEMO" pitchFamily="2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latin typeface="Haarlem Deco DEMO" pitchFamily="2" charset="0"/>
              </a:rPr>
              <a:t>conditionals</a:t>
            </a:r>
            <a:endParaRPr lang="it-IT" sz="2000" dirty="0">
              <a:latin typeface="Haarlem Deco DEMO" pitchFamily="2" charset="0"/>
            </a:endParaRPr>
          </a:p>
          <a:p>
            <a:endParaRPr lang="it-IT" sz="2000" b="1" dirty="0">
              <a:latin typeface="Haarlem Deco DEMO" pitchFamily="2" charset="0"/>
            </a:endParaRPr>
          </a:p>
          <a:p>
            <a:r>
              <a:rPr lang="it-IT" sz="2000" b="1" dirty="0">
                <a:latin typeface="Haarlem Deco DEMO" pitchFamily="2" charset="0"/>
              </a:rPr>
              <a:t>Slot 2 (</a:t>
            </a:r>
            <a:r>
              <a:rPr lang="it-IT" sz="2000" b="1" dirty="0" err="1">
                <a:latin typeface="Haarlem Deco DEMO" pitchFamily="2" charset="0"/>
              </a:rPr>
              <a:t>Jan</a:t>
            </a:r>
            <a:r>
              <a:rPr lang="it-IT" sz="2000" b="1" dirty="0">
                <a:latin typeface="Haarlem Deco DEMO" pitchFamily="2" charset="0"/>
              </a:rPr>
              <a:t> 9) – «guess a number» game: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data types (list, dict)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loops</a:t>
            </a:r>
          </a:p>
          <a:p>
            <a:endParaRPr lang="it-IT" sz="2000" dirty="0">
              <a:latin typeface="Haarlem Deco DEMO" pitchFamily="2" charset="0"/>
            </a:endParaRPr>
          </a:p>
          <a:p>
            <a:r>
              <a:rPr lang="it-IT" sz="2000" b="1" dirty="0">
                <a:latin typeface="Haarlem Deco DEMO" pitchFamily="2" charset="0"/>
              </a:rPr>
              <a:t>Slot 3 (</a:t>
            </a:r>
            <a:r>
              <a:rPr lang="it-IT" sz="2000" b="1" dirty="0" err="1">
                <a:latin typeface="Haarlem Deco DEMO" pitchFamily="2" charset="0"/>
              </a:rPr>
              <a:t>Jan</a:t>
            </a:r>
            <a:r>
              <a:rPr lang="it-IT" sz="2000" b="1" dirty="0">
                <a:latin typeface="Haarlem Deco DEMO" pitchFamily="2" charset="0"/>
              </a:rPr>
              <a:t> 11) – «what’s your favourite tv series» game: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functions</a:t>
            </a:r>
          </a:p>
          <a:p>
            <a:endParaRPr lang="it-IT" sz="2000" dirty="0">
              <a:latin typeface="Haarlem Deco DEMO" pitchFamily="2" charset="0"/>
            </a:endParaRPr>
          </a:p>
          <a:p>
            <a:r>
              <a:rPr lang="it-IT" sz="2000" b="1" dirty="0">
                <a:latin typeface="Haarlem Deco DEMO" pitchFamily="2" charset="0"/>
              </a:rPr>
              <a:t>Slot 4 (</a:t>
            </a:r>
            <a:r>
              <a:rPr lang="it-IT" sz="2000" b="1" dirty="0" err="1">
                <a:latin typeface="Haarlem Deco DEMO" pitchFamily="2" charset="0"/>
              </a:rPr>
              <a:t>Jan</a:t>
            </a:r>
            <a:r>
              <a:rPr lang="it-IT" sz="2000" b="1" dirty="0">
                <a:latin typeface="Haarlem Deco DEMO" pitchFamily="2" charset="0"/>
              </a:rPr>
              <a:t> 14) – web scraping for wines: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connecting to a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downloading data</a:t>
            </a:r>
          </a:p>
        </p:txBody>
      </p:sp>
    </p:spTree>
    <p:extLst>
      <p:ext uri="{BB962C8B-B14F-4D97-AF65-F5344CB8AC3E}">
        <p14:creationId xmlns:p14="http://schemas.microsoft.com/office/powerpoint/2010/main" val="419850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70" y="208431"/>
            <a:ext cx="3437681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The course: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649702"/>
            <a:ext cx="8171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latin typeface="Haarlem Deco DEMO" pitchFamily="2" charset="0"/>
              </a:rPr>
              <a:t>If you need the basics: </a:t>
            </a:r>
            <a:r>
              <a:rPr lang="it-IT" sz="2000" dirty="0">
                <a:latin typeface="Haarlem Deco DEMO" pitchFamily="2" charset="0"/>
              </a:rPr>
              <a:t>follow the lessons and acquire the skills required from the Chair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latin typeface="Haarlem Deco DEMO" pitchFamily="2" charset="0"/>
              </a:rPr>
              <a:t>If you are intermediate:</a:t>
            </a:r>
            <a:r>
              <a:rPr lang="it-IT" sz="2000" dirty="0">
                <a:latin typeface="Haarlem Deco DEMO" pitchFamily="2" charset="0"/>
              </a:rPr>
              <a:t> complete the «FeelBored» exercises and get feedback (come back for lesson 4)</a:t>
            </a:r>
            <a:endParaRPr lang="it-IT" sz="2000" b="1" dirty="0">
              <a:latin typeface="Haarlem Deco DEMO" pitchFamily="2" charset="0"/>
            </a:endParaRP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2DACD22E-FAC9-47D6-8029-DC9ED3EEFBA1}"/>
              </a:ext>
            </a:extLst>
          </p:cNvPr>
          <p:cNvSpPr txBox="1">
            <a:spLocks/>
          </p:cNvSpPr>
          <p:nvPr/>
        </p:nvSpPr>
        <p:spPr>
          <a:xfrm>
            <a:off x="150470" y="2747582"/>
            <a:ext cx="3437681" cy="50783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b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45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A few requests: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85943-4C25-4581-AF79-BA9A7A7F4770}"/>
              </a:ext>
            </a:extLst>
          </p:cNvPr>
          <p:cNvSpPr txBox="1"/>
          <p:nvPr/>
        </p:nvSpPr>
        <p:spPr>
          <a:xfrm>
            <a:off x="360740" y="3248831"/>
            <a:ext cx="83549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aarlem Deco DEMO" pitchFamily="2" charset="0"/>
              </a:rPr>
              <a:t>Turn camera 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aarlem Deco DEMO" pitchFamily="2" charset="0"/>
              </a:rPr>
              <a:t>Try to do as many exercises as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aarlem Deco DEMO" pitchFamily="2" charset="0"/>
              </a:rPr>
              <a:t>Ask questions /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aarlem Deco DEMO" pitchFamily="2" charset="0"/>
              </a:rPr>
              <a:t>Complete a short questionnaire using </a:t>
            </a:r>
            <a:r>
              <a:rPr lang="en-GB" sz="2000" b="1" dirty="0">
                <a:latin typeface="Haarlem Deco DEMO" pitchFamily="2" charset="0"/>
              </a:rPr>
              <a:t>only</a:t>
            </a:r>
            <a:r>
              <a:rPr lang="en-GB" sz="2000" dirty="0">
                <a:latin typeface="Haarlem Deco DEMO" pitchFamily="2" charset="0"/>
              </a:rPr>
              <a:t> your knowledge</a:t>
            </a:r>
          </a:p>
          <a:p>
            <a:r>
              <a:rPr lang="en-GB" sz="2000" dirty="0">
                <a:solidFill>
                  <a:srgbClr val="0070C0"/>
                </a:solidFill>
                <a:latin typeface="Haarlem Deco DEMO" pitchFamily="2" charset="0"/>
              </a:rPr>
              <a:t>      </a:t>
            </a:r>
            <a:r>
              <a:rPr lang="en-GB" sz="2000" dirty="0">
                <a:solidFill>
                  <a:srgbClr val="0070C0"/>
                </a:solidFill>
                <a:latin typeface="Haarlem Deco DEM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https://forms.gle/7jn2jySb7zjjYYCq6</a:t>
            </a:r>
            <a:endParaRPr lang="en-GB" sz="2000" dirty="0">
              <a:solidFill>
                <a:srgbClr val="0070C0"/>
              </a:solidFill>
              <a:latin typeface="Haarlem Deco DEMO" pitchFamily="2" charset="0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032A4A12-1151-4E90-9FCA-79005F69E9DF}"/>
              </a:ext>
            </a:extLst>
          </p:cNvPr>
          <p:cNvSpPr txBox="1">
            <a:spLocks/>
          </p:cNvSpPr>
          <p:nvPr/>
        </p:nvSpPr>
        <p:spPr>
          <a:xfrm>
            <a:off x="150470" y="1921991"/>
            <a:ext cx="3437681" cy="50783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b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45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Material: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08480-C913-45B9-A06A-396A6B612263}"/>
              </a:ext>
            </a:extLst>
          </p:cNvPr>
          <p:cNvSpPr txBox="1"/>
          <p:nvPr/>
        </p:nvSpPr>
        <p:spPr>
          <a:xfrm>
            <a:off x="360740" y="2338928"/>
            <a:ext cx="7637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Haarlem Deco DEMO" pitchFamily="2" charset="0"/>
              </a:rPr>
              <a:t>Based, with minor changes, on Jerry Pussinen (2018), </a:t>
            </a:r>
            <a:r>
              <a:rPr lang="it-IT" sz="2000" i="1" dirty="0">
                <a:latin typeface="Haarlem Deco DEMO" pitchFamily="2" charset="0"/>
              </a:rPr>
              <a:t>Learn Python 3</a:t>
            </a:r>
            <a:r>
              <a:rPr lang="it-IT" sz="2000" dirty="0">
                <a:latin typeface="Haarlem Deco DEM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866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70" y="509372"/>
            <a:ext cx="3437681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Installing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1033771"/>
            <a:ext cx="8354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Haarlem Deco DEMO" pitchFamily="2" charset="0"/>
              </a:rPr>
              <a:t>On Mac, Python2 or 3 are likely already installed. DO NOT UNINSTALL them, or you might break your Mac! You still need to install a separate Python3.</a:t>
            </a:r>
          </a:p>
          <a:p>
            <a:endParaRPr lang="en-GB" sz="2000" dirty="0">
              <a:latin typeface="Haarlem Deco DEMO" pitchFamily="2" charset="0"/>
            </a:endParaRPr>
          </a:p>
          <a:p>
            <a:r>
              <a:rPr lang="en-GB" sz="2000" b="1" dirty="0">
                <a:latin typeface="Haarlem Deco DEMO" pitchFamily="2" charset="0"/>
              </a:rPr>
              <a:t>Choose one of the suggested installation:</a:t>
            </a:r>
            <a:endParaRPr lang="en-GB" sz="2000" dirty="0">
              <a:latin typeface="Haarlem Deco DEM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  <a:latin typeface="Haarlem Deco DEM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Anaconda</a:t>
            </a:r>
            <a:r>
              <a:rPr lang="en-GB" sz="2000" dirty="0">
                <a:solidFill>
                  <a:srgbClr val="0070C0"/>
                </a:solidFill>
                <a:latin typeface="Haarlem Deco DEMO" pitchFamily="2" charset="0"/>
              </a:rPr>
              <a:t> </a:t>
            </a:r>
            <a:r>
              <a:rPr lang="en-GB" sz="2000" dirty="0">
                <a:latin typeface="Haarlem Deco DEMO" pitchFamily="2" charset="0"/>
              </a:rPr>
              <a:t>(recommended, especially on Windows)</a:t>
            </a:r>
            <a:endParaRPr lang="en-GB" sz="2000" dirty="0">
              <a:solidFill>
                <a:srgbClr val="0070C0"/>
              </a:solidFill>
              <a:latin typeface="Haarlem Deco DEM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rgbClr val="0070C0"/>
                </a:solidFill>
                <a:latin typeface="Haarlem Deco DEMO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Miniconda</a:t>
            </a:r>
            <a:r>
              <a:rPr lang="en-GB" sz="2000" dirty="0">
                <a:solidFill>
                  <a:srgbClr val="0070C0"/>
                </a:solidFill>
                <a:latin typeface="Haarlem Deco DEMO" pitchFamily="2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Haarlem Deco DEMO" pitchFamily="2" charset="0"/>
              </a:rPr>
              <a:t>(if </a:t>
            </a:r>
            <a:r>
              <a:rPr lang="en-GB" sz="2000">
                <a:solidFill>
                  <a:schemeClr val="tx1"/>
                </a:solidFill>
                <a:latin typeface="Haarlem Deco DEMO" pitchFamily="2" charset="0"/>
              </a:rPr>
              <a:t>you either have </a:t>
            </a:r>
            <a:r>
              <a:rPr lang="en-GB" sz="2000" dirty="0">
                <a:solidFill>
                  <a:schemeClr val="tx1"/>
                </a:solidFill>
                <a:latin typeface="Haarlem Deco DEMO" pitchFamily="2" charset="0"/>
              </a:rPr>
              <a:t>little space on your PC </a:t>
            </a:r>
            <a:r>
              <a:rPr lang="en-GB" sz="2000" b="1" dirty="0">
                <a:solidFill>
                  <a:schemeClr val="tx1"/>
                </a:solidFill>
                <a:latin typeface="Haarlem Deco DEMO" pitchFamily="2" charset="0"/>
              </a:rPr>
              <a:t>or</a:t>
            </a:r>
            <a:r>
              <a:rPr lang="en-GB" sz="2000" dirty="0">
                <a:solidFill>
                  <a:schemeClr val="tx1"/>
                </a:solidFill>
                <a:latin typeface="Haarlem Deco DEMO" pitchFamily="2" charset="0"/>
              </a:rPr>
              <a:t> you know how to use the terminal in place of a GUI)</a:t>
            </a:r>
            <a:endParaRPr lang="en-GB" sz="2000" dirty="0">
              <a:solidFill>
                <a:srgbClr val="0070C0"/>
              </a:solidFill>
              <a:latin typeface="Haarlem Deco DEM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  <a:latin typeface="Haarlem Deco DEMO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Python.org (Vanilla Python)</a:t>
            </a:r>
            <a:r>
              <a:rPr lang="en-GB" sz="2000" dirty="0">
                <a:solidFill>
                  <a:schemeClr val="tx1"/>
                </a:solidFill>
                <a:latin typeface="Haarlem Deco DEMO" pitchFamily="2" charset="0"/>
              </a:rPr>
              <a:t> (not particularly recommended)</a:t>
            </a:r>
            <a:endParaRPr lang="en-GB" sz="2000" dirty="0">
              <a:solidFill>
                <a:srgbClr val="0070C0"/>
              </a:solidFill>
              <a:latin typeface="Haarlem Deco DEM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  <a:latin typeface="Haarlem Deco DEMO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</a:t>
            </a:r>
            <a:r>
              <a:rPr lang="en-GB" sz="2000" dirty="0" err="1">
                <a:solidFill>
                  <a:srgbClr val="0070C0"/>
                </a:solidFill>
                <a:latin typeface="Haarlem Deco DEMO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</a:t>
            </a:r>
            <a:r>
              <a:rPr lang="en-GB" sz="2000" dirty="0">
                <a:solidFill>
                  <a:srgbClr val="0070C0"/>
                </a:solidFill>
                <a:latin typeface="Haarlem Deco DEMO" pitchFamily="2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Haarlem Deco DEMO" pitchFamily="2" charset="0"/>
              </a:rPr>
              <a:t>(no installation). You can run the first notebook with this </a:t>
            </a:r>
            <a:r>
              <a:rPr lang="en-GB" sz="2000" dirty="0">
                <a:solidFill>
                  <a:srgbClr val="0070C0"/>
                </a:solidFill>
                <a:latin typeface="Haarlem Deco DEMO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GB" sz="2000" dirty="0">
              <a:solidFill>
                <a:srgbClr val="0070C0"/>
              </a:solidFill>
              <a:latin typeface="Haarlem Deco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6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598FB2A1-948F-4023-9AA9-F77AB9453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270" y="0"/>
            <a:ext cx="33834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2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70" y="509372"/>
            <a:ext cx="3437681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Course Materials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1033771"/>
            <a:ext cx="83549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Course Materials will be available on Github (Github is to programmers something like Wikipedia + Google Docs): </a:t>
            </a:r>
            <a:r>
              <a:rPr lang="it-IT" sz="2000" dirty="0">
                <a:solidFill>
                  <a:srgbClr val="0070C0"/>
                </a:solidFill>
                <a:latin typeface="Haarlem Deco DEM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https://github.com/ElLorans/PythonCrashCourse</a:t>
            </a:r>
            <a:endParaRPr lang="it-IT" sz="2000" dirty="0">
              <a:solidFill>
                <a:srgbClr val="0070C0"/>
              </a:solidFill>
              <a:latin typeface="Haarlem Deco DEM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070C0"/>
              </a:solidFill>
              <a:latin typeface="Haarlem Deco DEM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252B3E"/>
                </a:solidFill>
                <a:latin typeface="Haarlem Deco DEMO" pitchFamily="2" charset="0"/>
              </a:rPr>
              <a:t>You will find a folder with the notebooks we will show in class and a folder named «exercises». If «JupyterExercises» and «PyExercises» are too easy for you, feel free to try the «FeelBored» folder.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252B3E"/>
              </a:solidFill>
              <a:latin typeface="Haarlem Deco DEM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252B3E"/>
                </a:solidFill>
                <a:latin typeface="Haarlem Deco DEMO" pitchFamily="2" charset="0"/>
              </a:rPr>
              <a:t>If you want to ask a question that can benefit the whole class, please raise an issue on Github.</a:t>
            </a:r>
          </a:p>
          <a:p>
            <a:endParaRPr lang="it-IT" sz="2000" dirty="0">
              <a:latin typeface="Haarlem Deco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0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63" y="733530"/>
            <a:ext cx="3537275" cy="625318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pPr algn="l"/>
            <a:r>
              <a:rPr lang="it-IT" sz="3200" dirty="0">
                <a:solidFill>
                  <a:srgbClr val="FFC202"/>
                </a:solidFill>
                <a:latin typeface="Haarlem Deco DEMO" pitchFamily="2" charset="0"/>
              </a:rPr>
              <a:t>End of the course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501" y="1646721"/>
            <a:ext cx="83549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Haarlem Deco DEMO" pitchFamily="2" charset="0"/>
              </a:rPr>
              <a:t>For the next 2 weeks, I will answer questions about exercises at b00758824@essec.edu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Haarlem Deco DEM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Haarlem Deco DEMO" pitchFamily="2" charset="0"/>
              </a:rPr>
              <a:t>Exercises are available at </a:t>
            </a:r>
            <a:r>
              <a:rPr lang="en-GB" sz="2400" dirty="0">
                <a:solidFill>
                  <a:srgbClr val="0070C0"/>
                </a:solidFill>
                <a:latin typeface="Haarlem Deco DEM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https://github.com/ElLorans/PythonCrashCourse</a:t>
            </a:r>
            <a:endParaRPr lang="en-GB" sz="2400" dirty="0">
              <a:latin typeface="Haarlem Deco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9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33" y="-21382"/>
            <a:ext cx="5721039" cy="139298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pPr algn="l"/>
            <a:r>
              <a:rPr lang="it-IT" sz="3200" dirty="0">
                <a:solidFill>
                  <a:srgbClr val="FFC202"/>
                </a:solidFill>
                <a:latin typeface="Haarlem Deco DEMO" pitchFamily="2" charset="0"/>
              </a:rPr>
              <a:t>Sorry for the long ppt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C2DB945E-D3E1-49BB-AD6E-55638B9D8DD4}"/>
              </a:ext>
            </a:extLst>
          </p:cNvPr>
          <p:cNvSpPr txBox="1">
            <a:spLocks/>
          </p:cNvSpPr>
          <p:nvPr/>
        </p:nvSpPr>
        <p:spPr>
          <a:xfrm>
            <a:off x="3267016" y="2671372"/>
            <a:ext cx="5721039" cy="139298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45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it-IT" sz="3200" dirty="0">
                <a:solidFill>
                  <a:srgbClr val="FFC202"/>
                </a:solidFill>
                <a:latin typeface="Haarlem Deco DEMO" pitchFamily="2" charset="0"/>
              </a:rPr>
              <a:t>Here is a Python</a:t>
            </a:r>
          </a:p>
        </p:txBody>
      </p:sp>
    </p:spTree>
    <p:extLst>
      <p:ext uri="{BB962C8B-B14F-4D97-AF65-F5344CB8AC3E}">
        <p14:creationId xmlns:p14="http://schemas.microsoft.com/office/powerpoint/2010/main" val="38277582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H7IFAx3T1OAV5yr3Xb_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Ragozine template">
  <a:themeElements>
    <a:clrScheme name="Custom 347">
      <a:dk1>
        <a:srgbClr val="000000"/>
      </a:dk1>
      <a:lt1>
        <a:srgbClr val="FFFFFF"/>
      </a:lt1>
      <a:dk2>
        <a:srgbClr val="EFEFEF"/>
      </a:dk2>
      <a:lt2>
        <a:srgbClr val="727375"/>
      </a:lt2>
      <a:accent1>
        <a:srgbClr val="8BBCE4"/>
      </a:accent1>
      <a:accent2>
        <a:srgbClr val="657B9E"/>
      </a:accent2>
      <a:accent3>
        <a:srgbClr val="C99287"/>
      </a:accent3>
      <a:accent4>
        <a:srgbClr val="B36151"/>
      </a:accent4>
      <a:accent5>
        <a:srgbClr val="D5A6BD"/>
      </a:accent5>
      <a:accent6>
        <a:srgbClr val="A5819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centure aug2016">
  <a:themeElements>
    <a:clrScheme name="Custom 8">
      <a:dk1>
        <a:srgbClr val="000000"/>
      </a:dk1>
      <a:lt1>
        <a:srgbClr val="FFFFFF"/>
      </a:lt1>
      <a:dk2>
        <a:srgbClr val="919191"/>
      </a:dk2>
      <a:lt2>
        <a:srgbClr val="FF0000"/>
      </a:lt2>
      <a:accent1>
        <a:srgbClr val="FF9128"/>
      </a:accent1>
      <a:accent2>
        <a:srgbClr val="FE3C0F"/>
      </a:accent2>
      <a:accent3>
        <a:srgbClr val="FF0000"/>
      </a:accent3>
      <a:accent4>
        <a:srgbClr val="BC001D"/>
      </a:accent4>
      <a:accent5>
        <a:srgbClr val="920026"/>
      </a:accent5>
      <a:accent6>
        <a:srgbClr val="710011"/>
      </a:accent6>
      <a:hlink>
        <a:srgbClr val="FF0000"/>
      </a:hlink>
      <a:folHlink>
        <a:srgbClr val="71001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491</Words>
  <Application>Microsoft Office PowerPoint</Application>
  <PresentationFormat>On-screen Show (16:9)</PresentationFormat>
  <Paragraphs>66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Varela</vt:lpstr>
      <vt:lpstr>Arial Black</vt:lpstr>
      <vt:lpstr>Arial Bold</vt:lpstr>
      <vt:lpstr>Twentieth Century</vt:lpstr>
      <vt:lpstr>Arial</vt:lpstr>
      <vt:lpstr>Haarlem Deco DEMO</vt:lpstr>
      <vt:lpstr>Raleway</vt:lpstr>
      <vt:lpstr>Ragozine template</vt:lpstr>
      <vt:lpstr>Accenture aug2016</vt:lpstr>
      <vt:lpstr>think-cell Slide</vt:lpstr>
      <vt:lpstr>Python Crash Course</vt:lpstr>
      <vt:lpstr>About me:</vt:lpstr>
      <vt:lpstr>Syllabus:</vt:lpstr>
      <vt:lpstr>The course:</vt:lpstr>
      <vt:lpstr>Installing Python</vt:lpstr>
      <vt:lpstr>PowerPoint Presentation</vt:lpstr>
      <vt:lpstr>Course Materials</vt:lpstr>
      <vt:lpstr>End of the course</vt:lpstr>
      <vt:lpstr>Sorry for the long 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Lorenzo Cerreta Novartis 2020</dc:title>
  <dc:creator>CERRETA Lorenzo</dc:creator>
  <cp:lastModifiedBy>Lorenzo Cerreta</cp:lastModifiedBy>
  <cp:revision>105</cp:revision>
  <dcterms:modified xsi:type="dcterms:W3CDTF">2023-01-08T08:42:00Z</dcterms:modified>
</cp:coreProperties>
</file>