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4" r:id="rId2"/>
    <p:sldId id="304" r:id="rId3"/>
    <p:sldId id="309" r:id="rId4"/>
    <p:sldId id="307" r:id="rId5"/>
    <p:sldId id="311" r:id="rId6"/>
    <p:sldId id="312" r:id="rId7"/>
    <p:sldId id="313" r:id="rId8"/>
    <p:sldId id="314" r:id="rId9"/>
    <p:sldId id="315" r:id="rId10"/>
    <p:sldId id="316" r:id="rId11"/>
    <p:sldId id="318" r:id="rId12"/>
    <p:sldId id="317" r:id="rId13"/>
    <p:sldId id="319" r:id="rId14"/>
    <p:sldId id="320" r:id="rId15"/>
    <p:sldId id="321" r:id="rId16"/>
    <p:sldId id="322" r:id="rId17"/>
    <p:sldId id="323" r:id="rId18"/>
    <p:sldId id="324" r:id="rId19"/>
    <p:sldId id="325" r:id="rId20"/>
    <p:sldId id="328" r:id="rId21"/>
    <p:sldId id="326" r:id="rId22"/>
    <p:sldId id="327" r:id="rId23"/>
    <p:sldId id="329" r:id="rId24"/>
    <p:sldId id="330" r:id="rId25"/>
    <p:sldId id="29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55" autoAdjust="0"/>
    <p:restoredTop sz="94660"/>
  </p:normalViewPr>
  <p:slideViewPr>
    <p:cSldViewPr snapToGrid="0">
      <p:cViewPr varScale="1">
        <p:scale>
          <a:sx n="69" d="100"/>
          <a:sy n="69" d="100"/>
        </p:scale>
        <p:origin x="155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12" name="Rectangle 11"/>
          <p:cNvSpPr/>
          <p:nvPr userDrawn="1"/>
        </p:nvSpPr>
        <p:spPr>
          <a:xfrm>
            <a:off x="0" y="6356350"/>
            <a:ext cx="9144000" cy="501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p:cNvSpPr txBox="1">
            <a:spLocks/>
          </p:cNvSpPr>
          <p:nvPr userDrawn="1"/>
        </p:nvSpPr>
        <p:spPr>
          <a:xfrm>
            <a:off x="542059" y="6508751"/>
            <a:ext cx="30861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964"/>
            <a:ext cx="2520917" cy="811659"/>
          </a:xfrm>
          <a:prstGeom prst="rect">
            <a:avLst/>
          </a:prstGeom>
        </p:spPr>
      </p:pic>
      <p:sp>
        <p:nvSpPr>
          <p:cNvPr id="14" name="Picture Placeholder 13"/>
          <p:cNvSpPr>
            <a:spLocks noGrp="1"/>
          </p:cNvSpPr>
          <p:nvPr>
            <p:ph type="pic" sz="quarter" idx="13"/>
          </p:nvPr>
        </p:nvSpPr>
        <p:spPr>
          <a:xfrm>
            <a:off x="389659" y="823624"/>
            <a:ext cx="8476549" cy="3183932"/>
          </a:xfrm>
          <a:prstGeom prst="rect">
            <a:avLst/>
          </a:prstGeom>
        </p:spPr>
        <p:txBody>
          <a:bodyPr/>
          <a:lstStyle>
            <a:lvl1pPr marL="0" indent="0" algn="ctr">
              <a:buNone/>
              <a:defRPr baseline="0"/>
            </a:lvl1pPr>
          </a:lstStyle>
          <a:p>
            <a:r>
              <a:rPr lang="en-US" smtClean="0"/>
              <a:t>Click icon to add picture</a:t>
            </a:r>
            <a:endParaRPr lang="en-US" dirty="0"/>
          </a:p>
        </p:txBody>
      </p:sp>
      <p:sp>
        <p:nvSpPr>
          <p:cNvPr id="13" name="Title 1"/>
          <p:cNvSpPr>
            <a:spLocks noGrp="1"/>
          </p:cNvSpPr>
          <p:nvPr>
            <p:ph type="ctrTitle" hasCustomPrompt="1"/>
          </p:nvPr>
        </p:nvSpPr>
        <p:spPr>
          <a:xfrm>
            <a:off x="1430482" y="4707579"/>
            <a:ext cx="7619856" cy="474374"/>
          </a:xfrm>
          <a:prstGeom prst="rect">
            <a:avLst/>
          </a:prstGeom>
        </p:spPr>
        <p:txBody>
          <a:bodyPr anchor="b">
            <a:noAutofit/>
          </a:bodyPr>
          <a:lstStyle>
            <a:lvl1pPr algn="r">
              <a:defRPr lang="en-US" sz="3200" baseline="0" smtClean="0"/>
            </a:lvl1pPr>
          </a:lstStyle>
          <a:p>
            <a:r>
              <a:rPr lang="en-US" sz="3200" dirty="0" smtClean="0">
                <a:solidFill>
                  <a:srgbClr val="000000"/>
                </a:solidFill>
                <a:latin typeface="+mj-lt"/>
              </a:rPr>
              <a:t>Global Security Operations</a:t>
            </a:r>
            <a:endParaRPr lang="en-US" sz="4000" dirty="0" smtClean="0">
              <a:solidFill>
                <a:srgbClr val="000000"/>
              </a:solidFill>
              <a:latin typeface="+mj-lt"/>
            </a:endParaRPr>
          </a:p>
        </p:txBody>
      </p:sp>
      <p:sp>
        <p:nvSpPr>
          <p:cNvPr id="3" name="Text Placeholder 2"/>
          <p:cNvSpPr>
            <a:spLocks noGrp="1"/>
          </p:cNvSpPr>
          <p:nvPr>
            <p:ph type="body" sz="quarter" idx="14" hasCustomPrompt="1"/>
          </p:nvPr>
        </p:nvSpPr>
        <p:spPr>
          <a:xfrm>
            <a:off x="1430338" y="4006850"/>
            <a:ext cx="7620000" cy="619125"/>
          </a:xfrm>
          <a:prstGeom prst="rect">
            <a:avLst/>
          </a:prstGeom>
        </p:spPr>
        <p:txBody>
          <a:bodyPr/>
          <a:lstStyle>
            <a:lvl1pPr marL="0" indent="0" algn="r">
              <a:buNone/>
              <a:defRPr sz="4000">
                <a:latin typeface="+mj-lt"/>
              </a:defRPr>
            </a:lvl1pPr>
          </a:lstStyle>
          <a:p>
            <a:pPr lvl="0"/>
            <a:r>
              <a:rPr lang="en-US" sz="4000" dirty="0" smtClean="0">
                <a:latin typeface="+mj-lt"/>
              </a:rPr>
              <a:t>&lt;&lt;Presentation Title&gt;&gt;</a:t>
            </a:r>
            <a:endParaRPr lang="en-US" dirty="0"/>
          </a:p>
        </p:txBody>
      </p:sp>
      <p:sp>
        <p:nvSpPr>
          <p:cNvPr id="6" name="Text Placeholder 5"/>
          <p:cNvSpPr>
            <a:spLocks noGrp="1"/>
          </p:cNvSpPr>
          <p:nvPr>
            <p:ph type="body" sz="quarter" idx="15" hasCustomPrompt="1"/>
          </p:nvPr>
        </p:nvSpPr>
        <p:spPr>
          <a:xfrm>
            <a:off x="1430338" y="5260975"/>
            <a:ext cx="7620000" cy="612775"/>
          </a:xfrm>
          <a:prstGeom prst="rect">
            <a:avLst/>
          </a:prstGeom>
        </p:spPr>
        <p:txBody>
          <a:bodyPr/>
          <a:lstStyle>
            <a:lvl1pPr marL="0" indent="0" algn="r">
              <a:buNone/>
              <a:defRPr>
                <a:latin typeface="+mj-lt"/>
              </a:defRPr>
            </a:lvl1pPr>
          </a:lstStyle>
          <a:p>
            <a:pPr lvl="0"/>
            <a:r>
              <a:rPr lang="en-US" dirty="0" smtClean="0">
                <a:latin typeface="+mj-lt"/>
              </a:rPr>
              <a:t>&lt;&lt;Date&gt;&gt;</a:t>
            </a:r>
            <a:endParaRPr lang="en-US" dirty="0"/>
          </a:p>
        </p:txBody>
      </p:sp>
      <p:sp>
        <p:nvSpPr>
          <p:cNvPr id="15" name="TextBox 14"/>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Tree>
    <p:extLst>
      <p:ext uri="{BB962C8B-B14F-4D97-AF65-F5344CB8AC3E}">
        <p14:creationId xmlns:p14="http://schemas.microsoft.com/office/powerpoint/2010/main" val="2899832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70777" y="1559869"/>
            <a:ext cx="7886700" cy="4362948"/>
          </a:xfrm>
          <a:prstGeom prst="rect">
            <a:avLst/>
          </a:prstGeom>
        </p:spPr>
        <p:txBody>
          <a:bodyPr/>
          <a:lstStyle>
            <a:lvl1pPr marL="457200" indent="-457200">
              <a:buFont typeface="Wingdings" panose="05000000000000000000" pitchFamily="2" charset="2"/>
              <a:buChar char="q"/>
              <a:defRPr baseline="0">
                <a:latin typeface="+mj-lt"/>
              </a:defRPr>
            </a:lvl1pPr>
          </a:lstStyle>
          <a:p>
            <a:pPr lvl="0"/>
            <a:r>
              <a:rPr lang="en-US" smtClean="0"/>
              <a:t>Click to edit Master text styles</a:t>
            </a:r>
          </a:p>
          <a:p>
            <a:pPr lvl="1"/>
            <a:r>
              <a:rPr lang="en-US" smtClean="0"/>
              <a:t>Second level</a:t>
            </a:r>
          </a:p>
          <a:p>
            <a:pPr lvl="2"/>
            <a:r>
              <a:rPr lang="en-US" smtClean="0"/>
              <a:t>Third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15" name="TextBox 14"/>
          <p:cNvSpPr txBox="1"/>
          <p:nvPr userDrawn="1"/>
        </p:nvSpPr>
        <p:spPr>
          <a:xfrm rot="16200000">
            <a:off x="-2761024" y="3205667"/>
            <a:ext cx="5962811" cy="338554"/>
          </a:xfrm>
          <a:prstGeom prst="rect">
            <a:avLst/>
          </a:prstGeom>
          <a:noFill/>
        </p:spPr>
        <p:txBody>
          <a:bodyPr wrap="square" rtlCol="0">
            <a:spAutoFit/>
          </a:bodyPr>
          <a:lstStyle/>
          <a:p>
            <a:r>
              <a:rPr lang="en-US" sz="1600" dirty="0" smtClean="0">
                <a:solidFill>
                  <a:schemeClr val="bg1">
                    <a:lumMod val="75000"/>
                  </a:schemeClr>
                </a:solidFill>
              </a:rPr>
              <a:t>Customer Obsession. Ownership. Invent and Simplify. Are Right, A Lot.</a:t>
            </a:r>
            <a:endParaRPr lang="en-US" sz="1600" dirty="0">
              <a:solidFill>
                <a:schemeClr val="bg1">
                  <a:lumMod val="75000"/>
                </a:schemeClr>
              </a:solidFill>
            </a:endParaRPr>
          </a:p>
        </p:txBody>
      </p:sp>
      <p:sp>
        <p:nvSpPr>
          <p:cNvPr id="16" name="TextBox 15"/>
          <p:cNvSpPr txBox="1"/>
          <p:nvPr userDrawn="1"/>
        </p:nvSpPr>
        <p:spPr>
          <a:xfrm>
            <a:off x="1670757" y="0"/>
            <a:ext cx="7473243" cy="338554"/>
          </a:xfrm>
          <a:prstGeom prst="rect">
            <a:avLst/>
          </a:prstGeom>
          <a:noFill/>
        </p:spPr>
        <p:txBody>
          <a:bodyPr wrap="square" rtlCol="0">
            <a:spAutoFit/>
          </a:bodyPr>
          <a:lstStyle/>
          <a:p>
            <a:r>
              <a:rPr lang="en-US" sz="1600" dirty="0" smtClean="0">
                <a:solidFill>
                  <a:schemeClr val="bg1">
                    <a:lumMod val="75000"/>
                  </a:schemeClr>
                </a:solidFill>
              </a:rPr>
              <a:t>Learn and Be Curious. Hire and Develop the Best. Insist on the Highest Standards. Think</a:t>
            </a:r>
            <a:endParaRPr lang="en-US" sz="1600" dirty="0">
              <a:solidFill>
                <a:schemeClr val="bg1">
                  <a:lumMod val="75000"/>
                </a:schemeClr>
              </a:solidFill>
            </a:endParaRPr>
          </a:p>
        </p:txBody>
      </p:sp>
      <p:sp>
        <p:nvSpPr>
          <p:cNvPr id="17" name="TextBox 16"/>
          <p:cNvSpPr txBox="1"/>
          <p:nvPr userDrawn="1"/>
        </p:nvSpPr>
        <p:spPr>
          <a:xfrm rot="5400000">
            <a:off x="5923869" y="3136218"/>
            <a:ext cx="6101708" cy="338554"/>
          </a:xfrm>
          <a:prstGeom prst="rect">
            <a:avLst/>
          </a:prstGeom>
          <a:noFill/>
        </p:spPr>
        <p:txBody>
          <a:bodyPr wrap="square" rtlCol="0">
            <a:spAutoFit/>
          </a:bodyPr>
          <a:lstStyle/>
          <a:p>
            <a:r>
              <a:rPr lang="en-US" sz="1600" dirty="0" smtClean="0">
                <a:solidFill>
                  <a:schemeClr val="bg1">
                    <a:lumMod val="75000"/>
                  </a:schemeClr>
                </a:solidFill>
              </a:rPr>
              <a:t>Big. Bias for Action. Frugality. Earn Trust. Dive Deep. Have  Backbone, </a:t>
            </a:r>
            <a:endParaRPr lang="en-US" sz="1600" dirty="0">
              <a:solidFill>
                <a:schemeClr val="bg1">
                  <a:lumMod val="75000"/>
                </a:schemeClr>
              </a:solidFill>
            </a:endParaRPr>
          </a:p>
        </p:txBody>
      </p:sp>
      <p:sp>
        <p:nvSpPr>
          <p:cNvPr id="18" name="TextBox 17"/>
          <p:cNvSpPr txBox="1"/>
          <p:nvPr userDrawn="1"/>
        </p:nvSpPr>
        <p:spPr>
          <a:xfrm rot="10800000">
            <a:off x="389659" y="6017796"/>
            <a:ext cx="8415787" cy="338554"/>
          </a:xfrm>
          <a:prstGeom prst="rect">
            <a:avLst/>
          </a:prstGeom>
          <a:noFill/>
        </p:spPr>
        <p:txBody>
          <a:bodyPr wrap="square" rtlCol="0">
            <a:spAutoFit/>
          </a:bodyPr>
          <a:lstStyle/>
          <a:p>
            <a:r>
              <a:rPr lang="en-US" sz="1600" dirty="0" smtClean="0">
                <a:solidFill>
                  <a:schemeClr val="bg1">
                    <a:lumMod val="75000"/>
                  </a:schemeClr>
                </a:solidFill>
              </a:rPr>
              <a:t>Disagree and Commit. Deliver Results. Customer Obsession. Ownership. Invent and Simplify.</a:t>
            </a:r>
            <a:endParaRPr lang="en-US" sz="1600" dirty="0">
              <a:solidFill>
                <a:schemeClr val="bg1">
                  <a:lumMod val="75000"/>
                </a:schemeClr>
              </a:solidFill>
            </a:endParaRPr>
          </a:p>
        </p:txBody>
      </p:sp>
      <p:sp>
        <p:nvSpPr>
          <p:cNvPr id="13" name="Title 1"/>
          <p:cNvSpPr>
            <a:spLocks noGrp="1"/>
          </p:cNvSpPr>
          <p:nvPr>
            <p:ph type="title" hasCustomPrompt="1"/>
          </p:nvPr>
        </p:nvSpPr>
        <p:spPr>
          <a:xfrm>
            <a:off x="570777" y="692802"/>
            <a:ext cx="7886700" cy="867066"/>
          </a:xfrm>
          <a:prstGeom prst="rect">
            <a:avLst/>
          </a:prstGeom>
        </p:spPr>
        <p:txBody>
          <a:bodyPr>
            <a:normAutofit/>
          </a:bodyPr>
          <a:lstStyle>
            <a:lvl1pPr>
              <a:defRPr sz="3600" b="1" baseline="0"/>
            </a:lvl1pPr>
          </a:lstStyle>
          <a:p>
            <a:r>
              <a:rPr lang="en-US" dirty="0" smtClean="0"/>
              <a:t>Slide Title</a:t>
            </a:r>
            <a:endParaRPr lang="en-US" dirty="0"/>
          </a:p>
        </p:txBody>
      </p:sp>
      <p:sp>
        <p:nvSpPr>
          <p:cNvPr id="14" name="TextBox 13"/>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22"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Tree>
    <p:extLst>
      <p:ext uri="{BB962C8B-B14F-4D97-AF65-F5344CB8AC3E}">
        <p14:creationId xmlns:p14="http://schemas.microsoft.com/office/powerpoint/2010/main" val="3664701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p:cNvSpPr/>
          <p:nvPr userDrawn="1"/>
        </p:nvSpPr>
        <p:spPr>
          <a:xfrm>
            <a:off x="0" y="6356350"/>
            <a:ext cx="9144000" cy="501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13" name="Picture Placeholder 13"/>
          <p:cNvSpPr>
            <a:spLocks noGrp="1"/>
          </p:cNvSpPr>
          <p:nvPr>
            <p:ph type="pic" sz="quarter" idx="13"/>
          </p:nvPr>
        </p:nvSpPr>
        <p:spPr>
          <a:xfrm>
            <a:off x="1307939" y="823624"/>
            <a:ext cx="5984112" cy="2752953"/>
          </a:xfrm>
          <a:prstGeom prst="rect">
            <a:avLst/>
          </a:prstGeom>
        </p:spPr>
        <p:txBody>
          <a:bodyPr/>
          <a:lstStyle>
            <a:lvl1pPr marL="0" indent="0" algn="ctr">
              <a:buNone/>
              <a:defRPr baseline="0"/>
            </a:lvl1pPr>
          </a:lstStyle>
          <a:p>
            <a:r>
              <a:rPr lang="en-US" smtClean="0"/>
              <a:t>Click icon to add picture</a:t>
            </a:r>
            <a:endParaRPr lang="en-US" dirty="0"/>
          </a:p>
        </p:txBody>
      </p:sp>
      <p:sp>
        <p:nvSpPr>
          <p:cNvPr id="15" name="TextBox 14"/>
          <p:cNvSpPr txBox="1"/>
          <p:nvPr userDrawn="1"/>
        </p:nvSpPr>
        <p:spPr>
          <a:xfrm rot="16200000">
            <a:off x="-2761024" y="3205667"/>
            <a:ext cx="5962811" cy="338554"/>
          </a:xfrm>
          <a:prstGeom prst="rect">
            <a:avLst/>
          </a:prstGeom>
          <a:noFill/>
        </p:spPr>
        <p:txBody>
          <a:bodyPr wrap="square" rtlCol="0">
            <a:spAutoFit/>
          </a:bodyPr>
          <a:lstStyle/>
          <a:p>
            <a:r>
              <a:rPr lang="en-US" sz="1600" dirty="0" smtClean="0">
                <a:solidFill>
                  <a:schemeClr val="bg1">
                    <a:lumMod val="75000"/>
                  </a:schemeClr>
                </a:solidFill>
              </a:rPr>
              <a:t>Customer Obsession. Ownership. Invent and Simplify. Are Right, A Lot.</a:t>
            </a:r>
            <a:endParaRPr lang="en-US" sz="1600" dirty="0">
              <a:solidFill>
                <a:schemeClr val="bg1">
                  <a:lumMod val="75000"/>
                </a:schemeClr>
              </a:solidFill>
            </a:endParaRPr>
          </a:p>
        </p:txBody>
      </p:sp>
      <p:sp>
        <p:nvSpPr>
          <p:cNvPr id="16" name="TextBox 15"/>
          <p:cNvSpPr txBox="1"/>
          <p:nvPr userDrawn="1"/>
        </p:nvSpPr>
        <p:spPr>
          <a:xfrm>
            <a:off x="1670757" y="0"/>
            <a:ext cx="7473243" cy="338554"/>
          </a:xfrm>
          <a:prstGeom prst="rect">
            <a:avLst/>
          </a:prstGeom>
          <a:noFill/>
        </p:spPr>
        <p:txBody>
          <a:bodyPr wrap="square" rtlCol="0">
            <a:spAutoFit/>
          </a:bodyPr>
          <a:lstStyle/>
          <a:p>
            <a:r>
              <a:rPr lang="en-US" sz="1600" dirty="0" smtClean="0">
                <a:solidFill>
                  <a:schemeClr val="bg1">
                    <a:lumMod val="75000"/>
                  </a:schemeClr>
                </a:solidFill>
              </a:rPr>
              <a:t>Learn and Be Curious. Hire and Develop the Best. Insist on the Highest Standards. Think</a:t>
            </a:r>
            <a:endParaRPr lang="en-US" sz="1600" dirty="0">
              <a:solidFill>
                <a:schemeClr val="bg1">
                  <a:lumMod val="75000"/>
                </a:schemeClr>
              </a:solidFill>
            </a:endParaRPr>
          </a:p>
        </p:txBody>
      </p:sp>
      <p:sp>
        <p:nvSpPr>
          <p:cNvPr id="17" name="TextBox 16"/>
          <p:cNvSpPr txBox="1"/>
          <p:nvPr userDrawn="1"/>
        </p:nvSpPr>
        <p:spPr>
          <a:xfrm rot="5400000">
            <a:off x="5923869" y="3136218"/>
            <a:ext cx="6101708" cy="338554"/>
          </a:xfrm>
          <a:prstGeom prst="rect">
            <a:avLst/>
          </a:prstGeom>
          <a:noFill/>
        </p:spPr>
        <p:txBody>
          <a:bodyPr wrap="square" rtlCol="0">
            <a:spAutoFit/>
          </a:bodyPr>
          <a:lstStyle/>
          <a:p>
            <a:r>
              <a:rPr lang="en-US" sz="1600" dirty="0" smtClean="0">
                <a:solidFill>
                  <a:schemeClr val="bg1">
                    <a:lumMod val="75000"/>
                  </a:schemeClr>
                </a:solidFill>
              </a:rPr>
              <a:t>Big. Bias for Action. Frugality. Earn Trust. Dive Deep. Have  Backbone, </a:t>
            </a:r>
            <a:endParaRPr lang="en-US" sz="1600" dirty="0">
              <a:solidFill>
                <a:schemeClr val="bg1">
                  <a:lumMod val="75000"/>
                </a:schemeClr>
              </a:solidFill>
            </a:endParaRPr>
          </a:p>
        </p:txBody>
      </p:sp>
      <p:sp>
        <p:nvSpPr>
          <p:cNvPr id="18" name="TextBox 17"/>
          <p:cNvSpPr txBox="1"/>
          <p:nvPr userDrawn="1"/>
        </p:nvSpPr>
        <p:spPr>
          <a:xfrm rot="10800000">
            <a:off x="389659" y="6017796"/>
            <a:ext cx="8415787" cy="338554"/>
          </a:xfrm>
          <a:prstGeom prst="rect">
            <a:avLst/>
          </a:prstGeom>
          <a:noFill/>
        </p:spPr>
        <p:txBody>
          <a:bodyPr wrap="square" rtlCol="0">
            <a:spAutoFit/>
          </a:bodyPr>
          <a:lstStyle/>
          <a:p>
            <a:r>
              <a:rPr lang="en-US" sz="1600" dirty="0" smtClean="0">
                <a:solidFill>
                  <a:schemeClr val="bg1">
                    <a:lumMod val="75000"/>
                  </a:schemeClr>
                </a:solidFill>
              </a:rPr>
              <a:t>Disagree and Commit. Deliver Results. Customer Obsession. Ownership. Invent and Simplify.</a:t>
            </a:r>
            <a:endParaRPr lang="en-US" sz="1600" dirty="0">
              <a:solidFill>
                <a:schemeClr val="bg1">
                  <a:lumMod val="75000"/>
                </a:schemeClr>
              </a:solidFill>
            </a:endParaRPr>
          </a:p>
        </p:txBody>
      </p:sp>
      <p:sp>
        <p:nvSpPr>
          <p:cNvPr id="14" name="Title 1"/>
          <p:cNvSpPr>
            <a:spLocks noGrp="1"/>
          </p:cNvSpPr>
          <p:nvPr>
            <p:ph type="title" hasCustomPrompt="1"/>
          </p:nvPr>
        </p:nvSpPr>
        <p:spPr>
          <a:xfrm>
            <a:off x="916822" y="3743965"/>
            <a:ext cx="7886700" cy="867066"/>
          </a:xfrm>
          <a:prstGeom prst="rect">
            <a:avLst/>
          </a:prstGeom>
        </p:spPr>
        <p:txBody>
          <a:bodyPr>
            <a:normAutofit/>
          </a:bodyPr>
          <a:lstStyle>
            <a:lvl1pPr algn="r">
              <a:defRPr sz="3600" b="1" baseline="0"/>
            </a:lvl1pPr>
          </a:lstStyle>
          <a:p>
            <a:r>
              <a:rPr lang="en-US" dirty="0" smtClean="0"/>
              <a:t>&lt;&lt;Section Heading&gt;&gt;</a:t>
            </a:r>
            <a:endParaRPr lang="en-US" dirty="0"/>
          </a:p>
        </p:txBody>
      </p:sp>
      <p:sp>
        <p:nvSpPr>
          <p:cNvPr id="19" name="TextBox 18"/>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21"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Tree>
    <p:extLst>
      <p:ext uri="{BB962C8B-B14F-4D97-AF65-F5344CB8AC3E}">
        <p14:creationId xmlns:p14="http://schemas.microsoft.com/office/powerpoint/2010/main" val="335108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17074" y="1617281"/>
            <a:ext cx="7886701" cy="2156066"/>
          </a:xfrm>
          <a:prstGeom prst="rect">
            <a:avLst/>
          </a:prstGeom>
        </p:spPr>
        <p:txBody>
          <a:bodyPr/>
          <a:lstStyle>
            <a:lvl1pPr marL="0" indent="0">
              <a:buFont typeface="Wingdings" panose="05000000000000000000" pitchFamily="2" charset="2"/>
              <a:buNone/>
              <a:defRPr/>
            </a:lvl1pPr>
            <a:lvl2pPr marL="685800" indent="-514350">
              <a:buFont typeface="Wingdings" panose="05000000000000000000" pitchFamily="2" charset="2"/>
              <a:buChar char="q"/>
              <a:defRPr/>
            </a:lvl2pPr>
            <a:lvl3pPr marL="685800" indent="-514350">
              <a:buFont typeface="Wingdings" panose="05000000000000000000" pitchFamily="2" charset="2"/>
              <a:buChar char="q"/>
              <a:defRPr sz="2200"/>
            </a:lvl3pPr>
            <a:lvl4pPr marL="685800" indent="-514350">
              <a:buFont typeface="Wingdings" panose="05000000000000000000" pitchFamily="2" charset="2"/>
              <a:buChar char="q"/>
              <a:defRPr sz="2200"/>
            </a:lvl4pPr>
            <a:lvl5pPr marL="509588" indent="-336550">
              <a:buFont typeface="Wingdings" panose="05000000000000000000" pitchFamily="2" charset="2"/>
              <a:buChar char="q"/>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3"/>
          <p:cNvSpPr>
            <a:spLocks noGrp="1"/>
          </p:cNvSpPr>
          <p:nvPr>
            <p:ph sz="half" idx="2"/>
          </p:nvPr>
        </p:nvSpPr>
        <p:spPr>
          <a:xfrm>
            <a:off x="617073" y="3773347"/>
            <a:ext cx="7886701" cy="2195272"/>
          </a:xfrm>
          <a:prstGeom prst="rect">
            <a:avLst/>
          </a:prstGeom>
        </p:spPr>
        <p:txBody>
          <a:bodyPr/>
          <a:lstStyle>
            <a:lvl1pPr marL="0" indent="0">
              <a:buFont typeface="Wingdings" panose="05000000000000000000" pitchFamily="2" charset="2"/>
              <a:buNone/>
              <a:defRPr/>
            </a:lvl1pPr>
            <a:lvl2pPr marL="685800" indent="-460375">
              <a:buFont typeface="Wingdings" panose="05000000000000000000" pitchFamily="2" charset="2"/>
              <a:buChar char="q"/>
              <a:defRPr/>
            </a:lvl2pPr>
            <a:lvl3pPr marL="685800" indent="-460375">
              <a:buFont typeface="Wingdings" panose="05000000000000000000" pitchFamily="2" charset="2"/>
              <a:buChar char="q"/>
              <a:defRPr sz="2200"/>
            </a:lvl3pPr>
            <a:lvl4pPr marL="685800" indent="-460375">
              <a:buFont typeface="Wingdings" panose="05000000000000000000" pitchFamily="2" charset="2"/>
              <a:buChar char="q"/>
              <a:defRPr sz="2200"/>
            </a:lvl4pPr>
            <a:lvl5pPr marL="566738" indent="-334963">
              <a:buFont typeface="Wingdings" panose="05000000000000000000" pitchFamily="2" charset="2"/>
              <a:buChar char="q"/>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12" name="Title 1"/>
          <p:cNvSpPr>
            <a:spLocks noGrp="1"/>
          </p:cNvSpPr>
          <p:nvPr>
            <p:ph type="title" hasCustomPrompt="1"/>
          </p:nvPr>
        </p:nvSpPr>
        <p:spPr>
          <a:xfrm>
            <a:off x="617073" y="688793"/>
            <a:ext cx="7898277" cy="867066"/>
          </a:xfrm>
          <a:prstGeom prst="rect">
            <a:avLst/>
          </a:prstGeom>
        </p:spPr>
        <p:txBody>
          <a:bodyPr>
            <a:normAutofit/>
          </a:bodyPr>
          <a:lstStyle>
            <a:lvl1pPr>
              <a:defRPr sz="3600" b="1" baseline="0"/>
            </a:lvl1pPr>
          </a:lstStyle>
          <a:p>
            <a:r>
              <a:rPr lang="en-US" dirty="0" smtClean="0"/>
              <a:t>Slide Title</a:t>
            </a:r>
            <a:endParaRPr lang="en-US" dirty="0"/>
          </a:p>
        </p:txBody>
      </p:sp>
      <p:sp>
        <p:nvSpPr>
          <p:cNvPr id="10" name="TextBox 9"/>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15"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Tree>
    <p:extLst>
      <p:ext uri="{BB962C8B-B14F-4D97-AF65-F5344CB8AC3E}">
        <p14:creationId xmlns:p14="http://schemas.microsoft.com/office/powerpoint/2010/main" val="1558687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Content Placeholder 2"/>
          <p:cNvSpPr>
            <a:spLocks noGrp="1"/>
          </p:cNvSpPr>
          <p:nvPr>
            <p:ph sz="half" idx="1"/>
          </p:nvPr>
        </p:nvSpPr>
        <p:spPr>
          <a:xfrm>
            <a:off x="628649" y="1582557"/>
            <a:ext cx="3863051" cy="4351338"/>
          </a:xfrm>
          <a:prstGeom prst="rect">
            <a:avLst/>
          </a:prstGeom>
        </p:spPr>
        <p:txBody>
          <a:bodyPr/>
          <a:lstStyle>
            <a:lvl1pPr marL="0" indent="0">
              <a:buFont typeface="Wingdings" panose="05000000000000000000" pitchFamily="2" charset="2"/>
              <a:buNone/>
              <a:defRPr/>
            </a:lvl1pPr>
            <a:lvl2pPr marL="685800" indent="-228600">
              <a:buFont typeface="Wingdings" panose="05000000000000000000" pitchFamily="2" charset="2"/>
              <a:buChar char="q"/>
              <a:defRPr/>
            </a:lvl2pPr>
            <a:lvl3pPr marL="509588" indent="-336550">
              <a:buFont typeface="Wingdings" panose="05000000000000000000" pitchFamily="2" charset="2"/>
              <a:buChar char="q"/>
              <a:defRPr sz="2200"/>
            </a:lvl3pPr>
            <a:lvl4pPr marL="509588" indent="-336550">
              <a:buFont typeface="Wingdings" panose="05000000000000000000" pitchFamily="2" charset="2"/>
              <a:buChar char="q"/>
              <a:defRPr sz="2200"/>
            </a:lvl4pPr>
            <a:lvl5pPr marL="509588" indent="-336550">
              <a:buFont typeface="Wingdings" panose="05000000000000000000" pitchFamily="2" charset="2"/>
              <a:buChar char="q"/>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1" name="Content Placeholder 3"/>
          <p:cNvSpPr>
            <a:spLocks noGrp="1"/>
          </p:cNvSpPr>
          <p:nvPr>
            <p:ph sz="half" idx="2"/>
          </p:nvPr>
        </p:nvSpPr>
        <p:spPr>
          <a:xfrm>
            <a:off x="4606001" y="1582557"/>
            <a:ext cx="3886200" cy="4351338"/>
          </a:xfrm>
          <a:prstGeom prst="rect">
            <a:avLst/>
          </a:prstGeom>
        </p:spPr>
        <p:txBody>
          <a:bodyPr/>
          <a:lstStyle>
            <a:lvl1pPr marL="0" indent="0">
              <a:buFont typeface="Wingdings" panose="05000000000000000000" pitchFamily="2" charset="2"/>
              <a:buNone/>
              <a:defRPr/>
            </a:lvl1pPr>
            <a:lvl3pPr marL="566738" indent="-334963">
              <a:buFont typeface="Wingdings" panose="05000000000000000000" pitchFamily="2" charset="2"/>
              <a:buChar char="q"/>
              <a:defRPr sz="2200"/>
            </a:lvl3pPr>
            <a:lvl4pPr marL="566738" indent="-334963">
              <a:buFont typeface="Wingdings" panose="05000000000000000000" pitchFamily="2" charset="2"/>
              <a:buChar char="q"/>
              <a:defRPr sz="2200"/>
            </a:lvl4pPr>
            <a:lvl5pPr marL="566738" indent="-334963">
              <a:buFont typeface="Wingdings" panose="05000000000000000000" pitchFamily="2" charset="2"/>
              <a:buChar char="q"/>
              <a:defRPr sz="2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Title 1"/>
          <p:cNvSpPr>
            <a:spLocks noGrp="1"/>
          </p:cNvSpPr>
          <p:nvPr>
            <p:ph type="title" hasCustomPrompt="1"/>
          </p:nvPr>
        </p:nvSpPr>
        <p:spPr>
          <a:xfrm>
            <a:off x="628650" y="688793"/>
            <a:ext cx="7886700" cy="867066"/>
          </a:xfrm>
          <a:prstGeom prst="rect">
            <a:avLst/>
          </a:prstGeom>
        </p:spPr>
        <p:txBody>
          <a:bodyPr>
            <a:normAutofit/>
          </a:bodyPr>
          <a:lstStyle>
            <a:lvl1pPr>
              <a:defRPr sz="3600" b="1" baseline="0"/>
            </a:lvl1pPr>
          </a:lstStyle>
          <a:p>
            <a:r>
              <a:rPr lang="en-US" dirty="0" smtClean="0"/>
              <a:t>Slide Title</a:t>
            </a:r>
            <a:endParaRPr lang="en-US" dirty="0"/>
          </a:p>
        </p:txBody>
      </p: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8" name="TextBox 7"/>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16"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Tree>
    <p:extLst>
      <p:ext uri="{BB962C8B-B14F-4D97-AF65-F5344CB8AC3E}">
        <p14:creationId xmlns:p14="http://schemas.microsoft.com/office/powerpoint/2010/main" val="1335127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10" name="TextBox 9"/>
          <p:cNvSpPr txBox="1"/>
          <p:nvPr userDrawn="1"/>
        </p:nvSpPr>
        <p:spPr>
          <a:xfrm rot="16200000">
            <a:off x="-2761024" y="3205667"/>
            <a:ext cx="5962811" cy="338554"/>
          </a:xfrm>
          <a:prstGeom prst="rect">
            <a:avLst/>
          </a:prstGeom>
          <a:noFill/>
        </p:spPr>
        <p:txBody>
          <a:bodyPr wrap="square" rtlCol="0">
            <a:spAutoFit/>
          </a:bodyPr>
          <a:lstStyle/>
          <a:p>
            <a:r>
              <a:rPr lang="en-US" sz="1600" dirty="0" smtClean="0">
                <a:solidFill>
                  <a:schemeClr val="bg1">
                    <a:lumMod val="75000"/>
                  </a:schemeClr>
                </a:solidFill>
              </a:rPr>
              <a:t>Customer Obsession. Ownership. Invent and Simplify. Are Right, A Lot.</a:t>
            </a:r>
            <a:endParaRPr lang="en-US" sz="1600" dirty="0">
              <a:solidFill>
                <a:schemeClr val="bg1">
                  <a:lumMod val="75000"/>
                </a:schemeClr>
              </a:solidFill>
            </a:endParaRPr>
          </a:p>
        </p:txBody>
      </p:sp>
      <p:sp>
        <p:nvSpPr>
          <p:cNvPr id="11" name="TextBox 10"/>
          <p:cNvSpPr txBox="1"/>
          <p:nvPr userDrawn="1"/>
        </p:nvSpPr>
        <p:spPr>
          <a:xfrm>
            <a:off x="1670757" y="0"/>
            <a:ext cx="7473243" cy="338554"/>
          </a:xfrm>
          <a:prstGeom prst="rect">
            <a:avLst/>
          </a:prstGeom>
          <a:noFill/>
        </p:spPr>
        <p:txBody>
          <a:bodyPr wrap="square" rtlCol="0">
            <a:spAutoFit/>
          </a:bodyPr>
          <a:lstStyle/>
          <a:p>
            <a:r>
              <a:rPr lang="en-US" sz="1600" dirty="0" smtClean="0">
                <a:solidFill>
                  <a:schemeClr val="bg1">
                    <a:lumMod val="75000"/>
                  </a:schemeClr>
                </a:solidFill>
              </a:rPr>
              <a:t>Learn and Be Curious. Hire and Develop the Best. Insist on the Highest Standards. Think</a:t>
            </a:r>
            <a:endParaRPr lang="en-US" sz="1600" dirty="0">
              <a:solidFill>
                <a:schemeClr val="bg1">
                  <a:lumMod val="75000"/>
                </a:schemeClr>
              </a:solidFill>
            </a:endParaRPr>
          </a:p>
        </p:txBody>
      </p:sp>
      <p:sp>
        <p:nvSpPr>
          <p:cNvPr id="12" name="TextBox 11"/>
          <p:cNvSpPr txBox="1"/>
          <p:nvPr userDrawn="1"/>
        </p:nvSpPr>
        <p:spPr>
          <a:xfrm rot="5400000">
            <a:off x="5923869" y="3136218"/>
            <a:ext cx="6101708" cy="338554"/>
          </a:xfrm>
          <a:prstGeom prst="rect">
            <a:avLst/>
          </a:prstGeom>
          <a:noFill/>
        </p:spPr>
        <p:txBody>
          <a:bodyPr wrap="square" rtlCol="0">
            <a:spAutoFit/>
          </a:bodyPr>
          <a:lstStyle/>
          <a:p>
            <a:r>
              <a:rPr lang="en-US" sz="1600" dirty="0" smtClean="0">
                <a:solidFill>
                  <a:schemeClr val="bg1">
                    <a:lumMod val="75000"/>
                  </a:schemeClr>
                </a:solidFill>
              </a:rPr>
              <a:t>Big. Bias for Action. Frugality. Earn Trust. Dive Deep. Have  Backbone, </a:t>
            </a:r>
            <a:endParaRPr lang="en-US" sz="1600" dirty="0">
              <a:solidFill>
                <a:schemeClr val="bg1">
                  <a:lumMod val="75000"/>
                </a:schemeClr>
              </a:solidFill>
            </a:endParaRPr>
          </a:p>
        </p:txBody>
      </p:sp>
      <p:sp>
        <p:nvSpPr>
          <p:cNvPr id="13" name="TextBox 12"/>
          <p:cNvSpPr txBox="1"/>
          <p:nvPr userDrawn="1"/>
        </p:nvSpPr>
        <p:spPr>
          <a:xfrm rot="10800000">
            <a:off x="389659" y="6017796"/>
            <a:ext cx="8415787" cy="338554"/>
          </a:xfrm>
          <a:prstGeom prst="rect">
            <a:avLst/>
          </a:prstGeom>
          <a:noFill/>
        </p:spPr>
        <p:txBody>
          <a:bodyPr wrap="square" rtlCol="0">
            <a:spAutoFit/>
          </a:bodyPr>
          <a:lstStyle/>
          <a:p>
            <a:r>
              <a:rPr lang="en-US" sz="1600" dirty="0" smtClean="0">
                <a:solidFill>
                  <a:schemeClr val="bg1">
                    <a:lumMod val="75000"/>
                  </a:schemeClr>
                </a:solidFill>
              </a:rPr>
              <a:t>Disagree and Commit. Deliver Results. Customer Obsession. Ownership. Invent and Simplify.</a:t>
            </a:r>
            <a:endParaRPr lang="en-US" sz="1600" dirty="0">
              <a:solidFill>
                <a:schemeClr val="bg1">
                  <a:lumMod val="75000"/>
                </a:schemeClr>
              </a:solidFill>
            </a:endParaRPr>
          </a:p>
        </p:txBody>
      </p:sp>
      <p:sp>
        <p:nvSpPr>
          <p:cNvPr id="14" name="Title 1"/>
          <p:cNvSpPr>
            <a:spLocks noGrp="1"/>
          </p:cNvSpPr>
          <p:nvPr>
            <p:ph type="title" hasCustomPrompt="1"/>
          </p:nvPr>
        </p:nvSpPr>
        <p:spPr>
          <a:xfrm>
            <a:off x="591671" y="688793"/>
            <a:ext cx="7923679" cy="867066"/>
          </a:xfrm>
          <a:prstGeom prst="rect">
            <a:avLst/>
          </a:prstGeom>
        </p:spPr>
        <p:txBody>
          <a:bodyPr>
            <a:normAutofit/>
          </a:bodyPr>
          <a:lstStyle>
            <a:lvl1pPr>
              <a:defRPr sz="3600" b="1" baseline="0"/>
            </a:lvl1pPr>
          </a:lstStyle>
          <a:p>
            <a:r>
              <a:rPr lang="en-US" dirty="0" smtClean="0"/>
              <a:t>Slide Title</a:t>
            </a:r>
            <a:endParaRPr lang="en-US" dirty="0"/>
          </a:p>
        </p:txBody>
      </p:sp>
      <p:sp>
        <p:nvSpPr>
          <p:cNvPr id="15" name="TextBox 14"/>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17"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Tree>
    <p:extLst>
      <p:ext uri="{BB962C8B-B14F-4D97-AF65-F5344CB8AC3E}">
        <p14:creationId xmlns:p14="http://schemas.microsoft.com/office/powerpoint/2010/main" val="111244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8" name="TextBox 7"/>
          <p:cNvSpPr txBox="1"/>
          <p:nvPr userDrawn="1"/>
        </p:nvSpPr>
        <p:spPr>
          <a:xfrm rot="16200000">
            <a:off x="-2761024" y="3205667"/>
            <a:ext cx="5962811" cy="338554"/>
          </a:xfrm>
          <a:prstGeom prst="rect">
            <a:avLst/>
          </a:prstGeom>
          <a:noFill/>
        </p:spPr>
        <p:txBody>
          <a:bodyPr wrap="square" rtlCol="0">
            <a:spAutoFit/>
          </a:bodyPr>
          <a:lstStyle/>
          <a:p>
            <a:r>
              <a:rPr lang="en-US" sz="1600" dirty="0" smtClean="0">
                <a:solidFill>
                  <a:schemeClr val="bg1">
                    <a:lumMod val="75000"/>
                  </a:schemeClr>
                </a:solidFill>
              </a:rPr>
              <a:t>Customer Obsession. Ownership. Invent and Simplify. Are Right, A Lot.</a:t>
            </a:r>
            <a:endParaRPr lang="en-US" sz="1600" dirty="0">
              <a:solidFill>
                <a:schemeClr val="bg1">
                  <a:lumMod val="75000"/>
                </a:schemeClr>
              </a:solidFill>
            </a:endParaRPr>
          </a:p>
        </p:txBody>
      </p:sp>
      <p:sp>
        <p:nvSpPr>
          <p:cNvPr id="9" name="TextBox 8"/>
          <p:cNvSpPr txBox="1"/>
          <p:nvPr userDrawn="1"/>
        </p:nvSpPr>
        <p:spPr>
          <a:xfrm>
            <a:off x="1670757" y="0"/>
            <a:ext cx="7473243" cy="338554"/>
          </a:xfrm>
          <a:prstGeom prst="rect">
            <a:avLst/>
          </a:prstGeom>
          <a:noFill/>
        </p:spPr>
        <p:txBody>
          <a:bodyPr wrap="square" rtlCol="0">
            <a:spAutoFit/>
          </a:bodyPr>
          <a:lstStyle/>
          <a:p>
            <a:r>
              <a:rPr lang="en-US" sz="1600" dirty="0" smtClean="0">
                <a:solidFill>
                  <a:schemeClr val="bg1">
                    <a:lumMod val="75000"/>
                  </a:schemeClr>
                </a:solidFill>
              </a:rPr>
              <a:t>Learn and Be Curious. Hire and Develop the Best. Insist on the Highest Standards. Think</a:t>
            </a:r>
            <a:endParaRPr lang="en-US" sz="1600" dirty="0">
              <a:solidFill>
                <a:schemeClr val="bg1">
                  <a:lumMod val="75000"/>
                </a:schemeClr>
              </a:solidFill>
            </a:endParaRPr>
          </a:p>
        </p:txBody>
      </p:sp>
      <p:sp>
        <p:nvSpPr>
          <p:cNvPr id="10" name="TextBox 9"/>
          <p:cNvSpPr txBox="1"/>
          <p:nvPr userDrawn="1"/>
        </p:nvSpPr>
        <p:spPr>
          <a:xfrm rot="5400000">
            <a:off x="5923869" y="3136218"/>
            <a:ext cx="6101708" cy="338554"/>
          </a:xfrm>
          <a:prstGeom prst="rect">
            <a:avLst/>
          </a:prstGeom>
          <a:noFill/>
        </p:spPr>
        <p:txBody>
          <a:bodyPr wrap="square" rtlCol="0">
            <a:spAutoFit/>
          </a:bodyPr>
          <a:lstStyle/>
          <a:p>
            <a:r>
              <a:rPr lang="en-US" sz="1600" dirty="0" smtClean="0">
                <a:solidFill>
                  <a:schemeClr val="bg1">
                    <a:lumMod val="75000"/>
                  </a:schemeClr>
                </a:solidFill>
              </a:rPr>
              <a:t>Big. Bias for Action. Frugality. Earn Trust. Dive Deep. Have  Backbone, </a:t>
            </a:r>
            <a:endParaRPr lang="en-US" sz="1600" dirty="0">
              <a:solidFill>
                <a:schemeClr val="bg1">
                  <a:lumMod val="75000"/>
                </a:schemeClr>
              </a:solidFill>
            </a:endParaRPr>
          </a:p>
        </p:txBody>
      </p:sp>
      <p:sp>
        <p:nvSpPr>
          <p:cNvPr id="11" name="TextBox 10"/>
          <p:cNvSpPr txBox="1"/>
          <p:nvPr userDrawn="1"/>
        </p:nvSpPr>
        <p:spPr>
          <a:xfrm rot="10800000">
            <a:off x="389659" y="6017796"/>
            <a:ext cx="8415787" cy="338554"/>
          </a:xfrm>
          <a:prstGeom prst="rect">
            <a:avLst/>
          </a:prstGeom>
          <a:noFill/>
        </p:spPr>
        <p:txBody>
          <a:bodyPr wrap="square" rtlCol="0">
            <a:spAutoFit/>
          </a:bodyPr>
          <a:lstStyle/>
          <a:p>
            <a:r>
              <a:rPr lang="en-US" sz="1600" dirty="0" smtClean="0">
                <a:solidFill>
                  <a:schemeClr val="bg1">
                    <a:lumMod val="75000"/>
                  </a:schemeClr>
                </a:solidFill>
              </a:rPr>
              <a:t>Disagree and Commit. Deliver Results. Customer Obsession. Ownership. Invent and Simplify.</a:t>
            </a:r>
            <a:endParaRPr lang="en-US" sz="1600" dirty="0">
              <a:solidFill>
                <a:schemeClr val="bg1">
                  <a:lumMod val="75000"/>
                </a:schemeClr>
              </a:solidFill>
            </a:endParaRPr>
          </a:p>
        </p:txBody>
      </p:sp>
      <p:sp>
        <p:nvSpPr>
          <p:cNvPr id="12" name="TextBox 11"/>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14"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Tree>
    <p:extLst>
      <p:ext uri="{BB962C8B-B14F-4D97-AF65-F5344CB8AC3E}">
        <p14:creationId xmlns:p14="http://schemas.microsoft.com/office/powerpoint/2010/main" val="2539470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8693" y="1405487"/>
            <a:ext cx="2949178" cy="867066"/>
          </a:xfrm>
          <a:prstGeom prst="rect">
            <a:avLst/>
          </a:prstGeom>
        </p:spPr>
        <p:txBody>
          <a:bodyPr anchor="b"/>
          <a:lstStyle>
            <a:lvl1pPr>
              <a:defRPr sz="3000"/>
            </a:lvl1pPr>
          </a:lstStyle>
          <a:p>
            <a:r>
              <a:rPr lang="en-US" smtClean="0"/>
              <a:t>Click to edit Master title style</a:t>
            </a:r>
            <a:endParaRPr lang="en-US" dirty="0"/>
          </a:p>
        </p:txBody>
      </p:sp>
      <p:sp>
        <p:nvSpPr>
          <p:cNvPr id="4" name="Text Placeholder 3"/>
          <p:cNvSpPr>
            <a:spLocks noGrp="1"/>
          </p:cNvSpPr>
          <p:nvPr>
            <p:ph type="body" sz="half" idx="2"/>
          </p:nvPr>
        </p:nvSpPr>
        <p:spPr>
          <a:xfrm>
            <a:off x="658693" y="2272553"/>
            <a:ext cx="2949178"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8" name="Content Placeholder 3"/>
          <p:cNvSpPr>
            <a:spLocks noGrp="1"/>
          </p:cNvSpPr>
          <p:nvPr>
            <p:ph sz="half" idx="13"/>
          </p:nvPr>
        </p:nvSpPr>
        <p:spPr>
          <a:xfrm>
            <a:off x="3607871" y="1405487"/>
            <a:ext cx="4936331" cy="4678654"/>
          </a:xfrm>
          <a:prstGeom prst="rect">
            <a:avLst/>
          </a:prstGeom>
        </p:spPr>
        <p:txBody>
          <a:bodyPr/>
          <a:lstStyle>
            <a:lvl1pPr marL="0" indent="0">
              <a:buFont typeface="Wingdings" panose="05000000000000000000" pitchFamily="2" charset="2"/>
              <a:buNone/>
              <a:defRPr/>
            </a:lvl1pPr>
            <a:lvl2pPr marL="685800" indent="-460375">
              <a:buFont typeface="Wingdings" panose="05000000000000000000" pitchFamily="2" charset="2"/>
              <a:buChar char="q"/>
              <a:defRPr/>
            </a:lvl2pPr>
            <a:lvl3pPr marL="685800" indent="-460375">
              <a:buFont typeface="Wingdings" panose="05000000000000000000" pitchFamily="2" charset="2"/>
              <a:buChar char="q"/>
              <a:defRPr sz="2200"/>
            </a:lvl3pPr>
            <a:lvl4pPr marL="685800" indent="-460375">
              <a:buFont typeface="Wingdings" panose="05000000000000000000" pitchFamily="2" charset="2"/>
              <a:buChar char="q"/>
              <a:defRPr sz="2200"/>
            </a:lvl4pPr>
            <a:lvl5pPr marL="566738" indent="-334963">
              <a:buFont typeface="Wingdings" panose="05000000000000000000" pitchFamily="2" charset="2"/>
              <a:buChar char="q"/>
              <a:defRPr sz="2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11964"/>
            <a:ext cx="1670756" cy="537933"/>
          </a:xfrm>
          <a:prstGeom prst="rect">
            <a:avLst/>
          </a:prstGeom>
        </p:spPr>
      </p:pic>
      <p:sp>
        <p:nvSpPr>
          <p:cNvPr id="19" name="Half Frame 18"/>
          <p:cNvSpPr/>
          <p:nvPr userDrawn="1"/>
        </p:nvSpPr>
        <p:spPr>
          <a:xfrm>
            <a:off x="591671" y="1313522"/>
            <a:ext cx="366773" cy="856527"/>
          </a:xfrm>
          <a:prstGeom prst="halfFram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Half Frame 19"/>
          <p:cNvSpPr/>
          <p:nvPr userDrawn="1"/>
        </p:nvSpPr>
        <p:spPr>
          <a:xfrm rot="10800000">
            <a:off x="8279189" y="5366591"/>
            <a:ext cx="366773" cy="856527"/>
          </a:xfrm>
          <a:prstGeom prst="halfFrame">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
        <p:nvSpPr>
          <p:cNvPr id="15" name="Text Placeholder 8"/>
          <p:cNvSpPr>
            <a:spLocks noGrp="1"/>
          </p:cNvSpPr>
          <p:nvPr>
            <p:ph type="body" sz="quarter" idx="12" hasCustomPrompt="1"/>
          </p:nvPr>
        </p:nvSpPr>
        <p:spPr>
          <a:xfrm>
            <a:off x="4334933" y="6356350"/>
            <a:ext cx="4715406" cy="365125"/>
          </a:xfrm>
          <a:prstGeom prst="rect">
            <a:avLst/>
          </a:prstGeom>
        </p:spPr>
        <p:txBody>
          <a:bodyPr anchor="b">
            <a:normAutofit/>
          </a:bodyPr>
          <a:lstStyle>
            <a:lvl1pPr marL="0" indent="0" algn="r">
              <a:buNone/>
              <a:defRPr sz="1600" baseline="0">
                <a:solidFill>
                  <a:srgbClr val="FF9900"/>
                </a:solidFill>
              </a:defRPr>
            </a:lvl1pPr>
          </a:lstStyle>
          <a:p>
            <a:pPr lvl="0"/>
            <a:r>
              <a:rPr lang="en-US" dirty="0" smtClean="0"/>
              <a:t>&lt;&lt;Team Name ex. Workplace Incident Management&gt;&gt;</a:t>
            </a:r>
            <a:endParaRPr lang="en-US" dirty="0"/>
          </a:p>
        </p:txBody>
      </p:sp>
      <p:sp>
        <p:nvSpPr>
          <p:cNvPr id="5" name="Text Placeholder 4"/>
          <p:cNvSpPr>
            <a:spLocks noGrp="1"/>
          </p:cNvSpPr>
          <p:nvPr>
            <p:ph type="body" sz="quarter" idx="14" hasCustomPrompt="1"/>
          </p:nvPr>
        </p:nvSpPr>
        <p:spPr>
          <a:xfrm>
            <a:off x="592138" y="655638"/>
            <a:ext cx="7951787" cy="657225"/>
          </a:xfrm>
          <a:prstGeom prst="rect">
            <a:avLst/>
          </a:prstGeom>
        </p:spPr>
        <p:txBody>
          <a:bodyPr/>
          <a:lstStyle>
            <a:lvl1pPr marL="0" indent="0">
              <a:buNone/>
              <a:defRPr sz="3600" baseline="0">
                <a:latin typeface="+mj-lt"/>
              </a:defRPr>
            </a:lvl1pPr>
          </a:lstStyle>
          <a:p>
            <a:pPr lvl="0"/>
            <a:r>
              <a:rPr lang="en-US" sz="3600" dirty="0" smtClean="0">
                <a:latin typeface="+mj-lt"/>
              </a:rPr>
              <a:t>Slide Title</a:t>
            </a:r>
            <a:endParaRPr lang="en-US" dirty="0"/>
          </a:p>
        </p:txBody>
      </p:sp>
    </p:spTree>
    <p:extLst>
      <p:ext uri="{BB962C8B-B14F-4D97-AF65-F5344CB8AC3E}">
        <p14:creationId xmlns:p14="http://schemas.microsoft.com/office/powerpoint/2010/main" val="4215251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Slide">
    <p:spTree>
      <p:nvGrpSpPr>
        <p:cNvPr id="1" name=""/>
        <p:cNvGrpSpPr/>
        <p:nvPr/>
      </p:nvGrpSpPr>
      <p:grpSpPr>
        <a:xfrm>
          <a:off x="0" y="0"/>
          <a:ext cx="0" cy="0"/>
          <a:chOff x="0" y="0"/>
          <a:chExt cx="0" cy="0"/>
        </a:xfrm>
      </p:grpSpPr>
      <p:sp>
        <p:nvSpPr>
          <p:cNvPr id="12" name="Rectangle 11"/>
          <p:cNvSpPr/>
          <p:nvPr userDrawn="1"/>
        </p:nvSpPr>
        <p:spPr>
          <a:xfrm>
            <a:off x="0" y="6356350"/>
            <a:ext cx="9144000" cy="501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4"/>
          <p:cNvSpPr txBox="1">
            <a:spLocks/>
          </p:cNvSpPr>
          <p:nvPr userDrawn="1"/>
        </p:nvSpPr>
        <p:spPr>
          <a:xfrm>
            <a:off x="542059" y="6508751"/>
            <a:ext cx="30861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1964"/>
            <a:ext cx="2520917" cy="811659"/>
          </a:xfrm>
          <a:prstGeom prst="rect">
            <a:avLst/>
          </a:prstGeom>
        </p:spPr>
      </p:pic>
      <p:sp>
        <p:nvSpPr>
          <p:cNvPr id="14" name="Picture Placeholder 13"/>
          <p:cNvSpPr>
            <a:spLocks noGrp="1"/>
          </p:cNvSpPr>
          <p:nvPr>
            <p:ph type="pic" sz="quarter" idx="13"/>
          </p:nvPr>
        </p:nvSpPr>
        <p:spPr>
          <a:xfrm>
            <a:off x="389659" y="823624"/>
            <a:ext cx="8476549" cy="3183932"/>
          </a:xfrm>
          <a:prstGeom prst="rect">
            <a:avLst/>
          </a:prstGeom>
        </p:spPr>
        <p:txBody>
          <a:bodyPr/>
          <a:lstStyle>
            <a:lvl1pPr marL="0" indent="0" algn="ctr">
              <a:buNone/>
              <a:defRPr baseline="0"/>
            </a:lvl1pPr>
          </a:lstStyle>
          <a:p>
            <a:r>
              <a:rPr lang="en-US" smtClean="0"/>
              <a:t>Click icon to add picture</a:t>
            </a:r>
            <a:endParaRPr lang="en-US" dirty="0"/>
          </a:p>
        </p:txBody>
      </p:sp>
      <p:sp>
        <p:nvSpPr>
          <p:cNvPr id="13" name="Title 1"/>
          <p:cNvSpPr>
            <a:spLocks noGrp="1"/>
          </p:cNvSpPr>
          <p:nvPr>
            <p:ph type="ctrTitle" hasCustomPrompt="1"/>
          </p:nvPr>
        </p:nvSpPr>
        <p:spPr>
          <a:xfrm>
            <a:off x="1430482" y="4707579"/>
            <a:ext cx="7619856" cy="474374"/>
          </a:xfrm>
          <a:prstGeom prst="rect">
            <a:avLst/>
          </a:prstGeom>
        </p:spPr>
        <p:txBody>
          <a:bodyPr anchor="b">
            <a:noAutofit/>
          </a:bodyPr>
          <a:lstStyle>
            <a:lvl1pPr algn="r">
              <a:defRPr lang="en-US" sz="3200" baseline="0" smtClean="0"/>
            </a:lvl1pPr>
          </a:lstStyle>
          <a:p>
            <a:r>
              <a:rPr lang="en-US" sz="3200" dirty="0" smtClean="0">
                <a:solidFill>
                  <a:srgbClr val="000000"/>
                </a:solidFill>
                <a:latin typeface="+mj-lt"/>
              </a:rPr>
              <a:t>Global Security Operations</a:t>
            </a:r>
            <a:endParaRPr lang="en-US" sz="4000" dirty="0" smtClean="0">
              <a:solidFill>
                <a:srgbClr val="000000"/>
              </a:solidFill>
              <a:latin typeface="+mj-lt"/>
            </a:endParaRPr>
          </a:p>
        </p:txBody>
      </p:sp>
      <p:sp>
        <p:nvSpPr>
          <p:cNvPr id="3" name="Text Placeholder 2"/>
          <p:cNvSpPr>
            <a:spLocks noGrp="1"/>
          </p:cNvSpPr>
          <p:nvPr>
            <p:ph type="body" sz="quarter" idx="14" hasCustomPrompt="1"/>
          </p:nvPr>
        </p:nvSpPr>
        <p:spPr>
          <a:xfrm>
            <a:off x="1430338" y="4006850"/>
            <a:ext cx="7620000" cy="619125"/>
          </a:xfrm>
          <a:prstGeom prst="rect">
            <a:avLst/>
          </a:prstGeom>
        </p:spPr>
        <p:txBody>
          <a:bodyPr/>
          <a:lstStyle>
            <a:lvl1pPr marL="0" indent="0" algn="r">
              <a:buNone/>
              <a:defRPr sz="4000">
                <a:latin typeface="+mj-lt"/>
              </a:defRPr>
            </a:lvl1pPr>
          </a:lstStyle>
          <a:p>
            <a:pPr lvl="0"/>
            <a:r>
              <a:rPr lang="en-US" sz="4000" dirty="0" smtClean="0">
                <a:latin typeface="+mj-lt"/>
              </a:rPr>
              <a:t>&lt;&lt;Presentation Title&gt;&gt;</a:t>
            </a:r>
            <a:endParaRPr lang="en-US" dirty="0"/>
          </a:p>
        </p:txBody>
      </p:sp>
      <p:sp>
        <p:nvSpPr>
          <p:cNvPr id="6" name="Text Placeholder 5"/>
          <p:cNvSpPr>
            <a:spLocks noGrp="1"/>
          </p:cNvSpPr>
          <p:nvPr>
            <p:ph type="body" sz="quarter" idx="15" hasCustomPrompt="1"/>
          </p:nvPr>
        </p:nvSpPr>
        <p:spPr>
          <a:xfrm>
            <a:off x="1430338" y="5260975"/>
            <a:ext cx="7620000" cy="612775"/>
          </a:xfrm>
          <a:prstGeom prst="rect">
            <a:avLst/>
          </a:prstGeom>
        </p:spPr>
        <p:txBody>
          <a:bodyPr/>
          <a:lstStyle>
            <a:lvl1pPr marL="0" indent="0" algn="r">
              <a:buNone/>
              <a:defRPr>
                <a:latin typeface="+mj-lt"/>
              </a:defRPr>
            </a:lvl1pPr>
          </a:lstStyle>
          <a:p>
            <a:pPr lvl="0"/>
            <a:r>
              <a:rPr lang="en-US" dirty="0" smtClean="0">
                <a:latin typeface="+mj-lt"/>
              </a:rPr>
              <a:t>&lt;&lt;Date&gt;&gt;</a:t>
            </a:r>
            <a:endParaRPr lang="en-US" dirty="0"/>
          </a:p>
        </p:txBody>
      </p:sp>
      <p:sp>
        <p:nvSpPr>
          <p:cNvPr id="15" name="TextBox 14"/>
          <p:cNvSpPr txBox="1"/>
          <p:nvPr userDrawn="1"/>
        </p:nvSpPr>
        <p:spPr>
          <a:xfrm>
            <a:off x="206780" y="6369635"/>
            <a:ext cx="3086100" cy="338554"/>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solidFill>
                  <a:srgbClr val="FF9900"/>
                </a:solidFill>
              </a:rPr>
              <a:t>Amazon Confidential</a:t>
            </a:r>
          </a:p>
        </p:txBody>
      </p:sp>
    </p:spTree>
    <p:extLst>
      <p:ext uri="{BB962C8B-B14F-4D97-AF65-F5344CB8AC3E}">
        <p14:creationId xmlns:p14="http://schemas.microsoft.com/office/powerpoint/2010/main" val="4073936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9144000" cy="50165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54390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fcresearch-eu.aka.amazon.com/MXP5/results/product?s="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rodeo-dub.amazon.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fcresearch-eu.aka.amazon.com/MXP5/results/produc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p:cNvSpPr>
            <a:spLocks noGrp="1"/>
          </p:cNvSpPr>
          <p:nvPr>
            <p:ph type="body" sz="quarter" idx="4294967295"/>
          </p:nvPr>
        </p:nvSpPr>
        <p:spPr>
          <a:xfrm>
            <a:off x="4334933" y="6356350"/>
            <a:ext cx="4715406" cy="365125"/>
          </a:xfrm>
          <a:prstGeom prst="rect">
            <a:avLst/>
          </a:prstGeom>
        </p:spPr>
        <p:txBody>
          <a:bodyPr/>
          <a:lstStyle/>
          <a:p>
            <a:r>
              <a:rPr lang="de-DE" dirty="0" smtClean="0"/>
              <a:t>[SITE] LP </a:t>
            </a:r>
            <a:r>
              <a:rPr lang="de-DE" dirty="0" err="1" smtClean="0"/>
              <a:t>team</a:t>
            </a:r>
            <a:endParaRPr lang="en-US" dirty="0"/>
          </a:p>
        </p:txBody>
      </p:sp>
      <p:sp>
        <p:nvSpPr>
          <p:cNvPr id="13" name="Rechteck 12"/>
          <p:cNvSpPr/>
          <p:nvPr/>
        </p:nvSpPr>
        <p:spPr>
          <a:xfrm>
            <a:off x="173660" y="2017735"/>
            <a:ext cx="9144000" cy="1200329"/>
          </a:xfrm>
          <a:prstGeom prst="rect">
            <a:avLst/>
          </a:prstGeom>
          <a:noFill/>
        </p:spPr>
        <p:txBody>
          <a:bodyPr wrap="square" lIns="91440" tIns="45720" rIns="91440" bIns="45720">
            <a:spAutoFit/>
          </a:bodyPr>
          <a:lstStyle/>
          <a:p>
            <a:pPr algn="ctr"/>
            <a:r>
              <a:rPr lang="de-DE" sz="5400" dirty="0" smtClean="0">
                <a:ln w="22225">
                  <a:solidFill>
                    <a:schemeClr val="tx1"/>
                  </a:solidFill>
                  <a:prstDash val="solid"/>
                </a:ln>
                <a:latin typeface="Amazon Ember Cd RC" panose="020B0606020204020204" pitchFamily="34" charset="0"/>
                <a:ea typeface="Amazon Ember Cd RC" panose="020B0606020204020204" pitchFamily="34" charset="0"/>
                <a:cs typeface="Amazon Ember Cd RC" panose="020B0606020204020204" pitchFamily="34" charset="0"/>
              </a:rPr>
              <a:t>TS Out Sort Audit Tool</a:t>
            </a:r>
          </a:p>
          <a:p>
            <a:pPr algn="ctr"/>
            <a:r>
              <a:rPr lang="de-DE" dirty="0" smtClean="0">
                <a:ln w="22225">
                  <a:solidFill>
                    <a:schemeClr val="tx1"/>
                  </a:solidFill>
                  <a:prstDash val="solid"/>
                </a:ln>
                <a:latin typeface="Amazon Ember Cd RC" panose="020B0606020204020204" pitchFamily="34" charset="0"/>
                <a:ea typeface="Amazon Ember Cd RC" panose="020B0606020204020204" pitchFamily="34" charset="0"/>
                <a:cs typeface="Amazon Ember Cd RC" panose="020B0606020204020204" pitchFamily="34" charset="0"/>
              </a:rPr>
              <a:t>July 2019</a:t>
            </a:r>
            <a:endParaRPr lang="de-DE" dirty="0">
              <a:ln w="22225">
                <a:solidFill>
                  <a:schemeClr val="tx1"/>
                </a:solidFill>
                <a:prstDash val="solid"/>
              </a:ln>
              <a:latin typeface="Amazon Ember Cd RC" panose="020B0606020204020204" pitchFamily="34" charset="0"/>
              <a:ea typeface="Amazon Ember Cd RC" panose="020B0606020204020204" pitchFamily="34" charset="0"/>
              <a:cs typeface="Amazon Ember Cd RC" panose="020B0606020204020204" pitchFamily="34" charset="0"/>
            </a:endParaRPr>
          </a:p>
        </p:txBody>
      </p:sp>
    </p:spTree>
    <p:extLst>
      <p:ext uri="{BB962C8B-B14F-4D97-AF65-F5344CB8AC3E}">
        <p14:creationId xmlns:p14="http://schemas.microsoft.com/office/powerpoint/2010/main" val="4004751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Missing data</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In case </a:t>
            </a:r>
            <a:r>
              <a:rPr lang="it-IT" sz="2000" dirty="0" smtClean="0">
                <a:hlinkClick r:id="rId2"/>
              </a:rPr>
              <a:t>FcResearch</a:t>
            </a:r>
            <a:r>
              <a:rPr lang="it-IT" sz="2000" dirty="0" smtClean="0"/>
              <a:t> lists an item as HRV but does not provide a price, the tool gets the product ASIN from FcResearch if necessary and downloads the ASIN price from amazon.it . </a:t>
            </a:r>
          </a:p>
          <a:p>
            <a:pPr>
              <a:buClr>
                <a:srgbClr val="F28705"/>
              </a:buClr>
              <a:buFont typeface="Amazon Ember Light" panose="020B0403020204020204" pitchFamily="34" charset="0"/>
              <a:buChar char="⟩"/>
            </a:pPr>
            <a:r>
              <a:rPr lang="it-IT" sz="2000" dirty="0" smtClean="0"/>
              <a:t>Missing price for non hrv items is disregarded in order to save time.</a:t>
            </a:r>
            <a:endParaRPr lang="it-IT" sz="2000" dirty="0"/>
          </a:p>
        </p:txBody>
      </p:sp>
      <p:pic>
        <p:nvPicPr>
          <p:cNvPr id="2" name="Picture 1"/>
          <p:cNvPicPr>
            <a:picLocks noChangeAspect="1"/>
          </p:cNvPicPr>
          <p:nvPr/>
        </p:nvPicPr>
        <p:blipFill rotWithShape="1">
          <a:blip r:embed="rId3"/>
          <a:srcRect b="35259"/>
          <a:stretch/>
        </p:blipFill>
        <p:spPr>
          <a:xfrm>
            <a:off x="1648374" y="3094507"/>
            <a:ext cx="6185940" cy="2798619"/>
          </a:xfrm>
          <a:prstGeom prst="rect">
            <a:avLst/>
          </a:prstGeom>
        </p:spPr>
      </p:pic>
      <p:sp>
        <p:nvSpPr>
          <p:cNvPr id="11" name="Rectangle 10"/>
          <p:cNvSpPr/>
          <p:nvPr/>
        </p:nvSpPr>
        <p:spPr>
          <a:xfrm>
            <a:off x="1399886" y="4221016"/>
            <a:ext cx="6728114" cy="63731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741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Audit p</a:t>
            </a:r>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riority table</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Scanned pallets are classified according to the following criteria</a:t>
            </a:r>
            <a:endParaRPr lang="it-IT" sz="2000" dirty="0"/>
          </a:p>
        </p:txBody>
      </p:sp>
      <p:graphicFrame>
        <p:nvGraphicFramePr>
          <p:cNvPr id="3" name="Table 2"/>
          <p:cNvGraphicFramePr>
            <a:graphicFrameLocks noGrp="1"/>
          </p:cNvGraphicFramePr>
          <p:nvPr>
            <p:extLst>
              <p:ext uri="{D42A27DB-BD31-4B8C-83A1-F6EECF244321}">
                <p14:modId xmlns:p14="http://schemas.microsoft.com/office/powerpoint/2010/main" val="3846732360"/>
              </p:ext>
            </p:extLst>
          </p:nvPr>
        </p:nvGraphicFramePr>
        <p:xfrm>
          <a:off x="974723" y="2477646"/>
          <a:ext cx="7078807" cy="2470925"/>
        </p:xfrm>
        <a:graphic>
          <a:graphicData uri="http://schemas.openxmlformats.org/drawingml/2006/table">
            <a:tbl>
              <a:tblPr firstRow="1" firstCol="1" bandRow="1">
                <a:tableStyleId>{073A0DAA-6AF3-43AB-8588-CEC1D06C72B9}</a:tableStyleId>
              </a:tblPr>
              <a:tblGrid>
                <a:gridCol w="2571841">
                  <a:extLst>
                    <a:ext uri="{9D8B030D-6E8A-4147-A177-3AD203B41FA5}">
                      <a16:colId xmlns:a16="http://schemas.microsoft.com/office/drawing/2014/main" val="2776528901"/>
                    </a:ext>
                  </a:extLst>
                </a:gridCol>
                <a:gridCol w="4506966">
                  <a:extLst>
                    <a:ext uri="{9D8B030D-6E8A-4147-A177-3AD203B41FA5}">
                      <a16:colId xmlns:a16="http://schemas.microsoft.com/office/drawing/2014/main" val="124831982"/>
                    </a:ext>
                  </a:extLst>
                </a:gridCol>
              </a:tblGrid>
              <a:tr h="494185">
                <a:tc>
                  <a:txBody>
                    <a:bodyPr/>
                    <a:lstStyle/>
                    <a:p>
                      <a:pPr algn="ctr">
                        <a:lnSpc>
                          <a:spcPct val="150000"/>
                        </a:lnSpc>
                        <a:spcAft>
                          <a:spcPts val="0"/>
                        </a:spcAft>
                      </a:pPr>
                      <a:r>
                        <a:rPr lang="it-IT" sz="1400" u="sng" dirty="0" smtClean="0">
                          <a:effectLst>
                            <a:outerShdw blurRad="38100" dist="38100" dir="2700000" algn="tl">
                              <a:srgbClr val="000000">
                                <a:alpha val="43137"/>
                              </a:srgbClr>
                            </a:outerShdw>
                          </a:effectLst>
                        </a:rPr>
                        <a:t>Audit</a:t>
                      </a:r>
                      <a:r>
                        <a:rPr lang="it-IT" sz="1400" u="sng" baseline="0" dirty="0" smtClean="0">
                          <a:effectLst>
                            <a:outerShdw blurRad="38100" dist="38100" dir="2700000" algn="tl">
                              <a:srgbClr val="000000">
                                <a:alpha val="43137"/>
                              </a:srgbClr>
                            </a:outerShdw>
                          </a:effectLst>
                        </a:rPr>
                        <a:t> </a:t>
                      </a:r>
                      <a:r>
                        <a:rPr lang="it-IT" sz="1400" u="sng" dirty="0" smtClean="0">
                          <a:effectLst>
                            <a:outerShdw blurRad="38100" dist="38100" dir="2700000" algn="tl">
                              <a:srgbClr val="000000">
                                <a:alpha val="43137"/>
                              </a:srgbClr>
                            </a:outerShdw>
                          </a:effectLst>
                        </a:rPr>
                        <a:t>Priority</a:t>
                      </a:r>
                      <a:endParaRPr lang="en-US" sz="1100" i="1" u="sng"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it-IT" sz="1400" u="sng" kern="1200" dirty="0" smtClean="0">
                          <a:effectLst>
                            <a:outerShdw blurRad="38100" dist="38100" dir="2700000" algn="tl">
                              <a:srgbClr val="000000">
                                <a:alpha val="43137"/>
                              </a:srgbClr>
                            </a:outerShdw>
                          </a:effectLst>
                        </a:rPr>
                        <a:t>Criteria</a:t>
                      </a:r>
                      <a:endParaRPr lang="en-US" sz="1400" b="1" i="1" u="sng" kern="1200" dirty="0">
                        <a:solidFill>
                          <a:schemeClr val="lt1"/>
                        </a:solidFill>
                        <a:effectLst>
                          <a:outerShdw blurRad="38100" dist="38100" dir="2700000" algn="tl">
                            <a:srgbClr val="000000">
                              <a:alpha val="43137"/>
                            </a:srgbClr>
                          </a:outerShdw>
                        </a:effectLst>
                        <a:latin typeface="+mn-lt"/>
                        <a:ea typeface="+mn-ea"/>
                        <a:cs typeface="+mn-cs"/>
                      </a:endParaRPr>
                    </a:p>
                  </a:txBody>
                  <a:tcPr marL="68580" marR="68580" marT="0" marB="0"/>
                </a:tc>
                <a:extLst>
                  <a:ext uri="{0D108BD9-81ED-4DB2-BD59-A6C34878D82A}">
                    <a16:rowId xmlns:a16="http://schemas.microsoft.com/office/drawing/2014/main" val="728019069"/>
                  </a:ext>
                </a:extLst>
              </a:tr>
              <a:tr h="494185">
                <a:tc>
                  <a:txBody>
                    <a:bodyPr/>
                    <a:lstStyle/>
                    <a:p>
                      <a:pPr algn="ctr">
                        <a:lnSpc>
                          <a:spcPct val="200000"/>
                        </a:lnSpc>
                        <a:spcAft>
                          <a:spcPts val="0"/>
                        </a:spcAft>
                      </a:pPr>
                      <a:r>
                        <a:rPr lang="it-IT" sz="1100" dirty="0">
                          <a:effectLst/>
                        </a:rPr>
                        <a:t>High</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100" dirty="0">
                          <a:effectLst/>
                        </a:rPr>
                        <a:t>HRV total value &gt; 500 </a:t>
                      </a:r>
                      <a:r>
                        <a:rPr lang="en-US" sz="1100" dirty="0" smtClean="0">
                          <a:effectLst/>
                        </a:rPr>
                        <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3586106"/>
                  </a:ext>
                </a:extLst>
              </a:tr>
              <a:tr h="494185">
                <a:tc>
                  <a:txBody>
                    <a:bodyPr/>
                    <a:lstStyle/>
                    <a:p>
                      <a:pPr algn="ctr">
                        <a:lnSpc>
                          <a:spcPct val="200000"/>
                        </a:lnSpc>
                        <a:spcAft>
                          <a:spcPts val="0"/>
                        </a:spcAft>
                      </a:pPr>
                      <a:r>
                        <a:rPr lang="it-IT" sz="1100" dirty="0">
                          <a:effectLst/>
                        </a:rPr>
                        <a:t>Medium</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100" dirty="0">
                          <a:effectLst/>
                        </a:rPr>
                        <a:t>HRV total value &gt; </a:t>
                      </a:r>
                      <a:r>
                        <a:rPr lang="en-US" sz="1100" dirty="0" smtClean="0">
                          <a:effectLst/>
                        </a:rPr>
                        <a:t>300 €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24297848"/>
                  </a:ext>
                </a:extLst>
              </a:tr>
              <a:tr h="494185">
                <a:tc>
                  <a:txBody>
                    <a:bodyPr/>
                    <a:lstStyle/>
                    <a:p>
                      <a:pPr algn="ctr">
                        <a:lnSpc>
                          <a:spcPct val="200000"/>
                        </a:lnSpc>
                        <a:spcAft>
                          <a:spcPts val="0"/>
                        </a:spcAft>
                      </a:pPr>
                      <a:r>
                        <a:rPr lang="it-IT" sz="1100" dirty="0">
                          <a:effectLst/>
                        </a:rPr>
                        <a:t>Low</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en-US" sz="1100" dirty="0">
                          <a:effectLst/>
                        </a:rPr>
                        <a:t>At least 1 HRV item in the pallet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59397237"/>
                  </a:ext>
                </a:extLst>
              </a:tr>
              <a:tr h="494185">
                <a:tc>
                  <a:txBody>
                    <a:bodyPr/>
                    <a:lstStyle/>
                    <a:p>
                      <a:pPr algn="ctr">
                        <a:lnSpc>
                          <a:spcPct val="200000"/>
                        </a:lnSpc>
                        <a:spcAft>
                          <a:spcPts val="0"/>
                        </a:spcAft>
                      </a:pPr>
                      <a:r>
                        <a:rPr lang="it-IT" sz="1100" dirty="0" smtClean="0">
                          <a:effectLst/>
                        </a:rPr>
                        <a:t>Not relevant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200000"/>
                        </a:lnSpc>
                        <a:spcAft>
                          <a:spcPts val="0"/>
                        </a:spcAft>
                      </a:pPr>
                      <a:r>
                        <a:rPr lang="it-IT" sz="1100" dirty="0" smtClean="0">
                          <a:effectLst/>
                        </a:rPr>
                        <a:t>No HRV in the pallet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37135638"/>
                  </a:ext>
                </a:extLst>
              </a:tr>
            </a:tbl>
          </a:graphicData>
        </a:graphic>
      </p:graphicFrame>
    </p:spTree>
    <p:extLst>
      <p:ext uri="{BB962C8B-B14F-4D97-AF65-F5344CB8AC3E}">
        <p14:creationId xmlns:p14="http://schemas.microsoft.com/office/powerpoint/2010/main" val="39799729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Audit p</a:t>
            </a:r>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riority</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After downloading all the data, the tool prints the audit priority assigned to the pallet according to the aforementioned criteria.</a:t>
            </a:r>
            <a:endParaRPr lang="it-IT" sz="20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03426" y="2632364"/>
            <a:ext cx="5669184" cy="3107076"/>
          </a:xfrm>
          <a:prstGeom prst="rect">
            <a:avLst/>
          </a:prstGeom>
        </p:spPr>
      </p:pic>
      <p:sp>
        <p:nvSpPr>
          <p:cNvPr id="12" name="Rectangle 11"/>
          <p:cNvSpPr/>
          <p:nvPr/>
        </p:nvSpPr>
        <p:spPr>
          <a:xfrm>
            <a:off x="1413164" y="4285673"/>
            <a:ext cx="5865091" cy="2401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63056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Not relevant pallets</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Pallets classified as «Not relevant» are not audited, although an Excel log file keeps track of the scan so that the auditor’s actions can be analysed if necessary.</a:t>
            </a:r>
            <a:endParaRPr lang="it-IT" sz="2000"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9535" y="2678545"/>
            <a:ext cx="5669184" cy="3107076"/>
          </a:xfrm>
          <a:prstGeom prst="rect">
            <a:avLst/>
          </a:prstGeom>
        </p:spPr>
      </p:pic>
      <p:sp>
        <p:nvSpPr>
          <p:cNvPr id="9" name="Rectangle 8"/>
          <p:cNvSpPr/>
          <p:nvPr/>
        </p:nvSpPr>
        <p:spPr>
          <a:xfrm>
            <a:off x="1325995" y="4507343"/>
            <a:ext cx="6728114" cy="72967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47193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21164" y="2295786"/>
            <a:ext cx="5317517" cy="3715931"/>
          </a:xfrm>
          <a:prstGeom prst="rect">
            <a:avLst/>
          </a:prstGeom>
        </p:spPr>
      </p:pic>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R</a:t>
            </a:r>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elevant pallets</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7658824" cy="4362948"/>
          </a:xfrm>
        </p:spPr>
        <p:txBody>
          <a:bodyPr/>
          <a:lstStyle/>
          <a:p>
            <a:pPr>
              <a:buClr>
                <a:srgbClr val="F28705"/>
              </a:buClr>
              <a:buFont typeface="Amazon Ember Light" panose="020B0403020204020204" pitchFamily="34" charset="0"/>
              <a:buChar char="⟩"/>
            </a:pPr>
            <a:r>
              <a:rPr lang="it-IT" sz="2000" dirty="0" smtClean="0"/>
              <a:t>Pallets classified as «Low», «Medium» or «High» priority are audited. </a:t>
            </a:r>
            <a:r>
              <a:rPr lang="it-IT" sz="2000" dirty="0"/>
              <a:t>T</a:t>
            </a:r>
            <a:r>
              <a:rPr lang="it-IT" sz="2000" dirty="0" smtClean="0"/>
              <a:t>he tool lists all the totes containing HRV.</a:t>
            </a:r>
            <a:endParaRPr lang="it-IT" sz="2000" dirty="0"/>
          </a:p>
        </p:txBody>
      </p:sp>
      <p:sp>
        <p:nvSpPr>
          <p:cNvPr id="9" name="Rectangle 8"/>
          <p:cNvSpPr/>
          <p:nvPr/>
        </p:nvSpPr>
        <p:spPr>
          <a:xfrm>
            <a:off x="1717964" y="5107700"/>
            <a:ext cx="5855854" cy="9929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86727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50253" y="2208059"/>
            <a:ext cx="6391275" cy="2771775"/>
          </a:xfrm>
          <a:prstGeom prst="rect">
            <a:avLst/>
          </a:prstGeom>
        </p:spPr>
      </p:pic>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Wrong tote scanned</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7658824" cy="4362948"/>
          </a:xfrm>
        </p:spPr>
        <p:txBody>
          <a:bodyPr/>
          <a:lstStyle/>
          <a:p>
            <a:pPr>
              <a:buClr>
                <a:srgbClr val="F28705"/>
              </a:buClr>
              <a:buFont typeface="Amazon Ember Light" panose="020B0403020204020204" pitchFamily="34" charset="0"/>
              <a:buChar char="⟩"/>
            </a:pPr>
            <a:r>
              <a:rPr lang="it-IT" sz="2000" dirty="0" smtClean="0"/>
              <a:t>If the wrong tote is scanned, an error message is shown.</a:t>
            </a:r>
            <a:endParaRPr lang="it-IT" sz="2000" dirty="0"/>
          </a:p>
        </p:txBody>
      </p:sp>
      <p:sp>
        <p:nvSpPr>
          <p:cNvPr id="9" name="Rectangle 8"/>
          <p:cNvSpPr/>
          <p:nvPr/>
        </p:nvSpPr>
        <p:spPr>
          <a:xfrm>
            <a:off x="1330036" y="3417455"/>
            <a:ext cx="6724073" cy="143163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402740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23840" y="2368054"/>
            <a:ext cx="7876509" cy="3377437"/>
          </a:xfrm>
          <a:prstGeom prst="rect">
            <a:avLst/>
          </a:prstGeom>
        </p:spPr>
      </p:pic>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Relevant tote audit</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7658824" cy="4362948"/>
          </a:xfrm>
        </p:spPr>
        <p:txBody>
          <a:bodyPr/>
          <a:lstStyle/>
          <a:p>
            <a:pPr>
              <a:buClr>
                <a:srgbClr val="F28705"/>
              </a:buClr>
              <a:buFont typeface="Amazon Ember Light" panose="020B0403020204020204" pitchFamily="34" charset="0"/>
              <a:buChar char="⟩"/>
            </a:pPr>
            <a:r>
              <a:rPr lang="it-IT" sz="2000" dirty="0" smtClean="0"/>
              <a:t>If a relevant tote is scanned, the tool lists and asks to scan all the items in the tote.</a:t>
            </a:r>
            <a:endParaRPr lang="it-IT" sz="2000" dirty="0"/>
          </a:p>
        </p:txBody>
      </p:sp>
    </p:spTree>
    <p:extLst>
      <p:ext uri="{BB962C8B-B14F-4D97-AF65-F5344CB8AC3E}">
        <p14:creationId xmlns:p14="http://schemas.microsoft.com/office/powerpoint/2010/main" val="12288411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Wrong ASIN</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7658824" cy="4362948"/>
          </a:xfrm>
        </p:spPr>
        <p:txBody>
          <a:bodyPr/>
          <a:lstStyle/>
          <a:p>
            <a:pPr>
              <a:buClr>
                <a:srgbClr val="F28705"/>
              </a:buClr>
              <a:buFont typeface="Amazon Ember Light" panose="020B0403020204020204" pitchFamily="34" charset="0"/>
              <a:buChar char="⟩"/>
            </a:pPr>
            <a:r>
              <a:rPr lang="it-IT" sz="2000" dirty="0" smtClean="0"/>
              <a:t>The tool helps the operator to check that all the supposed items are in the tote. </a:t>
            </a:r>
          </a:p>
          <a:p>
            <a:pPr>
              <a:buClr>
                <a:srgbClr val="F28705"/>
              </a:buClr>
              <a:buFont typeface="Amazon Ember Light" panose="020B0403020204020204" pitchFamily="34" charset="0"/>
              <a:buChar char="⟩"/>
            </a:pPr>
            <a:r>
              <a:rPr lang="it-IT" sz="2000" dirty="0" smtClean="0"/>
              <a:t>In case the ASIN is not on the product, the tool recognizes product SKUs as well.</a:t>
            </a:r>
            <a:endParaRPr lang="it-IT" sz="2000" dirty="0"/>
          </a:p>
        </p:txBody>
      </p:sp>
      <p:pic>
        <p:nvPicPr>
          <p:cNvPr id="2" name="Picture 1"/>
          <p:cNvPicPr>
            <a:picLocks noChangeAspect="1"/>
          </p:cNvPicPr>
          <p:nvPr/>
        </p:nvPicPr>
        <p:blipFill>
          <a:blip r:embed="rId2"/>
          <a:stretch>
            <a:fillRect/>
          </a:stretch>
        </p:blipFill>
        <p:spPr>
          <a:xfrm>
            <a:off x="570777" y="3482579"/>
            <a:ext cx="8176059" cy="1748736"/>
          </a:xfrm>
          <a:prstGeom prst="rect">
            <a:avLst/>
          </a:prstGeom>
        </p:spPr>
      </p:pic>
    </p:spTree>
    <p:extLst>
      <p:ext uri="{BB962C8B-B14F-4D97-AF65-F5344CB8AC3E}">
        <p14:creationId xmlns:p14="http://schemas.microsoft.com/office/powerpoint/2010/main" val="39045862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Tote audit complete</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7658824" cy="4362948"/>
          </a:xfrm>
        </p:spPr>
        <p:txBody>
          <a:bodyPr/>
          <a:lstStyle/>
          <a:p>
            <a:pPr>
              <a:buClr>
                <a:srgbClr val="F28705"/>
              </a:buClr>
              <a:buFont typeface="Amazon Ember Light" panose="020B0403020204020204" pitchFamily="34" charset="0"/>
              <a:buChar char="⟩"/>
            </a:pPr>
            <a:r>
              <a:rPr lang="it-IT" sz="2000" dirty="0" smtClean="0"/>
              <a:t>After the operator has scanned all the items in the tote, the tool informs the operator and asks to scan the other relevant totes, if there are any.</a:t>
            </a:r>
            <a:endParaRPr lang="it-IT" sz="2000"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r="36450"/>
          <a:stretch/>
        </p:blipFill>
        <p:spPr bwMode="auto">
          <a:xfrm>
            <a:off x="1646533" y="2706255"/>
            <a:ext cx="5751564" cy="290390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72817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Failed/Interrupted audit</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8043834" cy="4362948"/>
          </a:xfrm>
        </p:spPr>
        <p:txBody>
          <a:bodyPr/>
          <a:lstStyle/>
          <a:p>
            <a:pPr>
              <a:buClr>
                <a:srgbClr val="F28705"/>
              </a:buClr>
              <a:buFont typeface="Amazon Ember Light" panose="020B0403020204020204" pitchFamily="34" charset="0"/>
              <a:buChar char="⟩"/>
            </a:pPr>
            <a:r>
              <a:rPr lang="it-IT" sz="2000" dirty="0" smtClean="0"/>
              <a:t>In case of failed or interrupted audit, the auditor can insert «exit». The tool will list all non audited items and will ask to confirm. Then, the auditor will be asked why audit was interrupted.</a:t>
            </a:r>
            <a:endParaRPr lang="it-IT" sz="2000" dirty="0"/>
          </a:p>
        </p:txBody>
      </p:sp>
      <p:pic>
        <p:nvPicPr>
          <p:cNvPr id="2" name="Picture 1"/>
          <p:cNvPicPr>
            <a:picLocks noChangeAspect="1"/>
          </p:cNvPicPr>
          <p:nvPr/>
        </p:nvPicPr>
        <p:blipFill>
          <a:blip r:embed="rId2"/>
          <a:stretch>
            <a:fillRect/>
          </a:stretch>
        </p:blipFill>
        <p:spPr>
          <a:xfrm>
            <a:off x="416773" y="2466102"/>
            <a:ext cx="8384400" cy="3397834"/>
          </a:xfrm>
          <a:prstGeom prst="rect">
            <a:avLst/>
          </a:prstGeom>
        </p:spPr>
      </p:pic>
    </p:spTree>
    <p:extLst>
      <p:ext uri="{BB962C8B-B14F-4D97-AF65-F5344CB8AC3E}">
        <p14:creationId xmlns:p14="http://schemas.microsoft.com/office/powerpoint/2010/main" val="2304839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TS Out Sort Audit</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en-US" sz="2000" dirty="0" smtClean="0"/>
              <a:t>LP identified the need to audit the Transshipment Out Sort process.</a:t>
            </a:r>
          </a:p>
          <a:p>
            <a:pPr>
              <a:buClr>
                <a:srgbClr val="F28705"/>
              </a:buClr>
              <a:buFont typeface="Amazon Ember Light" panose="020B0403020204020204" pitchFamily="34" charset="0"/>
              <a:buChar char="⟩"/>
            </a:pPr>
            <a:r>
              <a:rPr lang="it-IT" sz="2000" dirty="0"/>
              <a:t>Before totes containing products are </a:t>
            </a:r>
            <a:r>
              <a:rPr lang="it-IT" sz="2000" dirty="0" smtClean="0"/>
              <a:t>loaded on trucks directed </a:t>
            </a:r>
            <a:r>
              <a:rPr lang="it-IT" sz="2000" dirty="0"/>
              <a:t>to other FCs for logistics reasons, they are </a:t>
            </a:r>
            <a:r>
              <a:rPr lang="it-IT" sz="2000" dirty="0" smtClean="0"/>
              <a:t>palletized, brought to the docks </a:t>
            </a:r>
            <a:r>
              <a:rPr lang="it-IT" sz="2000" dirty="0"/>
              <a:t>and </a:t>
            </a:r>
            <a:r>
              <a:rPr lang="it-IT" sz="2000" dirty="0" smtClean="0"/>
              <a:t>then strapped.</a:t>
            </a:r>
            <a:endParaRPr lang="en-US" sz="2000" noProof="0" dirty="0" smtClean="0"/>
          </a:p>
          <a:p>
            <a:pPr>
              <a:buClr>
                <a:srgbClr val="F28705"/>
              </a:buClr>
              <a:buFont typeface="Amazon Ember Light" panose="020B0403020204020204" pitchFamily="34" charset="0"/>
              <a:buChar char="⟩"/>
            </a:pPr>
            <a:r>
              <a:rPr lang="en-US" sz="2000" dirty="0" smtClean="0"/>
              <a:t>The defined</a:t>
            </a:r>
            <a:r>
              <a:rPr lang="en-US" sz="2000" noProof="0" dirty="0" smtClean="0"/>
              <a:t> audit process consists of sample checking relevant totes immediately before the pallet strapping process.</a:t>
            </a:r>
          </a:p>
          <a:p>
            <a:pPr>
              <a:buClr>
                <a:srgbClr val="F28705"/>
              </a:buClr>
              <a:buFont typeface="Amazon Ember Light" panose="020B0403020204020204" pitchFamily="34" charset="0"/>
              <a:buChar char="⟩"/>
            </a:pPr>
            <a:r>
              <a:rPr lang="it-IT" sz="2000" dirty="0"/>
              <a:t>The TS Out Sort </a:t>
            </a:r>
            <a:r>
              <a:rPr lang="it-IT" sz="2000" dirty="0" smtClean="0"/>
              <a:t>Audit </a:t>
            </a:r>
            <a:r>
              <a:rPr lang="it-IT" sz="2000" dirty="0"/>
              <a:t>verifies that there is correspondence between:</a:t>
            </a:r>
          </a:p>
          <a:p>
            <a:pPr lvl="1">
              <a:buClr>
                <a:srgbClr val="F28705"/>
              </a:buClr>
              <a:buFont typeface="Amazon Ember Light" panose="020B0403020204020204" pitchFamily="34" charset="0"/>
              <a:buChar char="⟩"/>
            </a:pPr>
            <a:r>
              <a:rPr lang="it-IT" sz="1600" dirty="0"/>
              <a:t>The virtual and the physical </a:t>
            </a:r>
            <a:r>
              <a:rPr lang="it-IT" sz="1600" dirty="0" smtClean="0"/>
              <a:t>pallet for totes containing HRV</a:t>
            </a:r>
            <a:endParaRPr lang="it-IT" sz="1600" dirty="0"/>
          </a:p>
          <a:p>
            <a:pPr lvl="1">
              <a:buClr>
                <a:srgbClr val="F28705"/>
              </a:buClr>
              <a:buFont typeface="Amazon Ember Light" panose="020B0403020204020204" pitchFamily="34" charset="0"/>
              <a:buChar char="⟩"/>
            </a:pPr>
            <a:r>
              <a:rPr lang="it-IT" sz="1600" dirty="0"/>
              <a:t>The virtual and the physical </a:t>
            </a:r>
            <a:r>
              <a:rPr lang="it-IT" sz="1600" dirty="0" smtClean="0"/>
              <a:t>tote containing HRV</a:t>
            </a:r>
            <a:endParaRPr lang="it-IT" sz="1600" dirty="0"/>
          </a:p>
          <a:p>
            <a:pPr>
              <a:buClr>
                <a:srgbClr val="F28705"/>
              </a:buClr>
              <a:buFont typeface="Amazon Ember Light" panose="020B0403020204020204" pitchFamily="34" charset="0"/>
              <a:buChar char="⟩"/>
            </a:pPr>
            <a:endParaRPr lang="en-US" sz="2000" noProof="0" dirty="0" smtClean="0"/>
          </a:p>
          <a:p>
            <a:pPr>
              <a:buClr>
                <a:srgbClr val="F28705"/>
              </a:buClr>
              <a:buFont typeface="Amazon Ember Light" panose="020B0403020204020204" pitchFamily="34" charset="0"/>
              <a:buChar char="⟩"/>
            </a:pPr>
            <a:endParaRPr lang="it-IT" sz="2000" dirty="0"/>
          </a:p>
        </p:txBody>
      </p:sp>
    </p:spTree>
    <p:extLst>
      <p:ext uri="{BB962C8B-B14F-4D97-AF65-F5344CB8AC3E}">
        <p14:creationId xmlns:p14="http://schemas.microsoft.com/office/powerpoint/2010/main" val="70150730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Escalation procedure</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59868"/>
            <a:ext cx="8043834" cy="4362948"/>
          </a:xfrm>
        </p:spPr>
        <p:txBody>
          <a:bodyPr/>
          <a:lstStyle/>
          <a:p>
            <a:pPr>
              <a:buClr>
                <a:srgbClr val="F28705"/>
              </a:buClr>
              <a:buFont typeface="Amazon Ember Light" panose="020B0403020204020204" pitchFamily="34" charset="0"/>
              <a:buChar char="⟩"/>
            </a:pPr>
            <a:r>
              <a:rPr lang="it-IT" sz="2000" dirty="0" smtClean="0"/>
              <a:t>In case of failed audit, the auditor will ask support from problem solvers and/or area managers and start escalation procedure.</a:t>
            </a:r>
          </a:p>
          <a:p>
            <a:pPr marL="0" indent="0">
              <a:buClr>
                <a:srgbClr val="F28705"/>
              </a:buClr>
              <a:buNone/>
            </a:pPr>
            <a:endParaRPr lang="it-IT" sz="2000" dirty="0"/>
          </a:p>
        </p:txBody>
      </p:sp>
    </p:spTree>
    <p:extLst>
      <p:ext uri="{BB962C8B-B14F-4D97-AF65-F5344CB8AC3E}">
        <p14:creationId xmlns:p14="http://schemas.microsoft.com/office/powerpoint/2010/main" val="36891687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Final comment</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8043834" cy="4362948"/>
          </a:xfrm>
        </p:spPr>
        <p:txBody>
          <a:bodyPr/>
          <a:lstStyle/>
          <a:p>
            <a:pPr>
              <a:buClr>
                <a:srgbClr val="F28705"/>
              </a:buClr>
              <a:buFont typeface="Amazon Ember Light" panose="020B0403020204020204" pitchFamily="34" charset="0"/>
              <a:buChar char="⟩"/>
            </a:pPr>
            <a:r>
              <a:rPr lang="it-IT" sz="2000" dirty="0" smtClean="0"/>
              <a:t>In every case (failed/interrupted/succesful audit), the auditor is asked to insert a comment and then to confirm.</a:t>
            </a:r>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endParaRPr lang="it-IT" sz="2000" dirty="0"/>
          </a:p>
          <a:p>
            <a:pPr lvl="1">
              <a:buClr>
                <a:srgbClr val="F28705"/>
              </a:buClr>
              <a:buFont typeface="Amazon Ember Light" panose="020B0403020204020204" pitchFamily="34" charset="0"/>
              <a:buChar char="⟩"/>
            </a:pPr>
            <a:r>
              <a:rPr lang="it-IT" sz="1600" dirty="0" smtClean="0"/>
              <a:t>Comment in case of successful audit with nothing to declare. The auditor must still confirm he checked that the pallet has been strapped.</a:t>
            </a:r>
          </a:p>
        </p:txBody>
      </p:sp>
      <p:pic>
        <p:nvPicPr>
          <p:cNvPr id="6" name="Picture 5"/>
          <p:cNvPicPr>
            <a:picLocks noChangeAspect="1"/>
          </p:cNvPicPr>
          <p:nvPr/>
        </p:nvPicPr>
        <p:blipFill>
          <a:blip r:embed="rId2"/>
          <a:stretch>
            <a:fillRect/>
          </a:stretch>
        </p:blipFill>
        <p:spPr>
          <a:xfrm>
            <a:off x="938636" y="2594808"/>
            <a:ext cx="7308115" cy="1504566"/>
          </a:xfrm>
          <a:prstGeom prst="rect">
            <a:avLst/>
          </a:prstGeom>
        </p:spPr>
      </p:pic>
    </p:spTree>
    <p:extLst>
      <p:ext uri="{BB962C8B-B14F-4D97-AF65-F5344CB8AC3E}">
        <p14:creationId xmlns:p14="http://schemas.microsoft.com/office/powerpoint/2010/main" val="28299178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Audit complete</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8043834" cy="4362948"/>
          </a:xfrm>
        </p:spPr>
        <p:txBody>
          <a:bodyPr/>
          <a:lstStyle/>
          <a:p>
            <a:pPr>
              <a:buClr>
                <a:srgbClr val="F28705"/>
              </a:buClr>
              <a:buFont typeface="Amazon Ember Light" panose="020B0403020204020204" pitchFamily="34" charset="0"/>
              <a:buChar char="⟩"/>
            </a:pPr>
            <a:r>
              <a:rPr lang="it-IT" sz="2000" dirty="0" smtClean="0"/>
              <a:t>After giving confirmation, the auditor can audit another pallet.</a:t>
            </a:r>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p:txBody>
      </p:sp>
      <p:pic>
        <p:nvPicPr>
          <p:cNvPr id="2" name="Picture 1"/>
          <p:cNvPicPr>
            <a:picLocks noChangeAspect="1"/>
          </p:cNvPicPr>
          <p:nvPr/>
        </p:nvPicPr>
        <p:blipFill>
          <a:blip r:embed="rId2"/>
          <a:stretch>
            <a:fillRect/>
          </a:stretch>
        </p:blipFill>
        <p:spPr>
          <a:xfrm>
            <a:off x="1108871" y="2691140"/>
            <a:ext cx="6810511" cy="1982644"/>
          </a:xfrm>
          <a:prstGeom prst="rect">
            <a:avLst/>
          </a:prstGeom>
        </p:spPr>
      </p:pic>
    </p:spTree>
    <p:extLst>
      <p:ext uri="{BB962C8B-B14F-4D97-AF65-F5344CB8AC3E}">
        <p14:creationId xmlns:p14="http://schemas.microsoft.com/office/powerpoint/2010/main" val="5729330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658529" y="2368054"/>
            <a:ext cx="7956082" cy="1790493"/>
          </a:xfrm>
          <a:prstGeom prst="rect">
            <a:avLst/>
          </a:prstGeom>
        </p:spPr>
      </p:pic>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Log files</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500988"/>
            <a:ext cx="8043834" cy="4362948"/>
          </a:xfrm>
        </p:spPr>
        <p:txBody>
          <a:bodyPr/>
          <a:lstStyle/>
          <a:p>
            <a:pPr>
              <a:buClr>
                <a:srgbClr val="F28705"/>
              </a:buClr>
              <a:buFont typeface="Amazon Ember Light" panose="020B0403020204020204" pitchFamily="34" charset="0"/>
              <a:buChar char="⟩"/>
            </a:pPr>
            <a:r>
              <a:rPr lang="it-IT" sz="2000" dirty="0" smtClean="0"/>
              <a:t>Every audit is automatically saved on the shared folder to ensure comprehensive analysis and trackability.</a:t>
            </a:r>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r>
              <a:rPr lang="it-IT" sz="2000" dirty="0" smtClean="0"/>
              <a:t>TsOutAuditsLog.xlsx contains all available informations for deep analysis</a:t>
            </a:r>
          </a:p>
          <a:p>
            <a:pPr>
              <a:buClr>
                <a:srgbClr val="F28705"/>
              </a:buClr>
              <a:buFont typeface="Amazon Ember Light" panose="020B0403020204020204" pitchFamily="34" charset="0"/>
              <a:buChar char="⟩"/>
            </a:pPr>
            <a:r>
              <a:rPr lang="it-IT" sz="2000" dirty="0" smtClean="0"/>
              <a:t>TsOutAudits.xlsx contains only the most relevant fields</a:t>
            </a:r>
          </a:p>
          <a:p>
            <a:pPr>
              <a:buClr>
                <a:srgbClr val="F28705"/>
              </a:buClr>
              <a:buFont typeface="Amazon Ember Light" panose="020B0403020204020204" pitchFamily="34" charset="0"/>
              <a:buChar char="⟩"/>
            </a:pPr>
            <a:r>
              <a:rPr lang="it-IT" sz="2000" dirty="0" smtClean="0"/>
              <a:t>database.json locally stores downloaded price, hrv and gl infos. This allows to save time when analysing the same ASIN more than once.</a:t>
            </a: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marL="0" indent="0">
              <a:buClr>
                <a:srgbClr val="F28705"/>
              </a:buClr>
              <a:buNone/>
            </a:pPr>
            <a:endParaRPr lang="it-IT" sz="2000" dirty="0" smtClean="0"/>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a:p>
            <a:pPr>
              <a:buClr>
                <a:srgbClr val="F28705"/>
              </a:buClr>
              <a:buFont typeface="Amazon Ember Light" panose="020B0403020204020204" pitchFamily="34" charset="0"/>
              <a:buChar char="⟩"/>
            </a:pPr>
            <a:endParaRPr lang="it-IT" sz="2000" dirty="0"/>
          </a:p>
          <a:p>
            <a:pPr>
              <a:buClr>
                <a:srgbClr val="F28705"/>
              </a:buClr>
              <a:buFont typeface="Amazon Ember Light" panose="020B0403020204020204" pitchFamily="34" charset="0"/>
              <a:buChar char="⟩"/>
            </a:pPr>
            <a:endParaRPr lang="it-IT" sz="2000" dirty="0" smtClean="0"/>
          </a:p>
        </p:txBody>
      </p:sp>
    </p:spTree>
    <p:extLst>
      <p:ext uri="{BB962C8B-B14F-4D97-AF65-F5344CB8AC3E}">
        <p14:creationId xmlns:p14="http://schemas.microsoft.com/office/powerpoint/2010/main" val="29875375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TsOutAudits.xlsx</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pic>
        <p:nvPicPr>
          <p:cNvPr id="5" name="Picture 4"/>
          <p:cNvPicPr>
            <a:picLocks noChangeAspect="1"/>
          </p:cNvPicPr>
          <p:nvPr/>
        </p:nvPicPr>
        <p:blipFill rotWithShape="1">
          <a:blip r:embed="rId2"/>
          <a:srcRect b="5835"/>
          <a:stretch/>
        </p:blipFill>
        <p:spPr>
          <a:xfrm>
            <a:off x="570777" y="1346569"/>
            <a:ext cx="8042430" cy="4259902"/>
          </a:xfrm>
          <a:prstGeom prst="rect">
            <a:avLst/>
          </a:prstGeom>
        </p:spPr>
      </p:pic>
    </p:spTree>
    <p:extLst>
      <p:ext uri="{BB962C8B-B14F-4D97-AF65-F5344CB8AC3E}">
        <p14:creationId xmlns:p14="http://schemas.microsoft.com/office/powerpoint/2010/main" val="20477081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91583" y="3050282"/>
            <a:ext cx="7886700" cy="867066"/>
          </a:xfrm>
        </p:spPr>
        <p:txBody>
          <a:bodyPr>
            <a:normAutofit/>
          </a:bodyPr>
          <a:lstStyle/>
          <a:p>
            <a:pPr algn="ctr"/>
            <a:r>
              <a:rPr lang="it-IT" dirty="0" smtClean="0">
                <a:latin typeface="Amazon Ember Cd RC" panose="020B0606020204020204" pitchFamily="34" charset="0"/>
                <a:ea typeface="Amazon Ember Cd RC" panose="020B0606020204020204" pitchFamily="34" charset="0"/>
                <a:cs typeface="Amazon Ember Cd RC" panose="020B0606020204020204" pitchFamily="34" charset="0"/>
              </a:rPr>
              <a:t>Thank you</a:t>
            </a:r>
            <a:endParaRPr lang="en-US" dirty="0">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4" name="Text Placeholder 3"/>
          <p:cNvSpPr>
            <a:spLocks noGrp="1"/>
          </p:cNvSpPr>
          <p:nvPr>
            <p:ph type="body" sz="quarter" idx="12"/>
          </p:nvPr>
        </p:nvSpPr>
        <p:spPr/>
        <p:txBody>
          <a:bodyPr/>
          <a:lstStyle/>
          <a:p>
            <a:r>
              <a:rPr lang="it-IT" dirty="0" smtClean="0"/>
              <a:t>TASKFORCE5</a:t>
            </a:r>
            <a:endParaRPr lang="en-US" dirty="0"/>
          </a:p>
        </p:txBody>
      </p:sp>
    </p:spTree>
    <p:extLst>
      <p:ext uri="{BB962C8B-B14F-4D97-AF65-F5344CB8AC3E}">
        <p14:creationId xmlns:p14="http://schemas.microsoft.com/office/powerpoint/2010/main" val="2245373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TS Out Sort Audit Tool</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LP developed a new tool </a:t>
            </a:r>
            <a:r>
              <a:rPr lang="en-US" sz="2000" dirty="0"/>
              <a:t>to </a:t>
            </a:r>
            <a:r>
              <a:rPr lang="it-IT" sz="2000" dirty="0" smtClean="0"/>
              <a:t>quickly </a:t>
            </a:r>
            <a:r>
              <a:rPr lang="it-IT" sz="2000" dirty="0"/>
              <a:t>identify relevant </a:t>
            </a:r>
            <a:r>
              <a:rPr lang="it-IT" sz="2000" dirty="0" smtClean="0"/>
              <a:t>totes</a:t>
            </a:r>
            <a:r>
              <a:rPr lang="it-IT" sz="2000" dirty="0"/>
              <a:t> </a:t>
            </a:r>
            <a:r>
              <a:rPr lang="it-IT" sz="2000" dirty="0" smtClean="0"/>
              <a:t>and help the operators to audit them.</a:t>
            </a:r>
          </a:p>
          <a:p>
            <a:pPr>
              <a:buClr>
                <a:srgbClr val="F28705"/>
              </a:buClr>
              <a:buFont typeface="Amazon Ember Light" panose="020B0403020204020204" pitchFamily="34" charset="0"/>
              <a:buChar char="⟩"/>
            </a:pPr>
            <a:r>
              <a:rPr lang="it-IT" sz="2000" dirty="0" smtClean="0"/>
              <a:t>Both the tool and the audit process are scalable to other FCs. </a:t>
            </a:r>
          </a:p>
          <a:p>
            <a:pPr>
              <a:buClr>
                <a:srgbClr val="F28705"/>
              </a:buClr>
              <a:buFont typeface="Amazon Ember Light" panose="020B0403020204020204" pitchFamily="34" charset="0"/>
              <a:buChar char="⟩"/>
            </a:pPr>
            <a:r>
              <a:rPr lang="it-IT" sz="2000" dirty="0" smtClean="0"/>
              <a:t>The tool can be changed to audit totes and TS Non-sort as well.</a:t>
            </a:r>
          </a:p>
          <a:p>
            <a:pPr>
              <a:buClr>
                <a:srgbClr val="F28705"/>
              </a:buClr>
              <a:buFont typeface="Amazon Ember Light" panose="020B0403020204020204" pitchFamily="34" charset="0"/>
              <a:buChar char="⟩"/>
            </a:pPr>
            <a:endParaRPr lang="it-IT" sz="2000" dirty="0"/>
          </a:p>
        </p:txBody>
      </p:sp>
    </p:spTree>
    <p:extLst>
      <p:ext uri="{BB962C8B-B14F-4D97-AF65-F5344CB8AC3E}">
        <p14:creationId xmlns:p14="http://schemas.microsoft.com/office/powerpoint/2010/main" val="1543658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8894" y="3042001"/>
            <a:ext cx="7886700" cy="867066"/>
          </a:xfrm>
        </p:spPr>
        <p:txBody>
          <a:bodyPr>
            <a:normAutofit/>
          </a:bodyPr>
          <a:lstStyle/>
          <a:p>
            <a:pPr algn="ctr"/>
            <a:r>
              <a:rPr lang="it-IT" dirty="0" smtClean="0">
                <a:latin typeface="Amazon Ember Cd RC Light" panose="020B0406020204020204" pitchFamily="34" charset="0"/>
                <a:ea typeface="Amazon Ember Cd RC Light" panose="020B0406020204020204" pitchFamily="34" charset="0"/>
                <a:cs typeface="Amazon Ember Cd RC Light" panose="020B0406020204020204" pitchFamily="34" charset="0"/>
              </a:rPr>
              <a:t>TS Out Sort Tool Guide</a:t>
            </a:r>
            <a:endParaRPr lang="cs-CZ" dirty="0">
              <a:latin typeface="Amazon Ember Cd RC Light" panose="020B0406020204020204" pitchFamily="34" charset="0"/>
              <a:ea typeface="Amazon Ember Cd RC Light" panose="020B0406020204020204" pitchFamily="34" charset="0"/>
              <a:cs typeface="Amazon Ember Cd RC Light" panose="020B0406020204020204" pitchFamily="34" charset="0"/>
            </a:endParaRPr>
          </a:p>
        </p:txBody>
      </p:sp>
      <p:sp>
        <p:nvSpPr>
          <p:cNvPr id="2" name="Text Placeholder 1"/>
          <p:cNvSpPr>
            <a:spLocks noGrp="1"/>
          </p:cNvSpPr>
          <p:nvPr>
            <p:ph type="body" sz="quarter" idx="12"/>
          </p:nvPr>
        </p:nvSpPr>
        <p:spPr/>
        <p:txBody>
          <a:bodyPr/>
          <a:lstStyle/>
          <a:p>
            <a:r>
              <a:rPr lang="it-IT" dirty="0" smtClean="0"/>
              <a:t>TASKFORCE5</a:t>
            </a:r>
            <a:endParaRPr lang="en-US" dirty="0"/>
          </a:p>
        </p:txBody>
      </p:sp>
    </p:spTree>
    <p:extLst>
      <p:ext uri="{BB962C8B-B14F-4D97-AF65-F5344CB8AC3E}">
        <p14:creationId xmlns:p14="http://schemas.microsoft.com/office/powerpoint/2010/main" val="96560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Tool log in</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The tool is accessible from MXP5 Security’s shared folder. After launch, it asks for the user’s badge.</a:t>
            </a:r>
            <a:endParaRPr lang="it-IT" sz="2000" dirty="0"/>
          </a:p>
        </p:txBody>
      </p:sp>
      <p:pic>
        <p:nvPicPr>
          <p:cNvPr id="2" name="Picture 1"/>
          <p:cNvPicPr>
            <a:picLocks noChangeAspect="1"/>
          </p:cNvPicPr>
          <p:nvPr/>
        </p:nvPicPr>
        <p:blipFill>
          <a:blip r:embed="rId2"/>
          <a:stretch>
            <a:fillRect/>
          </a:stretch>
        </p:blipFill>
        <p:spPr>
          <a:xfrm>
            <a:off x="1103971" y="2475570"/>
            <a:ext cx="6951475" cy="3041269"/>
          </a:xfrm>
          <a:prstGeom prst="rect">
            <a:avLst/>
          </a:prstGeom>
        </p:spPr>
      </p:pic>
    </p:spTree>
    <p:extLst>
      <p:ext uri="{BB962C8B-B14F-4D97-AF65-F5344CB8AC3E}">
        <p14:creationId xmlns:p14="http://schemas.microsoft.com/office/powerpoint/2010/main" val="3168724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Tool input</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After getting the badge ID, the tool is ready to be used and asks for the Outer Scannable ID (Manifest label) of a Pallet.</a:t>
            </a:r>
            <a:endParaRPr lang="it-IT" sz="2000" dirty="0"/>
          </a:p>
        </p:txBody>
      </p:sp>
      <p:pic>
        <p:nvPicPr>
          <p:cNvPr id="6" name="Picture 5"/>
          <p:cNvPicPr/>
          <p:nvPr/>
        </p:nvPicPr>
        <p:blipFill rotWithShape="1">
          <a:blip r:embed="rId2"/>
          <a:srcRect r="16444"/>
          <a:stretch/>
        </p:blipFill>
        <p:spPr bwMode="auto">
          <a:xfrm>
            <a:off x="1172286" y="2542479"/>
            <a:ext cx="6823137" cy="268660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38788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Manifest label</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The Outer Scannable ID (Manifest label) is a label that is attached to the pallet once it gets 12 or 16 totes and is closed. It includes a bar code and the destination FC.</a:t>
            </a:r>
          </a:p>
          <a:p>
            <a:pPr>
              <a:buClr>
                <a:srgbClr val="F28705"/>
              </a:buClr>
              <a:buFont typeface="Amazon Ember Light" panose="020B0403020204020204" pitchFamily="34" charset="0"/>
              <a:buChar char="⟩"/>
            </a:pPr>
            <a:endParaRPr lang="it-IT" sz="2000" dirty="0"/>
          </a:p>
        </p:txBody>
      </p:sp>
      <p:pic>
        <p:nvPicPr>
          <p:cNvPr id="9" name="Picture 8"/>
          <p:cNvPicPr/>
          <p:nvPr/>
        </p:nvPicPr>
        <p:blipFill>
          <a:blip r:embed="rId2">
            <a:extLst>
              <a:ext uri="{28A0092B-C50C-407E-A947-70E740481C1C}">
                <a14:useLocalDpi xmlns:a14="http://schemas.microsoft.com/office/drawing/2010/main" val="0"/>
              </a:ext>
            </a:extLst>
          </a:blip>
          <a:stretch>
            <a:fillRect/>
          </a:stretch>
        </p:blipFill>
        <p:spPr>
          <a:xfrm>
            <a:off x="864521" y="2556782"/>
            <a:ext cx="2570053" cy="3454935"/>
          </a:xfrm>
          <a:prstGeom prst="rect">
            <a:avLst/>
          </a:prstGeom>
        </p:spPr>
      </p:pic>
      <p:sp>
        <p:nvSpPr>
          <p:cNvPr id="10" name="Content Placeholder 1"/>
          <p:cNvSpPr txBox="1">
            <a:spLocks/>
          </p:cNvSpPr>
          <p:nvPr/>
        </p:nvSpPr>
        <p:spPr>
          <a:xfrm>
            <a:off x="3505201" y="2556782"/>
            <a:ext cx="4724400" cy="2473063"/>
          </a:xfrm>
          <a:prstGeom prst="rect">
            <a:avLst/>
          </a:prstGeom>
        </p:spPr>
        <p:txBody>
          <a:bodyPr/>
          <a:lstStyle>
            <a:lvl1pPr marL="457200" indent="-457200" algn="l" defTabSz="914400" rtl="0" eaLnBrk="1" latinLnBrk="0" hangingPunct="1">
              <a:lnSpc>
                <a:spcPct val="90000"/>
              </a:lnSpc>
              <a:spcBef>
                <a:spcPts val="1000"/>
              </a:spcBef>
              <a:buFont typeface="Wingdings" panose="05000000000000000000" pitchFamily="2" charset="2"/>
              <a:buChar char="q"/>
              <a:defRPr sz="2800" kern="1200" baseline="0">
                <a:solidFill>
                  <a:schemeClr val="tx1"/>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28705"/>
              </a:buClr>
              <a:buFont typeface="Amazon Ember Light" panose="020B0403020204020204" pitchFamily="34" charset="0"/>
              <a:buChar char="⟩"/>
            </a:pPr>
            <a:r>
              <a:rPr lang="it-IT" sz="1800" i="1" dirty="0" smtClean="0"/>
              <a:t>A Manifest label showing the destination (MXP5)</a:t>
            </a:r>
          </a:p>
          <a:p>
            <a:pPr>
              <a:buClr>
                <a:srgbClr val="F28705"/>
              </a:buClr>
              <a:buFont typeface="Amazon Ember Light" panose="020B0403020204020204" pitchFamily="34" charset="0"/>
              <a:buChar char="⟩"/>
            </a:pPr>
            <a:endParaRPr lang="it-IT" sz="1800" i="1" dirty="0"/>
          </a:p>
        </p:txBody>
      </p:sp>
    </p:spTree>
    <p:extLst>
      <p:ext uri="{BB962C8B-B14F-4D97-AF65-F5344CB8AC3E}">
        <p14:creationId xmlns:p14="http://schemas.microsoft.com/office/powerpoint/2010/main" val="31585009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Tool functioning</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a:t>After scanning the Manifest label, the tool downloads the Pallet content from </a:t>
            </a:r>
            <a:r>
              <a:rPr lang="it-IT" sz="2000" dirty="0">
                <a:hlinkClick r:id="rId2"/>
              </a:rPr>
              <a:t>https://rodeo-dub.amazon.com</a:t>
            </a:r>
            <a:r>
              <a:rPr lang="it-IT" sz="2000" dirty="0" smtClean="0">
                <a:hlinkClick r:id="rId2"/>
              </a:rPr>
              <a:t>/</a:t>
            </a:r>
            <a:r>
              <a:rPr lang="it-IT" sz="2000" dirty="0" smtClean="0"/>
              <a:t> in 3-4 seconds.</a:t>
            </a:r>
            <a:endParaRPr lang="it-IT" sz="2000" dirty="0"/>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r="31818" b="76695"/>
          <a:stretch/>
        </p:blipFill>
        <p:spPr>
          <a:xfrm>
            <a:off x="1243766" y="2894133"/>
            <a:ext cx="6540722" cy="1225285"/>
          </a:xfrm>
          <a:prstGeom prst="rect">
            <a:avLst/>
          </a:prstGeom>
        </p:spPr>
      </p:pic>
    </p:spTree>
    <p:extLst>
      <p:ext uri="{BB962C8B-B14F-4D97-AF65-F5344CB8AC3E}">
        <p14:creationId xmlns:p14="http://schemas.microsoft.com/office/powerpoint/2010/main" val="37907825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2"/>
          </p:nvPr>
        </p:nvSpPr>
        <p:spPr/>
        <p:txBody>
          <a:bodyPr/>
          <a:lstStyle/>
          <a:p>
            <a:r>
              <a:rPr lang="it-IT" dirty="0" smtClean="0"/>
              <a:t>TASKFORCE5</a:t>
            </a:r>
            <a:endParaRPr lang="en-US" dirty="0"/>
          </a:p>
        </p:txBody>
      </p:sp>
      <p:sp>
        <p:nvSpPr>
          <p:cNvPr id="7" name="Title 2"/>
          <p:cNvSpPr>
            <a:spLocks noGrp="1"/>
          </p:cNvSpPr>
          <p:nvPr>
            <p:ph type="title"/>
          </p:nvPr>
        </p:nvSpPr>
        <p:spPr>
          <a:xfrm>
            <a:off x="570777" y="692802"/>
            <a:ext cx="7886700" cy="867066"/>
          </a:xfrm>
        </p:spPr>
        <p:txBody>
          <a:bodyPr/>
          <a:lstStyle/>
          <a:p>
            <a:r>
              <a:rPr lang="it-IT" sz="3600" dirty="0" smtClean="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rPr>
              <a:t>Tool pricing</a:t>
            </a:r>
            <a:endParaRPr lang="en-US" sz="3600" dirty="0">
              <a:solidFill>
                <a:prstClr val="black"/>
              </a:solidFill>
              <a:latin typeface="Amazon Ember Cd RC" panose="020B0606020204020204" pitchFamily="34" charset="0"/>
              <a:ea typeface="Amazon Ember Cd RC" panose="020B0606020204020204" pitchFamily="34" charset="0"/>
              <a:cs typeface="Amazon Ember Cd RC" panose="020B0606020204020204" pitchFamily="34" charset="0"/>
            </a:endParaRPr>
          </a:p>
        </p:txBody>
      </p:sp>
      <p:sp>
        <p:nvSpPr>
          <p:cNvPr id="8" name="Content Placeholder 1"/>
          <p:cNvSpPr>
            <a:spLocks noGrp="1"/>
          </p:cNvSpPr>
          <p:nvPr>
            <p:ph idx="1"/>
          </p:nvPr>
        </p:nvSpPr>
        <p:spPr>
          <a:xfrm>
            <a:off x="570777" y="1648769"/>
            <a:ext cx="7658824" cy="4362948"/>
          </a:xfrm>
        </p:spPr>
        <p:txBody>
          <a:bodyPr/>
          <a:lstStyle/>
          <a:p>
            <a:pPr>
              <a:buClr>
                <a:srgbClr val="F28705"/>
              </a:buClr>
              <a:buFont typeface="Amazon Ember Light" panose="020B0403020204020204" pitchFamily="34" charset="0"/>
              <a:buChar char="⟩"/>
            </a:pPr>
            <a:r>
              <a:rPr lang="it-IT" sz="2000" dirty="0" smtClean="0"/>
              <a:t>Then the tool gets price, hrv and Italian gl name from </a:t>
            </a:r>
            <a:r>
              <a:rPr lang="it-IT" sz="2000" dirty="0" smtClean="0">
                <a:hlinkClick r:id="rId2"/>
              </a:rPr>
              <a:t>FcResearch</a:t>
            </a:r>
            <a:r>
              <a:rPr lang="it-IT" sz="2000" dirty="0" smtClean="0"/>
              <a:t>. This process requires about 30 seconds for 100-130 products.</a:t>
            </a:r>
            <a:endParaRPr lang="it-IT" sz="2000"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3426" y="2632364"/>
            <a:ext cx="5669184" cy="3107076"/>
          </a:xfrm>
          <a:prstGeom prst="rect">
            <a:avLst/>
          </a:prstGeom>
        </p:spPr>
      </p:pic>
      <p:sp>
        <p:nvSpPr>
          <p:cNvPr id="2" name="Rectangle 1"/>
          <p:cNvSpPr/>
          <p:nvPr/>
        </p:nvSpPr>
        <p:spPr>
          <a:xfrm>
            <a:off x="1418358" y="3297382"/>
            <a:ext cx="5970733" cy="36945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25850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0017721F-6A51-4476-BD32-3B93BB8D081D}" vid="{7C333218-4FF3-4643-96BA-E943D06F53C0}"/>
    </a:ext>
  </a:extLst>
</a:theme>
</file>

<file path=docProps/app.xml><?xml version="1.0" encoding="utf-8"?>
<Properties xmlns="http://schemas.openxmlformats.org/officeDocument/2006/extended-properties" xmlns:vt="http://schemas.openxmlformats.org/officeDocument/2006/docPropsVTypes">
  <Template>GSO_PowerPoint_Template</Template>
  <TotalTime>390</TotalTime>
  <Words>813</Words>
  <Application>Microsoft Office PowerPoint</Application>
  <PresentationFormat>On-screen Show (4:3)</PresentationFormat>
  <Paragraphs>113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Amazon Ember Cd RC</vt:lpstr>
      <vt:lpstr>Amazon Ember Cd RC Light</vt:lpstr>
      <vt:lpstr>Amazon Ember Light</vt:lpstr>
      <vt:lpstr>Arial</vt:lpstr>
      <vt:lpstr>Calibri</vt:lpstr>
      <vt:lpstr>Calibri Light</vt:lpstr>
      <vt:lpstr>Times New Roman</vt:lpstr>
      <vt:lpstr>Wingdings</vt:lpstr>
      <vt:lpstr>Office Theme</vt:lpstr>
      <vt:lpstr>PowerPoint Presentation</vt:lpstr>
      <vt:lpstr>TS Out Sort Audit</vt:lpstr>
      <vt:lpstr>TS Out Sort Audit Tool</vt:lpstr>
      <vt:lpstr>TS Out Sort Tool Guide</vt:lpstr>
      <vt:lpstr>Tool log in</vt:lpstr>
      <vt:lpstr>Tool input</vt:lpstr>
      <vt:lpstr>Manifest label</vt:lpstr>
      <vt:lpstr>Tool functioning</vt:lpstr>
      <vt:lpstr>Tool pricing</vt:lpstr>
      <vt:lpstr>Missing data</vt:lpstr>
      <vt:lpstr>Audit priority table</vt:lpstr>
      <vt:lpstr>Audit priority</vt:lpstr>
      <vt:lpstr>Not relevant pallets</vt:lpstr>
      <vt:lpstr>Relevant pallets</vt:lpstr>
      <vt:lpstr>Wrong tote scanned</vt:lpstr>
      <vt:lpstr>Relevant tote audit</vt:lpstr>
      <vt:lpstr>Wrong ASIN</vt:lpstr>
      <vt:lpstr>Tote audit complete</vt:lpstr>
      <vt:lpstr>Failed/Interrupted audit</vt:lpstr>
      <vt:lpstr>Escalation procedure</vt:lpstr>
      <vt:lpstr>Final comment</vt:lpstr>
      <vt:lpstr>Audit complete</vt:lpstr>
      <vt:lpstr>Log files</vt:lpstr>
      <vt:lpstr>TsOutAudits.xlsx</vt:lpstr>
      <vt:lpstr>Thank you</vt:lpstr>
    </vt:vector>
  </TitlesOfParts>
  <Company>Amazon.com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Dawson, Matt</dc:creator>
  <cp:lastModifiedBy>Cerreta, Lorenzo</cp:lastModifiedBy>
  <cp:revision>72</cp:revision>
  <dcterms:created xsi:type="dcterms:W3CDTF">2016-02-10T18:19:03Z</dcterms:created>
  <dcterms:modified xsi:type="dcterms:W3CDTF">2019-08-26T13:51:37Z</dcterms:modified>
</cp:coreProperties>
</file>