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>
        <p:scale>
          <a:sx n="72" d="100"/>
          <a:sy n="72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kmovie6.com/cine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fr-FR" sz="3600" b="1" dirty="0">
                <a:solidFill>
                  <a:schemeClr val="tx1"/>
                </a:solidFill>
              </a:rPr>
              <a:t>Hong Kong </a:t>
            </a:r>
            <a:r>
              <a:rPr lang="fr-FR" sz="3600" b="1" dirty="0" err="1">
                <a:solidFill>
                  <a:schemeClr val="tx1"/>
                </a:solidFill>
              </a:rPr>
              <a:t>cinemas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710D2-6C7B-4606-A7DC-661DEE36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440279" cy="5248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Would you recommend a location in Hong Kong to open a new cinema? Knowing that:</a:t>
            </a:r>
          </a:p>
          <a:p>
            <a:r>
              <a:rPr lang="en-US" dirty="0"/>
              <a:t>Cinema should have </a:t>
            </a:r>
            <a:r>
              <a:rPr lang="en-US" b="1" dirty="0"/>
              <a:t>many restaurants and shopping places nearby.</a:t>
            </a:r>
          </a:p>
          <a:p>
            <a:r>
              <a:rPr lang="en-US" dirty="0"/>
              <a:t>Customer can walk to a cinema within </a:t>
            </a:r>
            <a:r>
              <a:rPr lang="en-US" b="1" dirty="0"/>
              <a:t>5 minutes</a:t>
            </a:r>
            <a:r>
              <a:rPr lang="en-US" dirty="0"/>
              <a:t> from </a:t>
            </a:r>
            <a:r>
              <a:rPr lang="en-US" b="1" dirty="0"/>
              <a:t>public transport facilities.</a:t>
            </a:r>
          </a:p>
          <a:p>
            <a:r>
              <a:rPr lang="en-US" dirty="0"/>
              <a:t>Which location should be suggested to the stakeholder?</a:t>
            </a:r>
          </a:p>
          <a:p>
            <a:r>
              <a:rPr lang="en-US" dirty="0"/>
              <a:t>We need to </a:t>
            </a:r>
            <a:r>
              <a:rPr lang="en-US" b="1" dirty="0"/>
              <a:t>compare 5 possible locations with current cinemas</a:t>
            </a:r>
            <a:r>
              <a:rPr lang="en-US" dirty="0"/>
              <a:t> in Hong Kong (Data from https://hkmovie6.com/cinema)</a:t>
            </a: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We</a:t>
            </a:r>
            <a:r>
              <a:rPr lang="en-US" dirty="0"/>
              <a:t> can use content-based recommendation technique to resolve the problem.</a:t>
            </a:r>
          </a:p>
          <a:p>
            <a:r>
              <a:rPr lang="en-US" dirty="0"/>
              <a:t>Combined with </a:t>
            </a:r>
            <a:r>
              <a:rPr lang="en-US" dirty="0" err="1"/>
              <a:t>FourSquare</a:t>
            </a:r>
            <a:r>
              <a:rPr lang="en-US" dirty="0"/>
              <a:t> API which provides how many venues in different categories of Hong Kong cinemas, a matrix which captured characteristic of venues nearby cinema is built. Stakeholder's </a:t>
            </a:r>
            <a:r>
              <a:rPr lang="en-US" dirty="0" err="1"/>
              <a:t>favourite</a:t>
            </a:r>
            <a:r>
              <a:rPr lang="en-US" dirty="0"/>
              <a:t> list is the profile to combine with the matrix to become a weighted matrix of </a:t>
            </a:r>
            <a:r>
              <a:rPr lang="en-US" dirty="0" err="1"/>
              <a:t>favourite</a:t>
            </a:r>
            <a:r>
              <a:rPr lang="en-US" dirty="0"/>
              <a:t> cinema.</a:t>
            </a:r>
          </a:p>
          <a:p>
            <a:r>
              <a:rPr lang="en-US" dirty="0"/>
              <a:t>Lastly the weighted matrix can be applied on 5 target locations with venues information to generate a ranking result. the top one on the ranking list can be recommended to the stakeholder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-US" dirty="0"/>
              <a:t>Data on Hong Kong cinemas from </a:t>
            </a:r>
            <a:r>
              <a:rPr lang="en-US" dirty="0">
                <a:hlinkClick r:id="rId2"/>
              </a:rPr>
              <a:t>https://hkmovie6.com/cinema</a:t>
            </a:r>
            <a:r>
              <a:rPr lang="en-US" dirty="0"/>
              <a:t> combined with </a:t>
            </a:r>
            <a:r>
              <a:rPr lang="en-US" dirty="0" err="1"/>
              <a:t>FourSquare</a:t>
            </a:r>
            <a:r>
              <a:rPr lang="en-US" dirty="0"/>
              <a:t> API which provides venues around cinemas</a:t>
            </a:r>
            <a:endParaRPr lang="en" dirty="0"/>
          </a:p>
          <a:p>
            <a:r>
              <a:rPr lang="en" dirty="0"/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Cleansing and Preparation</a:t>
            </a:r>
            <a:r>
              <a:rPr lang="e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 and exploration</a:t>
            </a:r>
            <a:r>
              <a:rPr lang="e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recommendation system</a:t>
            </a:r>
            <a:r>
              <a:rPr lang="e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visualization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8" name="Rectangle 9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9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9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Resulting map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16" b="3241"/>
          <a:stretch/>
        </p:blipFill>
        <p:spPr>
          <a:xfrm>
            <a:off x="20" y="10"/>
            <a:ext cx="12191980" cy="505894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it-IT" b="1" dirty="0"/>
              <a:t>Outcome: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134" y="5188453"/>
            <a:ext cx="6281873" cy="921185"/>
          </a:xfrm>
        </p:spPr>
        <p:txBody>
          <a:bodyPr>
            <a:normAutofit/>
          </a:bodyPr>
          <a:lstStyle/>
          <a:p>
            <a:pPr>
              <a:buClr>
                <a:srgbClr val="FDEE98"/>
              </a:buClr>
            </a:pPr>
            <a:r>
              <a:rPr lang="en-US" dirty="0"/>
              <a:t>Final locations recommended to </a:t>
            </a:r>
            <a:r>
              <a:rPr lang="en-US" dirty="0" err="1"/>
              <a:t>stackeholder</a:t>
            </a:r>
            <a:r>
              <a:rPr lang="en-US" dirty="0"/>
              <a:t> </a:t>
            </a:r>
            <a:endParaRPr lang="e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8A1A2C-70A8-48CF-A359-7D6B7A34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11921"/>
              </p:ext>
            </p:extLst>
          </p:nvPr>
        </p:nvGraphicFramePr>
        <p:xfrm>
          <a:off x="189113" y="671951"/>
          <a:ext cx="10562130" cy="33591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97">
                  <a:extLst>
                    <a:ext uri="{9D8B030D-6E8A-4147-A177-3AD203B41FA5}">
                      <a16:colId xmlns:a16="http://schemas.microsoft.com/office/drawing/2014/main" val="2695112823"/>
                    </a:ext>
                  </a:extLst>
                </a:gridCol>
                <a:gridCol w="1209526">
                  <a:extLst>
                    <a:ext uri="{9D8B030D-6E8A-4147-A177-3AD203B41FA5}">
                      <a16:colId xmlns:a16="http://schemas.microsoft.com/office/drawing/2014/main" val="1183149327"/>
                    </a:ext>
                  </a:extLst>
                </a:gridCol>
                <a:gridCol w="4612640">
                  <a:extLst>
                    <a:ext uri="{9D8B030D-6E8A-4147-A177-3AD203B41FA5}">
                      <a16:colId xmlns:a16="http://schemas.microsoft.com/office/drawing/2014/main" val="2710181084"/>
                    </a:ext>
                  </a:extLst>
                </a:gridCol>
                <a:gridCol w="1423122">
                  <a:extLst>
                    <a:ext uri="{9D8B030D-6E8A-4147-A177-3AD203B41FA5}">
                      <a16:colId xmlns:a16="http://schemas.microsoft.com/office/drawing/2014/main" val="3638012044"/>
                    </a:ext>
                  </a:extLst>
                </a:gridCol>
                <a:gridCol w="1550126">
                  <a:extLst>
                    <a:ext uri="{9D8B030D-6E8A-4147-A177-3AD203B41FA5}">
                      <a16:colId xmlns:a16="http://schemas.microsoft.com/office/drawing/2014/main" val="1831236755"/>
                    </a:ext>
                  </a:extLst>
                </a:gridCol>
                <a:gridCol w="1296119">
                  <a:extLst>
                    <a:ext uri="{9D8B030D-6E8A-4147-A177-3AD203B41FA5}">
                      <a16:colId xmlns:a16="http://schemas.microsoft.com/office/drawing/2014/main" val="3954735483"/>
                    </a:ext>
                  </a:extLst>
                </a:gridCol>
              </a:tblGrid>
              <a:tr h="42130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Location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Latitude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Longitude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Rating</a:t>
                      </a:r>
                    </a:p>
                  </a:txBody>
                  <a:tcPr marL="77698" marR="77698" marT="38850" marB="38850" anchor="ctr"/>
                </a:tc>
                <a:extLst>
                  <a:ext uri="{0D108BD9-81ED-4DB2-BD59-A6C34878D82A}">
                    <a16:rowId xmlns:a16="http://schemas.microsoft.com/office/drawing/2014/main" val="837414505"/>
                  </a:ext>
                </a:extLst>
              </a:tr>
              <a:tr h="698401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L5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Tsuen Fung Centre Shopping Arcade, Tsuen Wan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22.372112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114.119317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0.372980</a:t>
                      </a:r>
                    </a:p>
                  </a:txBody>
                  <a:tcPr marL="77698" marR="77698" marT="38850" marB="38850" anchor="ctr"/>
                </a:tc>
                <a:extLst>
                  <a:ext uri="{0D108BD9-81ED-4DB2-BD59-A6C34878D82A}">
                    <a16:rowId xmlns:a16="http://schemas.microsoft.com/office/drawing/2014/main" val="4205453753"/>
                  </a:ext>
                </a:extLst>
              </a:tr>
              <a:tr h="698401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L3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 Chau Shopping Centre, Cheung Sha Wan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22.337280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114.156457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0.234543</a:t>
                      </a:r>
                    </a:p>
                  </a:txBody>
                  <a:tcPr marL="77698" marR="77698" marT="38850" marB="38850" anchor="ctr"/>
                </a:tc>
                <a:extLst>
                  <a:ext uri="{0D108BD9-81ED-4DB2-BD59-A6C34878D82A}">
                    <a16:rowId xmlns:a16="http://schemas.microsoft.com/office/drawing/2014/main" val="3396456264"/>
                  </a:ext>
                </a:extLst>
              </a:tr>
              <a:tr h="421303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L4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Prosperity Millennia Plaza, North Point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22.291698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114.208168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0.187982</a:t>
                      </a:r>
                    </a:p>
                  </a:txBody>
                  <a:tcPr marL="77698" marR="77698" marT="38850" marB="38850" anchor="ctr"/>
                </a:tc>
                <a:extLst>
                  <a:ext uri="{0D108BD9-81ED-4DB2-BD59-A6C34878D82A}">
                    <a16:rowId xmlns:a16="http://schemas.microsoft.com/office/drawing/2014/main" val="4101505329"/>
                  </a:ext>
                </a:extLst>
              </a:tr>
              <a:tr h="421303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L2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Tuen</a:t>
                      </a:r>
                      <a:r>
                        <a:rPr lang="en-US" sz="1800" dirty="0"/>
                        <a:t> Mun Ferry, </a:t>
                      </a:r>
                      <a:r>
                        <a:rPr lang="en-US" sz="1800" dirty="0" err="1"/>
                        <a:t>Tuen</a:t>
                      </a:r>
                      <a:r>
                        <a:rPr lang="en-US" sz="1800" dirty="0"/>
                        <a:t> Mun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22.371780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113.966039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0.025860</a:t>
                      </a:r>
                    </a:p>
                  </a:txBody>
                  <a:tcPr marL="77698" marR="77698" marT="38850" marB="38850" anchor="ctr"/>
                </a:tc>
                <a:extLst>
                  <a:ext uri="{0D108BD9-81ED-4DB2-BD59-A6C34878D82A}">
                    <a16:rowId xmlns:a16="http://schemas.microsoft.com/office/drawing/2014/main" val="4190270838"/>
                  </a:ext>
                </a:extLst>
              </a:tr>
              <a:tr h="698401"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L1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Sau Mau Ping Shopping Centre, Sau Mau Ping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22.319503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114.232187</a:t>
                      </a:r>
                    </a:p>
                  </a:txBody>
                  <a:tcPr marL="77698" marR="77698" marT="38850" marB="388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0.009726</a:t>
                      </a:r>
                    </a:p>
                  </a:txBody>
                  <a:tcPr marL="77698" marR="77698" marT="38850" marB="38850" anchor="ctr"/>
                </a:tc>
                <a:extLst>
                  <a:ext uri="{0D108BD9-81ED-4DB2-BD59-A6C34878D82A}">
                    <a16:rowId xmlns:a16="http://schemas.microsoft.com/office/drawing/2014/main" val="93237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Atlante</vt:lpstr>
      <vt:lpstr>  IBM CAPSTONE PROJECT – The Battle of Neighborhoods:  Hong Kong cinemas</vt:lpstr>
      <vt:lpstr>Business Problem section</vt:lpstr>
      <vt:lpstr>Solution</vt:lpstr>
      <vt:lpstr>Data and Methodology</vt:lpstr>
      <vt:lpstr>Resulting map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Hong Kong cinemas</dc:title>
  <dc:creator>Mohamed Amine El Maghraoui</dc:creator>
  <cp:lastModifiedBy>Mohamed Amine El Maghraoui</cp:lastModifiedBy>
  <cp:revision>1</cp:revision>
  <dcterms:created xsi:type="dcterms:W3CDTF">2019-12-11T09:49:15Z</dcterms:created>
  <dcterms:modified xsi:type="dcterms:W3CDTF">2019-12-11T09:51:49Z</dcterms:modified>
</cp:coreProperties>
</file>