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zx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70B3E-9802-4F44-84CC-C832CCBF90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03C15F-69C9-438A-87B6-2C53249E23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028880"/>
            <a:ext cx="7848360" cy="144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50" spc="-75" strike="noStrike" cap="all">
                <a:solidFill>
                  <a:schemeClr val="accent4"/>
                </a:solidFill>
                <a:latin typeface="Arial"/>
              </a:rPr>
              <a:t>Click to edit Master title style</a:t>
            </a:r>
            <a:endParaRPr b="0" lang="en-US" sz="4050" spc="-1" strike="noStrike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" name="Straight Connector 7"/>
          <p:cNvCxnSpPr/>
          <p:nvPr/>
        </p:nvCxnSpPr>
        <p:spPr>
          <a:xfrm>
            <a:off x="685800" y="2548800"/>
            <a:ext cx="7848720" cy="1440"/>
          </a:xfrm>
          <a:prstGeom prst="straightConnector1">
            <a:avLst/>
          </a:prstGeom>
          <a:ln w="19080">
            <a:solidFill>
              <a:schemeClr val="dk2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94000"/>
            <a:ext cx="2139480" cy="9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18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971800" y="594000"/>
            <a:ext cx="5714640" cy="41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685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 defTabSz="6858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21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 defTabSz="6858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 defTabSz="6858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598040"/>
            <a:ext cx="2139480" cy="31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10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2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3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24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F5AC237-5392-4D31-81C8-765F0C1B8A29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9" name="Straight Connector 8"/>
          <p:cNvCxnSpPr/>
          <p:nvPr/>
        </p:nvCxnSpPr>
        <p:spPr>
          <a:xfrm flipH="1">
            <a:off x="2774880" y="594000"/>
            <a:ext cx="1800" cy="4183560"/>
          </a:xfrm>
          <a:prstGeom prst="straightConnector1">
            <a:avLst/>
          </a:prstGeom>
          <a:ln w="19080">
            <a:solidFill>
              <a:schemeClr val="dk2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36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18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58760" y="628560"/>
            <a:ext cx="5904000" cy="4124880"/>
          </a:xfrm>
          <a:prstGeom prst="rect">
            <a:avLst/>
          </a:prstGeom>
          <a:solidFill>
            <a:schemeClr val="lt2"/>
          </a:solidFill>
          <a:ln w="76320">
            <a:solidFill>
              <a:srgbClr val="ffffff"/>
            </a:solidFill>
            <a:miter/>
          </a:ln>
          <a:effectLst>
            <a:outerShdw dist="12600" dir="5400000" blurRad="50760" rotWithShape="0">
              <a:srgbClr val="000000">
                <a:alpha val="59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39480" cy="318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10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25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6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27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46461BA-2E35-4F5B-B4E7-8D4F1AB5B12D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6858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 defTabSz="6858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 defTabSz="6858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1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2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3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DBFC60C-338E-4F8A-B34E-2FCE12467349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040" cy="44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457200"/>
            <a:ext cx="6019560" cy="44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6858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 defTabSz="6858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 defTabSz="6858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CA81EE8-13D3-4D63-8947-319EFDDF4890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ES_tradnl" sz="4000" spc="-75" strike="noStrike">
                <a:solidFill>
                  <a:schemeClr val="accent4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defTabSz="685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 defTabSz="6858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 defTabSz="6858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2160" y="1771560"/>
            <a:ext cx="7772040" cy="16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3600" spc="-75" strike="noStrike" cap="all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2160" y="347004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defTabSz="6858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7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8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9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7CA8482-1F2D-4777-AA12-C83910D06AC0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5" name="Straight Connector 6"/>
          <p:cNvCxnSpPr/>
          <p:nvPr/>
        </p:nvCxnSpPr>
        <p:spPr>
          <a:xfrm>
            <a:off x="731520" y="3449520"/>
            <a:ext cx="7848720" cy="1440"/>
          </a:xfrm>
          <a:prstGeom prst="straightConnector1">
            <a:avLst/>
          </a:prstGeom>
          <a:ln w="19080">
            <a:solidFill>
              <a:schemeClr val="dk2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54960"/>
            <a:ext cx="4038120" cy="35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6858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864000" indent="-324000" defTabSz="6858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1296000" indent="-288000" defTabSz="6858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1728000" indent="-216000" defTabSz="68580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2160000" indent="-216000" defTabSz="68580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254960"/>
            <a:ext cx="4038120" cy="35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2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21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300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754560" indent="-137160" defTabSz="685800">
              <a:lnSpc>
                <a:spcPct val="100000"/>
              </a:lnSpc>
              <a:spcBef>
                <a:spcPts val="269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891720" indent="-102960" defTabSz="685800">
              <a:lnSpc>
                <a:spcPct val="100000"/>
              </a:lnSpc>
              <a:spcBef>
                <a:spcPts val="269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0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1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2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9E962D4-ECEF-4334-841A-890CEDA8C4CA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57480"/>
            <a:ext cx="3931560" cy="479520"/>
          </a:xfrm>
          <a:prstGeom prst="rect">
            <a:avLst/>
          </a:prstGeom>
          <a:noFill/>
          <a:ln w="4428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 algn="ctr" defTabSz="6858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2"/>
                </a:solidFill>
                <a:latin typeface="Arial"/>
              </a:rPr>
              <a:t>Click to edit Master text styles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39315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30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269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754560" indent="-137160" defTabSz="685800">
              <a:lnSpc>
                <a:spcPct val="100000"/>
              </a:lnSpc>
              <a:spcBef>
                <a:spcPts val="241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891720" indent="-102960" defTabSz="685800">
              <a:lnSpc>
                <a:spcPct val="100000"/>
              </a:lnSpc>
              <a:spcBef>
                <a:spcPts val="241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754880" y="1257480"/>
            <a:ext cx="3931560" cy="479520"/>
          </a:xfrm>
          <a:prstGeom prst="rect">
            <a:avLst/>
          </a:prstGeom>
          <a:noFill/>
          <a:ln w="4428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685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2"/>
                </a:solidFill>
                <a:latin typeface="Arial"/>
              </a:rPr>
              <a:t>Click to edit Master text styles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754880" y="1828800"/>
            <a:ext cx="39315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30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n-US" sz="15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Second level</a:t>
            </a:r>
            <a:endParaRPr b="0" lang="en-US" sz="15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269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n-US" sz="135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Third level</a:t>
            </a:r>
            <a:endParaRPr b="0" lang="en-US" sz="135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3" marL="754560" indent="-137160" defTabSz="685800">
              <a:lnSpc>
                <a:spcPct val="100000"/>
              </a:lnSpc>
              <a:spcBef>
                <a:spcPts val="241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4" marL="891720" indent="-102960" defTabSz="685800">
              <a:lnSpc>
                <a:spcPct val="100000"/>
              </a:lnSpc>
              <a:spcBef>
                <a:spcPts val="241"/>
              </a:spcBef>
              <a:buClr>
                <a:srgbClr val="a530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13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14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15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7B7151C-6181-4C89-95C5-9114EB2F35D3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2" name="Straight Connector 10"/>
          <p:cNvCxnSpPr/>
          <p:nvPr/>
        </p:nvCxnSpPr>
        <p:spPr>
          <a:xfrm flipH="1">
            <a:off x="4572000" y="1268640"/>
            <a:ext cx="1080" cy="3532320"/>
          </a:xfrm>
          <a:prstGeom prst="straightConnector1">
            <a:avLst/>
          </a:prstGeom>
          <a:ln w="19080">
            <a:solidFill>
              <a:schemeClr val="dk2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n-US" sz="4000" spc="-75" strike="noStrike">
                <a:solidFill>
                  <a:schemeClr val="accent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16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7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18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9E37A1A-2B96-49EF-B62B-B98212B3D47C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7" descr=""/>
          <p:cNvPicPr/>
          <p:nvPr/>
        </p:nvPicPr>
        <p:blipFill>
          <a:blip r:embed="rId2"/>
          <a:stretch/>
        </p:blipFill>
        <p:spPr>
          <a:xfrm>
            <a:off x="3011760" y="4677840"/>
            <a:ext cx="3120120" cy="4518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dt" idx="19"/>
          </p:nvPr>
        </p:nvSpPr>
        <p:spPr>
          <a:xfrm>
            <a:off x="457200" y="13680"/>
            <a:ext cx="28951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0"/>
          </p:nvPr>
        </p:nvSpPr>
        <p:spPr>
          <a:xfrm>
            <a:off x="3429000" y="1368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zx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zxx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1"/>
          </p:nvPr>
        </p:nvSpPr>
        <p:spPr>
          <a:xfrm>
            <a:off x="7620120" y="13680"/>
            <a:ext cx="10663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225F5C1-20C2-425D-96A4-1EDC72B65415}" type="slidenum">
              <a:rPr b="0" lang="en-US" sz="1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028880"/>
            <a:ext cx="7848360" cy="144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50" spc="-75" strike="noStrike" cap="all">
                <a:solidFill>
                  <a:schemeClr val="accent5"/>
                </a:solidFill>
                <a:latin typeface="Segoe UI"/>
              </a:rPr>
              <a:t>ProyectO: Plataforma de Ayudantias Unificada (PAU)</a:t>
            </a:r>
            <a:endParaRPr b="0" lang="en-US" sz="4050" spc="-1" strike="noStrike">
              <a:solidFill>
                <a:schemeClr val="dk1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85800" y="2629080"/>
            <a:ext cx="784836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 lnSpcReduction="20000"/>
          </a:bodyPr>
          <a:p>
            <a:pPr indent="0" defTabSz="6858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s-CL" sz="2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Arial"/>
              </a:rPr>
              <a:t>Integrantes: </a:t>
            </a:r>
            <a:endParaRPr b="0" lang="zxx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685800">
              <a:lnSpc>
                <a:spcPct val="100000"/>
              </a:lnSpc>
              <a:spcBef>
                <a:spcPts val="561"/>
              </a:spcBef>
              <a:buClr>
                <a:srgbClr val="a5300f"/>
              </a:buClr>
              <a:buSzPct val="85000"/>
              <a:buFont typeface="OpenSymbol"/>
              <a:buAutoNum type="arabicPeriod"/>
              <a:tabLst>
                <a:tab algn="l" pos="0"/>
              </a:tabLst>
            </a:pPr>
            <a:r>
              <a:rPr b="0" lang="es-CL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&lt;integrante 1&gt;</a:t>
            </a:r>
            <a:endParaRPr b="0" lang="zxx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685800">
              <a:lnSpc>
                <a:spcPct val="100000"/>
              </a:lnSpc>
              <a:spcBef>
                <a:spcPts val="561"/>
              </a:spcBef>
              <a:buClr>
                <a:srgbClr val="a5300f"/>
              </a:buClr>
              <a:buSzPct val="85000"/>
              <a:buFont typeface="OpenSymbol"/>
              <a:buAutoNum type="arabicPeriod"/>
              <a:tabLst>
                <a:tab algn="l" pos="0"/>
              </a:tabLst>
            </a:pPr>
            <a:r>
              <a:rPr b="0" lang="es-CL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&lt;integrante 2&gt;</a:t>
            </a:r>
            <a:endParaRPr b="0" lang="zxx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685800">
              <a:lnSpc>
                <a:spcPct val="100000"/>
              </a:lnSpc>
              <a:spcBef>
                <a:spcPts val="561"/>
              </a:spcBef>
              <a:buClr>
                <a:srgbClr val="a5300f"/>
              </a:buClr>
              <a:buSzPct val="85000"/>
              <a:buFont typeface="OpenSymbol"/>
              <a:buAutoNum type="arabicPeriod"/>
              <a:tabLst>
                <a:tab algn="l" pos="0"/>
              </a:tabLst>
            </a:pPr>
            <a:r>
              <a:rPr b="0" lang="es-CL" sz="2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&lt;integrante 3&gt;</a:t>
            </a:r>
            <a:endParaRPr b="0" lang="zxx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zx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Video de participante 2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Video de participante 3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Resultados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Analizar los resultados respecto al éxito, tiempo empleado, grado de esfuerzo, errores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Cambios necesarios en la interfaz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Rúbrica de corrección (eliminar)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Se evaluará la completitud y claridad con la siguiente distribución de puntaje: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40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Descripción, Personas, Hipótesis: 40 puntos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40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Experimento: 50 puntos 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s-C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Definición: 10 puntos 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s-C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Prototipo: 10 puntos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s-C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Videos: 20 puntos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2" marL="548640" indent="-137160" defTabSz="685800">
              <a:lnSpc>
                <a:spcPct val="100000"/>
              </a:lnSpc>
              <a:spcBef>
                <a:spcPts val="360"/>
              </a:spcBef>
              <a:buClr>
                <a:srgbClr val="a5300f"/>
              </a:buClr>
              <a:buSzPct val="90000"/>
              <a:buFont typeface="Arial"/>
              <a:buChar char="•"/>
            </a:pPr>
            <a:r>
              <a:rPr b="0" lang="es-CL" sz="18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Resultados: 10 puntos</a:t>
            </a:r>
            <a:endParaRPr b="0" lang="en-US" sz="18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lvl="1" marL="343080" indent="-137160" defTabSz="685800">
              <a:lnSpc>
                <a:spcPct val="100000"/>
              </a:lnSpc>
              <a:spcBef>
                <a:spcPts val="400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0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Cambios: 10 puntos </a:t>
            </a:r>
            <a:endParaRPr b="0" lang="en-US" sz="20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Descripción (Original)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ES_tradn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Insertar descripción que permita apreciar su aporte a la definición del problema original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indent="0" defTabSz="6858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Descripción (Original)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ES_tradn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Insertar descripción que permita apreciar su aporte a la definición del problema original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indent="0" defTabSz="6858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Personas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Jefe de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Hipótesis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Al menos 2 hipótesis relacionadas con las tareas que serán evaluadas en los tests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  <p:graphicFrame>
        <p:nvGraphicFramePr>
          <p:cNvPr id="87" name="Tabla 3"/>
          <p:cNvGraphicFramePr/>
          <p:nvPr/>
        </p:nvGraphicFramePr>
        <p:xfrm>
          <a:off x="1005840" y="2804760"/>
          <a:ext cx="6772680" cy="1561320"/>
        </p:xfrm>
        <a:graphic>
          <a:graphicData uri="http://schemas.openxmlformats.org/drawingml/2006/table">
            <a:tbl>
              <a:tblPr/>
              <a:tblGrid>
                <a:gridCol w="1688400"/>
                <a:gridCol w="1582560"/>
                <a:gridCol w="1806480"/>
                <a:gridCol w="1695600"/>
              </a:tblGrid>
              <a:tr h="709920"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Lograremos …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… </a:t>
                      </a: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si este usuario …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… </a:t>
                      </a: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puede lograr …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… </a:t>
                      </a:r>
                      <a:r>
                        <a:rPr b="1" lang="es-CL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con esta función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51760"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[meta de negocio]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[Persona]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[meta de usuario]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[función]</a:t>
                      </a:r>
                      <a:endParaRPr b="0" lang="zx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Prototipo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Screenshots del prototipo a testear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Tantas diapositivas como sea necesario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Primera evaluación 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Demografía básica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Objetivo: demostrar que los usuarios participantes corresponden a su artefacto Persona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Primera evaluación 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Tareas a realizar por los usuarios 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  <a:p>
            <a:pPr marL="137160" indent="-137160" defTabSz="685800">
              <a:lnSpc>
                <a:spcPct val="100000"/>
              </a:lnSpc>
              <a:spcBef>
                <a:spcPts val="479"/>
              </a:spcBef>
              <a:buClr>
                <a:srgbClr val="a5300f"/>
              </a:buClr>
              <a:buSzPct val="85000"/>
              <a:buFont typeface="Arial"/>
              <a:buChar char="•"/>
            </a:pPr>
            <a:r>
              <a:rPr b="0" lang="es-CL" sz="2400" spc="-1" strike="noStrike">
                <a:solidFill>
                  <a:schemeClr val="lt1">
                    <a:lumMod val="50000"/>
                  </a:schemeClr>
                </a:solidFill>
                <a:latin typeface="Arial"/>
              </a:rPr>
              <a:t>Relacionadas con las hipótesis a testear</a:t>
            </a: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buNone/>
            </a:pPr>
            <a:r>
              <a:rPr b="0" lang="es-CL" sz="4000" spc="-75" strike="noStrike">
                <a:solidFill>
                  <a:schemeClr val="accent4"/>
                </a:solidFill>
                <a:latin typeface="Arial"/>
              </a:rPr>
              <a:t>Video de participante 1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lt1">
                  <a:lumMod val="50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larity">
  <a:themeElements>
    <a:clrScheme name="Rojo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2020-07-29T00:49:32Z</dcterms:created>
  <dc:creator>Lioubov Dombrovskaia</dc:creator>
  <dc:description/>
  <dc:language>en-US</dc:language>
  <cp:lastModifiedBy/>
  <cp:lastPrinted>2023-08-29T00:58:18Z</cp:lastPrinted>
  <dcterms:modified xsi:type="dcterms:W3CDTF">2024-09-07T20:15:37Z</dcterms:modified>
  <cp:revision>55</cp:revision>
  <dc:subject/>
  <dc:title>Diseño de interfaces usuarias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(16:9)</vt:lpwstr>
  </property>
  <property fmtid="{D5CDD505-2E9C-101B-9397-08002B2CF9AE}" pid="3" name="Slides">
    <vt:r8>13</vt:r8>
  </property>
</Properties>
</file>