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04251-797D-435F-A588-2D28BBFF408F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2AEE8B3-69B4-4E5A-8149-3F35007720B8}">
      <dgm:prSet/>
      <dgm:spPr/>
      <dgm:t>
        <a:bodyPr/>
        <a:lstStyle/>
        <a:p>
          <a:pPr>
            <a:lnSpc>
              <a:spcPct val="100000"/>
            </a:lnSpc>
          </a:pPr>
          <a:r>
            <a:rPr lang="fr-BE" dirty="0"/>
            <a:t>Permettre à l'utilisateur d'estimer le prix d'une voiture d'occasion via une interface simple et dynamique</a:t>
          </a:r>
          <a:endParaRPr lang="en-US" dirty="0"/>
        </a:p>
      </dgm:t>
    </dgm:pt>
    <dgm:pt modelId="{E32F93AF-30D5-43C6-B7CB-7CBD2720E91C}" type="parTrans" cxnId="{F1746580-F396-4D11-B31D-AE84363B8700}">
      <dgm:prSet/>
      <dgm:spPr/>
      <dgm:t>
        <a:bodyPr/>
        <a:lstStyle/>
        <a:p>
          <a:endParaRPr lang="en-US"/>
        </a:p>
      </dgm:t>
    </dgm:pt>
    <dgm:pt modelId="{3ACFCC21-EEC8-41AF-934F-7617B5E97DC7}" type="sibTrans" cxnId="{F1746580-F396-4D11-B31D-AE84363B8700}">
      <dgm:prSet/>
      <dgm:spPr/>
      <dgm:t>
        <a:bodyPr/>
        <a:lstStyle/>
        <a:p>
          <a:endParaRPr lang="en-US"/>
        </a:p>
      </dgm:t>
    </dgm:pt>
    <dgm:pt modelId="{213D27F3-A11B-4C44-AB00-43693E951142}">
      <dgm:prSet/>
      <dgm:spPr/>
      <dgm:t>
        <a:bodyPr/>
        <a:lstStyle/>
        <a:p>
          <a:pPr>
            <a:lnSpc>
              <a:spcPct val="100000"/>
            </a:lnSpc>
          </a:pPr>
          <a:r>
            <a:rPr lang="fr-BE" dirty="0"/>
            <a:t>Évite les combinaisons incohérentes (ex: modèle invalide pour une marque)</a:t>
          </a:r>
          <a:endParaRPr lang="en-US" dirty="0"/>
        </a:p>
      </dgm:t>
    </dgm:pt>
    <dgm:pt modelId="{903EBCA2-63F1-41A1-85DC-69E99D05F39F}" type="parTrans" cxnId="{4491449D-2E63-49CF-AE21-ADAB27387B03}">
      <dgm:prSet/>
      <dgm:spPr/>
      <dgm:t>
        <a:bodyPr/>
        <a:lstStyle/>
        <a:p>
          <a:endParaRPr lang="en-US"/>
        </a:p>
      </dgm:t>
    </dgm:pt>
    <dgm:pt modelId="{943F64B0-98D8-490F-8856-6C804A159AA0}" type="sibTrans" cxnId="{4491449D-2E63-49CF-AE21-ADAB27387B03}">
      <dgm:prSet/>
      <dgm:spPr/>
      <dgm:t>
        <a:bodyPr/>
        <a:lstStyle/>
        <a:p>
          <a:endParaRPr lang="en-US"/>
        </a:p>
      </dgm:t>
    </dgm:pt>
    <dgm:pt modelId="{C0C68FCA-2503-4CB6-8B75-6FDD9E3A9409}">
      <dgm:prSet/>
      <dgm:spPr/>
      <dgm:t>
        <a:bodyPr/>
        <a:lstStyle/>
        <a:p>
          <a:pPr>
            <a:lnSpc>
              <a:spcPct val="100000"/>
            </a:lnSpc>
          </a:pPr>
          <a:r>
            <a:rPr lang="fr-BE"/>
            <a:t>Encodage one-hot des variables catégorielles</a:t>
          </a:r>
          <a:endParaRPr lang="en-US"/>
        </a:p>
      </dgm:t>
    </dgm:pt>
    <dgm:pt modelId="{922EE7C3-16D2-4BFB-A7E9-27B04BCFC015}" type="parTrans" cxnId="{165A11FD-1386-4E89-8B34-973FBEA27BA4}">
      <dgm:prSet/>
      <dgm:spPr/>
      <dgm:t>
        <a:bodyPr/>
        <a:lstStyle/>
        <a:p>
          <a:endParaRPr lang="en-US"/>
        </a:p>
      </dgm:t>
    </dgm:pt>
    <dgm:pt modelId="{B093A76B-65F5-4805-86BA-E952906CE489}" type="sibTrans" cxnId="{165A11FD-1386-4E89-8B34-973FBEA27BA4}">
      <dgm:prSet/>
      <dgm:spPr/>
      <dgm:t>
        <a:bodyPr/>
        <a:lstStyle/>
        <a:p>
          <a:endParaRPr lang="en-US"/>
        </a:p>
      </dgm:t>
    </dgm:pt>
    <dgm:pt modelId="{EE05287C-BA1D-464C-A5A4-7D0F6871008F}" type="pres">
      <dgm:prSet presAssocID="{0E204251-797D-435F-A588-2D28BBFF408F}" presName="root" presStyleCnt="0">
        <dgm:presLayoutVars>
          <dgm:dir/>
          <dgm:resizeHandles val="exact"/>
        </dgm:presLayoutVars>
      </dgm:prSet>
      <dgm:spPr/>
    </dgm:pt>
    <dgm:pt modelId="{963993D8-345C-4081-A4E3-710E9D5272A7}" type="pres">
      <dgm:prSet presAssocID="{02AEE8B3-69B4-4E5A-8149-3F35007720B8}" presName="compNode" presStyleCnt="0"/>
      <dgm:spPr/>
    </dgm:pt>
    <dgm:pt modelId="{84D9CC64-1696-4E5A-AE0A-4E25E63D0931}" type="pres">
      <dgm:prSet presAssocID="{02AEE8B3-69B4-4E5A-8149-3F35007720B8}" presName="bgRect" presStyleLbl="bgShp" presStyleIdx="0" presStyleCnt="3"/>
      <dgm:spPr/>
    </dgm:pt>
    <dgm:pt modelId="{98A720DD-3C6D-4757-877F-E120AA31D44C}" type="pres">
      <dgm:prSet presAssocID="{02AEE8B3-69B4-4E5A-8149-3F35007720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53011E29-8E1F-416F-B730-8F267007F779}" type="pres">
      <dgm:prSet presAssocID="{02AEE8B3-69B4-4E5A-8149-3F35007720B8}" presName="spaceRect" presStyleCnt="0"/>
      <dgm:spPr/>
    </dgm:pt>
    <dgm:pt modelId="{A4EBF973-EC36-482D-A395-A4C134EFC8C0}" type="pres">
      <dgm:prSet presAssocID="{02AEE8B3-69B4-4E5A-8149-3F35007720B8}" presName="parTx" presStyleLbl="revTx" presStyleIdx="0" presStyleCnt="3">
        <dgm:presLayoutVars>
          <dgm:chMax val="0"/>
          <dgm:chPref val="0"/>
        </dgm:presLayoutVars>
      </dgm:prSet>
      <dgm:spPr/>
    </dgm:pt>
    <dgm:pt modelId="{AABD6DA5-11CD-416C-AE2F-9B45D07489AA}" type="pres">
      <dgm:prSet presAssocID="{3ACFCC21-EEC8-41AF-934F-7617B5E97DC7}" presName="sibTrans" presStyleCnt="0"/>
      <dgm:spPr/>
    </dgm:pt>
    <dgm:pt modelId="{394F5B64-14C7-45EA-9431-4B03BF5AC838}" type="pres">
      <dgm:prSet presAssocID="{213D27F3-A11B-4C44-AB00-43693E951142}" presName="compNode" presStyleCnt="0"/>
      <dgm:spPr/>
    </dgm:pt>
    <dgm:pt modelId="{C7C25891-707D-4C36-8FE0-5FA7EADFF723}" type="pres">
      <dgm:prSet presAssocID="{213D27F3-A11B-4C44-AB00-43693E951142}" presName="bgRect" presStyleLbl="bgShp" presStyleIdx="1" presStyleCnt="3"/>
      <dgm:spPr/>
    </dgm:pt>
    <dgm:pt modelId="{6592CB44-89F3-4F6E-8F24-28DC9C8EFF9A}" type="pres">
      <dgm:prSet presAssocID="{213D27F3-A11B-4C44-AB00-43693E951142}" presName="iconRect" presStyleLbl="node1" presStyleIdx="1" presStyleCnt="3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5416CCB9-0E7D-4CD7-B035-7F39B9B9443A}" type="pres">
      <dgm:prSet presAssocID="{213D27F3-A11B-4C44-AB00-43693E951142}" presName="spaceRect" presStyleCnt="0"/>
      <dgm:spPr/>
    </dgm:pt>
    <dgm:pt modelId="{A7F3ACCC-F86E-451D-AEA4-F980096095DE}" type="pres">
      <dgm:prSet presAssocID="{213D27F3-A11B-4C44-AB00-43693E951142}" presName="parTx" presStyleLbl="revTx" presStyleIdx="1" presStyleCnt="3">
        <dgm:presLayoutVars>
          <dgm:chMax val="0"/>
          <dgm:chPref val="0"/>
        </dgm:presLayoutVars>
      </dgm:prSet>
      <dgm:spPr/>
    </dgm:pt>
    <dgm:pt modelId="{2AF0750A-BD78-4647-8E3A-F1E22F05633F}" type="pres">
      <dgm:prSet presAssocID="{943F64B0-98D8-490F-8856-6C804A159AA0}" presName="sibTrans" presStyleCnt="0"/>
      <dgm:spPr/>
    </dgm:pt>
    <dgm:pt modelId="{F15D8BA7-E15C-4F0A-B615-FE5A30AEF7B6}" type="pres">
      <dgm:prSet presAssocID="{C0C68FCA-2503-4CB6-8B75-6FDD9E3A9409}" presName="compNode" presStyleCnt="0"/>
      <dgm:spPr/>
    </dgm:pt>
    <dgm:pt modelId="{6BB75BC7-092B-4BF0-B40A-E7E71C612655}" type="pres">
      <dgm:prSet presAssocID="{C0C68FCA-2503-4CB6-8B75-6FDD9E3A9409}" presName="bgRect" presStyleLbl="bgShp" presStyleIdx="2" presStyleCnt="3"/>
      <dgm:spPr/>
    </dgm:pt>
    <dgm:pt modelId="{6A57DF17-C693-498E-A0B4-72D33C5BCA34}" type="pres">
      <dgm:prSet presAssocID="{C0C68FCA-2503-4CB6-8B75-6FDD9E3A94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aire avec un remplissage uni"/>
        </a:ext>
      </dgm:extLst>
    </dgm:pt>
    <dgm:pt modelId="{E4DC5074-E121-4119-B03E-7F3B2BD2B763}" type="pres">
      <dgm:prSet presAssocID="{C0C68FCA-2503-4CB6-8B75-6FDD9E3A9409}" presName="spaceRect" presStyleCnt="0"/>
      <dgm:spPr/>
    </dgm:pt>
    <dgm:pt modelId="{76820C41-A8B3-4DE5-A6DC-6D9FDD80C59B}" type="pres">
      <dgm:prSet presAssocID="{C0C68FCA-2503-4CB6-8B75-6FDD9E3A94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6E4A37-F17C-4CBB-B6DC-FDE46AF1C1A7}" type="presOf" srcId="{213D27F3-A11B-4C44-AB00-43693E951142}" destId="{A7F3ACCC-F86E-451D-AEA4-F980096095DE}" srcOrd="0" destOrd="0" presId="urn:microsoft.com/office/officeart/2018/2/layout/IconVerticalSolidList"/>
    <dgm:cxn modelId="{8265DF46-0CC6-4DDA-9E79-B11AF8ED6F26}" type="presOf" srcId="{0E204251-797D-435F-A588-2D28BBFF408F}" destId="{EE05287C-BA1D-464C-A5A4-7D0F6871008F}" srcOrd="0" destOrd="0" presId="urn:microsoft.com/office/officeart/2018/2/layout/IconVerticalSolidList"/>
    <dgm:cxn modelId="{F1746580-F396-4D11-B31D-AE84363B8700}" srcId="{0E204251-797D-435F-A588-2D28BBFF408F}" destId="{02AEE8B3-69B4-4E5A-8149-3F35007720B8}" srcOrd="0" destOrd="0" parTransId="{E32F93AF-30D5-43C6-B7CB-7CBD2720E91C}" sibTransId="{3ACFCC21-EEC8-41AF-934F-7617B5E97DC7}"/>
    <dgm:cxn modelId="{00F12299-C916-4F5F-8A85-85FAD142B091}" type="presOf" srcId="{C0C68FCA-2503-4CB6-8B75-6FDD9E3A9409}" destId="{76820C41-A8B3-4DE5-A6DC-6D9FDD80C59B}" srcOrd="0" destOrd="0" presId="urn:microsoft.com/office/officeart/2018/2/layout/IconVerticalSolidList"/>
    <dgm:cxn modelId="{4491449D-2E63-49CF-AE21-ADAB27387B03}" srcId="{0E204251-797D-435F-A588-2D28BBFF408F}" destId="{213D27F3-A11B-4C44-AB00-43693E951142}" srcOrd="1" destOrd="0" parTransId="{903EBCA2-63F1-41A1-85DC-69E99D05F39F}" sibTransId="{943F64B0-98D8-490F-8856-6C804A159AA0}"/>
    <dgm:cxn modelId="{8C1646B7-9409-45F2-BF04-F4CFE9A9950D}" type="presOf" srcId="{02AEE8B3-69B4-4E5A-8149-3F35007720B8}" destId="{A4EBF973-EC36-482D-A395-A4C134EFC8C0}" srcOrd="0" destOrd="0" presId="urn:microsoft.com/office/officeart/2018/2/layout/IconVerticalSolidList"/>
    <dgm:cxn modelId="{165A11FD-1386-4E89-8B34-973FBEA27BA4}" srcId="{0E204251-797D-435F-A588-2D28BBFF408F}" destId="{C0C68FCA-2503-4CB6-8B75-6FDD9E3A9409}" srcOrd="2" destOrd="0" parTransId="{922EE7C3-16D2-4BFB-A7E9-27B04BCFC015}" sibTransId="{B093A76B-65F5-4805-86BA-E952906CE489}"/>
    <dgm:cxn modelId="{1A4AB002-A8C0-490D-BBC7-4E9073AA328E}" type="presParOf" srcId="{EE05287C-BA1D-464C-A5A4-7D0F6871008F}" destId="{963993D8-345C-4081-A4E3-710E9D5272A7}" srcOrd="0" destOrd="0" presId="urn:microsoft.com/office/officeart/2018/2/layout/IconVerticalSolidList"/>
    <dgm:cxn modelId="{73F90372-594A-476E-9A5F-E227FB669CB0}" type="presParOf" srcId="{963993D8-345C-4081-A4E3-710E9D5272A7}" destId="{84D9CC64-1696-4E5A-AE0A-4E25E63D0931}" srcOrd="0" destOrd="0" presId="urn:microsoft.com/office/officeart/2018/2/layout/IconVerticalSolidList"/>
    <dgm:cxn modelId="{327F32CC-0044-4546-9609-7A677C30D1B1}" type="presParOf" srcId="{963993D8-345C-4081-A4E3-710E9D5272A7}" destId="{98A720DD-3C6D-4757-877F-E120AA31D44C}" srcOrd="1" destOrd="0" presId="urn:microsoft.com/office/officeart/2018/2/layout/IconVerticalSolidList"/>
    <dgm:cxn modelId="{036EB6D8-6826-4D3F-B596-DEE0A3246DB1}" type="presParOf" srcId="{963993D8-345C-4081-A4E3-710E9D5272A7}" destId="{53011E29-8E1F-416F-B730-8F267007F779}" srcOrd="2" destOrd="0" presId="urn:microsoft.com/office/officeart/2018/2/layout/IconVerticalSolidList"/>
    <dgm:cxn modelId="{47792F9C-7320-4ED0-A09A-0AFEC1A10272}" type="presParOf" srcId="{963993D8-345C-4081-A4E3-710E9D5272A7}" destId="{A4EBF973-EC36-482D-A395-A4C134EFC8C0}" srcOrd="3" destOrd="0" presId="urn:microsoft.com/office/officeart/2018/2/layout/IconVerticalSolidList"/>
    <dgm:cxn modelId="{2A54B891-D06A-4F1A-A7E5-5D966D52D067}" type="presParOf" srcId="{EE05287C-BA1D-464C-A5A4-7D0F6871008F}" destId="{AABD6DA5-11CD-416C-AE2F-9B45D07489AA}" srcOrd="1" destOrd="0" presId="urn:microsoft.com/office/officeart/2018/2/layout/IconVerticalSolidList"/>
    <dgm:cxn modelId="{754A2BCC-091C-4FBC-95C3-51DB8F3AF8BD}" type="presParOf" srcId="{EE05287C-BA1D-464C-A5A4-7D0F6871008F}" destId="{394F5B64-14C7-45EA-9431-4B03BF5AC838}" srcOrd="2" destOrd="0" presId="urn:microsoft.com/office/officeart/2018/2/layout/IconVerticalSolidList"/>
    <dgm:cxn modelId="{0675D0B9-8999-47BF-9932-54B790DAE890}" type="presParOf" srcId="{394F5B64-14C7-45EA-9431-4B03BF5AC838}" destId="{C7C25891-707D-4C36-8FE0-5FA7EADFF723}" srcOrd="0" destOrd="0" presId="urn:microsoft.com/office/officeart/2018/2/layout/IconVerticalSolidList"/>
    <dgm:cxn modelId="{747AE4E3-6848-4D34-ABCE-6B0781E45E5A}" type="presParOf" srcId="{394F5B64-14C7-45EA-9431-4B03BF5AC838}" destId="{6592CB44-89F3-4F6E-8F24-28DC9C8EFF9A}" srcOrd="1" destOrd="0" presId="urn:microsoft.com/office/officeart/2018/2/layout/IconVerticalSolidList"/>
    <dgm:cxn modelId="{F6233F51-6F3B-4503-B3B1-37C4DAFD6D2E}" type="presParOf" srcId="{394F5B64-14C7-45EA-9431-4B03BF5AC838}" destId="{5416CCB9-0E7D-4CD7-B035-7F39B9B9443A}" srcOrd="2" destOrd="0" presId="urn:microsoft.com/office/officeart/2018/2/layout/IconVerticalSolidList"/>
    <dgm:cxn modelId="{08A30D5E-0293-4718-B627-4704691F8081}" type="presParOf" srcId="{394F5B64-14C7-45EA-9431-4B03BF5AC838}" destId="{A7F3ACCC-F86E-451D-AEA4-F980096095DE}" srcOrd="3" destOrd="0" presId="urn:microsoft.com/office/officeart/2018/2/layout/IconVerticalSolidList"/>
    <dgm:cxn modelId="{B33D065F-948B-49D8-99BB-1F0D0783F487}" type="presParOf" srcId="{EE05287C-BA1D-464C-A5A4-7D0F6871008F}" destId="{2AF0750A-BD78-4647-8E3A-F1E22F05633F}" srcOrd="3" destOrd="0" presId="urn:microsoft.com/office/officeart/2018/2/layout/IconVerticalSolidList"/>
    <dgm:cxn modelId="{8A2ED5EF-6039-4846-802C-5C40674A1198}" type="presParOf" srcId="{EE05287C-BA1D-464C-A5A4-7D0F6871008F}" destId="{F15D8BA7-E15C-4F0A-B615-FE5A30AEF7B6}" srcOrd="4" destOrd="0" presId="urn:microsoft.com/office/officeart/2018/2/layout/IconVerticalSolidList"/>
    <dgm:cxn modelId="{99CF8ECE-D716-4592-AEBC-C1D078DFA515}" type="presParOf" srcId="{F15D8BA7-E15C-4F0A-B615-FE5A30AEF7B6}" destId="{6BB75BC7-092B-4BF0-B40A-E7E71C612655}" srcOrd="0" destOrd="0" presId="urn:microsoft.com/office/officeart/2018/2/layout/IconVerticalSolidList"/>
    <dgm:cxn modelId="{29CA4C81-259B-41D5-9725-9B0050D2CC08}" type="presParOf" srcId="{F15D8BA7-E15C-4F0A-B615-FE5A30AEF7B6}" destId="{6A57DF17-C693-498E-A0B4-72D33C5BCA34}" srcOrd="1" destOrd="0" presId="urn:microsoft.com/office/officeart/2018/2/layout/IconVerticalSolidList"/>
    <dgm:cxn modelId="{E560536A-D05C-4954-BE9F-A6E59A035A05}" type="presParOf" srcId="{F15D8BA7-E15C-4F0A-B615-FE5A30AEF7B6}" destId="{E4DC5074-E121-4119-B03E-7F3B2BD2B763}" srcOrd="2" destOrd="0" presId="urn:microsoft.com/office/officeart/2018/2/layout/IconVerticalSolidList"/>
    <dgm:cxn modelId="{917F4FA5-3D3B-4534-B30E-BFB714E4DE54}" type="presParOf" srcId="{F15D8BA7-E15C-4F0A-B615-FE5A30AEF7B6}" destId="{76820C41-A8B3-4DE5-A6DC-6D9FDD80C59B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9CC64-1696-4E5A-AE0A-4E25E63D0931}">
      <dsp:nvSpPr>
        <dsp:cNvPr id="0" name=""/>
        <dsp:cNvSpPr/>
      </dsp:nvSpPr>
      <dsp:spPr>
        <a:xfrm>
          <a:off x="0" y="432"/>
          <a:ext cx="8542750" cy="101167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A720DD-3C6D-4757-877F-E120AA31D44C}">
      <dsp:nvSpPr>
        <dsp:cNvPr id="0" name=""/>
        <dsp:cNvSpPr/>
      </dsp:nvSpPr>
      <dsp:spPr>
        <a:xfrm>
          <a:off x="306030" y="228058"/>
          <a:ext cx="556419" cy="556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EBF973-EC36-482D-A395-A4C134EFC8C0}">
      <dsp:nvSpPr>
        <dsp:cNvPr id="0" name=""/>
        <dsp:cNvSpPr/>
      </dsp:nvSpPr>
      <dsp:spPr>
        <a:xfrm>
          <a:off x="1168480" y="432"/>
          <a:ext cx="7374269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500" kern="1200" dirty="0"/>
            <a:t>Permettre à l'utilisateur d'estimer le prix d'une voiture d'occasion via une interface simple et dynamique</a:t>
          </a:r>
          <a:endParaRPr lang="en-US" sz="2500" kern="1200" dirty="0"/>
        </a:p>
      </dsp:txBody>
      <dsp:txXfrm>
        <a:off x="1168480" y="432"/>
        <a:ext cx="7374269" cy="1011671"/>
      </dsp:txXfrm>
    </dsp:sp>
    <dsp:sp modelId="{C7C25891-707D-4C36-8FE0-5FA7EADFF723}">
      <dsp:nvSpPr>
        <dsp:cNvPr id="0" name=""/>
        <dsp:cNvSpPr/>
      </dsp:nvSpPr>
      <dsp:spPr>
        <a:xfrm>
          <a:off x="0" y="1265021"/>
          <a:ext cx="8542750" cy="101167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92CB44-89F3-4F6E-8F24-28DC9C8EFF9A}">
      <dsp:nvSpPr>
        <dsp:cNvPr id="0" name=""/>
        <dsp:cNvSpPr/>
      </dsp:nvSpPr>
      <dsp:spPr>
        <a:xfrm>
          <a:off x="306030" y="1492647"/>
          <a:ext cx="556419" cy="556419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F3ACCC-F86E-451D-AEA4-F980096095DE}">
      <dsp:nvSpPr>
        <dsp:cNvPr id="0" name=""/>
        <dsp:cNvSpPr/>
      </dsp:nvSpPr>
      <dsp:spPr>
        <a:xfrm>
          <a:off x="1168480" y="1265021"/>
          <a:ext cx="7374269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500" kern="1200" dirty="0"/>
            <a:t>Évite les combinaisons incohérentes (ex: modèle invalide pour une marque)</a:t>
          </a:r>
          <a:endParaRPr lang="en-US" sz="2500" kern="1200" dirty="0"/>
        </a:p>
      </dsp:txBody>
      <dsp:txXfrm>
        <a:off x="1168480" y="1265021"/>
        <a:ext cx="7374269" cy="1011671"/>
      </dsp:txXfrm>
    </dsp:sp>
    <dsp:sp modelId="{6BB75BC7-092B-4BF0-B40A-E7E71C612655}">
      <dsp:nvSpPr>
        <dsp:cNvPr id="0" name=""/>
        <dsp:cNvSpPr/>
      </dsp:nvSpPr>
      <dsp:spPr>
        <a:xfrm>
          <a:off x="0" y="2529610"/>
          <a:ext cx="8542750" cy="101167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57DF17-C693-498E-A0B4-72D33C5BCA34}">
      <dsp:nvSpPr>
        <dsp:cNvPr id="0" name=""/>
        <dsp:cNvSpPr/>
      </dsp:nvSpPr>
      <dsp:spPr>
        <a:xfrm>
          <a:off x="306030" y="2757236"/>
          <a:ext cx="556419" cy="556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820C41-A8B3-4DE5-A6DC-6D9FDD80C59B}">
      <dsp:nvSpPr>
        <dsp:cNvPr id="0" name=""/>
        <dsp:cNvSpPr/>
      </dsp:nvSpPr>
      <dsp:spPr>
        <a:xfrm>
          <a:off x="1168480" y="2529610"/>
          <a:ext cx="7374269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500" kern="1200"/>
            <a:t>Encodage one-hot des variables catégorielles</a:t>
          </a:r>
          <a:endParaRPr lang="en-US" sz="2500" kern="1200"/>
        </a:p>
      </dsp:txBody>
      <dsp:txXfrm>
        <a:off x="1168480" y="2529610"/>
        <a:ext cx="7374269" cy="1011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84291-92CF-5D9D-9D1D-7BFC8BE8F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Used</a:t>
            </a:r>
            <a:r>
              <a:rPr lang="fr-FR" dirty="0"/>
              <a:t> Car Price </a:t>
            </a:r>
            <a:r>
              <a:rPr lang="fr-FR" dirty="0" err="1"/>
              <a:t>Estimator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C0F852-F93D-7E4C-7326-5742EDE64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INFO-H410 Techniques of </a:t>
            </a:r>
            <a:r>
              <a:rPr lang="fr-FR" dirty="0" err="1"/>
              <a:t>artificial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66A972-1A5F-5E95-D235-A332D3E7FBAC}"/>
              </a:ext>
            </a:extLst>
          </p:cNvPr>
          <p:cNvSpPr txBox="1"/>
          <p:nvPr/>
        </p:nvSpPr>
        <p:spPr>
          <a:xfrm>
            <a:off x="7729870" y="5349875"/>
            <a:ext cx="4837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Imad El </a:t>
            </a:r>
            <a:r>
              <a:rPr lang="fr-FR" dirty="0" err="1"/>
              <a:t>Harrouti</a:t>
            </a:r>
            <a:r>
              <a:rPr lang="fr-FR" dirty="0"/>
              <a:t> - (000609770)</a:t>
            </a:r>
          </a:p>
          <a:p>
            <a:r>
              <a:rPr lang="fr-FR" dirty="0"/>
              <a:t>Rida </a:t>
            </a:r>
            <a:r>
              <a:rPr lang="fr-FR" dirty="0" err="1"/>
              <a:t>Belkhiri</a:t>
            </a:r>
            <a:r>
              <a:rPr lang="fr-FR" dirty="0"/>
              <a:t> - (000609769)</a:t>
            </a:r>
          </a:p>
          <a:p>
            <a:r>
              <a:rPr lang="fr-FR" dirty="0"/>
              <a:t>El Mamoune Benmassaoud - (000608995)</a:t>
            </a:r>
          </a:p>
        </p:txBody>
      </p:sp>
    </p:spTree>
    <p:extLst>
      <p:ext uri="{BB962C8B-B14F-4D97-AF65-F5344CB8AC3E}">
        <p14:creationId xmlns:p14="http://schemas.microsoft.com/office/powerpoint/2010/main" val="324644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95" name="Rectangle 1094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6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AF284AF-9777-2C5C-E7D6-6BEEA577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fr-BE" dirty="0"/>
              <a:t>Introduction</a:t>
            </a:r>
          </a:p>
        </p:txBody>
      </p:sp>
      <p:pic>
        <p:nvPicPr>
          <p:cNvPr id="1026" name="Picture 2" descr="Avions-nous vu juste dans nos prédictions pour 2024 sur la voiture  électrique ?">
            <a:extLst>
              <a:ext uri="{FF2B5EF4-FFF2-40B4-BE49-F238E27FC236}">
                <a16:creationId xmlns:a16="http://schemas.microsoft.com/office/drawing/2014/main" id="{048335FC-3EAE-6C4D-D6FF-EA135DB87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r="33112"/>
          <a:stretch>
            <a:fillRect/>
          </a:stretch>
        </p:blipFill>
        <p:spPr bwMode="auto">
          <a:xfrm>
            <a:off x="-5597" y="10"/>
            <a:ext cx="61015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00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01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03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04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05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06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07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08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09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10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11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12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13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14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15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16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17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18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19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20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21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22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23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24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25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26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28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29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30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31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32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33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34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35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36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37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38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40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41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42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43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44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45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46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47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48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49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50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51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152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422571-477B-3C60-FF25-B95683B7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6"/>
            <a:ext cx="4614862" cy="3989995"/>
          </a:xfrm>
        </p:spPr>
        <p:txBody>
          <a:bodyPr>
            <a:noAutofit/>
          </a:bodyPr>
          <a:lstStyle/>
          <a:p>
            <a:r>
              <a:rPr lang="fr-BE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BE" dirty="0">
                <a:effectLst/>
                <a:latin typeface="Tw Cen MT (Corps)"/>
                <a:ea typeface="Aptos" panose="020B0004020202020204" pitchFamily="34" charset="0"/>
                <a:cs typeface="Times New Roman" panose="02020603050405020304" pitchFamily="18" charset="0"/>
              </a:rPr>
              <a:t>Prédire le prix de véhicules d’occasion à partir de leurs caractéristiques techniques </a:t>
            </a:r>
          </a:p>
          <a:p>
            <a:r>
              <a:rPr lang="fr-FR" dirty="0">
                <a:latin typeface="Tw Cen MT (Corps)"/>
              </a:rPr>
              <a:t>Aider les utilisateurs à évaluer si le prix proposé pour un véhicule est juste ou non.</a:t>
            </a:r>
          </a:p>
          <a:p>
            <a:r>
              <a:rPr lang="fr-BE" dirty="0">
                <a:latin typeface="Tw Cen MT (Corps)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fr-BE" dirty="0">
                <a:effectLst/>
                <a:latin typeface="Tw Cen MT (Corps)"/>
                <a:ea typeface="Aptos" panose="020B0004020202020204" pitchFamily="34" charset="0"/>
                <a:cs typeface="Times New Roman" panose="02020603050405020304" pitchFamily="18" charset="0"/>
              </a:rPr>
              <a:t>viter les arnaques potentielles lors de l’achat ou de la vente</a:t>
            </a:r>
            <a:endParaRPr lang="fr-BE" dirty="0">
              <a:latin typeface="Tw Cen MT (Corps)"/>
            </a:endParaRPr>
          </a:p>
        </p:txBody>
      </p:sp>
    </p:spTree>
    <p:extLst>
      <p:ext uri="{BB962C8B-B14F-4D97-AF65-F5344CB8AC3E}">
        <p14:creationId xmlns:p14="http://schemas.microsoft.com/office/powerpoint/2010/main" val="312629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0" name="Group 217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8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8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8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8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8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8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8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8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8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9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9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9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9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9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9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9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9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9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19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0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0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0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0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0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0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0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0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0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0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1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1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1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1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1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1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1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1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1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1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2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2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2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2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2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2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2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2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2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2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3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3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3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3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23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E1D6E8F-3B0D-C9DD-2869-F84F6FA5C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Choix du dataset</a:t>
            </a:r>
          </a:p>
        </p:txBody>
      </p:sp>
      <p:sp>
        <p:nvSpPr>
          <p:cNvPr id="2236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Qu'est ce qu'un dataset ? Comment le manipuler ?">
            <a:extLst>
              <a:ext uri="{FF2B5EF4-FFF2-40B4-BE49-F238E27FC236}">
                <a16:creationId xmlns:a16="http://schemas.microsoft.com/office/drawing/2014/main" id="{7B464E51-D71F-513D-23A3-92DFE664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9" r="13372"/>
          <a:stretch>
            <a:fillRect/>
          </a:stretch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7260-4BB2-5054-EAF3-ED709EF7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 </a:t>
            </a:r>
            <a:r>
              <a:rPr lang="fr-BE" dirty="0"/>
              <a:t>Premier </a:t>
            </a:r>
            <a:r>
              <a:rPr lang="fr-BE" dirty="0" err="1"/>
              <a:t>dataset</a:t>
            </a:r>
            <a:r>
              <a:rPr lang="fr-BE" dirty="0"/>
              <a:t> testé</a:t>
            </a:r>
            <a:br>
              <a:rPr lang="fr-FR" dirty="0"/>
            </a:br>
            <a:endParaRPr lang="fr-BE" dirty="0"/>
          </a:p>
        </p:txBody>
      </p:sp>
      <p:pic>
        <p:nvPicPr>
          <p:cNvPr id="3074" name="Picture 2" descr="New and Used Cars for Sale | AutoTrader.ca">
            <a:extLst>
              <a:ext uri="{FF2B5EF4-FFF2-40B4-BE49-F238E27FC236}">
                <a16:creationId xmlns:a16="http://schemas.microsoft.com/office/drawing/2014/main" id="{D8BC84E7-71A8-A4E9-8ED6-F64DF0279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563054"/>
            <a:ext cx="4689234" cy="292251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E48BC-FF53-234F-D3C9-E04F9B58F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BE" dirty="0"/>
              <a:t>Environ 250 000 lignes</a:t>
            </a:r>
          </a:p>
          <a:p>
            <a:r>
              <a:rPr lang="fr-BE" dirty="0"/>
              <a:t>Variété de voiture</a:t>
            </a:r>
          </a:p>
          <a:p>
            <a:r>
              <a:rPr lang="fr-BE" dirty="0"/>
              <a:t>Problème:</a:t>
            </a:r>
          </a:p>
          <a:p>
            <a:pPr lvl="1"/>
            <a:r>
              <a:rPr lang="fr-FR" dirty="0"/>
              <a:t>Beaucoup de valeurs nulles dans des champs critiques (année, </a:t>
            </a:r>
            <a:r>
              <a:rPr lang="fr-FR" dirty="0" err="1"/>
              <a:t>etc</a:t>
            </a:r>
            <a:r>
              <a:rPr lang="fr-FR" dirty="0"/>
              <a:t>)</a:t>
            </a:r>
            <a:endParaRPr lang="fr-BE" dirty="0"/>
          </a:p>
          <a:p>
            <a:pPr lvl="1"/>
            <a:r>
              <a:rPr lang="fr-FR" dirty="0"/>
              <a:t>Colonnes essentielles manquantes :  type de carburant, transmission, </a:t>
            </a:r>
            <a:r>
              <a:rPr lang="fr-FR" dirty="0" err="1"/>
              <a:t>etc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206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843F9-21B6-F13A-E989-EC9CE09AD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5CD8A-69F2-7785-BB84-0DDE4B76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 </a:t>
            </a:r>
            <a:r>
              <a:rPr lang="fr-BE"/>
              <a:t>Deuxième dataset testé</a:t>
            </a:r>
            <a:br>
              <a:rPr lang="fr-FR"/>
            </a:br>
            <a:endParaRPr lang="fr-B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D805D3-A7B7-D3D9-0072-090A5BADC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529619"/>
            <a:ext cx="4689234" cy="298938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83BA34-C2DB-0B9C-B80C-0A5017DB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BE" dirty="0"/>
              <a:t>Environ 16 000 lignes</a:t>
            </a:r>
          </a:p>
          <a:p>
            <a:r>
              <a:rPr lang="fr-BE" dirty="0"/>
              <a:t>Quelques variétés de voiture</a:t>
            </a:r>
          </a:p>
          <a:p>
            <a:r>
              <a:rPr lang="fr-BE" dirty="0"/>
              <a:t>Plus complet et exploitable</a:t>
            </a:r>
          </a:p>
        </p:txBody>
      </p:sp>
    </p:spTree>
    <p:extLst>
      <p:ext uri="{BB962C8B-B14F-4D97-AF65-F5344CB8AC3E}">
        <p14:creationId xmlns:p14="http://schemas.microsoft.com/office/powerpoint/2010/main" val="353582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75DC7-F384-0DEF-9C39-84C5EA6F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BE" dirty="0"/>
              <a:t>PRÉTRAITEMENT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1F7041-01A7-AD83-1971-F7E003C89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90" y="2097088"/>
            <a:ext cx="5523484" cy="27203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DDE10-D7D2-858D-81A8-1184C5DF0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/>
              <a:t>Suppression des lignes avec valeurs manquantes critiques (</a:t>
            </a:r>
            <a:r>
              <a:rPr lang="fr-FR" dirty="0" err="1"/>
              <a:t>price</a:t>
            </a:r>
            <a:r>
              <a:rPr lang="fr-FR" dirty="0"/>
              <a:t>, km, </a:t>
            </a:r>
            <a:r>
              <a:rPr lang="fr-FR" dirty="0" err="1"/>
              <a:t>age</a:t>
            </a:r>
            <a:r>
              <a:rPr lang="fr-FR" dirty="0"/>
              <a:t>)</a:t>
            </a:r>
          </a:p>
          <a:p>
            <a:r>
              <a:rPr lang="fr-FR" dirty="0"/>
              <a:t>Conversion de colonnes numériques</a:t>
            </a:r>
          </a:p>
          <a:p>
            <a:r>
              <a:rPr lang="fr-FR" dirty="0"/>
              <a:t>Suppression des modèles trop peu représentés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4964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DC1A4-FAE0-2EDC-0EA0-96480852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Interface </a:t>
            </a: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Streamlit</a:t>
            </a:r>
            <a:endParaRPr lang="fr-FR" dirty="0"/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635A7EE5-B0CD-C77B-7C70-3A71F41E5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436830"/>
              </p:ext>
            </p:extLst>
          </p:nvPr>
        </p:nvGraphicFramePr>
        <p:xfrm>
          <a:off x="2504661" y="2249487"/>
          <a:ext cx="8542750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41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9B4DB-026D-1568-EB9C-A84ECE5B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6E047-7CC4-F797-24D9-8191F8179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Plusieurs modèles testés </a:t>
            </a:r>
          </a:p>
          <a:p>
            <a:r>
              <a:rPr lang="fr-BE" dirty="0"/>
              <a:t>Critères de performance</a:t>
            </a:r>
          </a:p>
          <a:p>
            <a:r>
              <a:rPr lang="fr-BE" dirty="0"/>
              <a:t>Sélection du meilleur modèle</a:t>
            </a:r>
          </a:p>
          <a:p>
            <a:r>
              <a:rPr lang="fr-FR" dirty="0"/>
              <a:t>Déploiement d’un outil de prédiction via une interface utilisateur (</a:t>
            </a:r>
            <a:r>
              <a:rPr lang="fr-FR" dirty="0" err="1"/>
              <a:t>streamlit</a:t>
            </a:r>
            <a:r>
              <a:rPr lang="fr-FR" dirty="0"/>
              <a:t>)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1354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</TotalTime>
  <Words>216</Words>
  <Application>Microsoft Macintosh PowerPoint</Application>
  <PresentationFormat>Grand écran</PresentationFormat>
  <Paragraphs>35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Arial</vt:lpstr>
      <vt:lpstr>Tw Cen MT</vt:lpstr>
      <vt:lpstr>Tw Cen MT (Corps)</vt:lpstr>
      <vt:lpstr>Circuit</vt:lpstr>
      <vt:lpstr>Used Car Price Estimator</vt:lpstr>
      <vt:lpstr>Introduction</vt:lpstr>
      <vt:lpstr>Choix du dataset</vt:lpstr>
      <vt:lpstr> Premier dataset testé </vt:lpstr>
      <vt:lpstr> Deuxième dataset testé </vt:lpstr>
      <vt:lpstr>PRÉTRAITEMENT DES DONNÉES</vt:lpstr>
      <vt:lpstr>Web Interface Implementation with Streamlit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 Mamoune BENMASSAOUD</dc:creator>
  <cp:lastModifiedBy>El Mamoune BENMASSAOUD</cp:lastModifiedBy>
  <cp:revision>2</cp:revision>
  <dcterms:created xsi:type="dcterms:W3CDTF">2025-05-29T17:54:11Z</dcterms:created>
  <dcterms:modified xsi:type="dcterms:W3CDTF">2025-05-29T20:39:07Z</dcterms:modified>
</cp:coreProperties>
</file>