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632A0E-00D4-4018-96E0-9DA735904F7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it-IT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1743CB5-1E07-4280-902E-7C708D22BA6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2B8421D-BA45-4E5F-8FF7-E2B3CFD60E1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413C6A8-5A5C-4812-9B13-E9113588B82A}" type="datetime1">
              <a:rPr lang="it-IT"/>
              <a:pPr lvl="0"/>
              <a:t>07/06/2017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02CEE45-038A-4FB1-B4BD-00E09020502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CDBD54-0DF1-4862-8E47-9F8EC220A7A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B72FBF7-CEED-4C19-8EF1-6F05BBACA836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239292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666529-9FF6-42FD-AEB5-FF6D10A6512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5F561C0-27C9-48F4-87DA-C12D8C266B6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BBA8098-2DAC-4C47-B660-3A8F6D24215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46E8BB0-6EE0-471E-9B59-6888E9122DC5}" type="datetime1">
              <a:rPr lang="it-IT"/>
              <a:pPr lvl="0"/>
              <a:t>07/06/2017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3AA6FAA-DD8F-4051-A53E-B254F38968D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602A75-7361-4886-A1B1-3771D22A48F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836DE9C-5FD8-4684-A124-3B1077ED3431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781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94AA8C7-44A7-4671-93D6-269E6F2E7BD0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818049B-3276-4EA8-94D2-E2CAF4B81F85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A16892-A518-487A-8102-DA6F1C73436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7775AE3-3B20-4708-9C53-90356AA24E06}" type="datetime1">
              <a:rPr lang="it-IT"/>
              <a:pPr lvl="0"/>
              <a:t>07/06/2017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3D7AFF0-F2CA-47E8-88E3-5CBD4992F3A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91BBE44-7E1A-4532-8F63-68671DAFD93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58CBF5D-0C03-4FFF-8925-1AF3998DB0CA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309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E559A6-3650-44AF-9071-BB32C4A4A7B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929612-3106-4D87-B7A0-0398965E312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95FE14-FED2-4F86-A338-6218D8E22E7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CCF1016-5ADE-4844-B612-750742B82FC4}" type="datetime1">
              <a:rPr lang="it-IT"/>
              <a:pPr lvl="0"/>
              <a:t>07/06/2017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E6AA5FA-B57B-4D21-BC5E-A40FE7BD627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89CD3DE-8655-4CC2-9A2F-0F64520139E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2A00238-2633-4FDC-8FBD-98941904DBD3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087761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32B136-EFAA-464C-B5BB-2C94D5BA7C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0059686-DC2C-4ACA-9A19-A42CEA0828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3BC3E71-7BF7-495F-87E2-C2045F871DF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8B3EE1B-4092-46DB-A70B-735BB5E1C358}" type="datetime1">
              <a:rPr lang="it-IT"/>
              <a:pPr lvl="0"/>
              <a:t>07/06/2017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2B25D5A-0E0E-4057-8E11-26758981419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4A0BFCA-2D09-4DA3-8212-FEF965A3786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56D8ADA-8E75-4E96-83F3-E2B3D1665212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0511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0D2AA0-7768-47F9-8491-F856790291F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42BC4F-DEDC-4985-872D-E0F586D1D60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FB6BF71-F35A-4591-A6CA-D64918A051BD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1EC5C29-6451-45CF-AC54-D31134C80C4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019792-4BB7-4486-9877-FFCC28EE6274}" type="datetime1">
              <a:rPr lang="it-IT"/>
              <a:pPr lvl="0"/>
              <a:t>07/06/2017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04B37D0-5B8A-4BED-898F-DECD3A575E7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E9C3C6-7A60-4977-945D-6209F81372A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EFD3DDC-D98D-43B7-9FB0-7E8A21923241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6859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002BB2-1E1C-463C-BA28-A6EFB0E32D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72E66E9-1116-4154-8615-CEB981A7C1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E984499-D9C8-49B5-8123-B6034D17597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4962837-13B7-4AC6-A16C-BDF53E6F1F82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20D5DF6-D04F-46BB-91C9-F5BE4034C274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56C5D12-ABFD-4D9D-9685-1924EFDD161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C840E8A-6942-4750-9A71-C9C1ED4BB945}" type="datetime1">
              <a:rPr lang="it-IT"/>
              <a:pPr lvl="0"/>
              <a:t>07/06/2017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DB5A651-5818-4B08-BDE6-D5B1DF100DA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BEDBF64-B954-4C4B-9A93-434052D193B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86F77B7-84A4-42C8-939C-915A8B12D8B5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4162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0711B3-424C-44C2-ABB7-E6E4422D356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it-IT"/>
              <a:t>Fare clic per modificare lo stile del titolo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AF7936D-1E10-4CA4-8A57-C502FE4FC4A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9F81955-CA72-472F-AE45-9F8A0ACE9C94}" type="datetime1">
              <a:rPr lang="it-IT"/>
              <a:pPr lvl="0"/>
              <a:t>07/06/2017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5D0F17F-3568-42B8-A904-97CEA7B0147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AE5AD4E-23F8-4F8E-9FDD-D2848653DFF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60BB3B7-B47E-47BE-89BE-E9C3A16264F5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8403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6C9631D-4B26-44C5-B804-46FA61FCFF1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96455BF-DE0F-4C3B-B2E0-4E50143DECE4}" type="datetime1">
              <a:rPr lang="it-IT"/>
              <a:pPr lvl="0"/>
              <a:t>07/06/2017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5F89E7E-0D31-4FF0-BC21-6283531623E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81CD0D9-7507-49B3-AD98-7ED77A4E9CD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053C3E9-4B71-40F7-A04B-3C850628D822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613785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7196CB-5680-455C-988B-797DA1A17A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9392C2-C07B-4CB8-AC2E-2BB2224D68C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097AE18-46CD-4586-823D-4E3C223BE0C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09CC1B1-645A-4974-8D04-E886079C3EA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5A9DD42-9259-429A-B56C-FE8125CDC9B1}" type="datetime1">
              <a:rPr lang="it-IT"/>
              <a:pPr lvl="0"/>
              <a:t>07/06/2017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ACEAF15-D372-453D-955B-AE843D1627B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165F773-9B5E-4FC1-B893-8186099F6FB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47C33E-A11E-4814-BF0E-E77F1B9DA7B9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265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7B328E-5D9F-426E-97C2-F8A0D6B838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6A750A9-AD31-448B-A8EE-406237F8FD9E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E7F341D-0B9F-4E33-81E9-D7D68FF899F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9EABD45-7B64-4389-8D5E-B90FACFCB8C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E5B48A7-DB1B-4B1F-9C2B-CF8B1DB1B73A}" type="datetime1">
              <a:rPr lang="it-IT"/>
              <a:pPr lvl="0"/>
              <a:t>07/06/2017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4DD75F1-7526-4B07-AA38-0FB64E505DE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8B8C6D-8DD1-4F3A-9495-B53CE96D8F5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11CA9B0-6CDE-4F3A-A537-44856DD8019B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0498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BB249C4-E2B5-4CAC-8E38-759B912707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0DD6A87-F132-4433-8083-5ACDB180A2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F601C23-72DE-4D17-9D4F-5A1C8C1C873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it-IT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41E0C861-973C-4505-9CAC-453D83DC6D1C}" type="datetime1">
              <a:rPr lang="it-IT"/>
              <a:pPr lvl="0"/>
              <a:t>07/06/2017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2E56111-4167-4B0F-9809-87A2BA1EEF8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it-IT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66D8E5-0CF0-4AF8-9580-12CADD658B3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it-IT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D2E69A1D-A507-4588-86D4-324CF2BA9128}" type="slidenum"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it-IT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it-IT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it-IT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it-IT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it-IT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it-IT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svg"/><Relationship Id="rId7" Type="http://schemas.openxmlformats.org/officeDocument/2006/relationships/image" Target="../media/image4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99FF0E-DB2A-49A6-A9EE-630F4ABF52A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36036" y="48188"/>
            <a:ext cx="9144000" cy="499399"/>
          </a:xfrm>
        </p:spPr>
        <p:txBody>
          <a:bodyPr>
            <a:noAutofit/>
          </a:bodyPr>
          <a:lstStyle/>
          <a:p>
            <a:pPr lvl="0"/>
            <a:r>
              <a:rPr lang="it-IT" sz="3000"/>
              <a:t>Architettura software</a:t>
            </a:r>
          </a:p>
        </p:txBody>
      </p:sp>
      <p:sp>
        <p:nvSpPr>
          <p:cNvPr id="3" name="Freccia a destra 4">
            <a:extLst>
              <a:ext uri="{FF2B5EF4-FFF2-40B4-BE49-F238E27FC236}">
                <a16:creationId xmlns:a16="http://schemas.microsoft.com/office/drawing/2014/main" id="{90D71485-E1CC-45F6-B78C-F18145BBCF8A}"/>
              </a:ext>
            </a:extLst>
          </p:cNvPr>
          <p:cNvSpPr/>
          <p:nvPr/>
        </p:nvSpPr>
        <p:spPr>
          <a:xfrm>
            <a:off x="1227225" y="713506"/>
            <a:ext cx="10363196" cy="4877208"/>
          </a:xfrm>
          <a:custGeom>
            <a:avLst>
              <a:gd name="f0" fmla="val 16025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B4C7E7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highlight>
                <a:srgbClr val="C0C0C0"/>
              </a:highlight>
              <a:uFillTx/>
              <a:latin typeface="Calibri"/>
            </a:endParaRP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032B8163-C9FC-443C-832F-82EE5B72F928}"/>
              </a:ext>
            </a:extLst>
          </p:cNvPr>
          <p:cNvSpPr/>
          <p:nvPr/>
        </p:nvSpPr>
        <p:spPr>
          <a:xfrm>
            <a:off x="3265550" y="2328281"/>
            <a:ext cx="1207693" cy="1647648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Verifica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dirty="0">
                <a:solidFill>
                  <a:srgbClr val="FFFFFF"/>
                </a:solidFill>
                <a:latin typeface="Calibri"/>
              </a:rPr>
              <a:t>p</a:t>
            </a:r>
            <a:r>
              <a:rPr lang="it-IT" sz="18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ermessi utente</a:t>
            </a:r>
          </a:p>
        </p:txBody>
      </p:sp>
      <p:sp>
        <p:nvSpPr>
          <p:cNvPr id="5" name="Rettangolo con angoli arrotondati 5">
            <a:extLst>
              <a:ext uri="{FF2B5EF4-FFF2-40B4-BE49-F238E27FC236}">
                <a16:creationId xmlns:a16="http://schemas.microsoft.com/office/drawing/2014/main" id="{2CB987E0-BF22-4424-8CE3-AE91C0C29066}"/>
              </a:ext>
            </a:extLst>
          </p:cNvPr>
          <p:cNvSpPr/>
          <p:nvPr/>
        </p:nvSpPr>
        <p:spPr>
          <a:xfrm>
            <a:off x="1702731" y="2328281"/>
            <a:ext cx="1207693" cy="1647648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Controllo validità della richiesta</a:t>
            </a:r>
          </a:p>
        </p:txBody>
      </p:sp>
      <p:sp>
        <p:nvSpPr>
          <p:cNvPr id="6" name="Rettangolo con angoli arrotondati 6">
            <a:extLst>
              <a:ext uri="{FF2B5EF4-FFF2-40B4-BE49-F238E27FC236}">
                <a16:creationId xmlns:a16="http://schemas.microsoft.com/office/drawing/2014/main" id="{0C15C05A-B304-49BF-9282-49AB1A28F61A}"/>
              </a:ext>
            </a:extLst>
          </p:cNvPr>
          <p:cNvSpPr/>
          <p:nvPr/>
        </p:nvSpPr>
        <p:spPr>
          <a:xfrm>
            <a:off x="4828370" y="2328281"/>
            <a:ext cx="1625080" cy="1647648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ED7D31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Esecuzione «operazione»</a:t>
            </a:r>
          </a:p>
        </p:txBody>
      </p:sp>
      <p:sp>
        <p:nvSpPr>
          <p:cNvPr id="7" name="Rettangolo con angoli arrotondati 7">
            <a:extLst>
              <a:ext uri="{FF2B5EF4-FFF2-40B4-BE49-F238E27FC236}">
                <a16:creationId xmlns:a16="http://schemas.microsoft.com/office/drawing/2014/main" id="{E28C1EA0-FBE1-4ACB-B4C0-33D87B75261C}"/>
              </a:ext>
            </a:extLst>
          </p:cNvPr>
          <p:cNvSpPr/>
          <p:nvPr/>
        </p:nvSpPr>
        <p:spPr>
          <a:xfrm>
            <a:off x="8619701" y="2301928"/>
            <a:ext cx="1840303" cy="1647648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Log (Archiviazione chi, cosa, quando,…)</a:t>
            </a:r>
          </a:p>
        </p:txBody>
      </p:sp>
      <p:sp>
        <p:nvSpPr>
          <p:cNvPr id="8" name="Rettangolo con angoli arrotondati 8">
            <a:extLst>
              <a:ext uri="{FF2B5EF4-FFF2-40B4-BE49-F238E27FC236}">
                <a16:creationId xmlns:a16="http://schemas.microsoft.com/office/drawing/2014/main" id="{B690E650-A919-483D-9124-A0206D36B018}"/>
              </a:ext>
            </a:extLst>
          </p:cNvPr>
          <p:cNvSpPr/>
          <p:nvPr/>
        </p:nvSpPr>
        <p:spPr>
          <a:xfrm>
            <a:off x="5338011" y="5541702"/>
            <a:ext cx="1070808" cy="1106442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NUOVA AZIONE</a:t>
            </a: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8D8E9351-C96B-4A11-8B2A-B31661B3154A}"/>
              </a:ext>
            </a:extLst>
          </p:cNvPr>
          <p:cNvSpPr txBox="1"/>
          <p:nvPr/>
        </p:nvSpPr>
        <p:spPr>
          <a:xfrm>
            <a:off x="3265550" y="496153"/>
            <a:ext cx="5607210" cy="4993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500" b="0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</a:rPr>
              <a:t>Maggiore adattabil</a:t>
            </a:r>
            <a:r>
              <a:rPr lang="it-IT" sz="2500" b="0" i="0" u="none" strike="noStrike" kern="0" cap="none" spc="0" baseline="0">
                <a:solidFill>
                  <a:srgbClr val="000000"/>
                </a:solidFill>
                <a:uFillTx/>
                <a:latin typeface="Calibri Light"/>
              </a:rPr>
              <a:t>ità</a:t>
            </a:r>
            <a:r>
              <a:rPr lang="it-IT" sz="2500" b="0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</a:rPr>
              <a:t> a nuove esigenze </a:t>
            </a:r>
          </a:p>
        </p:txBody>
      </p:sp>
      <p:sp>
        <p:nvSpPr>
          <p:cNvPr id="10" name="Rettangolo con angoli arrotondati 11">
            <a:extLst>
              <a:ext uri="{FF2B5EF4-FFF2-40B4-BE49-F238E27FC236}">
                <a16:creationId xmlns:a16="http://schemas.microsoft.com/office/drawing/2014/main" id="{513732A5-2EF3-4A53-AAE2-1F8942391A11}"/>
              </a:ext>
            </a:extLst>
          </p:cNvPr>
          <p:cNvSpPr/>
          <p:nvPr/>
        </p:nvSpPr>
        <p:spPr>
          <a:xfrm>
            <a:off x="6838340" y="2301928"/>
            <a:ext cx="1426235" cy="1647648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Notifica a Sistemi Esterni (GAC, CAP, StatRI,…)</a:t>
            </a:r>
          </a:p>
        </p:txBody>
      </p:sp>
      <p:sp>
        <p:nvSpPr>
          <p:cNvPr id="11" name="Freccia a destra 12">
            <a:extLst>
              <a:ext uri="{FF2B5EF4-FFF2-40B4-BE49-F238E27FC236}">
                <a16:creationId xmlns:a16="http://schemas.microsoft.com/office/drawing/2014/main" id="{10624CB5-BC0E-4032-8A0A-79326C4361BB}"/>
              </a:ext>
            </a:extLst>
          </p:cNvPr>
          <p:cNvSpPr/>
          <p:nvPr/>
        </p:nvSpPr>
        <p:spPr>
          <a:xfrm>
            <a:off x="2910425" y="3058805"/>
            <a:ext cx="355125" cy="139144"/>
          </a:xfrm>
          <a:custGeom>
            <a:avLst>
              <a:gd name="f0" fmla="val 17368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val f7"/>
              <a:gd name="f15" fmla="val f8"/>
              <a:gd name="f16" fmla="pin 0 f0 21600"/>
              <a:gd name="f17" fmla="pin 0 f1 10800"/>
              <a:gd name="f18" fmla="*/ f10 f2 1"/>
              <a:gd name="f19" fmla="*/ f11 f2 1"/>
              <a:gd name="f20" fmla="+- f15 0 f14"/>
              <a:gd name="f21" fmla="val f16"/>
              <a:gd name="f22" fmla="val f17"/>
              <a:gd name="f23" fmla="*/ f16 f12 1"/>
              <a:gd name="f24" fmla="*/ f17 f13 1"/>
              <a:gd name="f25" fmla="*/ f18 1 f4"/>
              <a:gd name="f26" fmla="*/ f19 1 f4"/>
              <a:gd name="f27" fmla="*/ f20 1 21600"/>
              <a:gd name="f28" fmla="+- 21600 0 f22"/>
              <a:gd name="f29" fmla="+- 21600 0 f21"/>
              <a:gd name="f30" fmla="*/ f22 f13 1"/>
              <a:gd name="f31" fmla="*/ f21 f12 1"/>
              <a:gd name="f32" fmla="+- f25 0 f3"/>
              <a:gd name="f33" fmla="+- f26 0 f3"/>
              <a:gd name="f34" fmla="*/ 0 f27 1"/>
              <a:gd name="f35" fmla="*/ 21600 f27 1"/>
              <a:gd name="f36" fmla="*/ f29 f22 1"/>
              <a:gd name="f37" fmla="*/ f28 f13 1"/>
              <a:gd name="f38" fmla="*/ f36 1 10800"/>
              <a:gd name="f39" fmla="*/ f34 1 f27"/>
              <a:gd name="f40" fmla="*/ f35 1 f27"/>
              <a:gd name="f41" fmla="+- f21 f38 0"/>
              <a:gd name="f42" fmla="*/ f39 f12 1"/>
              <a:gd name="f43" fmla="*/ f39 f13 1"/>
              <a:gd name="f44" fmla="*/ f40 f13 1"/>
              <a:gd name="f45" fmla="*/ f41 f12 1"/>
            </a:gdLst>
            <a:ahLst>
              <a:ahXY gdRefX="f0" minX="f7" maxX="f8" gdRefY="f1" minY="f7" maxY="f9">
                <a:pos x="f23" y="f24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3"/>
              </a:cxn>
              <a:cxn ang="f33">
                <a:pos x="f31" y="f44"/>
              </a:cxn>
            </a:cxnLst>
            <a:rect l="f42" t="f30" r="f45" b="f37"/>
            <a:pathLst>
              <a:path w="21600" h="21600">
                <a:moveTo>
                  <a:pt x="f7" y="f22"/>
                </a:moveTo>
                <a:lnTo>
                  <a:pt x="f21" y="f22"/>
                </a:lnTo>
                <a:lnTo>
                  <a:pt x="f21" y="f7"/>
                </a:lnTo>
                <a:lnTo>
                  <a:pt x="f8" y="f9"/>
                </a:lnTo>
                <a:lnTo>
                  <a:pt x="f21" y="f8"/>
                </a:lnTo>
                <a:lnTo>
                  <a:pt x="f21" y="f28"/>
                </a:lnTo>
                <a:lnTo>
                  <a:pt x="f7" y="f28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" name="Freccia a destra 13">
            <a:extLst>
              <a:ext uri="{FF2B5EF4-FFF2-40B4-BE49-F238E27FC236}">
                <a16:creationId xmlns:a16="http://schemas.microsoft.com/office/drawing/2014/main" id="{2C79B4ED-DE3F-41F8-B8E2-15AC1DCF0285}"/>
              </a:ext>
            </a:extLst>
          </p:cNvPr>
          <p:cNvSpPr/>
          <p:nvPr/>
        </p:nvSpPr>
        <p:spPr>
          <a:xfrm>
            <a:off x="4473244" y="3038505"/>
            <a:ext cx="355125" cy="139144"/>
          </a:xfrm>
          <a:custGeom>
            <a:avLst>
              <a:gd name="f0" fmla="val 17368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val f7"/>
              <a:gd name="f15" fmla="val f8"/>
              <a:gd name="f16" fmla="pin 0 f0 21600"/>
              <a:gd name="f17" fmla="pin 0 f1 10800"/>
              <a:gd name="f18" fmla="*/ f10 f2 1"/>
              <a:gd name="f19" fmla="*/ f11 f2 1"/>
              <a:gd name="f20" fmla="+- f15 0 f14"/>
              <a:gd name="f21" fmla="val f16"/>
              <a:gd name="f22" fmla="val f17"/>
              <a:gd name="f23" fmla="*/ f16 f12 1"/>
              <a:gd name="f24" fmla="*/ f17 f13 1"/>
              <a:gd name="f25" fmla="*/ f18 1 f4"/>
              <a:gd name="f26" fmla="*/ f19 1 f4"/>
              <a:gd name="f27" fmla="*/ f20 1 21600"/>
              <a:gd name="f28" fmla="+- 21600 0 f22"/>
              <a:gd name="f29" fmla="+- 21600 0 f21"/>
              <a:gd name="f30" fmla="*/ f22 f13 1"/>
              <a:gd name="f31" fmla="*/ f21 f12 1"/>
              <a:gd name="f32" fmla="+- f25 0 f3"/>
              <a:gd name="f33" fmla="+- f26 0 f3"/>
              <a:gd name="f34" fmla="*/ 0 f27 1"/>
              <a:gd name="f35" fmla="*/ 21600 f27 1"/>
              <a:gd name="f36" fmla="*/ f29 f22 1"/>
              <a:gd name="f37" fmla="*/ f28 f13 1"/>
              <a:gd name="f38" fmla="*/ f36 1 10800"/>
              <a:gd name="f39" fmla="*/ f34 1 f27"/>
              <a:gd name="f40" fmla="*/ f35 1 f27"/>
              <a:gd name="f41" fmla="+- f21 f38 0"/>
              <a:gd name="f42" fmla="*/ f39 f12 1"/>
              <a:gd name="f43" fmla="*/ f39 f13 1"/>
              <a:gd name="f44" fmla="*/ f40 f13 1"/>
              <a:gd name="f45" fmla="*/ f41 f12 1"/>
            </a:gdLst>
            <a:ahLst>
              <a:ahXY gdRefX="f0" minX="f7" maxX="f8" gdRefY="f1" minY="f7" maxY="f9">
                <a:pos x="f23" y="f24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3"/>
              </a:cxn>
              <a:cxn ang="f33">
                <a:pos x="f31" y="f44"/>
              </a:cxn>
            </a:cxnLst>
            <a:rect l="f42" t="f30" r="f45" b="f37"/>
            <a:pathLst>
              <a:path w="21600" h="21600">
                <a:moveTo>
                  <a:pt x="f7" y="f22"/>
                </a:moveTo>
                <a:lnTo>
                  <a:pt x="f21" y="f22"/>
                </a:lnTo>
                <a:lnTo>
                  <a:pt x="f21" y="f7"/>
                </a:lnTo>
                <a:lnTo>
                  <a:pt x="f8" y="f9"/>
                </a:lnTo>
                <a:lnTo>
                  <a:pt x="f21" y="f8"/>
                </a:lnTo>
                <a:lnTo>
                  <a:pt x="f21" y="f28"/>
                </a:lnTo>
                <a:lnTo>
                  <a:pt x="f7" y="f28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3" name="Freccia a destra 14">
            <a:extLst>
              <a:ext uri="{FF2B5EF4-FFF2-40B4-BE49-F238E27FC236}">
                <a16:creationId xmlns:a16="http://schemas.microsoft.com/office/drawing/2014/main" id="{56F855EE-DE34-4361-86C4-E4BE1E21BE3F}"/>
              </a:ext>
            </a:extLst>
          </p:cNvPr>
          <p:cNvSpPr/>
          <p:nvPr/>
        </p:nvSpPr>
        <p:spPr>
          <a:xfrm>
            <a:off x="6471894" y="3038505"/>
            <a:ext cx="355125" cy="139144"/>
          </a:xfrm>
          <a:custGeom>
            <a:avLst>
              <a:gd name="f0" fmla="val 17368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val f7"/>
              <a:gd name="f15" fmla="val f8"/>
              <a:gd name="f16" fmla="pin 0 f0 21600"/>
              <a:gd name="f17" fmla="pin 0 f1 10800"/>
              <a:gd name="f18" fmla="*/ f10 f2 1"/>
              <a:gd name="f19" fmla="*/ f11 f2 1"/>
              <a:gd name="f20" fmla="+- f15 0 f14"/>
              <a:gd name="f21" fmla="val f16"/>
              <a:gd name="f22" fmla="val f17"/>
              <a:gd name="f23" fmla="*/ f16 f12 1"/>
              <a:gd name="f24" fmla="*/ f17 f13 1"/>
              <a:gd name="f25" fmla="*/ f18 1 f4"/>
              <a:gd name="f26" fmla="*/ f19 1 f4"/>
              <a:gd name="f27" fmla="*/ f20 1 21600"/>
              <a:gd name="f28" fmla="+- 21600 0 f22"/>
              <a:gd name="f29" fmla="+- 21600 0 f21"/>
              <a:gd name="f30" fmla="*/ f22 f13 1"/>
              <a:gd name="f31" fmla="*/ f21 f12 1"/>
              <a:gd name="f32" fmla="+- f25 0 f3"/>
              <a:gd name="f33" fmla="+- f26 0 f3"/>
              <a:gd name="f34" fmla="*/ 0 f27 1"/>
              <a:gd name="f35" fmla="*/ 21600 f27 1"/>
              <a:gd name="f36" fmla="*/ f29 f22 1"/>
              <a:gd name="f37" fmla="*/ f28 f13 1"/>
              <a:gd name="f38" fmla="*/ f36 1 10800"/>
              <a:gd name="f39" fmla="*/ f34 1 f27"/>
              <a:gd name="f40" fmla="*/ f35 1 f27"/>
              <a:gd name="f41" fmla="+- f21 f38 0"/>
              <a:gd name="f42" fmla="*/ f39 f12 1"/>
              <a:gd name="f43" fmla="*/ f39 f13 1"/>
              <a:gd name="f44" fmla="*/ f40 f13 1"/>
              <a:gd name="f45" fmla="*/ f41 f12 1"/>
            </a:gdLst>
            <a:ahLst>
              <a:ahXY gdRefX="f0" minX="f7" maxX="f8" gdRefY="f1" minY="f7" maxY="f9">
                <a:pos x="f23" y="f24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3"/>
              </a:cxn>
              <a:cxn ang="f33">
                <a:pos x="f31" y="f44"/>
              </a:cxn>
            </a:cxnLst>
            <a:rect l="f42" t="f30" r="f45" b="f37"/>
            <a:pathLst>
              <a:path w="21600" h="21600">
                <a:moveTo>
                  <a:pt x="f7" y="f22"/>
                </a:moveTo>
                <a:lnTo>
                  <a:pt x="f21" y="f22"/>
                </a:lnTo>
                <a:lnTo>
                  <a:pt x="f21" y="f7"/>
                </a:lnTo>
                <a:lnTo>
                  <a:pt x="f8" y="f9"/>
                </a:lnTo>
                <a:lnTo>
                  <a:pt x="f21" y="f8"/>
                </a:lnTo>
                <a:lnTo>
                  <a:pt x="f21" y="f28"/>
                </a:lnTo>
                <a:lnTo>
                  <a:pt x="f7" y="f28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4" name="Freccia a destra 15">
            <a:extLst>
              <a:ext uri="{FF2B5EF4-FFF2-40B4-BE49-F238E27FC236}">
                <a16:creationId xmlns:a16="http://schemas.microsoft.com/office/drawing/2014/main" id="{DF6D5EA0-058E-4E87-82D5-A32450542DA9}"/>
              </a:ext>
            </a:extLst>
          </p:cNvPr>
          <p:cNvSpPr/>
          <p:nvPr/>
        </p:nvSpPr>
        <p:spPr>
          <a:xfrm>
            <a:off x="8264575" y="3017474"/>
            <a:ext cx="355125" cy="139144"/>
          </a:xfrm>
          <a:custGeom>
            <a:avLst>
              <a:gd name="f0" fmla="val 17368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val f7"/>
              <a:gd name="f15" fmla="val f8"/>
              <a:gd name="f16" fmla="pin 0 f0 21600"/>
              <a:gd name="f17" fmla="pin 0 f1 10800"/>
              <a:gd name="f18" fmla="*/ f10 f2 1"/>
              <a:gd name="f19" fmla="*/ f11 f2 1"/>
              <a:gd name="f20" fmla="+- f15 0 f14"/>
              <a:gd name="f21" fmla="val f16"/>
              <a:gd name="f22" fmla="val f17"/>
              <a:gd name="f23" fmla="*/ f16 f12 1"/>
              <a:gd name="f24" fmla="*/ f17 f13 1"/>
              <a:gd name="f25" fmla="*/ f18 1 f4"/>
              <a:gd name="f26" fmla="*/ f19 1 f4"/>
              <a:gd name="f27" fmla="*/ f20 1 21600"/>
              <a:gd name="f28" fmla="+- 21600 0 f22"/>
              <a:gd name="f29" fmla="+- 21600 0 f21"/>
              <a:gd name="f30" fmla="*/ f22 f13 1"/>
              <a:gd name="f31" fmla="*/ f21 f12 1"/>
              <a:gd name="f32" fmla="+- f25 0 f3"/>
              <a:gd name="f33" fmla="+- f26 0 f3"/>
              <a:gd name="f34" fmla="*/ 0 f27 1"/>
              <a:gd name="f35" fmla="*/ 21600 f27 1"/>
              <a:gd name="f36" fmla="*/ f29 f22 1"/>
              <a:gd name="f37" fmla="*/ f28 f13 1"/>
              <a:gd name="f38" fmla="*/ f36 1 10800"/>
              <a:gd name="f39" fmla="*/ f34 1 f27"/>
              <a:gd name="f40" fmla="*/ f35 1 f27"/>
              <a:gd name="f41" fmla="+- f21 f38 0"/>
              <a:gd name="f42" fmla="*/ f39 f12 1"/>
              <a:gd name="f43" fmla="*/ f39 f13 1"/>
              <a:gd name="f44" fmla="*/ f40 f13 1"/>
              <a:gd name="f45" fmla="*/ f41 f12 1"/>
            </a:gdLst>
            <a:ahLst>
              <a:ahXY gdRefX="f0" minX="f7" maxX="f8" gdRefY="f1" minY="f7" maxY="f9">
                <a:pos x="f23" y="f24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3"/>
              </a:cxn>
              <a:cxn ang="f33">
                <a:pos x="f31" y="f44"/>
              </a:cxn>
            </a:cxnLst>
            <a:rect l="f42" t="f30" r="f45" b="f37"/>
            <a:pathLst>
              <a:path w="21600" h="21600">
                <a:moveTo>
                  <a:pt x="f7" y="f22"/>
                </a:moveTo>
                <a:lnTo>
                  <a:pt x="f21" y="f22"/>
                </a:lnTo>
                <a:lnTo>
                  <a:pt x="f21" y="f7"/>
                </a:lnTo>
                <a:lnTo>
                  <a:pt x="f8" y="f9"/>
                </a:lnTo>
                <a:lnTo>
                  <a:pt x="f21" y="f8"/>
                </a:lnTo>
                <a:lnTo>
                  <a:pt x="f21" y="f28"/>
                </a:lnTo>
                <a:lnTo>
                  <a:pt x="f7" y="f28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5" name="Rettangolo 16">
            <a:extLst>
              <a:ext uri="{FF2B5EF4-FFF2-40B4-BE49-F238E27FC236}">
                <a16:creationId xmlns:a16="http://schemas.microsoft.com/office/drawing/2014/main" id="{086907A2-8C91-42DB-997C-757C2EDFBD29}"/>
              </a:ext>
            </a:extLst>
          </p:cNvPr>
          <p:cNvSpPr/>
          <p:nvPr/>
        </p:nvSpPr>
        <p:spPr>
          <a:xfrm>
            <a:off x="588974" y="5541702"/>
            <a:ext cx="3140241" cy="92333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Possibilità di modificare la sequenza delle azioni al variare delle esigenze</a:t>
            </a:r>
          </a:p>
        </p:txBody>
      </p:sp>
      <p:sp>
        <p:nvSpPr>
          <p:cNvPr id="16" name="Rettangolo 17">
            <a:extLst>
              <a:ext uri="{FF2B5EF4-FFF2-40B4-BE49-F238E27FC236}">
                <a16:creationId xmlns:a16="http://schemas.microsoft.com/office/drawing/2014/main" id="{9A1159B0-4D49-4746-895F-AE2939C9D417}"/>
              </a:ext>
            </a:extLst>
          </p:cNvPr>
          <p:cNvSpPr/>
          <p:nvPr/>
        </p:nvSpPr>
        <p:spPr>
          <a:xfrm>
            <a:off x="1149867" y="1453960"/>
            <a:ext cx="7019574" cy="369335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Ogni «</a:t>
            </a:r>
            <a:r>
              <a:rPr lang="it-IT" sz="1800" b="1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operazione</a:t>
            </a:r>
            <a:r>
              <a:rPr lang="it-IT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» di SOVVF viene tradotta in una sequenza di azioni</a:t>
            </a:r>
          </a:p>
        </p:txBody>
      </p:sp>
      <p:sp>
        <p:nvSpPr>
          <p:cNvPr id="17" name="Arco 20">
            <a:extLst>
              <a:ext uri="{FF2B5EF4-FFF2-40B4-BE49-F238E27FC236}">
                <a16:creationId xmlns:a16="http://schemas.microsoft.com/office/drawing/2014/main" id="{75D319D7-8DB8-4B37-A13E-CD8A5468045D}"/>
              </a:ext>
            </a:extLst>
          </p:cNvPr>
          <p:cNvSpPr/>
          <p:nvPr/>
        </p:nvSpPr>
        <p:spPr>
          <a:xfrm>
            <a:off x="5338011" y="5590714"/>
            <a:ext cx="914400" cy="9144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1"/>
              <a:gd name="f10" fmla="val 270"/>
              <a:gd name="f11" fmla="+- 0 0 -270"/>
              <a:gd name="f12" fmla="+- 0 0 -225"/>
              <a:gd name="f13" fmla="+- 0 0 -180"/>
              <a:gd name="f14" fmla="abs f4"/>
              <a:gd name="f15" fmla="abs f5"/>
              <a:gd name="f16" fmla="abs f6"/>
              <a:gd name="f17" fmla="+- 0 0 f3"/>
              <a:gd name="f18" fmla="+- 0 0 f10"/>
              <a:gd name="f19" fmla="*/ f11 f0 1"/>
              <a:gd name="f20" fmla="*/ f12 f0 1"/>
              <a:gd name="f21" fmla="*/ f13 f0 1"/>
              <a:gd name="f22" fmla="?: f14 f4 1"/>
              <a:gd name="f23" fmla="?: f15 f5 1"/>
              <a:gd name="f24" fmla="?: f16 f6 1"/>
              <a:gd name="f25" fmla="*/ f17 f0 1"/>
              <a:gd name="f26" fmla="*/ f18 f0 1"/>
              <a:gd name="f27" fmla="*/ f19 1 f3"/>
              <a:gd name="f28" fmla="*/ f20 1 f3"/>
              <a:gd name="f29" fmla="*/ f21 1 f3"/>
              <a:gd name="f30" fmla="*/ f22 1 21600"/>
              <a:gd name="f31" fmla="*/ f23 1 21600"/>
              <a:gd name="f32" fmla="*/ 21600 f22 1"/>
              <a:gd name="f33" fmla="*/ 21600 f23 1"/>
              <a:gd name="f34" fmla="*/ f25 1 f3"/>
              <a:gd name="f35" fmla="*/ f26 1 f3"/>
              <a:gd name="f36" fmla="+- f27 0 f1"/>
              <a:gd name="f37" fmla="+- f28 0 f1"/>
              <a:gd name="f38" fmla="+- f29 0 f1"/>
              <a:gd name="f39" fmla="min f31 f30"/>
              <a:gd name="f40" fmla="*/ f32 1 f24"/>
              <a:gd name="f41" fmla="*/ f33 1 f24"/>
              <a:gd name="f42" fmla="+- f34 0 f1"/>
              <a:gd name="f43" fmla="+- f35 0 f1"/>
              <a:gd name="f44" fmla="val f40"/>
              <a:gd name="f45" fmla="val f41"/>
              <a:gd name="f46" fmla="+- 0 0 f42"/>
              <a:gd name="f47" fmla="+- 0 0 f43"/>
              <a:gd name="f48" fmla="+- f45 0 f7"/>
              <a:gd name="f49" fmla="+- f44 0 f7"/>
              <a:gd name="f50" fmla="+- f47 0 f46"/>
              <a:gd name="f51" fmla="+- f46 f1 0"/>
              <a:gd name="f52" fmla="+- f47 f1 0"/>
              <a:gd name="f53" fmla="+- 21600000 0 f46"/>
              <a:gd name="f54" fmla="+- f1 0 f46"/>
              <a:gd name="f55" fmla="+- 27000000 0 f46"/>
              <a:gd name="f56" fmla="+- f0 0 f46"/>
              <a:gd name="f57" fmla="+- 32400000 0 f46"/>
              <a:gd name="f58" fmla="+- f2 0 f46"/>
              <a:gd name="f59" fmla="+- 37800000 0 f46"/>
              <a:gd name="f60" fmla="*/ f48 1 2"/>
              <a:gd name="f61" fmla="*/ f49 1 2"/>
              <a:gd name="f62" fmla="+- f50 21600000 0"/>
              <a:gd name="f63" fmla="?: f54 f54 f55"/>
              <a:gd name="f64" fmla="?: f56 f56 f57"/>
              <a:gd name="f65" fmla="?: f58 f58 f59"/>
              <a:gd name="f66" fmla="*/ f51 f8 1"/>
              <a:gd name="f67" fmla="*/ f52 f8 1"/>
              <a:gd name="f68" fmla="+- f7 f60 0"/>
              <a:gd name="f69" fmla="+- f7 f61 0"/>
              <a:gd name="f70" fmla="?: f50 f50 f62"/>
              <a:gd name="f71" fmla="*/ f66 1 f0"/>
              <a:gd name="f72" fmla="*/ f67 1 f0"/>
              <a:gd name="f73" fmla="*/ f61 f39 1"/>
              <a:gd name="f74" fmla="*/ f60 f39 1"/>
              <a:gd name="f75" fmla="+- f70 0 f53"/>
              <a:gd name="f76" fmla="+- f70 0 f63"/>
              <a:gd name="f77" fmla="+- f70 0 f64"/>
              <a:gd name="f78" fmla="+- f70 0 f65"/>
              <a:gd name="f79" fmla="+- 0 0 f71"/>
              <a:gd name="f80" fmla="+- 0 0 f72"/>
              <a:gd name="f81" fmla="*/ f69 f39 1"/>
              <a:gd name="f82" fmla="*/ f68 f39 1"/>
              <a:gd name="f83" fmla="+- 0 0 f79"/>
              <a:gd name="f84" fmla="+- 0 0 f80"/>
              <a:gd name="f85" fmla="*/ f83 f0 1"/>
              <a:gd name="f86" fmla="*/ f84 f0 1"/>
              <a:gd name="f87" fmla="*/ f85 1 f8"/>
              <a:gd name="f88" fmla="*/ f86 1 f8"/>
              <a:gd name="f89" fmla="+- f87 0 f1"/>
              <a:gd name="f90" fmla="+- f88 0 f1"/>
              <a:gd name="f91" fmla="sin 1 f89"/>
              <a:gd name="f92" fmla="cos 1 f89"/>
              <a:gd name="f93" fmla="sin 1 f90"/>
              <a:gd name="f94" fmla="cos 1 f90"/>
              <a:gd name="f95" fmla="+- 0 0 f91"/>
              <a:gd name="f96" fmla="+- 0 0 f92"/>
              <a:gd name="f97" fmla="+- 0 0 f93"/>
              <a:gd name="f98" fmla="+- 0 0 f94"/>
              <a:gd name="f99" fmla="+- 0 0 f95"/>
              <a:gd name="f100" fmla="+- 0 0 f96"/>
              <a:gd name="f101" fmla="+- 0 0 f97"/>
              <a:gd name="f102" fmla="+- 0 0 f98"/>
              <a:gd name="f103" fmla="val f99"/>
              <a:gd name="f104" fmla="val f100"/>
              <a:gd name="f105" fmla="val f101"/>
              <a:gd name="f106" fmla="val f102"/>
              <a:gd name="f107" fmla="*/ f103 f61 1"/>
              <a:gd name="f108" fmla="*/ f104 f60 1"/>
              <a:gd name="f109" fmla="*/ f105 f61 1"/>
              <a:gd name="f110" fmla="*/ f106 f60 1"/>
              <a:gd name="f111" fmla="+- 0 0 f108"/>
              <a:gd name="f112" fmla="+- 0 0 f107"/>
              <a:gd name="f113" fmla="+- 0 0 f110"/>
              <a:gd name="f114" fmla="+- 0 0 f109"/>
              <a:gd name="f115" fmla="+- 0 0 f111"/>
              <a:gd name="f116" fmla="+- 0 0 f112"/>
              <a:gd name="f117" fmla="+- 0 0 f113"/>
              <a:gd name="f118" fmla="+- 0 0 f114"/>
              <a:gd name="f119" fmla="at2 f115 f116"/>
              <a:gd name="f120" fmla="at2 f117 f118"/>
              <a:gd name="f121" fmla="+- f119 f1 0"/>
              <a:gd name="f122" fmla="+- f120 f1 0"/>
              <a:gd name="f123" fmla="*/ f121 f8 1"/>
              <a:gd name="f124" fmla="*/ f122 f8 1"/>
              <a:gd name="f125" fmla="*/ f123 1 f0"/>
              <a:gd name="f126" fmla="*/ f124 1 f0"/>
              <a:gd name="f127" fmla="+- 0 0 f125"/>
              <a:gd name="f128" fmla="+- 0 0 f126"/>
              <a:gd name="f129" fmla="val f127"/>
              <a:gd name="f130" fmla="val f128"/>
              <a:gd name="f131" fmla="+- 0 0 f129"/>
              <a:gd name="f132" fmla="+- 0 0 f130"/>
              <a:gd name="f133" fmla="*/ f131 f0 1"/>
              <a:gd name="f134" fmla="*/ f132 f0 1"/>
              <a:gd name="f135" fmla="*/ f133 1 f8"/>
              <a:gd name="f136" fmla="*/ f134 1 f8"/>
              <a:gd name="f137" fmla="+- f135 0 f1"/>
              <a:gd name="f138" fmla="+- f136 0 f1"/>
              <a:gd name="f139" fmla="+- f137 f1 0"/>
              <a:gd name="f140" fmla="+- f138 f1 0"/>
              <a:gd name="f141" fmla="*/ f139 f8 1"/>
              <a:gd name="f142" fmla="*/ f140 f8 1"/>
              <a:gd name="f143" fmla="*/ f141 1 f0"/>
              <a:gd name="f144" fmla="*/ f142 1 f0"/>
              <a:gd name="f145" fmla="+- 0 0 f143"/>
              <a:gd name="f146" fmla="+- 0 0 f144"/>
              <a:gd name="f147" fmla="+- 0 0 f145"/>
              <a:gd name="f148" fmla="+- 0 0 f146"/>
              <a:gd name="f149" fmla="*/ f147 f0 1"/>
              <a:gd name="f150" fmla="*/ f148 f0 1"/>
              <a:gd name="f151" fmla="*/ f149 1 f8"/>
              <a:gd name="f152" fmla="*/ f150 1 f8"/>
              <a:gd name="f153" fmla="+- f151 0 f1"/>
              <a:gd name="f154" fmla="+- f152 0 f1"/>
              <a:gd name="f155" fmla="cos 1 f153"/>
              <a:gd name="f156" fmla="sin 1 f153"/>
              <a:gd name="f157" fmla="cos 1 f154"/>
              <a:gd name="f158" fmla="sin 1 f154"/>
              <a:gd name="f159" fmla="+- 0 0 f155"/>
              <a:gd name="f160" fmla="+- 0 0 f156"/>
              <a:gd name="f161" fmla="+- 0 0 f157"/>
              <a:gd name="f162" fmla="+- 0 0 f158"/>
              <a:gd name="f163" fmla="+- 0 0 f159"/>
              <a:gd name="f164" fmla="+- 0 0 f160"/>
              <a:gd name="f165" fmla="+- 0 0 f161"/>
              <a:gd name="f166" fmla="+- 0 0 f162"/>
              <a:gd name="f167" fmla="val f163"/>
              <a:gd name="f168" fmla="val f164"/>
              <a:gd name="f169" fmla="val f165"/>
              <a:gd name="f170" fmla="val f166"/>
              <a:gd name="f171" fmla="+- 0 0 f167"/>
              <a:gd name="f172" fmla="+- 0 0 f168"/>
              <a:gd name="f173" fmla="+- 0 0 f169"/>
              <a:gd name="f174" fmla="+- 0 0 f170"/>
              <a:gd name="f175" fmla="*/ f9 f171 1"/>
              <a:gd name="f176" fmla="*/ f9 f172 1"/>
              <a:gd name="f177" fmla="*/ f9 f173 1"/>
              <a:gd name="f178" fmla="*/ f9 f174 1"/>
              <a:gd name="f179" fmla="*/ f175 f61 1"/>
              <a:gd name="f180" fmla="*/ f176 f60 1"/>
              <a:gd name="f181" fmla="*/ f177 f61 1"/>
              <a:gd name="f182" fmla="*/ f178 f60 1"/>
              <a:gd name="f183" fmla="+- f69 f179 0"/>
              <a:gd name="f184" fmla="+- f68 f180 0"/>
              <a:gd name="f185" fmla="+- f69 f181 0"/>
              <a:gd name="f186" fmla="+- f68 f182 0"/>
              <a:gd name="f187" fmla="max f183 f185"/>
              <a:gd name="f188" fmla="max f184 f186"/>
              <a:gd name="f189" fmla="min f183 f185"/>
              <a:gd name="f190" fmla="min f184 f186"/>
              <a:gd name="f191" fmla="*/ f183 f39 1"/>
              <a:gd name="f192" fmla="*/ f184 f39 1"/>
              <a:gd name="f193" fmla="*/ f185 f39 1"/>
              <a:gd name="f194" fmla="*/ f186 f39 1"/>
              <a:gd name="f195" fmla="?: f75 f44 f187"/>
              <a:gd name="f196" fmla="?: f76 f45 f188"/>
              <a:gd name="f197" fmla="?: f77 f7 f189"/>
              <a:gd name="f198" fmla="?: f78 f7 f190"/>
              <a:gd name="f199" fmla="*/ f197 f39 1"/>
              <a:gd name="f200" fmla="*/ f198 f39 1"/>
              <a:gd name="f201" fmla="*/ f195 f39 1"/>
              <a:gd name="f202" fmla="*/ f196 f3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6">
                <a:pos x="f191" y="f192"/>
              </a:cxn>
              <a:cxn ang="f37">
                <a:pos x="f81" y="f82"/>
              </a:cxn>
              <a:cxn ang="f38">
                <a:pos x="f193" y="f194"/>
              </a:cxn>
            </a:cxnLst>
            <a:rect l="f199" t="f200" r="f201" b="f202"/>
            <a:pathLst>
              <a:path stroke="0">
                <a:moveTo>
                  <a:pt x="f191" y="f192"/>
                </a:moveTo>
                <a:arcTo wR="f73" hR="f74" stAng="f46" swAng="f70"/>
                <a:lnTo>
                  <a:pt x="f81" y="f82"/>
                </a:lnTo>
                <a:close/>
              </a:path>
              <a:path fill="none">
                <a:moveTo>
                  <a:pt x="f191" y="f192"/>
                </a:moveTo>
                <a:arcTo wR="f73" hR="f74" stAng="f46" swAng="f70"/>
              </a:path>
            </a:pathLst>
          </a:custGeom>
          <a:noFill/>
          <a:ln w="6345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24" name="Connettore a gomito 23">
            <a:extLst>
              <a:ext uri="{FF2B5EF4-FFF2-40B4-BE49-F238E27FC236}">
                <a16:creationId xmlns:a16="http://schemas.microsoft.com/office/drawing/2014/main" id="{1E6CE916-99E9-4785-B581-418C5DA0B5F4}"/>
              </a:ext>
            </a:extLst>
          </p:cNvPr>
          <p:cNvCxnSpPr>
            <a:cxnSpLocks/>
          </p:cNvCxnSpPr>
          <p:nvPr/>
        </p:nvCxnSpPr>
        <p:spPr>
          <a:xfrm rot="16200000" flipV="1">
            <a:off x="4067539" y="3965115"/>
            <a:ext cx="2214466" cy="1036730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a gomito 26">
            <a:extLst>
              <a:ext uri="{FF2B5EF4-FFF2-40B4-BE49-F238E27FC236}">
                <a16:creationId xmlns:a16="http://schemas.microsoft.com/office/drawing/2014/main" id="{BA4C078B-BEA6-4E44-949E-D7D02323A434}"/>
              </a:ext>
            </a:extLst>
          </p:cNvPr>
          <p:cNvCxnSpPr>
            <a:cxnSpLocks/>
          </p:cNvCxnSpPr>
          <p:nvPr/>
        </p:nvCxnSpPr>
        <p:spPr>
          <a:xfrm rot="16200000" flipV="1">
            <a:off x="3050926" y="3303629"/>
            <a:ext cx="2317375" cy="2256796"/>
          </a:xfrm>
          <a:prstGeom prst="bentConnector3">
            <a:avLst>
              <a:gd name="adj1" fmla="val 42715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a gomito 29">
            <a:extLst>
              <a:ext uri="{FF2B5EF4-FFF2-40B4-BE49-F238E27FC236}">
                <a16:creationId xmlns:a16="http://schemas.microsoft.com/office/drawing/2014/main" id="{D62B1A78-C564-445B-8CEB-EF4E863D68B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199820" y="4121956"/>
            <a:ext cx="2297947" cy="600715"/>
          </a:xfrm>
          <a:prstGeom prst="bentConnector3">
            <a:avLst>
              <a:gd name="adj1" fmla="val 4693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a gomito 31">
            <a:extLst>
              <a:ext uri="{FF2B5EF4-FFF2-40B4-BE49-F238E27FC236}">
                <a16:creationId xmlns:a16="http://schemas.microsoft.com/office/drawing/2014/main" id="{924BA730-05F3-469B-94A1-F4BF84DC628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43898" y="3311538"/>
            <a:ext cx="2363406" cy="2120794"/>
          </a:xfrm>
          <a:prstGeom prst="bentConnector3">
            <a:avLst>
              <a:gd name="adj1" fmla="val 36905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a gomito 39">
            <a:extLst>
              <a:ext uri="{FF2B5EF4-FFF2-40B4-BE49-F238E27FC236}">
                <a16:creationId xmlns:a16="http://schemas.microsoft.com/office/drawing/2014/main" id="{6339349A-748B-401E-97AB-C5779B6D11C1}"/>
              </a:ext>
            </a:extLst>
          </p:cNvPr>
          <p:cNvCxnSpPr>
            <a:cxnSpLocks/>
          </p:cNvCxnSpPr>
          <p:nvPr/>
        </p:nvCxnSpPr>
        <p:spPr>
          <a:xfrm flipV="1">
            <a:off x="6320290" y="3025922"/>
            <a:ext cx="4359746" cy="2648753"/>
          </a:xfrm>
          <a:prstGeom prst="bentConnector3">
            <a:avLst>
              <a:gd name="adj1" fmla="val 10904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31A69A-C7D5-4306-BB6D-7805ADB55788}"/>
              </a:ext>
            </a:extLst>
          </p:cNvPr>
          <p:cNvSpPr txBox="1"/>
          <p:nvPr/>
        </p:nvSpPr>
        <p:spPr>
          <a:xfrm>
            <a:off x="1524003" y="964207"/>
            <a:ext cx="9144000" cy="4993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500" b="0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</a:rPr>
              <a:t>Integrazione con altri sistemi</a:t>
            </a: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CE6A40CA-DEA4-4790-833A-133AA60D65DE}"/>
              </a:ext>
            </a:extLst>
          </p:cNvPr>
          <p:cNvSpPr txBox="1"/>
          <p:nvPr/>
        </p:nvSpPr>
        <p:spPr>
          <a:xfrm>
            <a:off x="1676406" y="550148"/>
            <a:ext cx="9144000" cy="4993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3000" b="0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</a:rPr>
              <a:t>Architettura software</a:t>
            </a:r>
          </a:p>
        </p:txBody>
      </p:sp>
      <p:sp>
        <p:nvSpPr>
          <p:cNvPr id="4" name="Rettangolo con angoli arrotondati 5">
            <a:extLst>
              <a:ext uri="{FF2B5EF4-FFF2-40B4-BE49-F238E27FC236}">
                <a16:creationId xmlns:a16="http://schemas.microsoft.com/office/drawing/2014/main" id="{996A3260-782A-4CD7-9290-3068A261D8AB}"/>
              </a:ext>
            </a:extLst>
          </p:cNvPr>
          <p:cNvSpPr/>
          <p:nvPr/>
        </p:nvSpPr>
        <p:spPr>
          <a:xfrm>
            <a:off x="5202533" y="3173443"/>
            <a:ext cx="2069433" cy="1167067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SOVVF</a:t>
            </a:r>
          </a:p>
        </p:txBody>
      </p:sp>
      <p:pic>
        <p:nvPicPr>
          <p:cNvPr id="5" name="Elemento grafico 9" descr="Database">
            <a:extLst>
              <a:ext uri="{FF2B5EF4-FFF2-40B4-BE49-F238E27FC236}">
                <a16:creationId xmlns:a16="http://schemas.microsoft.com/office/drawing/2014/main" id="{3EF6F5F6-05A4-491A-90DA-665F7DA40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9420" y="4453548"/>
            <a:ext cx="1660358" cy="166035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C5A4D7CF-04AF-4187-B417-7DB9B341E443}"/>
              </a:ext>
            </a:extLst>
          </p:cNvPr>
          <p:cNvSpPr txBox="1"/>
          <p:nvPr/>
        </p:nvSpPr>
        <p:spPr>
          <a:xfrm>
            <a:off x="233738" y="3248662"/>
            <a:ext cx="3154021" cy="4993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500" b="0" i="0" u="none" strike="noStrike" kern="0" cap="none" spc="0" baseline="0">
                <a:solidFill>
                  <a:srgbClr val="000000"/>
                </a:solidFill>
                <a:uFillTx/>
                <a:latin typeface="Calibri Light"/>
              </a:rPr>
              <a:t>Interfaccia Web SOVVF</a:t>
            </a:r>
            <a:endParaRPr lang="it-IT" sz="2500" b="0" i="0" u="none" strike="noStrike" kern="1200" cap="none" spc="0" baseline="0">
              <a:solidFill>
                <a:srgbClr val="000000"/>
              </a:solidFill>
              <a:uFillTx/>
              <a:latin typeface="Calibri Light"/>
            </a:endParaRPr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5D77ABD9-1742-490B-9121-CE8F7510370E}"/>
              </a:ext>
            </a:extLst>
          </p:cNvPr>
          <p:cNvSpPr txBox="1"/>
          <p:nvPr/>
        </p:nvSpPr>
        <p:spPr>
          <a:xfrm>
            <a:off x="9429420" y="6073133"/>
            <a:ext cx="1852857" cy="4993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500" b="0" i="0" u="none" strike="noStrike" kern="0" cap="none" spc="0" baseline="0">
                <a:solidFill>
                  <a:srgbClr val="000000"/>
                </a:solidFill>
                <a:uFillTx/>
                <a:latin typeface="Calibri Light"/>
              </a:rPr>
              <a:t>Database CNVVF</a:t>
            </a:r>
            <a:endParaRPr lang="it-IT" sz="2500" b="0" i="0" u="none" strike="noStrike" kern="1200" cap="none" spc="0" baseline="0">
              <a:solidFill>
                <a:srgbClr val="000000"/>
              </a:solidFill>
              <a:uFillTx/>
              <a:latin typeface="Calibri Light"/>
            </a:endParaRPr>
          </a:p>
        </p:txBody>
      </p:sp>
      <p:pic>
        <p:nvPicPr>
          <p:cNvPr id="8" name="Elemento grafico 17" descr="Utenti">
            <a:extLst>
              <a:ext uri="{FF2B5EF4-FFF2-40B4-BE49-F238E27FC236}">
                <a16:creationId xmlns:a16="http://schemas.microsoft.com/office/drawing/2014/main" id="{29EF6B63-0682-4168-8D5C-BA6C5D5BE0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04695" y="1488250"/>
            <a:ext cx="914400" cy="9144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Elemento grafico 18" descr="Utenti">
            <a:extLst>
              <a:ext uri="{FF2B5EF4-FFF2-40B4-BE49-F238E27FC236}">
                <a16:creationId xmlns:a16="http://schemas.microsoft.com/office/drawing/2014/main" id="{1CAAEF97-5B5C-4529-87AC-91A1CB4972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70706" y="1488250"/>
            <a:ext cx="914400" cy="9144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1F426F66-1167-49DB-9C9F-E45D04713A3D}"/>
              </a:ext>
            </a:extLst>
          </p:cNvPr>
          <p:cNvSpPr txBox="1"/>
          <p:nvPr/>
        </p:nvSpPr>
        <p:spPr>
          <a:xfrm>
            <a:off x="9333180" y="2549749"/>
            <a:ext cx="1852857" cy="4993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500" b="0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</a:rPr>
              <a:t>Gestio</a:t>
            </a:r>
            <a:r>
              <a:rPr lang="it-IT" sz="2500" b="0" i="0" u="none" strike="noStrike" kern="0" cap="none" spc="0" baseline="0">
                <a:solidFill>
                  <a:srgbClr val="000000"/>
                </a:solidFill>
                <a:uFillTx/>
                <a:latin typeface="Calibri Light"/>
              </a:rPr>
              <a:t>ne del</a:t>
            </a:r>
          </a:p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500" b="0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</a:rPr>
              <a:t>Personale</a:t>
            </a:r>
          </a:p>
        </p:txBody>
      </p:sp>
      <p:pic>
        <p:nvPicPr>
          <p:cNvPr id="11" name="Immagine 21">
            <a:extLst>
              <a:ext uri="{FF2B5EF4-FFF2-40B4-BE49-F238E27FC236}">
                <a16:creationId xmlns:a16="http://schemas.microsoft.com/office/drawing/2014/main" id="{21D79C4C-098A-4257-ADEC-6F4ADD40C2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410" y="4546323"/>
            <a:ext cx="1976439" cy="115884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2" name="Titolo 1">
            <a:extLst>
              <a:ext uri="{FF2B5EF4-FFF2-40B4-BE49-F238E27FC236}">
                <a16:creationId xmlns:a16="http://schemas.microsoft.com/office/drawing/2014/main" id="{D3096114-FBA7-4ECB-BA61-72D99DE96E0D}"/>
              </a:ext>
            </a:extLst>
          </p:cNvPr>
          <p:cNvSpPr txBox="1"/>
          <p:nvPr/>
        </p:nvSpPr>
        <p:spPr>
          <a:xfrm>
            <a:off x="696205" y="6042062"/>
            <a:ext cx="1852857" cy="4993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500" b="0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</a:rPr>
              <a:t>Gestione dei Mezzi</a:t>
            </a:r>
          </a:p>
        </p:txBody>
      </p:sp>
      <p:pic>
        <p:nvPicPr>
          <p:cNvPr id="13" name="Immagine 25">
            <a:extLst>
              <a:ext uri="{FF2B5EF4-FFF2-40B4-BE49-F238E27FC236}">
                <a16:creationId xmlns:a16="http://schemas.microsoft.com/office/drawing/2014/main" id="{1E37A0D7-F490-4122-894E-86436DBFF9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6733" y="5767879"/>
            <a:ext cx="2962271" cy="523878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miter/>
          </a:ln>
        </p:spPr>
      </p:pic>
      <p:sp>
        <p:nvSpPr>
          <p:cNvPr id="14" name="Freccia bidirezionale orizzontale 26">
            <a:extLst>
              <a:ext uri="{FF2B5EF4-FFF2-40B4-BE49-F238E27FC236}">
                <a16:creationId xmlns:a16="http://schemas.microsoft.com/office/drawing/2014/main" id="{A9FD707D-EA6E-4950-B08F-C681F4EFDD21}"/>
              </a:ext>
            </a:extLst>
          </p:cNvPr>
          <p:cNvSpPr/>
          <p:nvPr/>
        </p:nvSpPr>
        <p:spPr>
          <a:xfrm rot="1379052">
            <a:off x="3048698" y="2868374"/>
            <a:ext cx="2062785" cy="28447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180"/>
              <a:gd name="f10" fmla="abs f3"/>
              <a:gd name="f11" fmla="abs f4"/>
              <a:gd name="f12" fmla="abs f5"/>
              <a:gd name="f13" fmla="*/ f8 f0 1"/>
              <a:gd name="f14" fmla="*/ f9 f0 1"/>
              <a:gd name="f15" fmla="?: f10 f3 1"/>
              <a:gd name="f16" fmla="?: f11 f4 1"/>
              <a:gd name="f17" fmla="?: f12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+- f30 0 f6"/>
              <a:gd name="f33" fmla="+- f29 0 f6"/>
              <a:gd name="f34" fmla="*/ f29 f26 1"/>
              <a:gd name="f35" fmla="*/ f30 f26 1"/>
              <a:gd name="f36" fmla="*/ f32 1 2"/>
              <a:gd name="f37" fmla="*/ f33 1 2"/>
              <a:gd name="f38" fmla="min f33 f32"/>
              <a:gd name="f39" fmla="*/ f32 f7 1"/>
              <a:gd name="f40" fmla="+- f6 f36 0"/>
              <a:gd name="f41" fmla="+- f6 f37 0"/>
              <a:gd name="f42" fmla="*/ f38 f7 1"/>
              <a:gd name="f43" fmla="*/ f39 1 200000"/>
              <a:gd name="f44" fmla="*/ f42 1 100000"/>
              <a:gd name="f45" fmla="+- f40 0 f43"/>
              <a:gd name="f46" fmla="+- f40 f43 0"/>
              <a:gd name="f47" fmla="*/ f40 f26 1"/>
              <a:gd name="f48" fmla="*/ f41 f26 1"/>
              <a:gd name="f49" fmla="+- f29 0 f44"/>
              <a:gd name="f50" fmla="*/ f45 f44 1"/>
              <a:gd name="f51" fmla="*/ f45 f26 1"/>
              <a:gd name="f52" fmla="*/ f46 f26 1"/>
              <a:gd name="f53" fmla="*/ f44 f26 1"/>
              <a:gd name="f54" fmla="*/ f50 1 f36"/>
              <a:gd name="f55" fmla="*/ f49 f26 1"/>
              <a:gd name="f56" fmla="+- f44 0 f54"/>
              <a:gd name="f57" fmla="+- f49 f54 0"/>
              <a:gd name="f58" fmla="*/ f56 f26 1"/>
              <a:gd name="f59" fmla="*/ f57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55" y="f31"/>
              </a:cxn>
              <a:cxn ang="f24">
                <a:pos x="f48" y="f51"/>
              </a:cxn>
              <a:cxn ang="f24">
                <a:pos x="f53" y="f31"/>
              </a:cxn>
              <a:cxn ang="f25">
                <a:pos x="f53" y="f35"/>
              </a:cxn>
              <a:cxn ang="f25">
                <a:pos x="f48" y="f52"/>
              </a:cxn>
              <a:cxn ang="f25">
                <a:pos x="f55" y="f35"/>
              </a:cxn>
            </a:cxnLst>
            <a:rect l="f58" t="f51" r="f59" b="f52"/>
            <a:pathLst>
              <a:path>
                <a:moveTo>
                  <a:pt x="f31" y="f47"/>
                </a:moveTo>
                <a:lnTo>
                  <a:pt x="f53" y="f31"/>
                </a:lnTo>
                <a:lnTo>
                  <a:pt x="f53" y="f51"/>
                </a:lnTo>
                <a:lnTo>
                  <a:pt x="f55" y="f51"/>
                </a:lnTo>
                <a:lnTo>
                  <a:pt x="f55" y="f31"/>
                </a:lnTo>
                <a:lnTo>
                  <a:pt x="f34" y="f47"/>
                </a:lnTo>
                <a:lnTo>
                  <a:pt x="f55" y="f35"/>
                </a:lnTo>
                <a:lnTo>
                  <a:pt x="f55" y="f52"/>
                </a:lnTo>
                <a:lnTo>
                  <a:pt x="f53" y="f52"/>
                </a:lnTo>
                <a:lnTo>
                  <a:pt x="f53" y="f35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5" name="Freccia bidirezionale orizzontale 27">
            <a:extLst>
              <a:ext uri="{FF2B5EF4-FFF2-40B4-BE49-F238E27FC236}">
                <a16:creationId xmlns:a16="http://schemas.microsoft.com/office/drawing/2014/main" id="{B84B1C26-2072-4922-9823-4B653168F179}"/>
              </a:ext>
            </a:extLst>
          </p:cNvPr>
          <p:cNvSpPr/>
          <p:nvPr/>
        </p:nvSpPr>
        <p:spPr>
          <a:xfrm rot="20057155">
            <a:off x="3120198" y="4261185"/>
            <a:ext cx="1975561" cy="29659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180"/>
              <a:gd name="f10" fmla="abs f3"/>
              <a:gd name="f11" fmla="abs f4"/>
              <a:gd name="f12" fmla="abs f5"/>
              <a:gd name="f13" fmla="*/ f8 f0 1"/>
              <a:gd name="f14" fmla="*/ f9 f0 1"/>
              <a:gd name="f15" fmla="?: f10 f3 1"/>
              <a:gd name="f16" fmla="?: f11 f4 1"/>
              <a:gd name="f17" fmla="?: f12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+- f30 0 f6"/>
              <a:gd name="f33" fmla="+- f29 0 f6"/>
              <a:gd name="f34" fmla="*/ f29 f26 1"/>
              <a:gd name="f35" fmla="*/ f30 f26 1"/>
              <a:gd name="f36" fmla="*/ f32 1 2"/>
              <a:gd name="f37" fmla="*/ f33 1 2"/>
              <a:gd name="f38" fmla="min f33 f32"/>
              <a:gd name="f39" fmla="*/ f32 f7 1"/>
              <a:gd name="f40" fmla="+- f6 f36 0"/>
              <a:gd name="f41" fmla="+- f6 f37 0"/>
              <a:gd name="f42" fmla="*/ f38 f7 1"/>
              <a:gd name="f43" fmla="*/ f39 1 200000"/>
              <a:gd name="f44" fmla="*/ f42 1 100000"/>
              <a:gd name="f45" fmla="+- f40 0 f43"/>
              <a:gd name="f46" fmla="+- f40 f43 0"/>
              <a:gd name="f47" fmla="*/ f40 f26 1"/>
              <a:gd name="f48" fmla="*/ f41 f26 1"/>
              <a:gd name="f49" fmla="+- f29 0 f44"/>
              <a:gd name="f50" fmla="*/ f45 f44 1"/>
              <a:gd name="f51" fmla="*/ f45 f26 1"/>
              <a:gd name="f52" fmla="*/ f46 f26 1"/>
              <a:gd name="f53" fmla="*/ f44 f26 1"/>
              <a:gd name="f54" fmla="*/ f50 1 f36"/>
              <a:gd name="f55" fmla="*/ f49 f26 1"/>
              <a:gd name="f56" fmla="+- f44 0 f54"/>
              <a:gd name="f57" fmla="+- f49 f54 0"/>
              <a:gd name="f58" fmla="*/ f56 f26 1"/>
              <a:gd name="f59" fmla="*/ f57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55" y="f31"/>
              </a:cxn>
              <a:cxn ang="f24">
                <a:pos x="f48" y="f51"/>
              </a:cxn>
              <a:cxn ang="f24">
                <a:pos x="f53" y="f31"/>
              </a:cxn>
              <a:cxn ang="f25">
                <a:pos x="f53" y="f35"/>
              </a:cxn>
              <a:cxn ang="f25">
                <a:pos x="f48" y="f52"/>
              </a:cxn>
              <a:cxn ang="f25">
                <a:pos x="f55" y="f35"/>
              </a:cxn>
            </a:cxnLst>
            <a:rect l="f58" t="f51" r="f59" b="f52"/>
            <a:pathLst>
              <a:path>
                <a:moveTo>
                  <a:pt x="f31" y="f47"/>
                </a:moveTo>
                <a:lnTo>
                  <a:pt x="f53" y="f31"/>
                </a:lnTo>
                <a:lnTo>
                  <a:pt x="f53" y="f51"/>
                </a:lnTo>
                <a:lnTo>
                  <a:pt x="f55" y="f51"/>
                </a:lnTo>
                <a:lnTo>
                  <a:pt x="f55" y="f31"/>
                </a:lnTo>
                <a:lnTo>
                  <a:pt x="f34" y="f47"/>
                </a:lnTo>
                <a:lnTo>
                  <a:pt x="f55" y="f35"/>
                </a:lnTo>
                <a:lnTo>
                  <a:pt x="f55" y="f52"/>
                </a:lnTo>
                <a:lnTo>
                  <a:pt x="f53" y="f52"/>
                </a:lnTo>
                <a:lnTo>
                  <a:pt x="f53" y="f35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6" name="Freccia bidirezionale orizzontale 28">
            <a:extLst>
              <a:ext uri="{FF2B5EF4-FFF2-40B4-BE49-F238E27FC236}">
                <a16:creationId xmlns:a16="http://schemas.microsoft.com/office/drawing/2014/main" id="{0D91F6A2-9726-4772-8F52-237BC75CE99B}"/>
              </a:ext>
            </a:extLst>
          </p:cNvPr>
          <p:cNvSpPr/>
          <p:nvPr/>
        </p:nvSpPr>
        <p:spPr>
          <a:xfrm rot="20057155">
            <a:off x="7338517" y="2758725"/>
            <a:ext cx="1975561" cy="29659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180"/>
              <a:gd name="f10" fmla="abs f3"/>
              <a:gd name="f11" fmla="abs f4"/>
              <a:gd name="f12" fmla="abs f5"/>
              <a:gd name="f13" fmla="*/ f8 f0 1"/>
              <a:gd name="f14" fmla="*/ f9 f0 1"/>
              <a:gd name="f15" fmla="?: f10 f3 1"/>
              <a:gd name="f16" fmla="?: f11 f4 1"/>
              <a:gd name="f17" fmla="?: f12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+- f30 0 f6"/>
              <a:gd name="f33" fmla="+- f29 0 f6"/>
              <a:gd name="f34" fmla="*/ f29 f26 1"/>
              <a:gd name="f35" fmla="*/ f30 f26 1"/>
              <a:gd name="f36" fmla="*/ f32 1 2"/>
              <a:gd name="f37" fmla="*/ f33 1 2"/>
              <a:gd name="f38" fmla="min f33 f32"/>
              <a:gd name="f39" fmla="*/ f32 f7 1"/>
              <a:gd name="f40" fmla="+- f6 f36 0"/>
              <a:gd name="f41" fmla="+- f6 f37 0"/>
              <a:gd name="f42" fmla="*/ f38 f7 1"/>
              <a:gd name="f43" fmla="*/ f39 1 200000"/>
              <a:gd name="f44" fmla="*/ f42 1 100000"/>
              <a:gd name="f45" fmla="+- f40 0 f43"/>
              <a:gd name="f46" fmla="+- f40 f43 0"/>
              <a:gd name="f47" fmla="*/ f40 f26 1"/>
              <a:gd name="f48" fmla="*/ f41 f26 1"/>
              <a:gd name="f49" fmla="+- f29 0 f44"/>
              <a:gd name="f50" fmla="*/ f45 f44 1"/>
              <a:gd name="f51" fmla="*/ f45 f26 1"/>
              <a:gd name="f52" fmla="*/ f46 f26 1"/>
              <a:gd name="f53" fmla="*/ f44 f26 1"/>
              <a:gd name="f54" fmla="*/ f50 1 f36"/>
              <a:gd name="f55" fmla="*/ f49 f26 1"/>
              <a:gd name="f56" fmla="+- f44 0 f54"/>
              <a:gd name="f57" fmla="+- f49 f54 0"/>
              <a:gd name="f58" fmla="*/ f56 f26 1"/>
              <a:gd name="f59" fmla="*/ f57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55" y="f31"/>
              </a:cxn>
              <a:cxn ang="f24">
                <a:pos x="f48" y="f51"/>
              </a:cxn>
              <a:cxn ang="f24">
                <a:pos x="f53" y="f31"/>
              </a:cxn>
              <a:cxn ang="f25">
                <a:pos x="f53" y="f35"/>
              </a:cxn>
              <a:cxn ang="f25">
                <a:pos x="f48" y="f52"/>
              </a:cxn>
              <a:cxn ang="f25">
                <a:pos x="f55" y="f35"/>
              </a:cxn>
            </a:cxnLst>
            <a:rect l="f58" t="f51" r="f59" b="f52"/>
            <a:pathLst>
              <a:path>
                <a:moveTo>
                  <a:pt x="f31" y="f47"/>
                </a:moveTo>
                <a:lnTo>
                  <a:pt x="f53" y="f31"/>
                </a:lnTo>
                <a:lnTo>
                  <a:pt x="f53" y="f51"/>
                </a:lnTo>
                <a:lnTo>
                  <a:pt x="f55" y="f51"/>
                </a:lnTo>
                <a:lnTo>
                  <a:pt x="f55" y="f31"/>
                </a:lnTo>
                <a:lnTo>
                  <a:pt x="f34" y="f47"/>
                </a:lnTo>
                <a:lnTo>
                  <a:pt x="f55" y="f35"/>
                </a:lnTo>
                <a:lnTo>
                  <a:pt x="f55" y="f52"/>
                </a:lnTo>
                <a:lnTo>
                  <a:pt x="f53" y="f52"/>
                </a:lnTo>
                <a:lnTo>
                  <a:pt x="f53" y="f35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7" name="Freccia bidirezionale orizzontale 29">
            <a:extLst>
              <a:ext uri="{FF2B5EF4-FFF2-40B4-BE49-F238E27FC236}">
                <a16:creationId xmlns:a16="http://schemas.microsoft.com/office/drawing/2014/main" id="{EC84485D-9059-4F42-931E-7CEB3537F788}"/>
              </a:ext>
            </a:extLst>
          </p:cNvPr>
          <p:cNvSpPr/>
          <p:nvPr/>
        </p:nvSpPr>
        <p:spPr>
          <a:xfrm rot="1587380">
            <a:off x="7362913" y="4160950"/>
            <a:ext cx="1975561" cy="29659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180"/>
              <a:gd name="f10" fmla="abs f3"/>
              <a:gd name="f11" fmla="abs f4"/>
              <a:gd name="f12" fmla="abs f5"/>
              <a:gd name="f13" fmla="*/ f8 f0 1"/>
              <a:gd name="f14" fmla="*/ f9 f0 1"/>
              <a:gd name="f15" fmla="?: f10 f3 1"/>
              <a:gd name="f16" fmla="?: f11 f4 1"/>
              <a:gd name="f17" fmla="?: f12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+- f30 0 f6"/>
              <a:gd name="f33" fmla="+- f29 0 f6"/>
              <a:gd name="f34" fmla="*/ f29 f26 1"/>
              <a:gd name="f35" fmla="*/ f30 f26 1"/>
              <a:gd name="f36" fmla="*/ f32 1 2"/>
              <a:gd name="f37" fmla="*/ f33 1 2"/>
              <a:gd name="f38" fmla="min f33 f32"/>
              <a:gd name="f39" fmla="*/ f32 f7 1"/>
              <a:gd name="f40" fmla="+- f6 f36 0"/>
              <a:gd name="f41" fmla="+- f6 f37 0"/>
              <a:gd name="f42" fmla="*/ f38 f7 1"/>
              <a:gd name="f43" fmla="*/ f39 1 200000"/>
              <a:gd name="f44" fmla="*/ f42 1 100000"/>
              <a:gd name="f45" fmla="+- f40 0 f43"/>
              <a:gd name="f46" fmla="+- f40 f43 0"/>
              <a:gd name="f47" fmla="*/ f40 f26 1"/>
              <a:gd name="f48" fmla="*/ f41 f26 1"/>
              <a:gd name="f49" fmla="+- f29 0 f44"/>
              <a:gd name="f50" fmla="*/ f45 f44 1"/>
              <a:gd name="f51" fmla="*/ f45 f26 1"/>
              <a:gd name="f52" fmla="*/ f46 f26 1"/>
              <a:gd name="f53" fmla="*/ f44 f26 1"/>
              <a:gd name="f54" fmla="*/ f50 1 f36"/>
              <a:gd name="f55" fmla="*/ f49 f26 1"/>
              <a:gd name="f56" fmla="+- f44 0 f54"/>
              <a:gd name="f57" fmla="+- f49 f54 0"/>
              <a:gd name="f58" fmla="*/ f56 f26 1"/>
              <a:gd name="f59" fmla="*/ f57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55" y="f31"/>
              </a:cxn>
              <a:cxn ang="f24">
                <a:pos x="f48" y="f51"/>
              </a:cxn>
              <a:cxn ang="f24">
                <a:pos x="f53" y="f31"/>
              </a:cxn>
              <a:cxn ang="f25">
                <a:pos x="f53" y="f35"/>
              </a:cxn>
              <a:cxn ang="f25">
                <a:pos x="f48" y="f52"/>
              </a:cxn>
              <a:cxn ang="f25">
                <a:pos x="f55" y="f35"/>
              </a:cxn>
            </a:cxnLst>
            <a:rect l="f58" t="f51" r="f59" b="f52"/>
            <a:pathLst>
              <a:path>
                <a:moveTo>
                  <a:pt x="f31" y="f47"/>
                </a:moveTo>
                <a:lnTo>
                  <a:pt x="f53" y="f31"/>
                </a:lnTo>
                <a:lnTo>
                  <a:pt x="f53" y="f51"/>
                </a:lnTo>
                <a:lnTo>
                  <a:pt x="f55" y="f51"/>
                </a:lnTo>
                <a:lnTo>
                  <a:pt x="f55" y="f31"/>
                </a:lnTo>
                <a:lnTo>
                  <a:pt x="f34" y="f47"/>
                </a:lnTo>
                <a:lnTo>
                  <a:pt x="f55" y="f35"/>
                </a:lnTo>
                <a:lnTo>
                  <a:pt x="f55" y="f52"/>
                </a:lnTo>
                <a:lnTo>
                  <a:pt x="f53" y="f52"/>
                </a:lnTo>
                <a:lnTo>
                  <a:pt x="f53" y="f35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8" name="Freccia bidirezionale orizzontale 30">
            <a:extLst>
              <a:ext uri="{FF2B5EF4-FFF2-40B4-BE49-F238E27FC236}">
                <a16:creationId xmlns:a16="http://schemas.microsoft.com/office/drawing/2014/main" id="{FC097B86-3AA2-4890-AC62-C1A5226F860D}"/>
              </a:ext>
            </a:extLst>
          </p:cNvPr>
          <p:cNvSpPr/>
          <p:nvPr/>
        </p:nvSpPr>
        <p:spPr>
          <a:xfrm rot="16200004">
            <a:off x="5675927" y="4886992"/>
            <a:ext cx="1076916" cy="3330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180"/>
              <a:gd name="f10" fmla="abs f3"/>
              <a:gd name="f11" fmla="abs f4"/>
              <a:gd name="f12" fmla="abs f5"/>
              <a:gd name="f13" fmla="*/ f8 f0 1"/>
              <a:gd name="f14" fmla="*/ f9 f0 1"/>
              <a:gd name="f15" fmla="?: f10 f3 1"/>
              <a:gd name="f16" fmla="?: f11 f4 1"/>
              <a:gd name="f17" fmla="?: f12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+- f30 0 f6"/>
              <a:gd name="f33" fmla="+- f29 0 f6"/>
              <a:gd name="f34" fmla="*/ f29 f26 1"/>
              <a:gd name="f35" fmla="*/ f30 f26 1"/>
              <a:gd name="f36" fmla="*/ f32 1 2"/>
              <a:gd name="f37" fmla="*/ f33 1 2"/>
              <a:gd name="f38" fmla="min f33 f32"/>
              <a:gd name="f39" fmla="*/ f32 f7 1"/>
              <a:gd name="f40" fmla="+- f6 f36 0"/>
              <a:gd name="f41" fmla="+- f6 f37 0"/>
              <a:gd name="f42" fmla="*/ f38 f7 1"/>
              <a:gd name="f43" fmla="*/ f39 1 200000"/>
              <a:gd name="f44" fmla="*/ f42 1 100000"/>
              <a:gd name="f45" fmla="+- f40 0 f43"/>
              <a:gd name="f46" fmla="+- f40 f43 0"/>
              <a:gd name="f47" fmla="*/ f40 f26 1"/>
              <a:gd name="f48" fmla="*/ f41 f26 1"/>
              <a:gd name="f49" fmla="+- f29 0 f44"/>
              <a:gd name="f50" fmla="*/ f45 f44 1"/>
              <a:gd name="f51" fmla="*/ f45 f26 1"/>
              <a:gd name="f52" fmla="*/ f46 f26 1"/>
              <a:gd name="f53" fmla="*/ f44 f26 1"/>
              <a:gd name="f54" fmla="*/ f50 1 f36"/>
              <a:gd name="f55" fmla="*/ f49 f26 1"/>
              <a:gd name="f56" fmla="+- f44 0 f54"/>
              <a:gd name="f57" fmla="+- f49 f54 0"/>
              <a:gd name="f58" fmla="*/ f56 f26 1"/>
              <a:gd name="f59" fmla="*/ f57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55" y="f31"/>
              </a:cxn>
              <a:cxn ang="f24">
                <a:pos x="f48" y="f51"/>
              </a:cxn>
              <a:cxn ang="f24">
                <a:pos x="f53" y="f31"/>
              </a:cxn>
              <a:cxn ang="f25">
                <a:pos x="f53" y="f35"/>
              </a:cxn>
              <a:cxn ang="f25">
                <a:pos x="f48" y="f52"/>
              </a:cxn>
              <a:cxn ang="f25">
                <a:pos x="f55" y="f35"/>
              </a:cxn>
            </a:cxnLst>
            <a:rect l="f58" t="f51" r="f59" b="f52"/>
            <a:pathLst>
              <a:path>
                <a:moveTo>
                  <a:pt x="f31" y="f47"/>
                </a:moveTo>
                <a:lnTo>
                  <a:pt x="f53" y="f31"/>
                </a:lnTo>
                <a:lnTo>
                  <a:pt x="f53" y="f51"/>
                </a:lnTo>
                <a:lnTo>
                  <a:pt x="f55" y="f51"/>
                </a:lnTo>
                <a:lnTo>
                  <a:pt x="f55" y="f31"/>
                </a:lnTo>
                <a:lnTo>
                  <a:pt x="f34" y="f47"/>
                </a:lnTo>
                <a:lnTo>
                  <a:pt x="f55" y="f35"/>
                </a:lnTo>
                <a:lnTo>
                  <a:pt x="f55" y="f52"/>
                </a:lnTo>
                <a:lnTo>
                  <a:pt x="f53" y="f52"/>
                </a:lnTo>
                <a:lnTo>
                  <a:pt x="f53" y="f35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19" name="Immagine 19">
            <a:extLst>
              <a:ext uri="{FF2B5EF4-FFF2-40B4-BE49-F238E27FC236}">
                <a16:creationId xmlns:a16="http://schemas.microsoft.com/office/drawing/2014/main" id="{F074363C-02D3-40AD-B877-7F1EB07C69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3179" y="1591449"/>
            <a:ext cx="2759805" cy="147082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con angoli arrotondati 20">
            <a:extLst>
              <a:ext uri="{FF2B5EF4-FFF2-40B4-BE49-F238E27FC236}">
                <a16:creationId xmlns:a16="http://schemas.microsoft.com/office/drawing/2014/main" id="{67501DEE-DE58-45E0-8A29-0F3076900631}"/>
              </a:ext>
            </a:extLst>
          </p:cNvPr>
          <p:cNvSpPr/>
          <p:nvPr/>
        </p:nvSpPr>
        <p:spPr>
          <a:xfrm>
            <a:off x="308811" y="1949272"/>
            <a:ext cx="11309683" cy="2406161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B4C7E7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071E00AD-E65B-4654-B790-4EFF6A7EE01A}"/>
              </a:ext>
            </a:extLst>
          </p:cNvPr>
          <p:cNvSpPr txBox="1"/>
          <p:nvPr/>
        </p:nvSpPr>
        <p:spPr>
          <a:xfrm>
            <a:off x="1536036" y="48188"/>
            <a:ext cx="9144000" cy="4993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3000" b="0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</a:rPr>
              <a:t>Ricerca a testo libero</a:t>
            </a:r>
          </a:p>
        </p:txBody>
      </p:sp>
      <p:graphicFrame>
        <p:nvGraphicFramePr>
          <p:cNvPr id="4" name="Tabella 2">
            <a:extLst>
              <a:ext uri="{FF2B5EF4-FFF2-40B4-BE49-F238E27FC236}">
                <a16:creationId xmlns:a16="http://schemas.microsoft.com/office/drawing/2014/main" id="{A1C7671B-10CA-4FA7-8676-E101EADE8D77}"/>
              </a:ext>
            </a:extLst>
          </p:cNvPr>
          <p:cNvGraphicFramePr>
            <a:graphicFrameLocks noGrp="1"/>
          </p:cNvGraphicFramePr>
          <p:nvPr/>
        </p:nvGraphicFramePr>
        <p:xfrm>
          <a:off x="717886" y="2402467"/>
          <a:ext cx="4477085" cy="175261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852937">
                  <a:extLst>
                    <a:ext uri="{9D8B030D-6E8A-4147-A177-3AD203B41FA5}">
                      <a16:colId xmlns:a16="http://schemas.microsoft.com/office/drawing/2014/main" val="730650856"/>
                    </a:ext>
                  </a:extLst>
                </a:gridCol>
                <a:gridCol w="1624148">
                  <a:extLst>
                    <a:ext uri="{9D8B030D-6E8A-4147-A177-3AD203B41FA5}">
                      <a16:colId xmlns:a16="http://schemas.microsoft.com/office/drawing/2014/main" val="2965409795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Descrizione Richiesta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Indirizzo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413466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Incendio generico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Via </a:t>
                      </a:r>
                      <a:r>
                        <a:rPr lang="it-IT">
                          <a:highlight>
                            <a:srgbClr val="FFFF00"/>
                          </a:highlight>
                        </a:rPr>
                        <a:t>Cav</a:t>
                      </a:r>
                      <a:r>
                        <a:rPr lang="it-IT"/>
                        <a:t>our, 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554068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Allagamento abitazione. </a:t>
                      </a:r>
                      <a:r>
                        <a:rPr lang="it-IT">
                          <a:highlight>
                            <a:srgbClr val="FFFF00"/>
                          </a:highlight>
                        </a:rPr>
                        <a:t>Cav</a:t>
                      </a:r>
                      <a:r>
                        <a:rPr lang="it-IT"/>
                        <a:t>i elettrici scoperti.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Largo Dalmazia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036102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Incendio abitazione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Piazza Esedra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624857"/>
                  </a:ext>
                </a:extLst>
              </a:tr>
            </a:tbl>
          </a:graphicData>
        </a:graphic>
      </p:graphicFrame>
      <p:sp>
        <p:nvSpPr>
          <p:cNvPr id="5" name="Titolo 1">
            <a:extLst>
              <a:ext uri="{FF2B5EF4-FFF2-40B4-BE49-F238E27FC236}">
                <a16:creationId xmlns:a16="http://schemas.microsoft.com/office/drawing/2014/main" id="{4A5B04C0-A3A7-49D2-8DC3-0D8DEA0C3BFF}"/>
              </a:ext>
            </a:extLst>
          </p:cNvPr>
          <p:cNvSpPr txBox="1"/>
          <p:nvPr/>
        </p:nvSpPr>
        <p:spPr>
          <a:xfrm>
            <a:off x="487942" y="966219"/>
            <a:ext cx="2263277" cy="38905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000" b="0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</a:rPr>
              <a:t>Testo da cercare</a:t>
            </a:r>
          </a:p>
        </p:txBody>
      </p:sp>
      <p:sp>
        <p:nvSpPr>
          <p:cNvPr id="6" name="Fumetto: ovale 5">
            <a:extLst>
              <a:ext uri="{FF2B5EF4-FFF2-40B4-BE49-F238E27FC236}">
                <a16:creationId xmlns:a16="http://schemas.microsoft.com/office/drawing/2014/main" id="{ABE8DAB7-9682-40E0-8243-CF68EDA9EA73}"/>
              </a:ext>
            </a:extLst>
          </p:cNvPr>
          <p:cNvSpPr/>
          <p:nvPr/>
        </p:nvSpPr>
        <p:spPr>
          <a:xfrm>
            <a:off x="2622215" y="795747"/>
            <a:ext cx="1348877" cy="559530"/>
          </a:xfrm>
          <a:custGeom>
            <a:avLst>
              <a:gd name="f0" fmla="val 6300"/>
              <a:gd name="f1" fmla="val 24300"/>
            </a:avLst>
            <a:gdLst>
              <a:gd name="f2" fmla="val 21600000"/>
              <a:gd name="f3" fmla="val 10800000"/>
              <a:gd name="f4" fmla="val 5400000"/>
              <a:gd name="f5" fmla="val 180"/>
              <a:gd name="f6" fmla="val w"/>
              <a:gd name="f7" fmla="val h"/>
              <a:gd name="f8" fmla="val 0"/>
              <a:gd name="f9" fmla="val 21600"/>
              <a:gd name="f10" fmla="*/ 5419351 1 1725033"/>
              <a:gd name="f11" fmla="val 2147483647"/>
              <a:gd name="f12" fmla="min 0 21600"/>
              <a:gd name="f13" fmla="max 0 21600"/>
              <a:gd name="f14" fmla="val -2147483647"/>
              <a:gd name="f15" fmla="+- 0 0 0"/>
              <a:gd name="f16" fmla="+- 0 0 180"/>
              <a:gd name="f17" fmla="+- 0 0 -194"/>
              <a:gd name="f18" fmla="*/ f6 1 21600"/>
              <a:gd name="f19" fmla="*/ f7 1 21600"/>
              <a:gd name="f20" fmla="val f8"/>
              <a:gd name="f21" fmla="val f9"/>
              <a:gd name="f22" fmla="*/ f10 1 180"/>
              <a:gd name="f23" fmla="+- f13 0 f12"/>
              <a:gd name="f24" fmla="pin -2147483647 f0 2147483647"/>
              <a:gd name="f25" fmla="pin -2147483647 f1 2147483647"/>
              <a:gd name="f26" fmla="*/ f15 f3 1"/>
              <a:gd name="f27" fmla="*/ f16 f3 1"/>
              <a:gd name="f28" fmla="*/ f17 f3 1"/>
              <a:gd name="f29" fmla="+- f21 0 f20"/>
              <a:gd name="f30" fmla="val f24"/>
              <a:gd name="f31" fmla="val f25"/>
              <a:gd name="f32" fmla="*/ f23 1 2"/>
              <a:gd name="f33" fmla="*/ f24 f18 1"/>
              <a:gd name="f34" fmla="*/ f25 f19 1"/>
              <a:gd name="f35" fmla="*/ f26 1 f5"/>
              <a:gd name="f36" fmla="*/ f27 1 f5"/>
              <a:gd name="f37" fmla="*/ f28 1 f5"/>
              <a:gd name="f38" fmla="*/ f29 1 21600"/>
              <a:gd name="f39" fmla="+- f30 0 10800"/>
              <a:gd name="f40" fmla="+- f31 0 10800"/>
              <a:gd name="f41" fmla="+- f12 f32 0"/>
              <a:gd name="f42" fmla="*/ f32 f32 1"/>
              <a:gd name="f43" fmla="+- f35 0 f4"/>
              <a:gd name="f44" fmla="+- f36 0 f4"/>
              <a:gd name="f45" fmla="+- f37 0 f4"/>
              <a:gd name="f46" fmla="*/ 3200 f38 1"/>
              <a:gd name="f47" fmla="*/ 18400 f38 1"/>
              <a:gd name="f48" fmla="*/ 3160 f38 1"/>
              <a:gd name="f49" fmla="*/ 18440 f38 1"/>
              <a:gd name="f50" fmla="*/ f39 f39 1"/>
              <a:gd name="f51" fmla="*/ f40 f40 1"/>
              <a:gd name="f52" fmla="+- 0 0 f40"/>
              <a:gd name="f53" fmla="+- 0 0 f39"/>
              <a:gd name="f54" fmla="+- f50 f51 0"/>
              <a:gd name="f55" fmla="+- 0 0 f52"/>
              <a:gd name="f56" fmla="+- 0 0 f53"/>
              <a:gd name="f57" fmla="*/ f48 1 f38"/>
              <a:gd name="f58" fmla="*/ f49 1 f38"/>
              <a:gd name="f59" fmla="*/ f46 1 f38"/>
              <a:gd name="f60" fmla="*/ f47 1 f38"/>
              <a:gd name="f61" fmla="+- 0 0 f55"/>
              <a:gd name="f62" fmla="+- 0 0 f56"/>
              <a:gd name="f63" fmla="sqrt f54"/>
              <a:gd name="f64" fmla="*/ f59 f18 1"/>
              <a:gd name="f65" fmla="*/ f60 f18 1"/>
              <a:gd name="f66" fmla="*/ f60 f19 1"/>
              <a:gd name="f67" fmla="*/ f59 f19 1"/>
              <a:gd name="f68" fmla="*/ f57 f18 1"/>
              <a:gd name="f69" fmla="*/ f57 f19 1"/>
              <a:gd name="f70" fmla="*/ f58 f19 1"/>
              <a:gd name="f71" fmla="*/ f58 f18 1"/>
              <a:gd name="f72" fmla="at2 f61 f62"/>
              <a:gd name="f73" fmla="+- f63 0 10800"/>
              <a:gd name="f74" fmla="+- f72 f4 0"/>
              <a:gd name="f75" fmla="*/ f74 f10 1"/>
              <a:gd name="f76" fmla="*/ f75 1 f3"/>
              <a:gd name="f77" fmla="+- 0 0 f76"/>
              <a:gd name="f78" fmla="val f77"/>
              <a:gd name="f79" fmla="+- 0 0 f78"/>
              <a:gd name="f80" fmla="*/ f79 f3 1"/>
              <a:gd name="f81" fmla="*/ f80 1 f10"/>
              <a:gd name="f82" fmla="+- f81 0 f4"/>
              <a:gd name="f83" fmla="*/ f81 f10 1"/>
              <a:gd name="f84" fmla="*/ f83 1 f3"/>
              <a:gd name="f85" fmla="+- f82 f4 0"/>
              <a:gd name="f86" fmla="+- 0 0 f84"/>
              <a:gd name="f87" fmla="*/ f85 f10 1"/>
              <a:gd name="f88" fmla="*/ f86 1 f22"/>
              <a:gd name="f89" fmla="*/ f87 1 f3"/>
              <a:gd name="f90" fmla="+- f88 0 10"/>
              <a:gd name="f91" fmla="+- f88 10 0"/>
              <a:gd name="f92" fmla="+- 0 0 f89"/>
              <a:gd name="f93" fmla="*/ f90 f22 1"/>
              <a:gd name="f94" fmla="*/ f91 f22 1"/>
              <a:gd name="f95" fmla="+- 0 0 f92"/>
              <a:gd name="f96" fmla="+- 0 0 f93"/>
              <a:gd name="f97" fmla="+- 0 0 f94"/>
              <a:gd name="f98" fmla="*/ f95 f3 1"/>
              <a:gd name="f99" fmla="*/ f96 f3 1"/>
              <a:gd name="f100" fmla="*/ f97 f3 1"/>
              <a:gd name="f101" fmla="*/ f98 1 f10"/>
              <a:gd name="f102" fmla="*/ f99 1 f10"/>
              <a:gd name="f103" fmla="*/ f100 1 f10"/>
              <a:gd name="f104" fmla="+- f101 0 f4"/>
              <a:gd name="f105" fmla="sin 1 f104"/>
              <a:gd name="f106" fmla="cos 1 f104"/>
              <a:gd name="f107" fmla="+- f102 0 f4"/>
              <a:gd name="f108" fmla="+- f103 0 f4"/>
              <a:gd name="f109" fmla="+- 0 0 f105"/>
              <a:gd name="f110" fmla="+- 0 0 f106"/>
              <a:gd name="f111" fmla="+- f107 f4 0"/>
              <a:gd name="f112" fmla="+- f108 f4 0"/>
              <a:gd name="f113" fmla="+- 0 0 f109"/>
              <a:gd name="f114" fmla="+- 0 0 f110"/>
              <a:gd name="f115" fmla="*/ f111 f10 1"/>
              <a:gd name="f116" fmla="*/ f112 f10 1"/>
              <a:gd name="f117" fmla="val f113"/>
              <a:gd name="f118" fmla="val f114"/>
              <a:gd name="f119" fmla="*/ f115 1 f3"/>
              <a:gd name="f120" fmla="*/ f116 1 f3"/>
              <a:gd name="f121" fmla="+- 0 0 f117"/>
              <a:gd name="f122" fmla="+- 0 0 f118"/>
              <a:gd name="f123" fmla="+- 0 0 f119"/>
              <a:gd name="f124" fmla="+- 0 0 f120"/>
              <a:gd name="f125" fmla="+- 0 0 f123"/>
              <a:gd name="f126" fmla="+- 0 0 f124"/>
              <a:gd name="f127" fmla="*/ 10800 f121 1"/>
              <a:gd name="f128" fmla="*/ 10800 f122 1"/>
              <a:gd name="f129" fmla="*/ f125 f3 1"/>
              <a:gd name="f130" fmla="*/ f126 f3 1"/>
              <a:gd name="f131" fmla="+- f127 10800 0"/>
              <a:gd name="f132" fmla="+- f128 10800 0"/>
              <a:gd name="f133" fmla="*/ f129 1 f10"/>
              <a:gd name="f134" fmla="*/ f130 1 f10"/>
              <a:gd name="f135" fmla="?: f73 f30 f131"/>
              <a:gd name="f136" fmla="?: f73 f31 f132"/>
              <a:gd name="f137" fmla="+- f133 0 f4"/>
              <a:gd name="f138" fmla="+- f134 0 f4"/>
              <a:gd name="f139" fmla="*/ f135 f18 1"/>
              <a:gd name="f140" fmla="*/ f136 f19 1"/>
              <a:gd name="f141" fmla="sin 1 f137"/>
              <a:gd name="f142" fmla="cos 1 f137"/>
              <a:gd name="f143" fmla="sin 1 f138"/>
              <a:gd name="f144" fmla="cos 1 f138"/>
              <a:gd name="f145" fmla="+- 0 0 f141"/>
              <a:gd name="f146" fmla="+- 0 0 f142"/>
              <a:gd name="f147" fmla="+- 0 0 f143"/>
              <a:gd name="f148" fmla="+- 0 0 f144"/>
              <a:gd name="f149" fmla="+- 0 0 f145"/>
              <a:gd name="f150" fmla="+- 0 0 f146"/>
              <a:gd name="f151" fmla="+- 0 0 f147"/>
              <a:gd name="f152" fmla="+- 0 0 f148"/>
              <a:gd name="f153" fmla="val f149"/>
              <a:gd name="f154" fmla="val f150"/>
              <a:gd name="f155" fmla="val f151"/>
              <a:gd name="f156" fmla="val f152"/>
              <a:gd name="f157" fmla="+- 0 0 f153"/>
              <a:gd name="f158" fmla="+- 0 0 f154"/>
              <a:gd name="f159" fmla="+- 0 0 f155"/>
              <a:gd name="f160" fmla="+- 0 0 f156"/>
              <a:gd name="f161" fmla="*/ 10800 f157 1"/>
              <a:gd name="f162" fmla="*/ 10800 f158 1"/>
              <a:gd name="f163" fmla="*/ 10800 f159 1"/>
              <a:gd name="f164" fmla="*/ 10800 f160 1"/>
              <a:gd name="f165" fmla="+- f161 10800 0"/>
              <a:gd name="f166" fmla="+- f162 10800 0"/>
              <a:gd name="f167" fmla="+- f163 10800 0"/>
              <a:gd name="f168" fmla="+- f164 10800 0"/>
              <a:gd name="f169" fmla="+- f167 0 f41"/>
              <a:gd name="f170" fmla="+- f168 0 f41"/>
              <a:gd name="f171" fmla="+- f165 0 f41"/>
              <a:gd name="f172" fmla="+- f166 0 f41"/>
              <a:gd name="f173" fmla="+- 0 0 f169"/>
              <a:gd name="f174" fmla="+- 0 0 f170"/>
              <a:gd name="f175" fmla="+- 0 0 f171"/>
              <a:gd name="f176" fmla="+- 0 0 f172"/>
              <a:gd name="f177" fmla="+- 0 0 f173"/>
              <a:gd name="f178" fmla="+- 0 0 f174"/>
              <a:gd name="f179" fmla="+- 0 0 f175"/>
              <a:gd name="f180" fmla="+- 0 0 f176"/>
              <a:gd name="f181" fmla="at2 f177 f178"/>
              <a:gd name="f182" fmla="at2 f179 f180"/>
              <a:gd name="f183" fmla="+- f181 f4 0"/>
              <a:gd name="f184" fmla="+- f182 f4 0"/>
              <a:gd name="f185" fmla="*/ f183 f10 1"/>
              <a:gd name="f186" fmla="*/ f184 f10 1"/>
              <a:gd name="f187" fmla="*/ f185 1 f3"/>
              <a:gd name="f188" fmla="*/ f186 1 f3"/>
              <a:gd name="f189" fmla="+- 0 0 f187"/>
              <a:gd name="f190" fmla="+- 0 0 f188"/>
              <a:gd name="f191" fmla="val f189"/>
              <a:gd name="f192" fmla="val f190"/>
              <a:gd name="f193" fmla="+- 0 0 f191"/>
              <a:gd name="f194" fmla="+- 0 0 f192"/>
              <a:gd name="f195" fmla="*/ f193 f3 1"/>
              <a:gd name="f196" fmla="*/ f194 f3 1"/>
              <a:gd name="f197" fmla="*/ f195 1 f10"/>
              <a:gd name="f198" fmla="*/ f196 1 f10"/>
              <a:gd name="f199" fmla="+- f197 0 f4"/>
              <a:gd name="f200" fmla="+- f198 0 f4"/>
              <a:gd name="f201" fmla="+- f199 f4 0"/>
              <a:gd name="f202" fmla="+- f200 0 f199"/>
              <a:gd name="f203" fmla="*/ f201 f10 1"/>
              <a:gd name="f204" fmla="+- f202 f2 0"/>
              <a:gd name="f205" fmla="*/ f203 1 f3"/>
              <a:gd name="f206" fmla="?: f202 f202 f204"/>
              <a:gd name="f207" fmla="+- 0 0 f205"/>
              <a:gd name="f208" fmla="+- 0 0 f207"/>
              <a:gd name="f209" fmla="*/ f208 f3 1"/>
              <a:gd name="f210" fmla="*/ f209 1 f10"/>
              <a:gd name="f211" fmla="+- f210 0 f4"/>
              <a:gd name="f212" fmla="cos 1 f211"/>
              <a:gd name="f213" fmla="sin 1 f211"/>
              <a:gd name="f214" fmla="+- 0 0 f212"/>
              <a:gd name="f215" fmla="+- 0 0 f213"/>
              <a:gd name="f216" fmla="+- 0 0 f214"/>
              <a:gd name="f217" fmla="+- 0 0 f215"/>
              <a:gd name="f218" fmla="val f216"/>
              <a:gd name="f219" fmla="val f217"/>
              <a:gd name="f220" fmla="+- 0 0 f218"/>
              <a:gd name="f221" fmla="+- 0 0 f219"/>
              <a:gd name="f222" fmla="*/ f32 f220 1"/>
              <a:gd name="f223" fmla="*/ f32 f221 1"/>
              <a:gd name="f224" fmla="*/ f222 f222 1"/>
              <a:gd name="f225" fmla="*/ f223 f223 1"/>
              <a:gd name="f226" fmla="+- f224 f225 0"/>
              <a:gd name="f227" fmla="sqrt f226"/>
              <a:gd name="f228" fmla="*/ f42 1 f227"/>
              <a:gd name="f229" fmla="*/ f220 f228 1"/>
              <a:gd name="f230" fmla="*/ f221 f228 1"/>
              <a:gd name="f231" fmla="+- f41 0 f229"/>
              <a:gd name="f232" fmla="+- f41 0 f230"/>
            </a:gdLst>
            <a:ahLst>
              <a:ahXY gdRefX="f0" minX="f14" maxX="f11" gdRefY="f1" minY="f14" maxY="f11">
                <a:pos x="f33" y="f34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68" y="f69"/>
              </a:cxn>
              <a:cxn ang="f44">
                <a:pos x="f68" y="f70"/>
              </a:cxn>
              <a:cxn ang="f44">
                <a:pos x="f71" y="f70"/>
              </a:cxn>
              <a:cxn ang="f43">
                <a:pos x="f71" y="f69"/>
              </a:cxn>
              <a:cxn ang="f45">
                <a:pos x="f139" y="f140"/>
              </a:cxn>
            </a:cxnLst>
            <a:rect l="f64" t="f67" r="f65" b="f66"/>
            <a:pathLst>
              <a:path w="21600" h="21600">
                <a:moveTo>
                  <a:pt x="f231" y="f232"/>
                </a:moveTo>
                <a:arcTo wR="f32" hR="f32" stAng="f199" swAng="f206"/>
                <a:lnTo>
                  <a:pt x="f135" y="f136"/>
                </a:lnTo>
                <a:close/>
              </a:path>
            </a:pathLst>
          </a:custGeom>
          <a:solidFill>
            <a:srgbClr val="548235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cav</a:t>
            </a:r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66594100-1C08-49E2-B05D-CC247D6C782A}"/>
              </a:ext>
            </a:extLst>
          </p:cNvPr>
          <p:cNvSpPr txBox="1"/>
          <p:nvPr/>
        </p:nvSpPr>
        <p:spPr>
          <a:xfrm>
            <a:off x="1221199" y="2041782"/>
            <a:ext cx="3470440" cy="3298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000" b="1" i="0" u="sng" strike="noStrike" kern="1200" cap="none" spc="0" baseline="0">
                <a:solidFill>
                  <a:srgbClr val="000000"/>
                </a:solidFill>
                <a:uFillTx/>
                <a:latin typeface="Calibri Light"/>
              </a:rPr>
              <a:t>Richieste di Assistenza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17EEFFAD-AABE-43CF-8FC0-2BB67A20593E}"/>
              </a:ext>
            </a:extLst>
          </p:cNvPr>
          <p:cNvSpPr txBox="1"/>
          <p:nvPr/>
        </p:nvSpPr>
        <p:spPr>
          <a:xfrm>
            <a:off x="6085304" y="2024243"/>
            <a:ext cx="1985217" cy="32498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000" b="1" i="0" u="sng" strike="noStrike" kern="1200" cap="none" spc="0" baseline="0">
                <a:solidFill>
                  <a:srgbClr val="000000"/>
                </a:solidFill>
                <a:uFillTx/>
                <a:latin typeface="Calibri Light"/>
              </a:rPr>
              <a:t>Personale</a:t>
            </a:r>
          </a:p>
        </p:txBody>
      </p:sp>
      <p:graphicFrame>
        <p:nvGraphicFramePr>
          <p:cNvPr id="9" name="Tabella 9">
            <a:extLst>
              <a:ext uri="{FF2B5EF4-FFF2-40B4-BE49-F238E27FC236}">
                <a16:creationId xmlns:a16="http://schemas.microsoft.com/office/drawing/2014/main" id="{9BA71FA3-7A70-4AEB-A7B8-19151178BC24}"/>
              </a:ext>
            </a:extLst>
          </p:cNvPr>
          <p:cNvGraphicFramePr>
            <a:graphicFrameLocks noGrp="1"/>
          </p:cNvGraphicFramePr>
          <p:nvPr/>
        </p:nvGraphicFramePr>
        <p:xfrm>
          <a:off x="5930898" y="2393277"/>
          <a:ext cx="2283997" cy="111253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283997">
                  <a:extLst>
                    <a:ext uri="{9D8B030D-6E8A-4147-A177-3AD203B41FA5}">
                      <a16:colId xmlns:a16="http://schemas.microsoft.com/office/drawing/2014/main" val="587053866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Nominativo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375089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Mario Rossi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635585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Camillo </a:t>
                      </a:r>
                      <a:r>
                        <a:rPr lang="it-IT">
                          <a:highlight>
                            <a:srgbClr val="FFFF00"/>
                          </a:highlight>
                        </a:rPr>
                        <a:t>Cav</a:t>
                      </a:r>
                      <a:r>
                        <a:rPr lang="it-IT"/>
                        <a:t>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951944"/>
                  </a:ext>
                </a:extLst>
              </a:tr>
            </a:tbl>
          </a:graphicData>
        </a:graphic>
      </p:graphicFrame>
      <p:sp>
        <p:nvSpPr>
          <p:cNvPr id="10" name="Titolo 1">
            <a:extLst>
              <a:ext uri="{FF2B5EF4-FFF2-40B4-BE49-F238E27FC236}">
                <a16:creationId xmlns:a16="http://schemas.microsoft.com/office/drawing/2014/main" id="{141AC421-F5E4-4779-8DC5-C16E0588E44C}"/>
              </a:ext>
            </a:extLst>
          </p:cNvPr>
          <p:cNvSpPr txBox="1"/>
          <p:nvPr/>
        </p:nvSpPr>
        <p:spPr>
          <a:xfrm>
            <a:off x="9010982" y="2041782"/>
            <a:ext cx="2175714" cy="32982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000" b="1" i="0" u="sng" strike="noStrike" kern="1200" cap="none" spc="0" baseline="0">
                <a:solidFill>
                  <a:srgbClr val="000000"/>
                </a:solidFill>
                <a:uFillTx/>
                <a:latin typeface="Calibri Light"/>
              </a:rPr>
              <a:t>Mezzi</a:t>
            </a:r>
          </a:p>
        </p:txBody>
      </p:sp>
      <p:graphicFrame>
        <p:nvGraphicFramePr>
          <p:cNvPr id="11" name="Tabella 13">
            <a:extLst>
              <a:ext uri="{FF2B5EF4-FFF2-40B4-BE49-F238E27FC236}">
                <a16:creationId xmlns:a16="http://schemas.microsoft.com/office/drawing/2014/main" id="{A3367C83-0E8C-4A4B-AABE-2356FA43E3E1}"/>
              </a:ext>
            </a:extLst>
          </p:cNvPr>
          <p:cNvGraphicFramePr>
            <a:graphicFrameLocks noGrp="1"/>
          </p:cNvGraphicFramePr>
          <p:nvPr/>
        </p:nvGraphicFramePr>
        <p:xfrm>
          <a:off x="9263649" y="2454103"/>
          <a:ext cx="1923046" cy="111253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900363">
                  <a:extLst>
                    <a:ext uri="{9D8B030D-6E8A-4147-A177-3AD203B41FA5}">
                      <a16:colId xmlns:a16="http://schemas.microsoft.com/office/drawing/2014/main" val="3130600640"/>
                    </a:ext>
                  </a:extLst>
                </a:gridCol>
                <a:gridCol w="1022683">
                  <a:extLst>
                    <a:ext uri="{9D8B030D-6E8A-4147-A177-3AD203B41FA5}">
                      <a16:colId xmlns:a16="http://schemas.microsoft.com/office/drawing/2014/main" val="3677998682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Sigla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Genere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24063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it-IT">
                          <a:highlight>
                            <a:srgbClr val="FFFF00"/>
                          </a:highlight>
                        </a:rPr>
                        <a:t>CAV</a:t>
                      </a:r>
                      <a:r>
                        <a:rPr lang="it-IT"/>
                        <a:t>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987066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AS-01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147680"/>
                  </a:ext>
                </a:extLst>
              </a:tr>
            </a:tbl>
          </a:graphicData>
        </a:graphic>
      </p:graphicFrame>
      <p:pic>
        <p:nvPicPr>
          <p:cNvPr id="12" name="Elemento grafico 15" descr="Microscopio">
            <a:extLst>
              <a:ext uri="{FF2B5EF4-FFF2-40B4-BE49-F238E27FC236}">
                <a16:creationId xmlns:a16="http://schemas.microsoft.com/office/drawing/2014/main" id="{61F82A03-9DF2-4D9B-8435-D214E9535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452" y="547588"/>
            <a:ext cx="914400" cy="9144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3" name="Freccia a destra 16">
            <a:extLst>
              <a:ext uri="{FF2B5EF4-FFF2-40B4-BE49-F238E27FC236}">
                <a16:creationId xmlns:a16="http://schemas.microsoft.com/office/drawing/2014/main" id="{D957293F-11C2-4915-93D8-B0BFE1A3F4F6}"/>
              </a:ext>
            </a:extLst>
          </p:cNvPr>
          <p:cNvSpPr/>
          <p:nvPr/>
        </p:nvSpPr>
        <p:spPr>
          <a:xfrm>
            <a:off x="4286579" y="968011"/>
            <a:ext cx="1011317" cy="322828"/>
          </a:xfrm>
          <a:custGeom>
            <a:avLst>
              <a:gd name="f0" fmla="val 18152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val f7"/>
              <a:gd name="f15" fmla="val f8"/>
              <a:gd name="f16" fmla="pin 0 f0 21600"/>
              <a:gd name="f17" fmla="pin 0 f1 10800"/>
              <a:gd name="f18" fmla="*/ f10 f2 1"/>
              <a:gd name="f19" fmla="*/ f11 f2 1"/>
              <a:gd name="f20" fmla="+- f15 0 f14"/>
              <a:gd name="f21" fmla="val f16"/>
              <a:gd name="f22" fmla="val f17"/>
              <a:gd name="f23" fmla="*/ f16 f12 1"/>
              <a:gd name="f24" fmla="*/ f17 f13 1"/>
              <a:gd name="f25" fmla="*/ f18 1 f4"/>
              <a:gd name="f26" fmla="*/ f19 1 f4"/>
              <a:gd name="f27" fmla="*/ f20 1 21600"/>
              <a:gd name="f28" fmla="+- 21600 0 f22"/>
              <a:gd name="f29" fmla="+- 21600 0 f21"/>
              <a:gd name="f30" fmla="*/ f22 f13 1"/>
              <a:gd name="f31" fmla="*/ f21 f12 1"/>
              <a:gd name="f32" fmla="+- f25 0 f3"/>
              <a:gd name="f33" fmla="+- f26 0 f3"/>
              <a:gd name="f34" fmla="*/ 0 f27 1"/>
              <a:gd name="f35" fmla="*/ 21600 f27 1"/>
              <a:gd name="f36" fmla="*/ f29 f22 1"/>
              <a:gd name="f37" fmla="*/ f28 f13 1"/>
              <a:gd name="f38" fmla="*/ f36 1 10800"/>
              <a:gd name="f39" fmla="*/ f34 1 f27"/>
              <a:gd name="f40" fmla="*/ f35 1 f27"/>
              <a:gd name="f41" fmla="+- f21 f38 0"/>
              <a:gd name="f42" fmla="*/ f39 f12 1"/>
              <a:gd name="f43" fmla="*/ f39 f13 1"/>
              <a:gd name="f44" fmla="*/ f40 f13 1"/>
              <a:gd name="f45" fmla="*/ f41 f12 1"/>
            </a:gdLst>
            <a:ahLst>
              <a:ahXY gdRefX="f0" minX="f7" maxX="f8" gdRefY="f1" minY="f7" maxY="f9">
                <a:pos x="f23" y="f24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3"/>
              </a:cxn>
              <a:cxn ang="f33">
                <a:pos x="f31" y="f44"/>
              </a:cxn>
            </a:cxnLst>
            <a:rect l="f42" t="f30" r="f45" b="f37"/>
            <a:pathLst>
              <a:path w="21600" h="21600">
                <a:moveTo>
                  <a:pt x="f7" y="f22"/>
                </a:moveTo>
                <a:lnTo>
                  <a:pt x="f21" y="f22"/>
                </a:lnTo>
                <a:lnTo>
                  <a:pt x="f21" y="f7"/>
                </a:lnTo>
                <a:lnTo>
                  <a:pt x="f8" y="f9"/>
                </a:lnTo>
                <a:lnTo>
                  <a:pt x="f21" y="f8"/>
                </a:lnTo>
                <a:lnTo>
                  <a:pt x="f21" y="f28"/>
                </a:lnTo>
                <a:lnTo>
                  <a:pt x="f7" y="f28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4" name="Titolo 1">
            <a:extLst>
              <a:ext uri="{FF2B5EF4-FFF2-40B4-BE49-F238E27FC236}">
                <a16:creationId xmlns:a16="http://schemas.microsoft.com/office/drawing/2014/main" id="{0DC57782-3346-4C83-965A-76814D4D0332}"/>
              </a:ext>
            </a:extLst>
          </p:cNvPr>
          <p:cNvSpPr txBox="1"/>
          <p:nvPr/>
        </p:nvSpPr>
        <p:spPr>
          <a:xfrm>
            <a:off x="4763164" y="1511100"/>
            <a:ext cx="2263277" cy="38905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000" b="0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</a:rPr>
              <a:t>Motore di ricerca</a:t>
            </a:r>
          </a:p>
        </p:txBody>
      </p:sp>
      <p:graphicFrame>
        <p:nvGraphicFramePr>
          <p:cNvPr id="15" name="Tabella 22">
            <a:extLst>
              <a:ext uri="{FF2B5EF4-FFF2-40B4-BE49-F238E27FC236}">
                <a16:creationId xmlns:a16="http://schemas.microsoft.com/office/drawing/2014/main" id="{839F3EFF-E92E-467B-93D7-D6D36DC058F6}"/>
              </a:ext>
            </a:extLst>
          </p:cNvPr>
          <p:cNvGraphicFramePr>
            <a:graphicFrameLocks noGrp="1"/>
          </p:cNvGraphicFramePr>
          <p:nvPr/>
        </p:nvGraphicFramePr>
        <p:xfrm>
          <a:off x="3251871" y="4608246"/>
          <a:ext cx="6011777" cy="211837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011777">
                  <a:extLst>
                    <a:ext uri="{9D8B030D-6E8A-4147-A177-3AD203B41FA5}">
                      <a16:colId xmlns:a16="http://schemas.microsoft.com/office/drawing/2014/main" val="266089581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lvl="0"/>
                      <a:r>
                        <a:rPr lang="it-IT"/>
                        <a:t>Risultato ricerca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637320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it-IT"/>
                        <a:t>        Richiesta Assistenza: Incendio generico - Via </a:t>
                      </a:r>
                      <a:r>
                        <a:rPr lang="it-IT">
                          <a:highlight>
                            <a:srgbClr val="FFFF00"/>
                          </a:highlight>
                        </a:rPr>
                        <a:t>Cav</a:t>
                      </a:r>
                      <a:r>
                        <a:rPr lang="it-IT"/>
                        <a:t>our, 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333921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it-IT"/>
                        <a:t>        Richiesta Assistenza: Allagamento abitazione. </a:t>
                      </a:r>
                      <a:r>
                        <a:rPr lang="it-IT">
                          <a:highlight>
                            <a:srgbClr val="FFFF00"/>
                          </a:highlight>
                        </a:rPr>
                        <a:t>Cav</a:t>
                      </a:r>
                      <a:r>
                        <a:rPr lang="it-IT"/>
                        <a:t>i elettrici </a:t>
                      </a:r>
                    </a:p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it-IT"/>
                        <a:t>        scoperti. - Largo Dalmazia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512438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it-IT"/>
                        <a:t>        Personale: Camillo </a:t>
                      </a:r>
                      <a:r>
                        <a:rPr lang="it-IT">
                          <a:highlight>
                            <a:srgbClr val="FFFF00"/>
                          </a:highlight>
                        </a:rPr>
                        <a:t>Cav</a:t>
                      </a:r>
                      <a:r>
                        <a:rPr lang="it-IT"/>
                        <a:t>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20905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it-IT"/>
                        <a:t>        Mezzo: </a:t>
                      </a:r>
                      <a:r>
                        <a:rPr lang="it-IT">
                          <a:highlight>
                            <a:srgbClr val="FFFF00"/>
                          </a:highlight>
                        </a:rPr>
                        <a:t>CAV</a:t>
                      </a:r>
                      <a:r>
                        <a:rPr lang="it-IT"/>
                        <a:t>-01 - 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929980"/>
                  </a:ext>
                </a:extLst>
              </a:tr>
            </a:tbl>
          </a:graphicData>
        </a:graphic>
      </p:graphicFrame>
      <p:pic>
        <p:nvPicPr>
          <p:cNvPr id="16" name="Elemento grafico 16" descr="Camion">
            <a:extLst>
              <a:ext uri="{FF2B5EF4-FFF2-40B4-BE49-F238E27FC236}">
                <a16:creationId xmlns:a16="http://schemas.microsoft.com/office/drawing/2014/main" id="{1213FB98-CA59-4858-A708-BC9B8C5FC2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96649" y="6348734"/>
            <a:ext cx="394810" cy="39481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7" name="Elemento grafico 18" descr="Utenti">
            <a:extLst>
              <a:ext uri="{FF2B5EF4-FFF2-40B4-BE49-F238E27FC236}">
                <a16:creationId xmlns:a16="http://schemas.microsoft.com/office/drawing/2014/main" id="{5BEA1858-2B71-445B-94BA-6982CA681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96649" y="5963305"/>
            <a:ext cx="394810" cy="39481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8" name="Elemento grafico 20" descr="Avviso">
            <a:extLst>
              <a:ext uri="{FF2B5EF4-FFF2-40B4-BE49-F238E27FC236}">
                <a16:creationId xmlns:a16="http://schemas.microsoft.com/office/drawing/2014/main" id="{DB87C7A1-A6D7-4778-86EF-986703B9F1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96649" y="4949427"/>
            <a:ext cx="358618" cy="35861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9" name="Elemento grafico 21" descr="Avviso">
            <a:extLst>
              <a:ext uri="{FF2B5EF4-FFF2-40B4-BE49-F238E27FC236}">
                <a16:creationId xmlns:a16="http://schemas.microsoft.com/office/drawing/2014/main" id="{8CD2EE11-99E7-4347-9C92-C35199F905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96649" y="5349221"/>
            <a:ext cx="358618" cy="35861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79ADF4E9-B314-4D64-BF61-0FB8BE6F2D9C}"/>
              </a:ext>
            </a:extLst>
          </p:cNvPr>
          <p:cNvSpPr txBox="1"/>
          <p:nvPr/>
        </p:nvSpPr>
        <p:spPr>
          <a:xfrm>
            <a:off x="1524003" y="410757"/>
            <a:ext cx="9144000" cy="4993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900" b="0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</a:rPr>
              <a:t>Documentazione del software </a:t>
            </a:r>
          </a:p>
        </p:txBody>
      </p:sp>
      <p:cxnSp>
        <p:nvCxnSpPr>
          <p:cNvPr id="4" name="Connettore diritto 4">
            <a:extLst>
              <a:ext uri="{FF2B5EF4-FFF2-40B4-BE49-F238E27FC236}">
                <a16:creationId xmlns:a16="http://schemas.microsoft.com/office/drawing/2014/main" id="{5E33B177-2856-4EB8-96B0-E1F77CD4D136}"/>
              </a:ext>
            </a:extLst>
          </p:cNvPr>
          <p:cNvCxnSpPr/>
          <p:nvPr/>
        </p:nvCxnSpPr>
        <p:spPr>
          <a:xfrm>
            <a:off x="6485464" y="431797"/>
            <a:ext cx="467999" cy="457200"/>
          </a:xfrm>
          <a:prstGeom prst="straightConnector1">
            <a:avLst/>
          </a:prstGeom>
          <a:noFill/>
          <a:ln w="19046" cap="flat">
            <a:solidFill>
              <a:srgbClr val="FF0000"/>
            </a:solidFill>
            <a:prstDash val="solid"/>
            <a:miter/>
          </a:ln>
        </p:spPr>
      </p:cxnSp>
      <p:cxnSp>
        <p:nvCxnSpPr>
          <p:cNvPr id="5" name="Connettore diritto 5">
            <a:extLst>
              <a:ext uri="{FF2B5EF4-FFF2-40B4-BE49-F238E27FC236}">
                <a16:creationId xmlns:a16="http://schemas.microsoft.com/office/drawing/2014/main" id="{2B45289B-A648-49AF-B965-CB15CFB80CB2}"/>
              </a:ext>
            </a:extLst>
          </p:cNvPr>
          <p:cNvCxnSpPr/>
          <p:nvPr/>
        </p:nvCxnSpPr>
        <p:spPr>
          <a:xfrm flipV="1">
            <a:off x="6493940" y="414872"/>
            <a:ext cx="467999" cy="457200"/>
          </a:xfrm>
          <a:prstGeom prst="straightConnector1">
            <a:avLst/>
          </a:prstGeom>
          <a:noFill/>
          <a:ln w="19046" cap="flat">
            <a:solidFill>
              <a:srgbClr val="FF0000"/>
            </a:solidFill>
            <a:prstDash val="solid"/>
            <a:miter/>
          </a:ln>
        </p:spPr>
      </p:cxnSp>
      <p:sp>
        <p:nvSpPr>
          <p:cNvPr id="6" name="Titolo 1">
            <a:extLst>
              <a:ext uri="{FF2B5EF4-FFF2-40B4-BE49-F238E27FC236}">
                <a16:creationId xmlns:a16="http://schemas.microsoft.com/office/drawing/2014/main" id="{9F895B6E-451B-4462-B866-A2D501FB3732}"/>
              </a:ext>
            </a:extLst>
          </p:cNvPr>
          <p:cNvSpPr txBox="1"/>
          <p:nvPr/>
        </p:nvSpPr>
        <p:spPr>
          <a:xfrm>
            <a:off x="6338465" y="74715"/>
            <a:ext cx="761996" cy="4993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900" b="0" i="0" u="none" strike="noStrike" kern="1200" cap="none" spc="0" baseline="0">
                <a:solidFill>
                  <a:srgbClr val="000000"/>
                </a:solidFill>
                <a:uFillTx/>
                <a:latin typeface="Bradley Hand ITC" pitchFamily="66"/>
              </a:rPr>
              <a:t>nel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CB8F4B1-650A-402C-92C4-8A7B15EDEC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50" r="26154" b="17395"/>
          <a:stretch/>
        </p:blipFill>
        <p:spPr>
          <a:xfrm>
            <a:off x="506437" y="1246198"/>
            <a:ext cx="9003323" cy="47267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193CD857-43B4-4734-9CD8-2ADBCADEED17}"/>
              </a:ext>
            </a:extLst>
          </p:cNvPr>
          <p:cNvSpPr txBox="1"/>
          <p:nvPr/>
        </p:nvSpPr>
        <p:spPr>
          <a:xfrm>
            <a:off x="1058774" y="5379799"/>
            <a:ext cx="9685425" cy="69080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500" b="0" i="0" u="none" strike="noStrike" kern="1200" cap="none" spc="0" baseline="0" dirty="0">
                <a:solidFill>
                  <a:srgbClr val="000000"/>
                </a:solidFill>
                <a:uFillTx/>
                <a:latin typeface="Calibri Light"/>
              </a:rPr>
              <a:t>Possibilità di collaborazione «</a:t>
            </a:r>
            <a:r>
              <a:rPr lang="it-IT" sz="2500" b="1" i="0" u="none" strike="noStrike" kern="1200" cap="none" spc="0" baseline="0" dirty="0">
                <a:solidFill>
                  <a:srgbClr val="000000"/>
                </a:solidFill>
                <a:uFillTx/>
                <a:latin typeface="Calibri Light"/>
              </a:rPr>
              <a:t>interattiva</a:t>
            </a:r>
            <a:r>
              <a:rPr lang="it-IT" sz="2500" b="0" i="0" u="none" strike="noStrike" kern="1200" cap="none" spc="0" baseline="0" dirty="0">
                <a:solidFill>
                  <a:srgbClr val="000000"/>
                </a:solidFill>
                <a:uFillTx/>
                <a:latin typeface="Calibri Light"/>
              </a:rPr>
              <a:t>» con il personale dislocato </a:t>
            </a:r>
            <a:r>
              <a:rPr lang="it-IT" sz="2500" b="0" i="0" u="none" strike="noStrike" kern="0" cap="none" spc="0" baseline="0" dirty="0">
                <a:solidFill>
                  <a:srgbClr val="000000"/>
                </a:solidFill>
                <a:uFillTx/>
                <a:latin typeface="Calibri Light"/>
              </a:rPr>
              <a:t>nei Comandi Provinciali</a:t>
            </a:r>
            <a:endParaRPr lang="it-IT" sz="2500" b="0" i="0" u="none" strike="noStrike" kern="1200" cap="none" spc="0" baseline="0" dirty="0">
              <a:solidFill>
                <a:srgbClr val="000000"/>
              </a:solidFill>
              <a:uFillTx/>
              <a:latin typeface="Calibri Light"/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AE8C4B8B-6ADF-4660-88AB-4E8753B36170}"/>
              </a:ext>
            </a:extLst>
          </p:cNvPr>
          <p:cNvSpPr txBox="1"/>
          <p:nvPr/>
        </p:nvSpPr>
        <p:spPr>
          <a:xfrm>
            <a:off x="1676406" y="650988"/>
            <a:ext cx="9144000" cy="4993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900" b="0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</a:rPr>
              <a:t>SOVVF è Open Source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272EFB7-91CA-467B-9EF5-9061D281CA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7" t="17288" r="46231" b="41380"/>
          <a:stretch/>
        </p:blipFill>
        <p:spPr>
          <a:xfrm>
            <a:off x="1676406" y="1266091"/>
            <a:ext cx="6119447" cy="271506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191</Words>
  <Application>Microsoft Office PowerPoint</Application>
  <PresentationFormat>Widescreen</PresentationFormat>
  <Paragraphs>53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Arial</vt:lpstr>
      <vt:lpstr>Bradley Hand ITC</vt:lpstr>
      <vt:lpstr>Calibri</vt:lpstr>
      <vt:lpstr>Calibri Light</vt:lpstr>
      <vt:lpstr>Tema di Office</vt:lpstr>
      <vt:lpstr>Architettura software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Architettura software</dc:title>
  <dc:creator>Deflorio Felice</dc:creator>
  <cp:lastModifiedBy>Deflorio Felice</cp:lastModifiedBy>
  <cp:revision>12</cp:revision>
  <cp:lastPrinted>2017-06-07T09:51:30Z</cp:lastPrinted>
  <dcterms:created xsi:type="dcterms:W3CDTF">2017-06-06T10:51:24Z</dcterms:created>
  <dcterms:modified xsi:type="dcterms:W3CDTF">2017-06-07T09:56:10Z</dcterms:modified>
</cp:coreProperties>
</file>