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36955db8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36955db8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36955db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36955db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36955db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36955db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36955db8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36955db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36955db8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36955db8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36955db8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36955db8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36955db8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36955db8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36955db8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36955db8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36955db8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36955db8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LLMs (Large Language Models)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300"/>
              <a:t>Conclusion : Quand utiliser quel modèle ?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Pour la classification de texte ou l'extraction d'informations</a:t>
            </a:r>
            <a:r>
              <a:rPr lang="fr" sz="1100">
                <a:solidFill>
                  <a:schemeClr val="dk1"/>
                </a:solidFill>
              </a:rPr>
              <a:t> : </a:t>
            </a:r>
            <a:r>
              <a:rPr b="1" lang="fr" sz="1100">
                <a:solidFill>
                  <a:schemeClr val="dk1"/>
                </a:solidFill>
              </a:rPr>
              <a:t>BERT</a:t>
            </a:r>
            <a:r>
              <a:rPr lang="fr" sz="1100">
                <a:solidFill>
                  <a:schemeClr val="dk1"/>
                </a:solidFill>
              </a:rPr>
              <a:t>, </a:t>
            </a:r>
            <a:r>
              <a:rPr b="1" lang="fr" sz="1100">
                <a:solidFill>
                  <a:schemeClr val="dk1"/>
                </a:solidFill>
              </a:rPr>
              <a:t>RoBERTa</a:t>
            </a:r>
            <a:r>
              <a:rPr lang="fr" sz="1100">
                <a:solidFill>
                  <a:schemeClr val="dk1"/>
                </a:solidFill>
              </a:rPr>
              <a:t>, </a:t>
            </a:r>
            <a:r>
              <a:rPr b="1" lang="fr" sz="1100">
                <a:solidFill>
                  <a:schemeClr val="dk1"/>
                </a:solidFill>
              </a:rPr>
              <a:t>DistilBERT</a:t>
            </a:r>
            <a:r>
              <a:rPr lang="fr" sz="1100">
                <a:solidFill>
                  <a:schemeClr val="dk1"/>
                </a:solidFill>
              </a:rPr>
              <a:t> et </a:t>
            </a:r>
            <a:r>
              <a:rPr b="1" lang="fr" sz="1100">
                <a:solidFill>
                  <a:schemeClr val="dk1"/>
                </a:solidFill>
              </a:rPr>
              <a:t>ALBERT</a:t>
            </a:r>
            <a:r>
              <a:rPr lang="fr" sz="1100">
                <a:solidFill>
                  <a:schemeClr val="dk1"/>
                </a:solidFill>
              </a:rPr>
              <a:t> sont de bons choix, selon le compromis entre précision et efficacité.</a:t>
            </a:r>
            <a:br>
              <a:rPr lang="f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Pour la génération de texte ou la réponse à des questions</a:t>
            </a:r>
            <a:r>
              <a:rPr lang="fr" sz="1100">
                <a:solidFill>
                  <a:schemeClr val="dk1"/>
                </a:solidFill>
              </a:rPr>
              <a:t> : </a:t>
            </a:r>
            <a:r>
              <a:rPr b="1" lang="fr" sz="1100">
                <a:solidFill>
                  <a:schemeClr val="dk1"/>
                </a:solidFill>
              </a:rPr>
              <a:t>GPT</a:t>
            </a:r>
            <a:r>
              <a:rPr lang="fr" sz="1100">
                <a:solidFill>
                  <a:schemeClr val="dk1"/>
                </a:solidFill>
              </a:rPr>
              <a:t> et </a:t>
            </a:r>
            <a:r>
              <a:rPr b="1" lang="fr" sz="1100">
                <a:solidFill>
                  <a:schemeClr val="dk1"/>
                </a:solidFill>
              </a:rPr>
              <a:t>BART</a:t>
            </a:r>
            <a:r>
              <a:rPr lang="fr" sz="1100">
                <a:solidFill>
                  <a:schemeClr val="dk1"/>
                </a:solidFill>
              </a:rPr>
              <a:t> sont plus adaptés. </a:t>
            </a:r>
            <a:r>
              <a:rPr b="1" lang="fr" sz="1100">
                <a:solidFill>
                  <a:schemeClr val="dk1"/>
                </a:solidFill>
              </a:rPr>
              <a:t>GPT</a:t>
            </a:r>
            <a:r>
              <a:rPr lang="fr" sz="1100">
                <a:solidFill>
                  <a:schemeClr val="dk1"/>
                </a:solidFill>
              </a:rPr>
              <a:t> est meilleur pour des applications créatives (chatbots, génération de contenu) tandis que </a:t>
            </a:r>
            <a:r>
              <a:rPr b="1" lang="fr" sz="1100">
                <a:solidFill>
                  <a:schemeClr val="dk1"/>
                </a:solidFill>
              </a:rPr>
              <a:t>BART</a:t>
            </a:r>
            <a:r>
              <a:rPr lang="fr" sz="1100">
                <a:solidFill>
                  <a:schemeClr val="dk1"/>
                </a:solidFill>
              </a:rPr>
              <a:t> est un bon choix pour des tâches comme le résumé de texte ou la traduction.</a:t>
            </a:r>
            <a:br>
              <a:rPr lang="f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Pour un compromis entre performance et taille du modèle</a:t>
            </a:r>
            <a:r>
              <a:rPr lang="fr" sz="1100">
                <a:solidFill>
                  <a:schemeClr val="dk1"/>
                </a:solidFill>
              </a:rPr>
              <a:t> : </a:t>
            </a:r>
            <a:r>
              <a:rPr b="1" lang="fr" sz="1100">
                <a:solidFill>
                  <a:schemeClr val="dk1"/>
                </a:solidFill>
              </a:rPr>
              <a:t>DistilBERT</a:t>
            </a:r>
            <a:r>
              <a:rPr lang="fr" sz="1100">
                <a:solidFill>
                  <a:schemeClr val="dk1"/>
                </a:solidFill>
              </a:rPr>
              <a:t> ou </a:t>
            </a:r>
            <a:r>
              <a:rPr b="1" lang="fr" sz="1100">
                <a:solidFill>
                  <a:schemeClr val="dk1"/>
                </a:solidFill>
              </a:rPr>
              <a:t>ALBERT</a:t>
            </a:r>
            <a:r>
              <a:rPr lang="fr" sz="1100">
                <a:solidFill>
                  <a:schemeClr val="dk1"/>
                </a:solidFill>
              </a:rPr>
              <a:t> sont parfaits lorsque vous avez besoin de performances similaires à BERT mais avec moins de ressources.</a:t>
            </a:r>
            <a:br>
              <a:rPr lang="f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fr" sz="1100">
                <a:solidFill>
                  <a:schemeClr val="dk1"/>
                </a:solidFill>
              </a:rPr>
              <a:t>Pour des tâches complexes ou spécifiques avec de grandes données</a:t>
            </a:r>
            <a:r>
              <a:rPr lang="fr" sz="1100">
                <a:solidFill>
                  <a:schemeClr val="dk1"/>
                </a:solidFill>
              </a:rPr>
              <a:t> : </a:t>
            </a:r>
            <a:r>
              <a:rPr b="1" lang="fr" sz="1100">
                <a:solidFill>
                  <a:schemeClr val="dk1"/>
                </a:solidFill>
              </a:rPr>
              <a:t>XLNet</a:t>
            </a:r>
            <a:r>
              <a:rPr lang="fr" sz="1100">
                <a:solidFill>
                  <a:schemeClr val="dk1"/>
                </a:solidFill>
              </a:rPr>
              <a:t> ou </a:t>
            </a:r>
            <a:r>
              <a:rPr b="1" lang="fr" sz="1100">
                <a:solidFill>
                  <a:schemeClr val="dk1"/>
                </a:solidFill>
              </a:rPr>
              <a:t>T5</a:t>
            </a:r>
            <a:r>
              <a:rPr lang="fr" sz="1100">
                <a:solidFill>
                  <a:schemeClr val="dk1"/>
                </a:solidFill>
              </a:rPr>
              <a:t> sont recommandés pour leurs capacités avancées.</a:t>
            </a:r>
            <a:br>
              <a:rPr lang="f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1.</a:t>
            </a:r>
            <a:r>
              <a:rPr b="1" lang="fr"/>
              <a:t>BERT (Bidirectional Encoder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/>
              <a:t>Representations from Transformers)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414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fr" sz="3600">
                <a:solidFill>
                  <a:schemeClr val="dk1"/>
                </a:solidFill>
              </a:rPr>
              <a:t>Forces :</a:t>
            </a:r>
            <a:endParaRPr b="1" sz="3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00">
                <a:solidFill>
                  <a:schemeClr val="dk1"/>
                </a:solidFill>
              </a:rPr>
              <a:t>Compréhension bidirectionnelle</a:t>
            </a:r>
            <a:r>
              <a:rPr lang="fr" sz="3600">
                <a:solidFill>
                  <a:schemeClr val="dk1"/>
                </a:solidFill>
              </a:rPr>
              <a:t> du texte : contrairement aux modèles unidirectionnels comme les RNN, BERT prend en compte le contexte des mots dans les deux directions (avant et après).</a:t>
            </a:r>
            <a:br>
              <a:rPr lang="fr" sz="3600">
                <a:solidFill>
                  <a:schemeClr val="dk1"/>
                </a:solidFill>
              </a:rPr>
            </a:br>
            <a:endParaRPr sz="3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00">
                <a:solidFill>
                  <a:schemeClr val="dk1"/>
                </a:solidFill>
              </a:rPr>
              <a:t>Pré-entraînement efficace</a:t>
            </a:r>
            <a:r>
              <a:rPr lang="fr" sz="3600">
                <a:solidFill>
                  <a:schemeClr val="dk1"/>
                </a:solidFill>
              </a:rPr>
              <a:t> avec des tâches comme la prédiction de mots masqués et la classification de phrases.</a:t>
            </a:r>
            <a:br>
              <a:rPr lang="fr" sz="3600">
                <a:solidFill>
                  <a:schemeClr val="dk1"/>
                </a:solidFill>
              </a:rPr>
            </a:br>
            <a:endParaRPr sz="3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00">
                <a:solidFill>
                  <a:schemeClr val="dk1"/>
                </a:solidFill>
              </a:rPr>
              <a:t>Excellente performance sur des tâches de classification et d'extraction d'informations</a:t>
            </a:r>
            <a:r>
              <a:rPr lang="fr" sz="3600">
                <a:solidFill>
                  <a:schemeClr val="dk1"/>
                </a:solidFill>
              </a:rPr>
              <a:t> : classification de texte, analyse de sentiment, extraction d'entités nommées (NER), etc.</a:t>
            </a:r>
            <a:br>
              <a:rPr lang="fr" sz="3600">
                <a:solidFill>
                  <a:schemeClr val="dk1"/>
                </a:solidFill>
              </a:rPr>
            </a:b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fr" sz="3600">
                <a:solidFill>
                  <a:schemeClr val="dk1"/>
                </a:solidFill>
              </a:rPr>
              <a:t>Faiblesses :</a:t>
            </a:r>
            <a:endParaRPr b="1" sz="3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00">
                <a:solidFill>
                  <a:schemeClr val="dk1"/>
                </a:solidFill>
              </a:rPr>
              <a:t>Génération de texte</a:t>
            </a:r>
            <a:r>
              <a:rPr lang="fr" sz="3600">
                <a:solidFill>
                  <a:schemeClr val="dk1"/>
                </a:solidFill>
              </a:rPr>
              <a:t> : BERT n'est pas conçu pour générer du texte, ce qui le rend moins utile pour des applications comme la génération de dialogues ou la création de contenu.</a:t>
            </a:r>
            <a:br>
              <a:rPr lang="fr" sz="3600">
                <a:solidFill>
                  <a:schemeClr val="dk1"/>
                </a:solidFill>
              </a:rPr>
            </a:br>
            <a:endParaRPr sz="3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00">
                <a:solidFill>
                  <a:schemeClr val="dk1"/>
                </a:solidFill>
              </a:rPr>
              <a:t>Temps de calcul élevé pour l'inférence</a:t>
            </a:r>
            <a:r>
              <a:rPr lang="fr" sz="3600">
                <a:solidFill>
                  <a:schemeClr val="dk1"/>
                </a:solidFill>
              </a:rPr>
              <a:t> sur de longues séquences de texte.</a:t>
            </a:r>
            <a:br>
              <a:rPr lang="fr" sz="3600">
                <a:solidFill>
                  <a:schemeClr val="dk1"/>
                </a:solidFill>
              </a:rPr>
            </a:b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b="1" lang="fr" sz="3600">
                <a:solidFill>
                  <a:schemeClr val="dk1"/>
                </a:solidFill>
              </a:rPr>
              <a:t>Cas d'utilisation :</a:t>
            </a:r>
            <a:endParaRPr b="1" sz="3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00">
                <a:solidFill>
                  <a:schemeClr val="dk1"/>
                </a:solidFill>
              </a:rPr>
              <a:t>Classification de texte</a:t>
            </a:r>
            <a:r>
              <a:rPr lang="fr" sz="3600">
                <a:solidFill>
                  <a:schemeClr val="dk1"/>
                </a:solidFill>
              </a:rPr>
              <a:t> (analyse de sentiment, détection de spam, classification de documents).</a:t>
            </a:r>
            <a:br>
              <a:rPr lang="fr" sz="3600">
                <a:solidFill>
                  <a:schemeClr val="dk1"/>
                </a:solidFill>
              </a:rPr>
            </a:br>
            <a:endParaRPr sz="3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00">
                <a:solidFill>
                  <a:schemeClr val="dk1"/>
                </a:solidFill>
              </a:rPr>
              <a:t>Extraction d'informations</a:t>
            </a:r>
            <a:r>
              <a:rPr lang="fr" sz="3600">
                <a:solidFill>
                  <a:schemeClr val="dk1"/>
                </a:solidFill>
              </a:rPr>
              <a:t> (NER, réponse à des questions basée sur un passage).</a:t>
            </a:r>
            <a:br>
              <a:rPr lang="fr" sz="3600">
                <a:solidFill>
                  <a:schemeClr val="dk1"/>
                </a:solidFill>
              </a:rPr>
            </a:br>
            <a:endParaRPr sz="36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00">
                <a:solidFill>
                  <a:schemeClr val="dk1"/>
                </a:solidFill>
              </a:rPr>
              <a:t>Réponse à des questions</a:t>
            </a:r>
            <a:r>
              <a:rPr lang="fr" sz="3600">
                <a:solidFill>
                  <a:schemeClr val="dk1"/>
                </a:solidFill>
              </a:rPr>
              <a:t> où le contexte est important, mais où la génération de texte n'est pas nécessaire.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3375" y="820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28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2</a:t>
            </a:r>
            <a:r>
              <a:rPr lang="fr" sz="2400"/>
              <a:t>. </a:t>
            </a:r>
            <a:r>
              <a:rPr b="1" lang="fr" sz="2400"/>
              <a:t>GPT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(Generative Pretrained Transformer)</a:t>
            </a:r>
            <a:endParaRPr sz="2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00150"/>
            <a:ext cx="85206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490"/>
              <a:buFont typeface="Arial"/>
              <a:buNone/>
            </a:pPr>
            <a:r>
              <a:rPr b="1" lang="fr" sz="3607">
                <a:solidFill>
                  <a:schemeClr val="dk1"/>
                </a:solidFill>
              </a:rPr>
              <a:t>Forces :</a:t>
            </a:r>
            <a:endParaRPr b="1" sz="3607">
              <a:solidFill>
                <a:schemeClr val="dk1"/>
              </a:solidFill>
            </a:endParaRPr>
          </a:p>
          <a:p>
            <a:pPr indent="-2858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07">
                <a:solidFill>
                  <a:schemeClr val="dk1"/>
                </a:solidFill>
              </a:rPr>
              <a:t>Génération de texte fluide et cohérent</a:t>
            </a:r>
            <a:r>
              <a:rPr lang="fr" sz="3607">
                <a:solidFill>
                  <a:schemeClr val="dk1"/>
                </a:solidFill>
              </a:rPr>
              <a:t> : GPT est spécialement conçu pour générer du texte de manière naturelle et réaliste.</a:t>
            </a:r>
            <a:br>
              <a:rPr lang="fr" sz="3607">
                <a:solidFill>
                  <a:schemeClr val="dk1"/>
                </a:solidFill>
              </a:rPr>
            </a:br>
            <a:endParaRPr sz="3607">
              <a:solidFill>
                <a:schemeClr val="dk1"/>
              </a:solidFill>
            </a:endParaRPr>
          </a:p>
          <a:p>
            <a:pPr indent="-2858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07">
                <a:solidFill>
                  <a:schemeClr val="dk1"/>
                </a:solidFill>
              </a:rPr>
              <a:t>Applications conversationnelles</a:t>
            </a:r>
            <a:r>
              <a:rPr lang="fr" sz="3607">
                <a:solidFill>
                  <a:schemeClr val="dk1"/>
                </a:solidFill>
              </a:rPr>
              <a:t> : GPT peut être utilisé pour construire des chatbots et des assistants virtuels capables de maintenir une conversation fluide.</a:t>
            </a:r>
            <a:br>
              <a:rPr lang="fr" sz="3607">
                <a:solidFill>
                  <a:schemeClr val="dk1"/>
                </a:solidFill>
              </a:rPr>
            </a:br>
            <a:endParaRPr sz="3607">
              <a:solidFill>
                <a:schemeClr val="dk1"/>
              </a:solidFill>
            </a:endParaRPr>
          </a:p>
          <a:p>
            <a:pPr indent="-2858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07">
                <a:solidFill>
                  <a:schemeClr val="dk1"/>
                </a:solidFill>
              </a:rPr>
              <a:t>Polyvalence</a:t>
            </a:r>
            <a:r>
              <a:rPr lang="fr" sz="3607">
                <a:solidFill>
                  <a:schemeClr val="dk1"/>
                </a:solidFill>
              </a:rPr>
              <a:t> dans diverses tâches de génération de texte.</a:t>
            </a:r>
            <a:br>
              <a:rPr lang="fr" sz="3607">
                <a:solidFill>
                  <a:schemeClr val="dk1"/>
                </a:solidFill>
              </a:rPr>
            </a:br>
            <a:endParaRPr sz="36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490"/>
              <a:buFont typeface="Arial"/>
              <a:buNone/>
            </a:pPr>
            <a:r>
              <a:rPr b="1" lang="fr" sz="3607">
                <a:solidFill>
                  <a:schemeClr val="dk1"/>
                </a:solidFill>
              </a:rPr>
              <a:t>Faiblesses :</a:t>
            </a:r>
            <a:endParaRPr b="1" sz="3607">
              <a:solidFill>
                <a:schemeClr val="dk1"/>
              </a:solidFill>
            </a:endParaRPr>
          </a:p>
          <a:p>
            <a:pPr indent="-2858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07">
                <a:solidFill>
                  <a:schemeClr val="dk1"/>
                </a:solidFill>
              </a:rPr>
              <a:t>Manque de compréhension profonde</a:t>
            </a:r>
            <a:r>
              <a:rPr lang="fr" sz="3607">
                <a:solidFill>
                  <a:schemeClr val="dk1"/>
                </a:solidFill>
              </a:rPr>
              <a:t> : bien que GPT soit excellent pour générer du texte, il ne comprend pas nécessairement le sens profond de ce qu'il écrit.</a:t>
            </a:r>
            <a:br>
              <a:rPr lang="fr" sz="3607">
                <a:solidFill>
                  <a:schemeClr val="dk1"/>
                </a:solidFill>
              </a:rPr>
            </a:br>
            <a:endParaRPr sz="3607">
              <a:solidFill>
                <a:schemeClr val="dk1"/>
              </a:solidFill>
            </a:endParaRPr>
          </a:p>
          <a:p>
            <a:pPr indent="-2858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07">
                <a:solidFill>
                  <a:schemeClr val="dk1"/>
                </a:solidFill>
              </a:rPr>
              <a:t>Biais</a:t>
            </a:r>
            <a:r>
              <a:rPr lang="fr" sz="3607">
                <a:solidFill>
                  <a:schemeClr val="dk1"/>
                </a:solidFill>
              </a:rPr>
              <a:t> : GPT a tendance à apprendre des biais présents dans ses données d'entraînement (notamment des stéréotypes ou des propos offensants).</a:t>
            </a:r>
            <a:br>
              <a:rPr lang="fr" sz="3607">
                <a:solidFill>
                  <a:schemeClr val="dk1"/>
                </a:solidFill>
              </a:rPr>
            </a:br>
            <a:endParaRPr sz="3607">
              <a:solidFill>
                <a:schemeClr val="dk1"/>
              </a:solidFill>
            </a:endParaRPr>
          </a:p>
          <a:p>
            <a:pPr indent="-2858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07">
                <a:solidFill>
                  <a:schemeClr val="dk1"/>
                </a:solidFill>
              </a:rPr>
              <a:t>Consommation élevée de ressources</a:t>
            </a:r>
            <a:r>
              <a:rPr lang="fr" sz="3607">
                <a:solidFill>
                  <a:schemeClr val="dk1"/>
                </a:solidFill>
              </a:rPr>
              <a:t> : GPT, en particulier GPT-3, nécessite des ressources matérielles importantes (puissance de calcul, mémoire).</a:t>
            </a:r>
            <a:br>
              <a:rPr lang="fr" sz="3607">
                <a:solidFill>
                  <a:schemeClr val="dk1"/>
                </a:solidFill>
              </a:rPr>
            </a:br>
            <a:endParaRPr sz="36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490"/>
              <a:buFont typeface="Arial"/>
              <a:buNone/>
            </a:pPr>
            <a:r>
              <a:rPr b="1" lang="fr" sz="3607">
                <a:solidFill>
                  <a:schemeClr val="dk1"/>
                </a:solidFill>
              </a:rPr>
              <a:t>Cas d'utilisation :</a:t>
            </a:r>
            <a:endParaRPr b="1" sz="3607">
              <a:solidFill>
                <a:schemeClr val="dk1"/>
              </a:solidFill>
            </a:endParaRPr>
          </a:p>
          <a:p>
            <a:pPr indent="-2858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07">
                <a:solidFill>
                  <a:schemeClr val="dk1"/>
                </a:solidFill>
              </a:rPr>
              <a:t>Génération de contenu</a:t>
            </a:r>
            <a:r>
              <a:rPr lang="fr" sz="3607">
                <a:solidFill>
                  <a:schemeClr val="dk1"/>
                </a:solidFill>
              </a:rPr>
              <a:t> (articles, blogs, textes créatifs).</a:t>
            </a:r>
            <a:br>
              <a:rPr lang="fr" sz="3607">
                <a:solidFill>
                  <a:schemeClr val="dk1"/>
                </a:solidFill>
              </a:rPr>
            </a:br>
            <a:endParaRPr sz="3607">
              <a:solidFill>
                <a:schemeClr val="dk1"/>
              </a:solidFill>
            </a:endParaRPr>
          </a:p>
          <a:p>
            <a:pPr indent="-2858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07">
                <a:solidFill>
                  <a:schemeClr val="dk1"/>
                </a:solidFill>
              </a:rPr>
              <a:t>Chatbots conversationnels</a:t>
            </a:r>
            <a:r>
              <a:rPr lang="fr" sz="3607">
                <a:solidFill>
                  <a:schemeClr val="dk1"/>
                </a:solidFill>
              </a:rPr>
              <a:t>.</a:t>
            </a:r>
            <a:br>
              <a:rPr lang="fr" sz="3607">
                <a:solidFill>
                  <a:schemeClr val="dk1"/>
                </a:solidFill>
              </a:rPr>
            </a:br>
            <a:endParaRPr sz="3607">
              <a:solidFill>
                <a:schemeClr val="dk1"/>
              </a:solidFill>
            </a:endParaRPr>
          </a:p>
          <a:p>
            <a:pPr indent="-2858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07">
                <a:solidFill>
                  <a:schemeClr val="dk1"/>
                </a:solidFill>
              </a:rPr>
              <a:t>Complétion de texte</a:t>
            </a:r>
            <a:r>
              <a:rPr lang="fr" sz="3607">
                <a:solidFill>
                  <a:schemeClr val="dk1"/>
                </a:solidFill>
              </a:rPr>
              <a:t>, par exemple dans des systèmes de rédaction automatique ou d'autocomplétion.</a:t>
            </a:r>
            <a:endParaRPr sz="3607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3926" y="-2412"/>
            <a:ext cx="2330650" cy="14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3. T5 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(Text-to-Text Transfer Transformer)</a:t>
            </a:r>
            <a:endParaRPr b="1" sz="410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054"/>
              <a:buFont typeface="Arial"/>
              <a:buNone/>
            </a:pPr>
            <a:r>
              <a:rPr b="1" lang="fr" sz="3660">
                <a:solidFill>
                  <a:schemeClr val="dk1"/>
                </a:solidFill>
              </a:rPr>
              <a:t>Forces :</a:t>
            </a:r>
            <a:endParaRPr b="1" sz="3660">
              <a:solidFill>
                <a:schemeClr val="dk1"/>
              </a:solidFill>
            </a:endParaRPr>
          </a:p>
          <a:p>
            <a:pPr indent="-28670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60">
                <a:solidFill>
                  <a:schemeClr val="dk1"/>
                </a:solidFill>
              </a:rPr>
              <a:t>Modèle polyvalent</a:t>
            </a:r>
            <a:r>
              <a:rPr lang="fr" sz="3660">
                <a:solidFill>
                  <a:schemeClr val="dk1"/>
                </a:solidFill>
              </a:rPr>
              <a:t> : tout est formulé comme une tâche de traduction de texte à texte, ce qui permet de l'appliquer à une large variété de tâches NLP (traduction, résumé, génération de texte, etc.).</a:t>
            </a:r>
            <a:br>
              <a:rPr lang="fr" sz="3660">
                <a:solidFill>
                  <a:schemeClr val="dk1"/>
                </a:solidFill>
              </a:rPr>
            </a:br>
            <a:endParaRPr sz="3660">
              <a:solidFill>
                <a:schemeClr val="dk1"/>
              </a:solidFill>
            </a:endParaRPr>
          </a:p>
          <a:p>
            <a:pPr indent="-28670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60">
                <a:solidFill>
                  <a:schemeClr val="dk1"/>
                </a:solidFill>
              </a:rPr>
              <a:t>Pré-entraînement efficace</a:t>
            </a:r>
            <a:r>
              <a:rPr lang="fr" sz="3660">
                <a:solidFill>
                  <a:schemeClr val="dk1"/>
                </a:solidFill>
              </a:rPr>
              <a:t> sur des tâches de type "text-to-text" pour les rendre très robustes sur des tâches spécifiques.</a:t>
            </a:r>
            <a:br>
              <a:rPr lang="fr" sz="3660">
                <a:solidFill>
                  <a:schemeClr val="dk1"/>
                </a:solidFill>
              </a:rPr>
            </a:br>
            <a:endParaRPr sz="366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054"/>
              <a:buFont typeface="Arial"/>
              <a:buNone/>
            </a:pPr>
            <a:r>
              <a:rPr b="1" lang="fr" sz="3660">
                <a:solidFill>
                  <a:schemeClr val="dk1"/>
                </a:solidFill>
              </a:rPr>
              <a:t>Faiblesses :</a:t>
            </a:r>
            <a:endParaRPr b="1" sz="3660">
              <a:solidFill>
                <a:schemeClr val="dk1"/>
              </a:solidFill>
            </a:endParaRPr>
          </a:p>
          <a:p>
            <a:pPr indent="-28670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60">
                <a:solidFill>
                  <a:schemeClr val="dk1"/>
                </a:solidFill>
              </a:rPr>
              <a:t>Réquisits de ressources</a:t>
            </a:r>
            <a:r>
              <a:rPr lang="fr" sz="3660">
                <a:solidFill>
                  <a:schemeClr val="dk1"/>
                </a:solidFill>
              </a:rPr>
              <a:t> : comme GPT, T5 nécessite une quantité importante de ressources pour l'entraînement et l'inférence.</a:t>
            </a:r>
            <a:br>
              <a:rPr lang="fr" sz="3660">
                <a:solidFill>
                  <a:schemeClr val="dk1"/>
                </a:solidFill>
              </a:rPr>
            </a:br>
            <a:endParaRPr sz="3660">
              <a:solidFill>
                <a:schemeClr val="dk1"/>
              </a:solidFill>
            </a:endParaRPr>
          </a:p>
          <a:p>
            <a:pPr indent="-28670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60">
                <a:solidFill>
                  <a:schemeClr val="dk1"/>
                </a:solidFill>
              </a:rPr>
              <a:t>Peut être lent pour certaines tâches</a:t>
            </a:r>
            <a:r>
              <a:rPr lang="fr" sz="3660">
                <a:solidFill>
                  <a:schemeClr val="dk1"/>
                </a:solidFill>
              </a:rPr>
              <a:t> : la flexibilité du modèle peut entraîner une certaine lenteur lorsqu'il est utilisé pour des tâches de grande envergure.</a:t>
            </a:r>
            <a:br>
              <a:rPr lang="fr" sz="3660">
                <a:solidFill>
                  <a:schemeClr val="dk1"/>
                </a:solidFill>
              </a:rPr>
            </a:br>
            <a:endParaRPr sz="366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0054"/>
              <a:buFont typeface="Arial"/>
              <a:buNone/>
            </a:pPr>
            <a:r>
              <a:rPr b="1" lang="fr" sz="3660">
                <a:solidFill>
                  <a:schemeClr val="dk1"/>
                </a:solidFill>
              </a:rPr>
              <a:t>Cas d'utilisation :</a:t>
            </a:r>
            <a:endParaRPr b="1" sz="3660">
              <a:solidFill>
                <a:schemeClr val="dk1"/>
              </a:solidFill>
            </a:endParaRPr>
          </a:p>
          <a:p>
            <a:pPr indent="-28670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60">
                <a:solidFill>
                  <a:schemeClr val="dk1"/>
                </a:solidFill>
              </a:rPr>
              <a:t>Traduction de texte</a:t>
            </a:r>
            <a:r>
              <a:rPr lang="fr" sz="3660">
                <a:solidFill>
                  <a:schemeClr val="dk1"/>
                </a:solidFill>
              </a:rPr>
              <a:t>.</a:t>
            </a:r>
            <a:br>
              <a:rPr lang="fr" sz="3660">
                <a:solidFill>
                  <a:schemeClr val="dk1"/>
                </a:solidFill>
              </a:rPr>
            </a:br>
            <a:endParaRPr sz="3660">
              <a:solidFill>
                <a:schemeClr val="dk1"/>
              </a:solidFill>
            </a:endParaRPr>
          </a:p>
          <a:p>
            <a:pPr indent="-28670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60">
                <a:solidFill>
                  <a:schemeClr val="dk1"/>
                </a:solidFill>
              </a:rPr>
              <a:t>Résumé de texte</a:t>
            </a:r>
            <a:r>
              <a:rPr lang="fr" sz="3660">
                <a:solidFill>
                  <a:schemeClr val="dk1"/>
                </a:solidFill>
              </a:rPr>
              <a:t>.</a:t>
            </a:r>
            <a:br>
              <a:rPr lang="fr" sz="3660">
                <a:solidFill>
                  <a:schemeClr val="dk1"/>
                </a:solidFill>
              </a:rPr>
            </a:br>
            <a:endParaRPr sz="3660">
              <a:solidFill>
                <a:schemeClr val="dk1"/>
              </a:solidFill>
            </a:endParaRPr>
          </a:p>
          <a:p>
            <a:pPr indent="-28670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60">
                <a:solidFill>
                  <a:schemeClr val="dk1"/>
                </a:solidFill>
              </a:rPr>
              <a:t>Réponse à des questions</a:t>
            </a:r>
            <a:r>
              <a:rPr lang="fr" sz="3660">
                <a:solidFill>
                  <a:schemeClr val="dk1"/>
                </a:solidFill>
              </a:rPr>
              <a:t> ou génération de réponses en format texte.</a:t>
            </a:r>
            <a:br>
              <a:rPr lang="fr" sz="3660">
                <a:solidFill>
                  <a:schemeClr val="dk1"/>
                </a:solidFill>
              </a:rPr>
            </a:br>
            <a:endParaRPr sz="3660">
              <a:solidFill>
                <a:schemeClr val="dk1"/>
              </a:solidFill>
            </a:endParaRPr>
          </a:p>
          <a:p>
            <a:pPr indent="-28670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660">
                <a:solidFill>
                  <a:schemeClr val="dk1"/>
                </a:solidFill>
              </a:rPr>
              <a:t>Classification de texte</a:t>
            </a:r>
            <a:r>
              <a:rPr lang="fr" sz="3660">
                <a:solidFill>
                  <a:schemeClr val="dk1"/>
                </a:solidFill>
              </a:rPr>
              <a:t> (via formulation text-to-text).</a:t>
            </a:r>
            <a:br>
              <a:rPr lang="fr" sz="3660">
                <a:solidFill>
                  <a:schemeClr val="dk1"/>
                </a:solidFill>
              </a:rPr>
            </a:br>
            <a:endParaRPr sz="366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9275" y="119475"/>
            <a:ext cx="2173025" cy="121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13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4. RoBERTa (Robustly Optimized BERT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 Pretraining Approach)</a:t>
            </a:r>
            <a:endParaRPr b="1" sz="410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264625"/>
            <a:ext cx="8520600" cy="3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648"/>
              <a:buFont typeface="Arial"/>
              <a:buNone/>
            </a:pPr>
            <a:r>
              <a:rPr b="1" lang="fr" sz="3839">
                <a:solidFill>
                  <a:schemeClr val="dk1"/>
                </a:solidFill>
              </a:rPr>
              <a:t>Forces :</a:t>
            </a:r>
            <a:endParaRPr b="1" sz="3839">
              <a:solidFill>
                <a:schemeClr val="dk1"/>
              </a:solidFill>
            </a:endParaRPr>
          </a:p>
          <a:p>
            <a:pPr indent="-28955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839">
                <a:solidFill>
                  <a:schemeClr val="dk1"/>
                </a:solidFill>
              </a:rPr>
              <a:t>Amélioration de BERT</a:t>
            </a:r>
            <a:r>
              <a:rPr lang="fr" sz="3839">
                <a:solidFill>
                  <a:schemeClr val="dk1"/>
                </a:solidFill>
              </a:rPr>
              <a:t> : RoBERTa est une version optimisée de BERT, avec des réglages améliorés dans l'entraînement pour de meilleures performances.</a:t>
            </a:r>
            <a:br>
              <a:rPr lang="fr" sz="3839">
                <a:solidFill>
                  <a:schemeClr val="dk1"/>
                </a:solidFill>
              </a:rPr>
            </a:br>
            <a:endParaRPr sz="3839">
              <a:solidFill>
                <a:schemeClr val="dk1"/>
              </a:solidFill>
            </a:endParaRPr>
          </a:p>
          <a:p>
            <a:pPr indent="-2895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839">
                <a:solidFill>
                  <a:schemeClr val="dk1"/>
                </a:solidFill>
              </a:rPr>
              <a:t>Plus robuste sur plusieurs benchmarks</a:t>
            </a:r>
            <a:r>
              <a:rPr lang="fr" sz="3839">
                <a:solidFill>
                  <a:schemeClr val="dk1"/>
                </a:solidFill>
              </a:rPr>
              <a:t> : RoBERTa a montré de meilleures performances que BERT sur plusieurs tâches NLP.</a:t>
            </a:r>
            <a:br>
              <a:rPr lang="fr" sz="3839">
                <a:solidFill>
                  <a:schemeClr val="dk1"/>
                </a:solidFill>
              </a:rPr>
            </a:br>
            <a:endParaRPr sz="383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648"/>
              <a:buFont typeface="Arial"/>
              <a:buNone/>
            </a:pPr>
            <a:r>
              <a:rPr b="1" lang="fr" sz="3839">
                <a:solidFill>
                  <a:schemeClr val="dk1"/>
                </a:solidFill>
              </a:rPr>
              <a:t>Faiblesses :</a:t>
            </a:r>
            <a:endParaRPr b="1" sz="3839">
              <a:solidFill>
                <a:schemeClr val="dk1"/>
              </a:solidFill>
            </a:endParaRPr>
          </a:p>
          <a:p>
            <a:pPr indent="-28955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839">
                <a:solidFill>
                  <a:schemeClr val="dk1"/>
                </a:solidFill>
              </a:rPr>
              <a:t>Génération de texte</a:t>
            </a:r>
            <a:r>
              <a:rPr lang="fr" sz="3839">
                <a:solidFill>
                  <a:schemeClr val="dk1"/>
                </a:solidFill>
              </a:rPr>
              <a:t> : tout comme BERT, RoBERTa n'est pas conçu pour générer du texte.</a:t>
            </a:r>
            <a:br>
              <a:rPr lang="fr" sz="3839">
                <a:solidFill>
                  <a:schemeClr val="dk1"/>
                </a:solidFill>
              </a:rPr>
            </a:br>
            <a:endParaRPr sz="3839">
              <a:solidFill>
                <a:schemeClr val="dk1"/>
              </a:solidFill>
            </a:endParaRPr>
          </a:p>
          <a:p>
            <a:pPr indent="-2895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839">
                <a:solidFill>
                  <a:schemeClr val="dk1"/>
                </a:solidFill>
              </a:rPr>
              <a:t>Modèle plus lourd</a:t>
            </a:r>
            <a:r>
              <a:rPr lang="fr" sz="3839">
                <a:solidFill>
                  <a:schemeClr val="dk1"/>
                </a:solidFill>
              </a:rPr>
              <a:t> : RoBERTa est également plus grand que BERT et peut être plus lent ou coûteux à entraîner.</a:t>
            </a:r>
            <a:br>
              <a:rPr lang="fr" sz="3839">
                <a:solidFill>
                  <a:schemeClr val="dk1"/>
                </a:solidFill>
              </a:rPr>
            </a:br>
            <a:endParaRPr sz="383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28648"/>
              <a:buFont typeface="Arial"/>
              <a:buNone/>
            </a:pPr>
            <a:r>
              <a:rPr b="1" lang="fr" sz="3839">
                <a:solidFill>
                  <a:schemeClr val="dk1"/>
                </a:solidFill>
              </a:rPr>
              <a:t>Cas d'utilisation :</a:t>
            </a:r>
            <a:endParaRPr b="1" sz="3839">
              <a:solidFill>
                <a:schemeClr val="dk1"/>
              </a:solidFill>
            </a:endParaRPr>
          </a:p>
          <a:p>
            <a:pPr indent="-28955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839">
                <a:solidFill>
                  <a:schemeClr val="dk1"/>
                </a:solidFill>
              </a:rPr>
              <a:t>Classification de texte</a:t>
            </a:r>
            <a:r>
              <a:rPr lang="fr" sz="3839">
                <a:solidFill>
                  <a:schemeClr val="dk1"/>
                </a:solidFill>
              </a:rPr>
              <a:t> et </a:t>
            </a:r>
            <a:r>
              <a:rPr b="1" lang="fr" sz="3839">
                <a:solidFill>
                  <a:schemeClr val="dk1"/>
                </a:solidFill>
              </a:rPr>
              <a:t>analyse de sentiment</a:t>
            </a:r>
            <a:r>
              <a:rPr lang="fr" sz="3839">
                <a:solidFill>
                  <a:schemeClr val="dk1"/>
                </a:solidFill>
              </a:rPr>
              <a:t>.</a:t>
            </a:r>
            <a:br>
              <a:rPr lang="fr" sz="3839">
                <a:solidFill>
                  <a:schemeClr val="dk1"/>
                </a:solidFill>
              </a:rPr>
            </a:br>
            <a:endParaRPr sz="3839">
              <a:solidFill>
                <a:schemeClr val="dk1"/>
              </a:solidFill>
            </a:endParaRPr>
          </a:p>
          <a:p>
            <a:pPr indent="-2895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839">
                <a:solidFill>
                  <a:schemeClr val="dk1"/>
                </a:solidFill>
              </a:rPr>
              <a:t>Extraction d'entités nommées (NER)</a:t>
            </a:r>
            <a:r>
              <a:rPr lang="fr" sz="3839">
                <a:solidFill>
                  <a:schemeClr val="dk1"/>
                </a:solidFill>
              </a:rPr>
              <a:t>.</a:t>
            </a:r>
            <a:br>
              <a:rPr lang="fr" sz="3839">
                <a:solidFill>
                  <a:schemeClr val="dk1"/>
                </a:solidFill>
              </a:rPr>
            </a:br>
            <a:endParaRPr sz="3839">
              <a:solidFill>
                <a:schemeClr val="dk1"/>
              </a:solidFill>
            </a:endParaRPr>
          </a:p>
          <a:p>
            <a:pPr indent="-2895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3839">
                <a:solidFill>
                  <a:schemeClr val="dk1"/>
                </a:solidFill>
              </a:rPr>
              <a:t>Réponse à des questions</a:t>
            </a:r>
            <a:r>
              <a:rPr lang="fr" sz="3839">
                <a:solidFill>
                  <a:schemeClr val="dk1"/>
                </a:solidFill>
              </a:rPr>
              <a:t>, en particulier dans des contextes où la performance et la précision sont essentielles.</a:t>
            </a:r>
            <a:br>
              <a:rPr lang="fr" sz="3839">
                <a:solidFill>
                  <a:schemeClr val="dk1"/>
                </a:solidFill>
              </a:rPr>
            </a:br>
            <a:endParaRPr sz="3839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599" y="0"/>
            <a:ext cx="2004399" cy="14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59375" y="19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/>
              <a:t>5. </a:t>
            </a:r>
            <a:r>
              <a:rPr b="1" lang="fr" sz="2400"/>
              <a:t>BART (Bidirectional and Auto-Regressive Transformers)</a:t>
            </a:r>
            <a:endParaRPr sz="240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fr" sz="970">
                <a:solidFill>
                  <a:schemeClr val="dk1"/>
                </a:solidFill>
              </a:rPr>
              <a:t>Forces :</a:t>
            </a:r>
            <a:endParaRPr b="1" sz="970">
              <a:solidFill>
                <a:schemeClr val="dk1"/>
              </a:solidFill>
            </a:endParaRPr>
          </a:p>
          <a:p>
            <a:pPr indent="-2901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70"/>
              <a:buChar char="●"/>
            </a:pPr>
            <a:r>
              <a:rPr b="1" lang="fr" sz="970">
                <a:solidFill>
                  <a:schemeClr val="dk1"/>
                </a:solidFill>
              </a:rPr>
              <a:t>Modèle hybride</a:t>
            </a:r>
            <a:r>
              <a:rPr lang="fr" sz="970">
                <a:solidFill>
                  <a:schemeClr val="dk1"/>
                </a:solidFill>
              </a:rPr>
              <a:t> : BART combine les avantages de BERT et de GPT, en utilisant un </a:t>
            </a:r>
            <a:r>
              <a:rPr b="1" lang="fr" sz="970">
                <a:solidFill>
                  <a:schemeClr val="dk1"/>
                </a:solidFill>
              </a:rPr>
              <a:t>encodeur bidirectionnel</a:t>
            </a:r>
            <a:r>
              <a:rPr lang="fr" sz="970">
                <a:solidFill>
                  <a:schemeClr val="dk1"/>
                </a:solidFill>
              </a:rPr>
              <a:t> et un </a:t>
            </a:r>
            <a:r>
              <a:rPr b="1" lang="fr" sz="970">
                <a:solidFill>
                  <a:schemeClr val="dk1"/>
                </a:solidFill>
              </a:rPr>
              <a:t>décodeur autorégressif</a:t>
            </a:r>
            <a:r>
              <a:rPr lang="fr" sz="970">
                <a:solidFill>
                  <a:schemeClr val="dk1"/>
                </a:solidFill>
              </a:rPr>
              <a:t>, ce qui le rend performant pour des tâches à la fois de génération et de compréhension.</a:t>
            </a:r>
            <a:br>
              <a:rPr lang="fr" sz="970">
                <a:solidFill>
                  <a:schemeClr val="dk1"/>
                </a:solidFill>
              </a:rPr>
            </a:br>
            <a:endParaRPr sz="970">
              <a:solidFill>
                <a:schemeClr val="dk1"/>
              </a:solidFill>
            </a:endParaRPr>
          </a:p>
          <a:p>
            <a:pPr indent="-290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0"/>
              <a:buChar char="●"/>
            </a:pPr>
            <a:r>
              <a:rPr b="1" lang="fr" sz="970">
                <a:solidFill>
                  <a:schemeClr val="dk1"/>
                </a:solidFill>
              </a:rPr>
              <a:t>Excellente performance pour la génération de texte</a:t>
            </a:r>
            <a:r>
              <a:rPr lang="fr" sz="970">
                <a:solidFill>
                  <a:schemeClr val="dk1"/>
                </a:solidFill>
              </a:rPr>
              <a:t> et le </a:t>
            </a:r>
            <a:r>
              <a:rPr b="1" lang="fr" sz="970">
                <a:solidFill>
                  <a:schemeClr val="dk1"/>
                </a:solidFill>
              </a:rPr>
              <a:t>résumé automatique</a:t>
            </a:r>
            <a:r>
              <a:rPr lang="fr" sz="970">
                <a:solidFill>
                  <a:schemeClr val="dk1"/>
                </a:solidFill>
              </a:rPr>
              <a:t>.</a:t>
            </a:r>
            <a:br>
              <a:rPr lang="fr" sz="970">
                <a:solidFill>
                  <a:schemeClr val="dk1"/>
                </a:solidFill>
              </a:rPr>
            </a:br>
            <a:endParaRPr sz="970">
              <a:solidFill>
                <a:schemeClr val="dk1"/>
              </a:solidFill>
            </a:endParaRPr>
          </a:p>
          <a:p>
            <a:pPr indent="-290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0"/>
              <a:buChar char="●"/>
            </a:pPr>
            <a:r>
              <a:rPr b="1" lang="fr" sz="970">
                <a:solidFill>
                  <a:schemeClr val="dk1"/>
                </a:solidFill>
              </a:rPr>
              <a:t>Flexible</a:t>
            </a:r>
            <a:r>
              <a:rPr lang="fr" sz="970">
                <a:solidFill>
                  <a:schemeClr val="dk1"/>
                </a:solidFill>
              </a:rPr>
              <a:t> pour diverses tâches NLP (traduction, question-réponse, résumé, etc.).</a:t>
            </a:r>
            <a:br>
              <a:rPr lang="fr" sz="970">
                <a:solidFill>
                  <a:schemeClr val="dk1"/>
                </a:solidFill>
              </a:rPr>
            </a:br>
            <a:endParaRPr sz="9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fr" sz="970">
                <a:solidFill>
                  <a:schemeClr val="dk1"/>
                </a:solidFill>
              </a:rPr>
              <a:t>Faiblesses :</a:t>
            </a:r>
            <a:endParaRPr b="1" sz="970">
              <a:solidFill>
                <a:schemeClr val="dk1"/>
              </a:solidFill>
            </a:endParaRPr>
          </a:p>
          <a:p>
            <a:pPr indent="-2901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70"/>
              <a:buChar char="●"/>
            </a:pPr>
            <a:r>
              <a:rPr b="1" lang="fr" sz="970">
                <a:solidFill>
                  <a:schemeClr val="dk1"/>
                </a:solidFill>
              </a:rPr>
              <a:t>Lent à l'inférence</a:t>
            </a:r>
            <a:r>
              <a:rPr lang="fr" sz="970">
                <a:solidFill>
                  <a:schemeClr val="dk1"/>
                </a:solidFill>
              </a:rPr>
              <a:t> : à cause de son architecture hybride, BART peut être relativement lent pour l'inférence sur des données de grande taille.</a:t>
            </a:r>
            <a:br>
              <a:rPr lang="fr" sz="970">
                <a:solidFill>
                  <a:schemeClr val="dk1"/>
                </a:solidFill>
              </a:rPr>
            </a:br>
            <a:endParaRPr sz="970">
              <a:solidFill>
                <a:schemeClr val="dk1"/>
              </a:solidFill>
            </a:endParaRPr>
          </a:p>
          <a:p>
            <a:pPr indent="-290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0"/>
              <a:buChar char="●"/>
            </a:pPr>
            <a:r>
              <a:rPr b="1" lang="fr" sz="970">
                <a:solidFill>
                  <a:schemeClr val="dk1"/>
                </a:solidFill>
              </a:rPr>
              <a:t>Modèle coûteux</a:t>
            </a:r>
            <a:r>
              <a:rPr lang="fr" sz="970">
                <a:solidFill>
                  <a:schemeClr val="dk1"/>
                </a:solidFill>
              </a:rPr>
              <a:t> : nécessite beaucoup de ressources pour l'entraînement.</a:t>
            </a:r>
            <a:br>
              <a:rPr lang="fr" sz="970">
                <a:solidFill>
                  <a:schemeClr val="dk1"/>
                </a:solidFill>
              </a:rPr>
            </a:br>
            <a:endParaRPr sz="9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fr" sz="970">
                <a:solidFill>
                  <a:schemeClr val="dk1"/>
                </a:solidFill>
              </a:rPr>
              <a:t>Cas d'utilisation :</a:t>
            </a:r>
            <a:endParaRPr b="1" sz="970">
              <a:solidFill>
                <a:schemeClr val="dk1"/>
              </a:solidFill>
            </a:endParaRPr>
          </a:p>
          <a:p>
            <a:pPr indent="-2901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70"/>
              <a:buChar char="●"/>
            </a:pPr>
            <a:r>
              <a:rPr b="1" lang="fr" sz="970">
                <a:solidFill>
                  <a:schemeClr val="dk1"/>
                </a:solidFill>
              </a:rPr>
              <a:t>Résumé de texte</a:t>
            </a:r>
            <a:r>
              <a:rPr lang="fr" sz="970">
                <a:solidFill>
                  <a:schemeClr val="dk1"/>
                </a:solidFill>
              </a:rPr>
              <a:t> (génération de résumés automatiques).</a:t>
            </a:r>
            <a:br>
              <a:rPr lang="fr" sz="970">
                <a:solidFill>
                  <a:schemeClr val="dk1"/>
                </a:solidFill>
              </a:rPr>
            </a:br>
            <a:endParaRPr sz="970">
              <a:solidFill>
                <a:schemeClr val="dk1"/>
              </a:solidFill>
            </a:endParaRPr>
          </a:p>
          <a:p>
            <a:pPr indent="-290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0"/>
              <a:buChar char="●"/>
            </a:pPr>
            <a:r>
              <a:rPr b="1" lang="fr" sz="970">
                <a:solidFill>
                  <a:schemeClr val="dk1"/>
                </a:solidFill>
              </a:rPr>
              <a:t>Traduction de texte</a:t>
            </a:r>
            <a:r>
              <a:rPr lang="fr" sz="970">
                <a:solidFill>
                  <a:schemeClr val="dk1"/>
                </a:solidFill>
              </a:rPr>
              <a:t>.</a:t>
            </a:r>
            <a:br>
              <a:rPr lang="fr" sz="970">
                <a:solidFill>
                  <a:schemeClr val="dk1"/>
                </a:solidFill>
              </a:rPr>
            </a:br>
            <a:endParaRPr sz="970">
              <a:solidFill>
                <a:schemeClr val="dk1"/>
              </a:solidFill>
            </a:endParaRPr>
          </a:p>
          <a:p>
            <a:pPr indent="-290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0"/>
              <a:buChar char="●"/>
            </a:pPr>
            <a:r>
              <a:rPr b="1" lang="fr" sz="970">
                <a:solidFill>
                  <a:schemeClr val="dk1"/>
                </a:solidFill>
              </a:rPr>
              <a:t>Génération de texte</a:t>
            </a:r>
            <a:r>
              <a:rPr lang="fr" sz="970">
                <a:solidFill>
                  <a:schemeClr val="dk1"/>
                </a:solidFill>
              </a:rPr>
              <a:t> et </a:t>
            </a:r>
            <a:r>
              <a:rPr b="1" lang="fr" sz="970">
                <a:solidFill>
                  <a:schemeClr val="dk1"/>
                </a:solidFill>
              </a:rPr>
              <a:t>complétion de texte</a:t>
            </a:r>
            <a:r>
              <a:rPr lang="fr" sz="970">
                <a:solidFill>
                  <a:schemeClr val="dk1"/>
                </a:solidFill>
              </a:rPr>
              <a:t>.</a:t>
            </a:r>
            <a:endParaRPr sz="97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26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9300" y="57325"/>
            <a:ext cx="1795350" cy="13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6. DistilBERT</a:t>
            </a:r>
            <a:endParaRPr b="1" sz="240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52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126"/>
              <a:buFont typeface="Arial"/>
              <a:buNone/>
            </a:pPr>
            <a:r>
              <a:rPr b="1" lang="fr" sz="2384">
                <a:solidFill>
                  <a:schemeClr val="dk1"/>
                </a:solidFill>
              </a:rPr>
              <a:t>Forces :</a:t>
            </a:r>
            <a:endParaRPr b="1" sz="2384">
              <a:solidFill>
                <a:schemeClr val="dk1"/>
              </a:solidFill>
            </a:endParaRPr>
          </a:p>
          <a:p>
            <a:pPr indent="-2891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2384">
                <a:solidFill>
                  <a:schemeClr val="dk1"/>
                </a:solidFill>
              </a:rPr>
              <a:t>Version plus légère de BERT</a:t>
            </a:r>
            <a:r>
              <a:rPr lang="fr" sz="2384">
                <a:solidFill>
                  <a:schemeClr val="dk1"/>
                </a:solidFill>
              </a:rPr>
              <a:t> : DistilBERT est une version compressée de BERT qui conserve 97% de la performance tout en étant plus rapide et plus léger.</a:t>
            </a:r>
            <a:br>
              <a:rPr lang="fr" sz="2384">
                <a:solidFill>
                  <a:schemeClr val="dk1"/>
                </a:solidFill>
              </a:rPr>
            </a:br>
            <a:endParaRPr sz="2384">
              <a:solidFill>
                <a:schemeClr val="dk1"/>
              </a:solidFill>
            </a:endParaRPr>
          </a:p>
          <a:p>
            <a:pPr indent="-2891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2384">
                <a:solidFill>
                  <a:schemeClr val="dk1"/>
                </a:solidFill>
              </a:rPr>
              <a:t>Moins gourmand en ressources</a:t>
            </a:r>
            <a:r>
              <a:rPr lang="fr" sz="2384">
                <a:solidFill>
                  <a:schemeClr val="dk1"/>
                </a:solidFill>
              </a:rPr>
              <a:t> : plus rapide à l'inférence que BERT, ce qui le rend plus adapté aux environnements à faible capacité de calcul.</a:t>
            </a:r>
            <a:br>
              <a:rPr lang="fr" sz="2384">
                <a:solidFill>
                  <a:schemeClr val="dk1"/>
                </a:solidFill>
              </a:rPr>
            </a:br>
            <a:endParaRPr sz="238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126"/>
              <a:buFont typeface="Arial"/>
              <a:buNone/>
            </a:pPr>
            <a:r>
              <a:rPr b="1" lang="fr" sz="2384">
                <a:solidFill>
                  <a:schemeClr val="dk1"/>
                </a:solidFill>
              </a:rPr>
              <a:t>Faiblesses :</a:t>
            </a:r>
            <a:endParaRPr b="1" sz="2384">
              <a:solidFill>
                <a:schemeClr val="dk1"/>
              </a:solidFill>
            </a:endParaRPr>
          </a:p>
          <a:p>
            <a:pPr indent="-2891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2384">
                <a:solidFill>
                  <a:schemeClr val="dk1"/>
                </a:solidFill>
              </a:rPr>
              <a:t>Performance légèrement inférieure</a:t>
            </a:r>
            <a:r>
              <a:rPr lang="fr" sz="2384">
                <a:solidFill>
                  <a:schemeClr val="dk1"/>
                </a:solidFill>
              </a:rPr>
              <a:t> : bien que plus rapide, DistilBERT peut avoir une légère perte de précision par rapport à BERT.</a:t>
            </a:r>
            <a:br>
              <a:rPr lang="fr" sz="2384">
                <a:solidFill>
                  <a:schemeClr val="dk1"/>
                </a:solidFill>
              </a:rPr>
            </a:br>
            <a:endParaRPr sz="2384">
              <a:solidFill>
                <a:schemeClr val="dk1"/>
              </a:solidFill>
            </a:endParaRPr>
          </a:p>
          <a:p>
            <a:pPr indent="-2891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2384">
                <a:solidFill>
                  <a:schemeClr val="dk1"/>
                </a:solidFill>
              </a:rPr>
              <a:t>Limité à des tâches de compréhension du texte</a:t>
            </a:r>
            <a:r>
              <a:rPr lang="fr" sz="2384">
                <a:solidFill>
                  <a:schemeClr val="dk1"/>
                </a:solidFill>
              </a:rPr>
              <a:t>.</a:t>
            </a:r>
            <a:br>
              <a:rPr lang="fr" sz="2384">
                <a:solidFill>
                  <a:schemeClr val="dk1"/>
                </a:solidFill>
              </a:rPr>
            </a:br>
            <a:endParaRPr sz="238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6126"/>
              <a:buFont typeface="Arial"/>
              <a:buNone/>
            </a:pPr>
            <a:r>
              <a:rPr b="1" lang="fr" sz="2384">
                <a:solidFill>
                  <a:schemeClr val="dk1"/>
                </a:solidFill>
              </a:rPr>
              <a:t>Cas d'utilisation :</a:t>
            </a:r>
            <a:endParaRPr b="1" sz="2384">
              <a:solidFill>
                <a:schemeClr val="dk1"/>
              </a:solidFill>
            </a:endParaRPr>
          </a:p>
          <a:p>
            <a:pPr indent="-2891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2384">
                <a:solidFill>
                  <a:schemeClr val="dk1"/>
                </a:solidFill>
              </a:rPr>
              <a:t>Applications en temps réel</a:t>
            </a:r>
            <a:r>
              <a:rPr lang="fr" sz="2384">
                <a:solidFill>
                  <a:schemeClr val="dk1"/>
                </a:solidFill>
              </a:rPr>
              <a:t>, comme des systèmes de classification de texte ou des chatbots où la rapidité est importante.</a:t>
            </a:r>
            <a:br>
              <a:rPr lang="fr" sz="2384">
                <a:solidFill>
                  <a:schemeClr val="dk1"/>
                </a:solidFill>
              </a:rPr>
            </a:br>
            <a:endParaRPr sz="2384">
              <a:solidFill>
                <a:schemeClr val="dk1"/>
              </a:solidFill>
            </a:endParaRPr>
          </a:p>
          <a:p>
            <a:pPr indent="-2891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fr" sz="2384">
                <a:solidFill>
                  <a:schemeClr val="dk1"/>
                </a:solidFill>
              </a:rPr>
              <a:t>Analyse de sentiment</a:t>
            </a:r>
            <a:r>
              <a:rPr lang="fr" sz="2384">
                <a:solidFill>
                  <a:schemeClr val="dk1"/>
                </a:solidFill>
              </a:rPr>
              <a:t>, </a:t>
            </a:r>
            <a:r>
              <a:rPr b="1" lang="fr" sz="2384">
                <a:solidFill>
                  <a:schemeClr val="dk1"/>
                </a:solidFill>
              </a:rPr>
              <a:t>réponse à des questions</a:t>
            </a:r>
            <a:r>
              <a:rPr lang="fr" sz="2384">
                <a:solidFill>
                  <a:schemeClr val="dk1"/>
                </a:solidFill>
              </a:rPr>
              <a:t>, et autres tâches de </a:t>
            </a:r>
            <a:r>
              <a:rPr b="1" lang="fr" sz="2384">
                <a:solidFill>
                  <a:schemeClr val="dk1"/>
                </a:solidFill>
              </a:rPr>
              <a:t>compréhension de texte</a:t>
            </a:r>
            <a:r>
              <a:rPr lang="fr" sz="2384">
                <a:solidFill>
                  <a:schemeClr val="dk1"/>
                </a:solidFill>
              </a:rPr>
              <a:t>.</a:t>
            </a:r>
            <a:br>
              <a:rPr lang="fr" sz="2384">
                <a:solidFill>
                  <a:schemeClr val="dk1"/>
                </a:solidFill>
              </a:rPr>
            </a:br>
            <a:endParaRPr sz="2384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550" y="0"/>
            <a:ext cx="2291300" cy="164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7. XLNet</a:t>
            </a:r>
            <a:endParaRPr b="1" sz="410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chemeClr val="dk1"/>
                </a:solidFill>
              </a:rPr>
              <a:t>Forces :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fr" sz="900">
                <a:solidFill>
                  <a:schemeClr val="dk1"/>
                </a:solidFill>
              </a:rPr>
              <a:t>Amélioration de BERT</a:t>
            </a:r>
            <a:r>
              <a:rPr lang="fr" sz="900">
                <a:solidFill>
                  <a:schemeClr val="dk1"/>
                </a:solidFill>
              </a:rPr>
              <a:t> : XLNet est basé sur un </a:t>
            </a:r>
            <a:r>
              <a:rPr b="1" lang="fr" sz="900">
                <a:solidFill>
                  <a:schemeClr val="dk1"/>
                </a:solidFill>
              </a:rPr>
              <a:t>modèle autoregressif</a:t>
            </a:r>
            <a:r>
              <a:rPr lang="fr" sz="900">
                <a:solidFill>
                  <a:schemeClr val="dk1"/>
                </a:solidFill>
              </a:rPr>
              <a:t> et utilise une permutation des tokens pour capturer davantage de dépendances dans le texte, ce qui le rend plus puissant que BERT pour certaines tâches.</a:t>
            </a:r>
            <a:br>
              <a:rPr lang="fr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fr" sz="900">
                <a:solidFill>
                  <a:schemeClr val="dk1"/>
                </a:solidFill>
              </a:rPr>
              <a:t>Plus performant</a:t>
            </a:r>
            <a:r>
              <a:rPr lang="fr" sz="900">
                <a:solidFill>
                  <a:schemeClr val="dk1"/>
                </a:solidFill>
              </a:rPr>
              <a:t> que BERT sur des benchmarks standard de NLP.</a:t>
            </a:r>
            <a:br>
              <a:rPr lang="fr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chemeClr val="dk1"/>
                </a:solidFill>
              </a:rPr>
              <a:t>Faiblesses :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fr" sz="900">
                <a:solidFill>
                  <a:schemeClr val="dk1"/>
                </a:solidFill>
              </a:rPr>
              <a:t>Complexité</a:t>
            </a:r>
            <a:r>
              <a:rPr lang="fr" sz="900">
                <a:solidFill>
                  <a:schemeClr val="dk1"/>
                </a:solidFill>
              </a:rPr>
              <a:t> : l'architecture de XLNet est plus complexe et peut être plus difficile à entraîner.</a:t>
            </a:r>
            <a:br>
              <a:rPr lang="fr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fr" sz="900">
                <a:solidFill>
                  <a:schemeClr val="dk1"/>
                </a:solidFill>
              </a:rPr>
              <a:t>Temps d'inférence élevé</a:t>
            </a:r>
            <a:r>
              <a:rPr lang="fr" sz="900">
                <a:solidFill>
                  <a:schemeClr val="dk1"/>
                </a:solidFill>
              </a:rPr>
              <a:t> : comme il nécessite de nombreuses permutations, cela peut être coûteux en termes de ressources pour des tâches longues.</a:t>
            </a:r>
            <a:br>
              <a:rPr lang="fr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900">
                <a:solidFill>
                  <a:schemeClr val="dk1"/>
                </a:solidFill>
              </a:rPr>
              <a:t>Cas d'utilisation :</a:t>
            </a:r>
            <a:endParaRPr b="1" sz="900">
              <a:solidFill>
                <a:schemeClr val="dk1"/>
              </a:solidFill>
            </a:endParaRPr>
          </a:p>
          <a:p>
            <a:pPr indent="-2857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b="1" lang="fr" sz="900">
                <a:solidFill>
                  <a:schemeClr val="dk1"/>
                </a:solidFill>
              </a:rPr>
              <a:t>Tâches NLP complexes</a:t>
            </a:r>
            <a:r>
              <a:rPr lang="fr" sz="900">
                <a:solidFill>
                  <a:schemeClr val="dk1"/>
                </a:solidFill>
              </a:rPr>
              <a:t>, comme la </a:t>
            </a:r>
            <a:r>
              <a:rPr b="1" lang="fr" sz="900">
                <a:solidFill>
                  <a:schemeClr val="dk1"/>
                </a:solidFill>
              </a:rPr>
              <a:t>réponse à des questions</a:t>
            </a:r>
            <a:r>
              <a:rPr lang="fr" sz="900">
                <a:solidFill>
                  <a:schemeClr val="dk1"/>
                </a:solidFill>
              </a:rPr>
              <a:t> ou la </a:t>
            </a:r>
            <a:r>
              <a:rPr b="1" lang="fr" sz="900">
                <a:solidFill>
                  <a:schemeClr val="dk1"/>
                </a:solidFill>
              </a:rPr>
              <a:t>classification de texte</a:t>
            </a:r>
            <a:r>
              <a:rPr lang="fr" sz="900">
                <a:solidFill>
                  <a:schemeClr val="dk1"/>
                </a:solidFill>
              </a:rPr>
              <a:t> dans des environnements nécessitant des performances élevées.</a:t>
            </a:r>
            <a:br>
              <a:rPr lang="fr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162175" y="37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400"/>
              <a:t>8. ALBERT (A Lite BERT)</a:t>
            </a:r>
            <a:endParaRPr b="1" sz="2400"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fr" sz="917">
                <a:solidFill>
                  <a:schemeClr val="dk1"/>
                </a:solidFill>
              </a:rPr>
              <a:t>Forces :</a:t>
            </a:r>
            <a:endParaRPr b="1" sz="917">
              <a:solidFill>
                <a:schemeClr val="dk1"/>
              </a:solidFill>
            </a:endParaRPr>
          </a:p>
          <a:p>
            <a:pPr indent="-28686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18"/>
              <a:buChar char="●"/>
            </a:pPr>
            <a:r>
              <a:rPr b="1" lang="fr" sz="917">
                <a:solidFill>
                  <a:schemeClr val="dk1"/>
                </a:solidFill>
              </a:rPr>
              <a:t>Réduction de la taille de BERT</a:t>
            </a:r>
            <a:r>
              <a:rPr lang="fr" sz="917">
                <a:solidFill>
                  <a:schemeClr val="dk1"/>
                </a:solidFill>
              </a:rPr>
              <a:t> tout en conservant des performances élevées grâce à des techniques comme le </a:t>
            </a:r>
            <a:r>
              <a:rPr b="1" lang="fr" sz="917">
                <a:solidFill>
                  <a:schemeClr val="dk1"/>
                </a:solidFill>
              </a:rPr>
              <a:t>partage de poids</a:t>
            </a:r>
            <a:r>
              <a:rPr lang="fr" sz="917">
                <a:solidFill>
                  <a:schemeClr val="dk1"/>
                </a:solidFill>
              </a:rPr>
              <a:t>.</a:t>
            </a:r>
            <a:br>
              <a:rPr lang="fr" sz="917">
                <a:solidFill>
                  <a:schemeClr val="dk1"/>
                </a:solidFill>
              </a:rPr>
            </a:br>
            <a:endParaRPr sz="917">
              <a:solidFill>
                <a:schemeClr val="dk1"/>
              </a:solidFill>
            </a:endParaRPr>
          </a:p>
          <a:p>
            <a:pPr indent="-2868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8"/>
              <a:buChar char="●"/>
            </a:pPr>
            <a:r>
              <a:rPr b="1" lang="fr" sz="917">
                <a:solidFill>
                  <a:schemeClr val="dk1"/>
                </a:solidFill>
              </a:rPr>
              <a:t>Plus rapide</a:t>
            </a:r>
            <a:r>
              <a:rPr lang="fr" sz="917">
                <a:solidFill>
                  <a:schemeClr val="dk1"/>
                </a:solidFill>
              </a:rPr>
              <a:t> que BERT pour les mêmes tâches.</a:t>
            </a:r>
            <a:br>
              <a:rPr lang="fr" sz="917">
                <a:solidFill>
                  <a:schemeClr val="dk1"/>
                </a:solidFill>
              </a:rPr>
            </a:br>
            <a:endParaRPr sz="9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fr" sz="917">
                <a:solidFill>
                  <a:schemeClr val="dk1"/>
                </a:solidFill>
              </a:rPr>
              <a:t>Faiblesses :</a:t>
            </a:r>
            <a:endParaRPr b="1" sz="917">
              <a:solidFill>
                <a:schemeClr val="dk1"/>
              </a:solidFill>
            </a:endParaRPr>
          </a:p>
          <a:p>
            <a:pPr indent="-28686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18"/>
              <a:buChar char="●"/>
            </a:pPr>
            <a:r>
              <a:rPr b="1" lang="fr" sz="917">
                <a:solidFill>
                  <a:schemeClr val="dk1"/>
                </a:solidFill>
              </a:rPr>
              <a:t>Pas adapté à la génération de texte</a:t>
            </a:r>
            <a:r>
              <a:rPr lang="fr" sz="917">
                <a:solidFill>
                  <a:schemeClr val="dk1"/>
                </a:solidFill>
              </a:rPr>
              <a:t> : comme BERT, ALBERT est principalement conçu pour des tâches de </a:t>
            </a:r>
            <a:r>
              <a:rPr b="1" lang="fr" sz="917">
                <a:solidFill>
                  <a:schemeClr val="dk1"/>
                </a:solidFill>
              </a:rPr>
              <a:t>compréhension de texte</a:t>
            </a:r>
            <a:r>
              <a:rPr lang="fr" sz="917">
                <a:solidFill>
                  <a:schemeClr val="dk1"/>
                </a:solidFill>
              </a:rPr>
              <a:t>.</a:t>
            </a:r>
            <a:br>
              <a:rPr lang="fr" sz="917">
                <a:solidFill>
                  <a:schemeClr val="dk1"/>
                </a:solidFill>
              </a:rPr>
            </a:br>
            <a:endParaRPr sz="917">
              <a:solidFill>
                <a:schemeClr val="dk1"/>
              </a:solidFill>
            </a:endParaRPr>
          </a:p>
          <a:p>
            <a:pPr indent="-286861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8"/>
              <a:buChar char="●"/>
            </a:pPr>
            <a:r>
              <a:rPr b="1" lang="fr" sz="917">
                <a:solidFill>
                  <a:schemeClr val="dk1"/>
                </a:solidFill>
              </a:rPr>
              <a:t>Limité à certaines applications</a:t>
            </a:r>
            <a:r>
              <a:rPr lang="fr" sz="917">
                <a:solidFill>
                  <a:schemeClr val="dk1"/>
                </a:solidFill>
              </a:rPr>
              <a:t> : pas aussi polyvalent que des modèles comme GPT ou T5 pour des tâches variées.</a:t>
            </a:r>
            <a:br>
              <a:rPr lang="fr" sz="917">
                <a:solidFill>
                  <a:schemeClr val="dk1"/>
                </a:solidFill>
              </a:rPr>
            </a:br>
            <a:endParaRPr sz="9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fr" sz="917">
                <a:solidFill>
                  <a:schemeClr val="dk1"/>
                </a:solidFill>
              </a:rPr>
              <a:t>Cas d'utilisation :</a:t>
            </a:r>
            <a:endParaRPr b="1" sz="917">
              <a:solidFill>
                <a:schemeClr val="dk1"/>
              </a:solidFill>
            </a:endParaRPr>
          </a:p>
          <a:p>
            <a:pPr indent="-286861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18"/>
              <a:buChar char="●"/>
            </a:pPr>
            <a:r>
              <a:rPr b="1" lang="fr" sz="917">
                <a:solidFill>
                  <a:schemeClr val="dk1"/>
                </a:solidFill>
              </a:rPr>
              <a:t>Analyse de texte</a:t>
            </a:r>
            <a:r>
              <a:rPr lang="fr" sz="917">
                <a:solidFill>
                  <a:schemeClr val="dk1"/>
                </a:solidFill>
              </a:rPr>
              <a:t>, </a:t>
            </a:r>
            <a:r>
              <a:rPr b="1" lang="fr" sz="917">
                <a:solidFill>
                  <a:schemeClr val="dk1"/>
                </a:solidFill>
              </a:rPr>
              <a:t>classification</a:t>
            </a:r>
            <a:r>
              <a:rPr lang="fr" sz="917">
                <a:solidFill>
                  <a:schemeClr val="dk1"/>
                </a:solidFill>
              </a:rPr>
              <a:t>, et autres tâches de </a:t>
            </a:r>
            <a:r>
              <a:rPr b="1" lang="fr" sz="917">
                <a:solidFill>
                  <a:schemeClr val="dk1"/>
                </a:solidFill>
              </a:rPr>
              <a:t>compréhension de texte</a:t>
            </a:r>
            <a:r>
              <a:rPr lang="fr" sz="917">
                <a:solidFill>
                  <a:schemeClr val="dk1"/>
                </a:solidFill>
              </a:rPr>
              <a:t> où les ressources matérielles sont limitées.</a:t>
            </a:r>
            <a:endParaRPr sz="9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t/>
            </a:r>
            <a:endParaRPr sz="1665"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975" y="81904"/>
            <a:ext cx="2399799" cy="133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