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1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24575,'3'0'0,"1"0"0,-1 1 0,1-1 0,-1 1 0,1 0 0,-1 0 0,0 0 0,1 0 0,-1 2 0,1-2 0,-2 1 0,1 0 0,0 1 0,5 2 0,36 47 0,-2-6 0,62 46 0,24 17 0,-111-98 0,1 1 0,24 9 0,1 2 0,-21-10 0,0 2 0,-2-1 0,1 2 0,25 28 0,-29-30 0,38 29 0,8 4 0,28 33 0,-31-20 0,16 12 0,10 5 0,-46-41 0,46 34 0,-64-54 0,1-1 0,50 22 0,-51-25 0,1 0 0,-3 2 0,34 26 0,-35-24 0,13 14 0,-29-24 0,2-1 0,-1-1 0,1 1 0,0-1 0,0 1 0,0-2 0,7 5 0,70 45 0,-62-40 0,-1 0 0,2-2 0,39 19 0,-44-23 0,-1 1 0,0 0 0,0 1 0,-2 0 0,1 1 0,14 14 0,-13-10 0,1-2 0,1 1 0,29 14 0,-37-21 0,0 0 0,0 0 0,0 1 0,12 12 0,-12-11 0,0 0 0,0-1 0,16 9 0,19 7 0,-27-16 0,-1 2 0,1 0 0,-3 0 0,23 19 0,-28-23 0,-1 2 0,0-2 0,1 1 0,0-2 0,0 1 0,2-2 0,-2 1 0,1-1 0,14 3 0,-14-5 0,0 2 0,1-1 0,-2 2 0,1-1 0,-1 2 0,0-1 0,0 1 0,1 1 0,10 8 0,40 33 0,-41-34 0,32 29 0,-37-27 0,-5-6 0,1 1 0,-1-1 0,1-1 0,2 1 0,-1-2 0,14 9 0,-9-7 0,-1 0 0,-1 0 0,-1 3 0,1-2 0,-1 3 0,12 12 0,7 7 0,-23-26 0,0 1 0,0 0 0,1-1 0,14 6 0,-12-6 0,-1 0 0,-1 1 0,20 14 0,-6-1 0,2-1 0,26 15 0,-24-19 0,47 18 0,-49-23 0,32 6 0,-51-16 0,0 1 0,0 1 0,0 0 0,-1-1 0,1 1 0,-1 1 0,1 0 0,-1-1 0,0 2 0,0-1 0,0 1 0,-1 0 0,1 1 0,8 6 0,-4 0 0,3 1 0,-1-2 0,1 0 0,-1-1 0,2 1 0,18 7 0,-31-17 0,63 29 0,-45-21 0,1 1 0,19 13 0,40 19 0,-64-34 0,0 0 0,-1 0 0,1 1 0,-1 1 0,0 0 0,15 15 0,-1 2 0,54 40 0,-33-30 0,99 53 0,-138-83 0,1 1 0,0 1 0,-1 0 0,13 12 0,29 24 0,75 47 0,-117-83 0,1-1 0,1-2 0,17 9 0,-18-11 0,-1 2 0,0 1 0,-1-1 0,2 1 0,8 8 0,3 3 0,-1-2 0,43 22 0,-50-29 0,205 114 0,-205-114 0,1 0 0,0 0 0,1-1 0,0-1 0,32 7 0,-39-10 0,0-2 0,0 0 0,0 0 0,0-1 0,0 0 0,1 0 0,0-1 0,-1 0 0,0-1 0,0-1 0,0 1 0,12-6 0,-18 7 0,1-1 0,-1-1 0,0 0 0,0 1 0,0-1 0,-1 0 0,2 1 0,-2-2 0,0 1 0,1-1 0,-1 1 0,-1 0 0,1-1 0,0 1 0,0-1 0,-1 0 0,0 0 0,0 0 0,-1 0 0,1 1 0,1-9 0,-1-10 0,0-2 0,-5-38 0,2 26 0,2 12 0,2-1 0,9-45 0,-7 46 0,1 2 0,-1-43 0,-5 57 0,1-2 0,-1 1 0,0 1 0,-1-1 0,-1 1 0,1-1 0,0 1 0,-2 0 0,1 0 0,-2 0 0,-5-9 0,-7-8 0,-1 1 0,-2 0 0,-32-32 0,42 46 0,-1 1 0,1 0 0,0 0 0,-1 1 0,-2 0 0,2 0 0,-2 1 0,-23-9 0,11 6 0,1 0 0,-30-20 0,13 7 0,15 9 0,1 2 0,-3-1 0,2 3 0,-1 1 0,-44-9 0,54 13 0,-1-1 0,2 1 0,-1-2 0,0 0 0,1-1 0,-22-16 0,18 12 0,-1 0 0,-40-15 0,13 9 0,0-2 0,-49-29 0,81 39 0,1 0 0,-26-24 0,31 23 0,-1 1 0,-2 1 0,0 0 0,-24-14 0,12 9 0,1 1 0,-30-24 0,11 6 0,15 11 0,-40-37 0,45 35 0,-2 2 0,-32-22 0,36 28 0,-25-13 0,-63-52 0,91 65 0,-2 1 0,1 1 0,-38-17 0,37 19 0,2 1 0,0-1 0,1 0 0,0-3 0,-21-16 0,11 5 0,-42-30 0,36 23 0,29 26 0,-1 0 0,1-1 0,-1 2 0,-1 0 0,1 0 0,-10-6 0,-53-32 0,50 30 0,1 2 0,0 0 0,-33-14 0,-28 3 0,66 19 0,0 0 0,0-1 0,1 0 0,-1-1 0,1 0 0,0-1 0,0 0 0,1 0 0,0-2 0,0 0 0,-18-13 0,25 15 0,-18-15 0,0 0 0,-31-21 0,12 11 0,32 23 0,-1-1 0,0 1 0,0 1 0,0-1 0,-1 2 0,-14-7 0,-91-43 0,101 48 0,0 0 0,2 0 0,-2-2 0,-12-10 0,-37-24 0,-68-39 0,46 26 0,71 46 0,0 0 0,2 0 0,-1-2 0,-13-16 0,-31-28 0,51 53 0,-7-10 0,-2 2 0,-1-1 0,0 2 0,0 1 0,0 1 0,-28-11 0,37 15 0,1 2 0,-1-2 0,2 0 0,-2 0 0,1 0 0,0-1 0,2 1 0,-2-1 0,-8-11 0,8 9 0,-1 1 0,0-1 0,-1 0 0,-13-9 0,20 16 0,-105-67 0,94 58 0,-1-2 0,2 1 0,-1-1 0,1-1 0,-17-23 0,18 25 0,1-1 0,0 2 0,0-1 0,-1 1 0,0 1 0,-18-10 0,16 9 0,-1-1 0,1 0 0,-1 0 0,-10-14 0,10 9 0,-3 0 0,1 2 0,-36-25 0,29 23 0,-35-33 0,-188-179 0,203 196 0,35 26 0,0 2 0,0-3 0,2 2 0,-2-2 0,1 1 0,-9-12 0,6 6 0,0 1 0,0 0 0,-1 0 0,-1 1 0,-17-12 0,-66-35 0,72 43 0,6 4 0,0 1 0,0 0 0,-1 2 0,0 1 0,-1-1 0,1 1 0,-1 2 0,1 1 0,-1-1 0,0 2 0,-1 0 0,-33 4 0,50-3 0,-2 2 0,1-1 0,0-1 0,0 1 0,0 0 0,0 1 0,0-1 0,1 1 0,-1 0 0,0-1 0,1 1 0,-1-1 0,1 2 0,0-1 0,0 0 0,-1 0 0,2 2 0,-1-2 0,0 0 0,0 1 0,1 0 0,0-1 0,-1 2 0,1-2 0,1 2 0,-3 5 0,-16 29 0,13-27 0,1-2 0,0 1 0,1 0 0,-1 2 0,2-2 0,-1 0 0,2 2 0,0-1 0,-2 21 0,2 11 0,5 56 0,1-23 0,-4-48-1365,0-3-5461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14C3-366F-42FF-9E11-1DEE164F6C81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7C749-FD9A-439A-9372-CEE122D959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E12B2D-5508-419D-986F-64009DEB0B71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39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AEE3-D2A0-42FE-B174-4DE4A407EAEB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1F89-FEF9-41A2-AA60-CAA0E25B080B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62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363-F098-417D-B13C-4577B34C015E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7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D0C-EBE4-41C0-A54A-F0B7F9304476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21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DFC2-3A80-4553-8781-2D47E39A4980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7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A6A-02F0-47CE-9402-C1D9EC854AE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67E1-46EC-4D0B-BB40-94C202DB907B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2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E23-85DD-430E-843F-02C77EC7BB2F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6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C234-9AE9-4AFC-8DE8-455C055BC3CC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6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A1C-E174-4AA3-A471-0401DC89B12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BC2-B593-4E78-9C0B-F5C23BECF440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9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870A-15FA-41CE-BC1F-E245A214A746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6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749-6E81-4F59-B5A4-F5D2B4562066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A7E-85E2-4F1A-ACA6-99082FFDC7F8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9703-B89A-4A11-A1AB-38D63CEFBA0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147-9C39-4A37-8834-9341CD804539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1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D22F94-4EFD-49ED-8437-B9878EABCD41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E0DEE8-6EDA-44BB-8D62-03114A897E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04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120729-EA14-4F44-91DB-92A3B735FCD2}"/>
              </a:ext>
            </a:extLst>
          </p:cNvPr>
          <p:cNvSpPr txBox="1"/>
          <p:nvPr/>
        </p:nvSpPr>
        <p:spPr>
          <a:xfrm>
            <a:off x="3892492" y="1955980"/>
            <a:ext cx="440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Projet de graphe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0FEC94-DB63-48E9-903B-E46B036FB224}"/>
              </a:ext>
            </a:extLst>
          </p:cNvPr>
          <p:cNvSpPr txBox="1"/>
          <p:nvPr/>
        </p:nvSpPr>
        <p:spPr>
          <a:xfrm>
            <a:off x="0" y="4919008"/>
            <a:ext cx="3187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AOUAT Antoine</a:t>
            </a:r>
          </a:p>
          <a:p>
            <a:r>
              <a:rPr lang="fr-FR" sz="2400" dirty="0"/>
              <a:t>ANCEAUX Hugo</a:t>
            </a:r>
          </a:p>
          <a:p>
            <a:r>
              <a:rPr lang="fr-FR" sz="2400" dirty="0"/>
              <a:t>BONIN Thomas</a:t>
            </a:r>
          </a:p>
          <a:p>
            <a:r>
              <a:rPr lang="fr-FR" sz="2400" dirty="0"/>
              <a:t>CLABASSI Matteo</a:t>
            </a:r>
          </a:p>
          <a:p>
            <a:r>
              <a:rPr lang="fr-FR" sz="2400" dirty="0"/>
              <a:t>SAHMOUNE Hamza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47A37D-2206-4FE2-B959-BBC3441F54B7}"/>
              </a:ext>
            </a:extLst>
          </p:cNvPr>
          <p:cNvSpPr txBox="1"/>
          <p:nvPr/>
        </p:nvSpPr>
        <p:spPr>
          <a:xfrm>
            <a:off x="8100851" y="6027003"/>
            <a:ext cx="4091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Promotion 2024</a:t>
            </a:r>
          </a:p>
          <a:p>
            <a:pPr algn="r"/>
            <a:r>
              <a:rPr lang="fr-FR" sz="2400" dirty="0"/>
              <a:t>Professeur : Monsieur BARBOT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754FD8-3053-43F8-894E-CC21C791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2" y="206982"/>
            <a:ext cx="2930666" cy="10843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B3C682-7342-4450-B3A9-BD9C1622801F}"/>
              </a:ext>
            </a:extLst>
          </p:cNvPr>
          <p:cNvSpPr txBox="1"/>
          <p:nvPr/>
        </p:nvSpPr>
        <p:spPr>
          <a:xfrm>
            <a:off x="3548604" y="2929061"/>
            <a:ext cx="509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Algorithme de Floyd-</a:t>
            </a:r>
            <a:r>
              <a:rPr lang="fr-FR" sz="3200" dirty="0" err="1"/>
              <a:t>Warshall</a:t>
            </a:r>
            <a:endParaRPr lang="fr-FR" sz="3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DDC4FD-4BD1-414B-8FEB-6609F38DAA14}"/>
              </a:ext>
            </a:extLst>
          </p:cNvPr>
          <p:cNvSpPr txBox="1"/>
          <p:nvPr/>
        </p:nvSpPr>
        <p:spPr>
          <a:xfrm>
            <a:off x="5250628" y="6396335"/>
            <a:ext cx="169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07/12/2021</a:t>
            </a:r>
          </a:p>
        </p:txBody>
      </p:sp>
    </p:spTree>
    <p:extLst>
      <p:ext uri="{BB962C8B-B14F-4D97-AF65-F5344CB8AC3E}">
        <p14:creationId xmlns:p14="http://schemas.microsoft.com/office/powerpoint/2010/main" val="359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4856382-10D2-4F2A-BC86-F0BAE2F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659" y="6105467"/>
            <a:ext cx="551167" cy="377825"/>
          </a:xfrm>
        </p:spPr>
        <p:txBody>
          <a:bodyPr/>
          <a:lstStyle/>
          <a:p>
            <a:r>
              <a:rPr lang="fr-FR" sz="1400" dirty="0"/>
              <a:t>2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EC75F2-D782-4887-8FD7-A7A64DA08782}"/>
              </a:ext>
            </a:extLst>
          </p:cNvPr>
          <p:cNvSpPr txBox="1"/>
          <p:nvPr/>
        </p:nvSpPr>
        <p:spPr>
          <a:xfrm>
            <a:off x="1796642" y="1275127"/>
            <a:ext cx="89678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fr-FR" sz="2800" dirty="0"/>
              <a:t>Contexte du projet</a:t>
            </a:r>
          </a:p>
          <a:p>
            <a:pPr marL="514350" indent="-514350">
              <a:buAutoNum type="romanUcPeriod"/>
            </a:pPr>
            <a:endParaRPr lang="fr-FR" sz="2800" dirty="0"/>
          </a:p>
          <a:p>
            <a:pPr marL="514350" indent="-514350">
              <a:buAutoNum type="romanUcPeriod"/>
            </a:pPr>
            <a:r>
              <a:rPr lang="fr-FR" sz="2800" dirty="0"/>
              <a:t>Répartition des tâches</a:t>
            </a:r>
          </a:p>
          <a:p>
            <a:pPr marL="514350" indent="-514350">
              <a:buAutoNum type="romanUcPeriod"/>
            </a:pPr>
            <a:endParaRPr lang="fr-FR" sz="2800" dirty="0"/>
          </a:p>
          <a:p>
            <a:pPr marL="514350" indent="-514350">
              <a:buAutoNum type="romanUcPeriod"/>
            </a:pPr>
            <a:r>
              <a:rPr lang="fr-FR" sz="2800" dirty="0"/>
              <a:t>Explication de Floyd-</a:t>
            </a:r>
            <a:r>
              <a:rPr lang="fr-FR" sz="2800" dirty="0" err="1"/>
              <a:t>Warshall</a:t>
            </a:r>
            <a:endParaRPr lang="fr-FR" sz="2800" dirty="0"/>
          </a:p>
          <a:p>
            <a:pPr marL="514350" indent="-514350">
              <a:buAutoNum type="romanUcPeriod"/>
            </a:pPr>
            <a:endParaRPr lang="fr-FR" sz="2800" dirty="0"/>
          </a:p>
          <a:p>
            <a:pPr marL="514350" indent="-514350">
              <a:buAutoNum type="romanUcPeriod"/>
            </a:pPr>
            <a:r>
              <a:rPr lang="fr-FR" sz="2800" dirty="0"/>
              <a:t>Détection de circuit absorbant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6EA3FC-83F8-4561-A130-F4DB6DFE68C5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	Sommaire</a:t>
            </a:r>
          </a:p>
        </p:txBody>
      </p:sp>
    </p:spTree>
    <p:extLst>
      <p:ext uri="{BB962C8B-B14F-4D97-AF65-F5344CB8AC3E}">
        <p14:creationId xmlns:p14="http://schemas.microsoft.com/office/powerpoint/2010/main" val="27226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4856382-10D2-4F2A-BC86-F0BAE2F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659" y="6105467"/>
            <a:ext cx="551167" cy="377825"/>
          </a:xfrm>
        </p:spPr>
        <p:txBody>
          <a:bodyPr/>
          <a:lstStyle/>
          <a:p>
            <a:r>
              <a:rPr lang="fr-FR" sz="1400" dirty="0"/>
              <a:t>4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53D500-BAA8-4B84-98BA-96D0A25F67A7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fr-FR" sz="3200" dirty="0"/>
              <a:t>Contexte du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4C9DB3-9DE6-4980-8CB8-04BE665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54" y="1040125"/>
            <a:ext cx="5972891" cy="51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4856382-10D2-4F2A-BC86-F0BAE2F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659" y="6105467"/>
            <a:ext cx="551167" cy="377825"/>
          </a:xfrm>
        </p:spPr>
        <p:txBody>
          <a:bodyPr/>
          <a:lstStyle/>
          <a:p>
            <a:r>
              <a:rPr lang="fr-FR" sz="1400" dirty="0"/>
              <a:t>5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53D500-BAA8-4B84-98BA-96D0A25F67A7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II.   Répartition des tâches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AF9C995-B3B6-4264-8800-22E12CC9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6928"/>
              </p:ext>
            </p:extLst>
          </p:nvPr>
        </p:nvGraphicFramePr>
        <p:xfrm>
          <a:off x="539240" y="1215373"/>
          <a:ext cx="11113519" cy="450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09">
                  <a:extLst>
                    <a:ext uri="{9D8B030D-6E8A-4147-A177-3AD203B41FA5}">
                      <a16:colId xmlns:a16="http://schemas.microsoft.com/office/drawing/2014/main" val="1580832131"/>
                    </a:ext>
                  </a:extLst>
                </a:gridCol>
                <a:gridCol w="1641882">
                  <a:extLst>
                    <a:ext uri="{9D8B030D-6E8A-4147-A177-3AD203B41FA5}">
                      <a16:colId xmlns:a16="http://schemas.microsoft.com/office/drawing/2014/main" val="3309779408"/>
                    </a:ext>
                  </a:extLst>
                </a:gridCol>
                <a:gridCol w="1641882">
                  <a:extLst>
                    <a:ext uri="{9D8B030D-6E8A-4147-A177-3AD203B41FA5}">
                      <a16:colId xmlns:a16="http://schemas.microsoft.com/office/drawing/2014/main" val="3537366982"/>
                    </a:ext>
                  </a:extLst>
                </a:gridCol>
                <a:gridCol w="1641882">
                  <a:extLst>
                    <a:ext uri="{9D8B030D-6E8A-4147-A177-3AD203B41FA5}">
                      <a16:colId xmlns:a16="http://schemas.microsoft.com/office/drawing/2014/main" val="3898245504"/>
                    </a:ext>
                  </a:extLst>
                </a:gridCol>
                <a:gridCol w="1641882">
                  <a:extLst>
                    <a:ext uri="{9D8B030D-6E8A-4147-A177-3AD203B41FA5}">
                      <a16:colId xmlns:a16="http://schemas.microsoft.com/office/drawing/2014/main" val="59723926"/>
                    </a:ext>
                  </a:extLst>
                </a:gridCol>
                <a:gridCol w="1641882">
                  <a:extLst>
                    <a:ext uri="{9D8B030D-6E8A-4147-A177-3AD203B41FA5}">
                      <a16:colId xmlns:a16="http://schemas.microsoft.com/office/drawing/2014/main" val="4157685642"/>
                    </a:ext>
                  </a:extLst>
                </a:gridCol>
              </a:tblGrid>
              <a:tr h="50105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Antoine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Matteo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Hamza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62763"/>
                  </a:ext>
                </a:extLst>
              </a:tr>
              <a:tr h="8648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Lecture du graphe sur fichier</a:t>
                      </a:r>
                    </a:p>
                    <a:p>
                      <a:pPr algn="ctr"/>
                      <a:r>
                        <a:rPr lang="fr-FR" dirty="0"/>
                        <a:t>Stockage en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36755"/>
                  </a:ext>
                </a:extLst>
              </a:tr>
              <a:tr h="5010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du graphe sous forme de 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246146"/>
                  </a:ext>
                </a:extLst>
              </a:tr>
              <a:tr h="5010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de l’algorithme Floyd-</a:t>
                      </a:r>
                      <a:r>
                        <a:rPr lang="fr-FR" dirty="0" err="1"/>
                        <a:t>Warshall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4218"/>
                  </a:ext>
                </a:extLst>
              </a:tr>
              <a:tr h="5010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Détection des circuits absorbants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052652"/>
                  </a:ext>
                </a:extLst>
              </a:tr>
              <a:tr h="5010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des chemins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7621"/>
                  </a:ext>
                </a:extLst>
              </a:tr>
              <a:tr h="50105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Ecriture des traces d’exécutions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97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8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4856382-10D2-4F2A-BC86-F0BAE2F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659" y="6105467"/>
            <a:ext cx="551167" cy="377825"/>
          </a:xfrm>
        </p:spPr>
        <p:txBody>
          <a:bodyPr/>
          <a:lstStyle/>
          <a:p>
            <a:r>
              <a:rPr lang="fr-FR" sz="1400" dirty="0"/>
              <a:t>6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53D500-BAA8-4B84-98BA-96D0A25F67A7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III.  Explication de Floyd-</a:t>
            </a:r>
            <a:r>
              <a:rPr lang="fr-FR" sz="3200" dirty="0" err="1"/>
              <a:t>Warshall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1DF250-10BE-4F5E-8B66-DF368D3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9" y="1281250"/>
            <a:ext cx="942614" cy="2524859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A963513-ECED-4BCB-8B1A-42629E50D251}"/>
              </a:ext>
            </a:extLst>
          </p:cNvPr>
          <p:cNvCxnSpPr>
            <a:cxnSpLocks/>
          </p:cNvCxnSpPr>
          <p:nvPr/>
        </p:nvCxnSpPr>
        <p:spPr>
          <a:xfrm flipH="1">
            <a:off x="1416326" y="1489182"/>
            <a:ext cx="1413162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3FCA29A-8EAA-4250-B1C5-8743E4E267D0}"/>
              </a:ext>
            </a:extLst>
          </p:cNvPr>
          <p:cNvCxnSpPr>
            <a:cxnSpLocks/>
          </p:cNvCxnSpPr>
          <p:nvPr/>
        </p:nvCxnSpPr>
        <p:spPr>
          <a:xfrm flipH="1">
            <a:off x="1416326" y="1840226"/>
            <a:ext cx="1477818" cy="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2B4D6AB-CE9C-44FC-88FA-A74CD31C273E}"/>
              </a:ext>
            </a:extLst>
          </p:cNvPr>
          <p:cNvSpPr txBox="1"/>
          <p:nvPr/>
        </p:nvSpPr>
        <p:spPr>
          <a:xfrm>
            <a:off x="2894144" y="130451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sommet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3261FA-796C-46E9-927A-290E28BCF35A}"/>
              </a:ext>
            </a:extLst>
          </p:cNvPr>
          <p:cNvSpPr txBox="1"/>
          <p:nvPr/>
        </p:nvSpPr>
        <p:spPr>
          <a:xfrm>
            <a:off x="2912617" y="16524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d’arc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E061E72-A93A-45EC-A07F-213E0A1FB968}"/>
              </a:ext>
            </a:extLst>
          </p:cNvPr>
          <p:cNvCxnSpPr>
            <a:cxnSpLocks/>
          </p:cNvCxnSpPr>
          <p:nvPr/>
        </p:nvCxnSpPr>
        <p:spPr>
          <a:xfrm flipV="1">
            <a:off x="1509779" y="3795840"/>
            <a:ext cx="0" cy="118186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AD3444A-2F5A-47A3-8349-E9885E027A03}"/>
              </a:ext>
            </a:extLst>
          </p:cNvPr>
          <p:cNvSpPr txBox="1"/>
          <p:nvPr/>
        </p:nvSpPr>
        <p:spPr>
          <a:xfrm>
            <a:off x="-26192" y="4252281"/>
            <a:ext cx="117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Sommet de départ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6D6C1A-EC9A-4EAE-A941-F43F575FB008}"/>
              </a:ext>
            </a:extLst>
          </p:cNvPr>
          <p:cNvSpPr txBox="1"/>
          <p:nvPr/>
        </p:nvSpPr>
        <p:spPr>
          <a:xfrm>
            <a:off x="1076800" y="5013333"/>
            <a:ext cx="98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Sommet d’arrivé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E90B3B3-C58F-4163-A1C5-917E4ADA78DA}"/>
              </a:ext>
            </a:extLst>
          </p:cNvPr>
          <p:cNvCxnSpPr>
            <a:cxnSpLocks/>
          </p:cNvCxnSpPr>
          <p:nvPr/>
        </p:nvCxnSpPr>
        <p:spPr>
          <a:xfrm flipV="1">
            <a:off x="1849075" y="3801968"/>
            <a:ext cx="0" cy="77960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DE72F78-324D-45B0-928A-A827A1D07320}"/>
              </a:ext>
            </a:extLst>
          </p:cNvPr>
          <p:cNvSpPr txBox="1"/>
          <p:nvPr/>
        </p:nvSpPr>
        <p:spPr>
          <a:xfrm>
            <a:off x="1828135" y="4258408"/>
            <a:ext cx="147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intermédiaire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CAAE03CB-D4CA-4D75-A439-E295D97B5001}"/>
              </a:ext>
            </a:extLst>
          </p:cNvPr>
          <p:cNvSpPr/>
          <p:nvPr/>
        </p:nvSpPr>
        <p:spPr>
          <a:xfrm>
            <a:off x="6716088" y="909155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97EF9FB5-6101-48B9-B14D-4D012C23F8B9}"/>
              </a:ext>
            </a:extLst>
          </p:cNvPr>
          <p:cNvSpPr/>
          <p:nvPr/>
        </p:nvSpPr>
        <p:spPr>
          <a:xfrm>
            <a:off x="6716087" y="2511664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6CC1F515-BDB4-44AF-B89E-B12AF03075A9}"/>
              </a:ext>
            </a:extLst>
          </p:cNvPr>
          <p:cNvSpPr/>
          <p:nvPr/>
        </p:nvSpPr>
        <p:spPr>
          <a:xfrm>
            <a:off x="9238768" y="930029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1F5DEB53-B3C7-4500-86D8-E9C261B18001}"/>
              </a:ext>
            </a:extLst>
          </p:cNvPr>
          <p:cNvSpPr/>
          <p:nvPr/>
        </p:nvSpPr>
        <p:spPr>
          <a:xfrm>
            <a:off x="9257243" y="2511664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7F9D4EC-F866-4968-8E67-294162810E66}"/>
              </a:ext>
            </a:extLst>
          </p:cNvPr>
          <p:cNvSpPr txBox="1"/>
          <p:nvPr/>
        </p:nvSpPr>
        <p:spPr>
          <a:xfrm>
            <a:off x="6927373" y="1022088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0C9F57B-B0C0-456B-B345-9ED6D2CC23E7}"/>
              </a:ext>
            </a:extLst>
          </p:cNvPr>
          <p:cNvSpPr txBox="1"/>
          <p:nvPr/>
        </p:nvSpPr>
        <p:spPr>
          <a:xfrm>
            <a:off x="9477665" y="102239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2697093-2F0D-47C9-AA6E-AF4404208C30}"/>
              </a:ext>
            </a:extLst>
          </p:cNvPr>
          <p:cNvSpPr txBox="1"/>
          <p:nvPr/>
        </p:nvSpPr>
        <p:spPr>
          <a:xfrm>
            <a:off x="6927373" y="2637239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C74B871-F3B8-4140-888C-E14643F5435E}"/>
              </a:ext>
            </a:extLst>
          </p:cNvPr>
          <p:cNvSpPr txBox="1"/>
          <p:nvPr/>
        </p:nvSpPr>
        <p:spPr>
          <a:xfrm>
            <a:off x="9477664" y="2627210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ADF0F68-F56E-45D6-918A-5D6668CFD22D}"/>
              </a:ext>
            </a:extLst>
          </p:cNvPr>
          <p:cNvCxnSpPr>
            <a:stCxn id="33" idx="3"/>
            <a:endCxn id="31" idx="2"/>
          </p:cNvCxnSpPr>
          <p:nvPr/>
        </p:nvCxnSpPr>
        <p:spPr>
          <a:xfrm>
            <a:off x="7519750" y="1299087"/>
            <a:ext cx="1719018" cy="234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CD1F8FF-2FFB-4CF2-8094-1ADCB2188BC7}"/>
              </a:ext>
            </a:extLst>
          </p:cNvPr>
          <p:cNvCxnSpPr>
            <a:stCxn id="29" idx="4"/>
          </p:cNvCxnSpPr>
          <p:nvPr/>
        </p:nvCxnSpPr>
        <p:spPr>
          <a:xfrm flipH="1">
            <a:off x="7131723" y="1694245"/>
            <a:ext cx="2" cy="81741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EBF09F1-EEA5-4E0E-8DA7-6A897019BF96}"/>
              </a:ext>
            </a:extLst>
          </p:cNvPr>
          <p:cNvSpPr txBox="1"/>
          <p:nvPr/>
        </p:nvSpPr>
        <p:spPr>
          <a:xfrm>
            <a:off x="8230754" y="768576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354AD3-AE64-46BD-A5F8-955B51C33703}"/>
              </a:ext>
            </a:extLst>
          </p:cNvPr>
          <p:cNvSpPr txBox="1"/>
          <p:nvPr/>
        </p:nvSpPr>
        <p:spPr>
          <a:xfrm>
            <a:off x="6631184" y="1771792"/>
            <a:ext cx="5923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8E1ADE3-6E7E-4C45-B589-3E3828514561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9654405" y="1715119"/>
            <a:ext cx="18475" cy="79654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86FFFADB-D5F0-471D-9808-5D59829C3452}"/>
              </a:ext>
            </a:extLst>
          </p:cNvPr>
          <p:cNvSpPr txBox="1"/>
          <p:nvPr/>
        </p:nvSpPr>
        <p:spPr>
          <a:xfrm>
            <a:off x="9181475" y="1814195"/>
            <a:ext cx="5923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0029CD1-90A3-4FD9-BF2B-826814458150}"/>
              </a:ext>
            </a:extLst>
          </p:cNvPr>
          <p:cNvCxnSpPr>
            <a:stCxn id="31" idx="3"/>
            <a:endCxn id="35" idx="3"/>
          </p:cNvCxnSpPr>
          <p:nvPr/>
        </p:nvCxnSpPr>
        <p:spPr>
          <a:xfrm flipH="1">
            <a:off x="7519750" y="1600145"/>
            <a:ext cx="1840755" cy="131409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BB83954D-C098-47A5-BAE7-D06B859BB6D5}"/>
              </a:ext>
            </a:extLst>
          </p:cNvPr>
          <p:cNvSpPr txBox="1"/>
          <p:nvPr/>
        </p:nvSpPr>
        <p:spPr>
          <a:xfrm>
            <a:off x="7944329" y="177179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A6D4608-4052-4025-88C8-B0FC7D5E55CF}"/>
              </a:ext>
            </a:extLst>
          </p:cNvPr>
          <p:cNvCxnSpPr/>
          <p:nvPr/>
        </p:nvCxnSpPr>
        <p:spPr>
          <a:xfrm>
            <a:off x="7547360" y="2980843"/>
            <a:ext cx="1691408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6DDF22B-4330-47DE-8A1C-C72D97FEBB3C}"/>
              </a:ext>
            </a:extLst>
          </p:cNvPr>
          <p:cNvSpPr txBox="1"/>
          <p:nvPr/>
        </p:nvSpPr>
        <p:spPr>
          <a:xfrm>
            <a:off x="8194957" y="249743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E6EEF46-CF4D-4856-8D22-6ACBF848C7C9}"/>
              </a:ext>
            </a:extLst>
          </p:cNvPr>
          <p:cNvSpPr txBox="1"/>
          <p:nvPr/>
        </p:nvSpPr>
        <p:spPr>
          <a:xfrm>
            <a:off x="7658099" y="4408268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 0     1     2     3</a:t>
            </a:r>
          </a:p>
          <a:p>
            <a:r>
              <a:rPr lang="fr-FR" sz="2200" dirty="0"/>
              <a:t>               0    0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1     5 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endParaRPr lang="fr-FR" sz="22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fr-FR" sz="2200" dirty="0"/>
              <a:t> M    =    1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/>
              <a:t>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3     5</a:t>
            </a:r>
          </a:p>
          <a:p>
            <a:r>
              <a:rPr lang="fr-FR" sz="2200" dirty="0"/>
              <a:t>               2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  <a:p>
            <a:r>
              <a:rPr lang="fr-FR" sz="2200" dirty="0"/>
              <a:t>               3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0B5600F-B530-4A5C-A9F4-1DC2030B3AEB}"/>
              </a:ext>
            </a:extLst>
          </p:cNvPr>
          <p:cNvSpPr txBox="1"/>
          <p:nvPr/>
        </p:nvSpPr>
        <p:spPr>
          <a:xfrm>
            <a:off x="5119707" y="4756194"/>
            <a:ext cx="414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0 des sommets </a:t>
            </a:r>
          </a:p>
          <a:p>
            <a:r>
              <a:rPr lang="fr-FR" dirty="0"/>
              <a:t>vers eux mêmes</a:t>
            </a:r>
          </a:p>
        </p:txBody>
      </p:sp>
      <p:sp>
        <p:nvSpPr>
          <p:cNvPr id="54" name="Accolades 53">
            <a:extLst>
              <a:ext uri="{FF2B5EF4-FFF2-40B4-BE49-F238E27FC236}">
                <a16:creationId xmlns:a16="http://schemas.microsoft.com/office/drawing/2014/main" id="{0484D513-D185-4876-B184-9B0BF2907F41}"/>
              </a:ext>
            </a:extLst>
          </p:cNvPr>
          <p:cNvSpPr/>
          <p:nvPr/>
        </p:nvSpPr>
        <p:spPr>
          <a:xfrm>
            <a:off x="8855942" y="4816260"/>
            <a:ext cx="2189018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7FF40C4-89F2-4A61-8CBF-88C0A2F356D3}"/>
              </a:ext>
            </a:extLst>
          </p:cNvPr>
          <p:cNvSpPr txBox="1"/>
          <p:nvPr/>
        </p:nvSpPr>
        <p:spPr>
          <a:xfrm>
            <a:off x="6891481" y="295564"/>
            <a:ext cx="334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Graphe orienté représentatif :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DAC9DB-25A0-48BC-9112-A487FE7CEC34}"/>
              </a:ext>
            </a:extLst>
          </p:cNvPr>
          <p:cNvSpPr txBox="1"/>
          <p:nvPr/>
        </p:nvSpPr>
        <p:spPr>
          <a:xfrm>
            <a:off x="5119707" y="3665194"/>
            <a:ext cx="49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Matrice d’adjacence avec valeurs associées :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A64482-DA65-44DE-B467-AB3D24C33FA8}"/>
              </a:ext>
            </a:extLst>
          </p:cNvPr>
          <p:cNvSpPr txBox="1"/>
          <p:nvPr/>
        </p:nvSpPr>
        <p:spPr>
          <a:xfrm>
            <a:off x="5138019" y="4340669"/>
            <a:ext cx="1512789" cy="3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Étape 1 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83541ED-2400-40F0-B3B2-3758F9328AB8}"/>
              </a:ext>
            </a:extLst>
          </p:cNvPr>
          <p:cNvSpPr txBox="1"/>
          <p:nvPr/>
        </p:nvSpPr>
        <p:spPr>
          <a:xfrm>
            <a:off x="5138019" y="5515008"/>
            <a:ext cx="1512789" cy="3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Étape 2 :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7E805C8E-A360-4698-8C22-C19A370276E7}"/>
              </a:ext>
            </a:extLst>
          </p:cNvPr>
          <p:cNvSpPr txBox="1"/>
          <p:nvPr/>
        </p:nvSpPr>
        <p:spPr>
          <a:xfrm>
            <a:off x="5147817" y="5980921"/>
            <a:ext cx="27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Remplissage de la matrice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à partir du fichier texte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19A27B6-D93B-4167-8887-FA0F537526E0}"/>
              </a:ext>
            </a:extLst>
          </p:cNvPr>
          <p:cNvCxnSpPr>
            <a:cxnSpLocks/>
          </p:cNvCxnSpPr>
          <p:nvPr/>
        </p:nvCxnSpPr>
        <p:spPr>
          <a:xfrm flipV="1">
            <a:off x="1147399" y="3795840"/>
            <a:ext cx="0" cy="77960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4856382-10D2-4F2A-BC86-F0BAE2F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659" y="6105467"/>
            <a:ext cx="551167" cy="377825"/>
          </a:xfrm>
        </p:spPr>
        <p:txBody>
          <a:bodyPr/>
          <a:lstStyle/>
          <a:p>
            <a:r>
              <a:rPr lang="fr-FR" sz="1400" dirty="0"/>
              <a:t>7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53D500-BAA8-4B84-98BA-96D0A25F67A7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III.  Explication de Floyd-</a:t>
            </a:r>
            <a:r>
              <a:rPr lang="fr-FR" sz="3200" dirty="0" err="1"/>
              <a:t>Warshall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772C48-42B2-481C-827D-52E518A6A553}"/>
              </a:ext>
            </a:extLst>
          </p:cNvPr>
          <p:cNvSpPr txBox="1"/>
          <p:nvPr/>
        </p:nvSpPr>
        <p:spPr>
          <a:xfrm>
            <a:off x="295712" y="1072513"/>
            <a:ext cx="49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Matrice d’adjacence avec valeurs associées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A3435A-D0E1-4236-8222-386A74CBA5A8}"/>
              </a:ext>
            </a:extLst>
          </p:cNvPr>
          <p:cNvSpPr txBox="1"/>
          <p:nvPr/>
        </p:nvSpPr>
        <p:spPr>
          <a:xfrm>
            <a:off x="193915" y="1625886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0     1     2     3</a:t>
            </a:r>
          </a:p>
          <a:p>
            <a:r>
              <a:rPr lang="fr-FR" sz="2200" dirty="0"/>
              <a:t>               0   0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1     5 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endParaRPr lang="fr-FR" sz="22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fr-FR" sz="2200" dirty="0"/>
              <a:t> M    =    1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sz="2200" dirty="0"/>
              <a:t>  0 </a:t>
            </a:r>
            <a:r>
              <a:rPr lang="fr-FR" sz="2200" dirty="0">
                <a:solidFill>
                  <a:srgbClr val="FF0000"/>
                </a:solidFill>
              </a:rPr>
              <a:t>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3     5</a:t>
            </a:r>
          </a:p>
          <a:p>
            <a:r>
              <a:rPr lang="fr-FR" sz="2200" dirty="0"/>
              <a:t>               2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  <a:p>
            <a:r>
              <a:rPr lang="fr-FR" sz="2200" dirty="0"/>
              <a:t>               3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</a:p>
        </p:txBody>
      </p:sp>
      <p:sp>
        <p:nvSpPr>
          <p:cNvPr id="7" name="Accolades 6">
            <a:extLst>
              <a:ext uri="{FF2B5EF4-FFF2-40B4-BE49-F238E27FC236}">
                <a16:creationId xmlns:a16="http://schemas.microsoft.com/office/drawing/2014/main" id="{782ACDFF-3FF6-4EDC-9BBD-CFB15C4FE0F5}"/>
              </a:ext>
            </a:extLst>
          </p:cNvPr>
          <p:cNvSpPr/>
          <p:nvPr/>
        </p:nvSpPr>
        <p:spPr>
          <a:xfrm>
            <a:off x="1385114" y="2023721"/>
            <a:ext cx="2045230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C4E6D479-2729-4214-8BEF-624E2EE32F7E}"/>
              </a:ext>
            </a:extLst>
          </p:cNvPr>
          <p:cNvSpPr/>
          <p:nvPr/>
        </p:nvSpPr>
        <p:spPr>
          <a:xfrm>
            <a:off x="372580" y="4406170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AD901AC9-D9CF-4CBC-8534-25FCBDCF6041}"/>
              </a:ext>
            </a:extLst>
          </p:cNvPr>
          <p:cNvSpPr/>
          <p:nvPr/>
        </p:nvSpPr>
        <p:spPr>
          <a:xfrm>
            <a:off x="372579" y="6008679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53BBF0B0-9F45-4B5A-B458-7D17FA37FF20}"/>
              </a:ext>
            </a:extLst>
          </p:cNvPr>
          <p:cNvSpPr/>
          <p:nvPr/>
        </p:nvSpPr>
        <p:spPr>
          <a:xfrm>
            <a:off x="2895260" y="4427044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91FF7C5E-D500-4552-8CDB-3A389639E84B}"/>
              </a:ext>
            </a:extLst>
          </p:cNvPr>
          <p:cNvSpPr/>
          <p:nvPr/>
        </p:nvSpPr>
        <p:spPr>
          <a:xfrm>
            <a:off x="2913735" y="6008679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A3AD27-34CA-4178-9866-E4CE08B6265C}"/>
              </a:ext>
            </a:extLst>
          </p:cNvPr>
          <p:cNvSpPr txBox="1"/>
          <p:nvPr/>
        </p:nvSpPr>
        <p:spPr>
          <a:xfrm>
            <a:off x="611475" y="4526120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4E3D0B-4095-479A-8803-5986F4D594B1}"/>
              </a:ext>
            </a:extLst>
          </p:cNvPr>
          <p:cNvSpPr txBox="1"/>
          <p:nvPr/>
        </p:nvSpPr>
        <p:spPr>
          <a:xfrm>
            <a:off x="3134157" y="45194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18221D4-BB1B-4546-8634-ABBF21A1DE30}"/>
              </a:ext>
            </a:extLst>
          </p:cNvPr>
          <p:cNvSpPr txBox="1"/>
          <p:nvPr/>
        </p:nvSpPr>
        <p:spPr>
          <a:xfrm>
            <a:off x="580291" y="610546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E0379F-815F-484A-8DCD-727499B1AE6A}"/>
              </a:ext>
            </a:extLst>
          </p:cNvPr>
          <p:cNvSpPr txBox="1"/>
          <p:nvPr/>
        </p:nvSpPr>
        <p:spPr>
          <a:xfrm>
            <a:off x="3134156" y="6124225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CFD4965-199F-4DBD-9279-489D9C7DCC67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>
            <a:off x="1203852" y="4803119"/>
            <a:ext cx="1691408" cy="1647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4278125-7DF8-4646-B46E-2377CC0319A9}"/>
              </a:ext>
            </a:extLst>
          </p:cNvPr>
          <p:cNvCxnSpPr>
            <a:stCxn id="8" idx="4"/>
          </p:cNvCxnSpPr>
          <p:nvPr/>
        </p:nvCxnSpPr>
        <p:spPr>
          <a:xfrm flipH="1">
            <a:off x="788215" y="5191260"/>
            <a:ext cx="2" cy="81741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E6F545A-AAE4-4BEF-947B-E9417FB15EF0}"/>
              </a:ext>
            </a:extLst>
          </p:cNvPr>
          <p:cNvSpPr txBox="1"/>
          <p:nvPr/>
        </p:nvSpPr>
        <p:spPr>
          <a:xfrm>
            <a:off x="1887246" y="4265591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351CF4-C9F0-4F66-B5E9-D9170AA0C208}"/>
              </a:ext>
            </a:extLst>
          </p:cNvPr>
          <p:cNvSpPr txBox="1"/>
          <p:nvPr/>
        </p:nvSpPr>
        <p:spPr>
          <a:xfrm>
            <a:off x="315286" y="52688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453E7F-075A-400D-A4CA-1F5DA7C37A0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310897" y="5212134"/>
            <a:ext cx="18475" cy="79654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830953A-C722-4428-AA6D-C0FED1BEB50A}"/>
              </a:ext>
            </a:extLst>
          </p:cNvPr>
          <p:cNvSpPr txBox="1"/>
          <p:nvPr/>
        </p:nvSpPr>
        <p:spPr>
          <a:xfrm>
            <a:off x="2837967" y="5311210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A4F8F3-5A45-419D-9C6E-7C208CFA23A1}"/>
              </a:ext>
            </a:extLst>
          </p:cNvPr>
          <p:cNvCxnSpPr>
            <a:stCxn id="10" idx="3"/>
            <a:endCxn id="15" idx="3"/>
          </p:cNvCxnSpPr>
          <p:nvPr/>
        </p:nvCxnSpPr>
        <p:spPr>
          <a:xfrm flipH="1">
            <a:off x="1172668" y="5097160"/>
            <a:ext cx="1844329" cy="128530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A72B251-A975-497E-B377-A6D8AA28BDB3}"/>
              </a:ext>
            </a:extLst>
          </p:cNvPr>
          <p:cNvSpPr txBox="1"/>
          <p:nvPr/>
        </p:nvSpPr>
        <p:spPr>
          <a:xfrm>
            <a:off x="1600821" y="52688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BC4E990-0B10-45A4-90FC-9446A738A998}"/>
              </a:ext>
            </a:extLst>
          </p:cNvPr>
          <p:cNvCxnSpPr/>
          <p:nvPr/>
        </p:nvCxnSpPr>
        <p:spPr>
          <a:xfrm>
            <a:off x="1203852" y="6477858"/>
            <a:ext cx="1691408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9294B46-F600-435E-864E-4348E21D3624}"/>
              </a:ext>
            </a:extLst>
          </p:cNvPr>
          <p:cNvSpPr txBox="1"/>
          <p:nvPr/>
        </p:nvSpPr>
        <p:spPr>
          <a:xfrm>
            <a:off x="1851449" y="599445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6FE576-CDAC-46F3-A8B8-F0AB84A5471D}"/>
              </a:ext>
            </a:extLst>
          </p:cNvPr>
          <p:cNvSpPr txBox="1"/>
          <p:nvPr/>
        </p:nvSpPr>
        <p:spPr>
          <a:xfrm>
            <a:off x="295712" y="3777673"/>
            <a:ext cx="334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Graphe orienté représentatif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0A526E-E9E4-4482-83BC-7B07ECEFD4A0}"/>
              </a:ext>
            </a:extLst>
          </p:cNvPr>
          <p:cNvSpPr txBox="1"/>
          <p:nvPr/>
        </p:nvSpPr>
        <p:spPr>
          <a:xfrm>
            <a:off x="5166911" y="915350"/>
            <a:ext cx="65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Étape 3: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A chaque itération, le passage par un nouveau sommet est autorisé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E616718-50DD-4577-B265-4B276CD2185C}"/>
              </a:ext>
            </a:extLst>
          </p:cNvPr>
          <p:cNvSpPr txBox="1"/>
          <p:nvPr/>
        </p:nvSpPr>
        <p:spPr>
          <a:xfrm>
            <a:off x="5166911" y="1669404"/>
            <a:ext cx="65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Étape 4: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Remplissage de la matrice avec le nouveaux sommet autorisé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Moyen :</a:t>
            </a:r>
          </a:p>
          <a:p>
            <a:r>
              <a:rPr lang="fr-FR" dirty="0"/>
              <a:t>distance[j][k] = min ( distance[j][k] , distance[j][i] + distance[i][k] )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Exemple :</a:t>
            </a:r>
          </a:p>
          <a:p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39AA44E-336A-4F30-8918-DEA38C3560CC}"/>
              </a:ext>
            </a:extLst>
          </p:cNvPr>
          <p:cNvSpPr txBox="1"/>
          <p:nvPr/>
        </p:nvSpPr>
        <p:spPr>
          <a:xfrm>
            <a:off x="4966325" y="4674282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0     1     2     3</a:t>
            </a:r>
          </a:p>
          <a:p>
            <a:r>
              <a:rPr lang="fr-FR" sz="2200" dirty="0"/>
              <a:t>               0   0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1     5 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endParaRPr lang="fr-FR" sz="22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fr-FR" sz="2200" dirty="0"/>
              <a:t> M    =    1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/>
              <a:t>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3     5</a:t>
            </a:r>
          </a:p>
          <a:p>
            <a:r>
              <a:rPr lang="fr-FR" sz="2200" dirty="0"/>
              <a:t>               2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  <a:r>
              <a:rPr lang="fr-FR" sz="2200" dirty="0">
                <a:solidFill>
                  <a:srgbClr val="FF0000"/>
                </a:solidFill>
              </a:rPr>
              <a:t>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2</a:t>
            </a:r>
          </a:p>
          <a:p>
            <a:r>
              <a:rPr lang="fr-FR" sz="2200" dirty="0"/>
              <a:t>               3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</a:p>
        </p:txBody>
      </p:sp>
      <p:sp>
        <p:nvSpPr>
          <p:cNvPr id="30" name="Accolades 29">
            <a:extLst>
              <a:ext uri="{FF2B5EF4-FFF2-40B4-BE49-F238E27FC236}">
                <a16:creationId xmlns:a16="http://schemas.microsoft.com/office/drawing/2014/main" id="{6CCD4DF4-4E6C-404E-A0C6-037F5FE11418}"/>
              </a:ext>
            </a:extLst>
          </p:cNvPr>
          <p:cNvSpPr/>
          <p:nvPr/>
        </p:nvSpPr>
        <p:spPr>
          <a:xfrm>
            <a:off x="6143844" y="5052912"/>
            <a:ext cx="2090357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BB4EF12-88E7-4402-86EC-FD8FEA97C171}"/>
              </a:ext>
            </a:extLst>
          </p:cNvPr>
          <p:cNvSpPr txBox="1"/>
          <p:nvPr/>
        </p:nvSpPr>
        <p:spPr>
          <a:xfrm>
            <a:off x="5417940" y="3605901"/>
            <a:ext cx="6597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distance[0][2] = min ( distance[0][2] , distance[0][1] + distance[1][2] )</a:t>
            </a:r>
          </a:p>
          <a:p>
            <a:r>
              <a:rPr lang="fr-FR" dirty="0"/>
              <a:t>           	        = min (       5      ,     1       +      3      )</a:t>
            </a:r>
          </a:p>
          <a:p>
            <a:r>
              <a:rPr lang="fr-FR" dirty="0"/>
              <a:t>		        =  4, donc on peut remplacer par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735CA1-F3E2-49F3-9562-71ACEFB14F6C}"/>
              </a:ext>
            </a:extLst>
          </p:cNvPr>
          <p:cNvSpPr/>
          <p:nvPr/>
        </p:nvSpPr>
        <p:spPr>
          <a:xfrm>
            <a:off x="7093528" y="5097160"/>
            <a:ext cx="471054" cy="31534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6A05CEC-0775-417F-9638-8BC615C9A602}"/>
              </a:ext>
            </a:extLst>
          </p:cNvPr>
          <p:cNvSpPr txBox="1"/>
          <p:nvPr/>
        </p:nvSpPr>
        <p:spPr>
          <a:xfrm>
            <a:off x="9939797" y="3084510"/>
            <a:ext cx="204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Sommet autorisé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AF7202D-6E73-4B66-8FBC-DE861317C91C}"/>
              </a:ext>
            </a:extLst>
          </p:cNvPr>
          <p:cNvCxnSpPr>
            <a:cxnSpLocks/>
          </p:cNvCxnSpPr>
          <p:nvPr/>
        </p:nvCxnSpPr>
        <p:spPr>
          <a:xfrm>
            <a:off x="10141527" y="3404638"/>
            <a:ext cx="0" cy="252962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A0F7CCF-2014-4E1A-9932-9054F713E328}"/>
              </a:ext>
            </a:extLst>
          </p:cNvPr>
          <p:cNvCxnSpPr/>
          <p:nvPr/>
        </p:nvCxnSpPr>
        <p:spPr>
          <a:xfrm>
            <a:off x="11383853" y="3429000"/>
            <a:ext cx="0" cy="252962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3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20411-A250-4503-8988-38171AB6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DEE8-6EDA-44BB-8D62-03114A897E1A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820D5A-1947-4E1E-BBF4-F5A9BE0008B6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III.  Explication de Floyd-</a:t>
            </a:r>
            <a:r>
              <a:rPr lang="fr-FR" sz="3200" dirty="0" err="1"/>
              <a:t>Warshall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B7165C-9A54-4A22-82B3-58C6DF8A2B8A}"/>
              </a:ext>
            </a:extLst>
          </p:cNvPr>
          <p:cNvSpPr txBox="1"/>
          <p:nvPr/>
        </p:nvSpPr>
        <p:spPr>
          <a:xfrm>
            <a:off x="5010897" y="1410797"/>
            <a:ext cx="3668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Itération 2 :</a:t>
            </a:r>
          </a:p>
          <a:p>
            <a:endParaRPr lang="fr-FR" dirty="0"/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Passage par le sommet 1 autorisé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j =  ligne (arcs)</a:t>
            </a:r>
          </a:p>
          <a:p>
            <a:endParaRPr lang="fr-FR" dirty="0"/>
          </a:p>
          <a:p>
            <a:r>
              <a:rPr lang="fr-FR" dirty="0"/>
              <a:t>k = colonne (sommets)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DAA57C-FA6E-4C05-A1F0-B6C5A4013C51}"/>
              </a:ext>
            </a:extLst>
          </p:cNvPr>
          <p:cNvSpPr txBox="1"/>
          <p:nvPr/>
        </p:nvSpPr>
        <p:spPr>
          <a:xfrm>
            <a:off x="5028300" y="4457778"/>
            <a:ext cx="5788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L’itération 2 nous a permit: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Le passage du sommet 0 au 3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 trouver un chemin plus court du sommet 0 au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0A4B0B-C6E9-4537-B581-15536383AA5E}"/>
              </a:ext>
            </a:extLst>
          </p:cNvPr>
          <p:cNvSpPr txBox="1"/>
          <p:nvPr/>
        </p:nvSpPr>
        <p:spPr>
          <a:xfrm>
            <a:off x="290364" y="1146219"/>
            <a:ext cx="627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Exemple d’application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2B536B-96F1-46B6-846A-A5AE20511693}"/>
              </a:ext>
            </a:extLst>
          </p:cNvPr>
          <p:cNvSpPr txBox="1"/>
          <p:nvPr/>
        </p:nvSpPr>
        <p:spPr>
          <a:xfrm>
            <a:off x="8414476" y="1410797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0     1     2     3</a:t>
            </a:r>
          </a:p>
          <a:p>
            <a:r>
              <a:rPr lang="fr-FR" sz="2200" dirty="0"/>
              <a:t>               0   0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>
                <a:solidFill>
                  <a:srgbClr val="FF0000"/>
                </a:solidFill>
              </a:rPr>
              <a:t>    </a:t>
            </a:r>
            <a:r>
              <a:rPr lang="fr-FR" sz="2200" dirty="0"/>
              <a:t>4</a:t>
            </a:r>
            <a:r>
              <a:rPr lang="fr-FR" sz="2200" dirty="0">
                <a:solidFill>
                  <a:schemeClr val="accent2"/>
                </a:solidFill>
              </a:rPr>
              <a:t>     </a:t>
            </a:r>
            <a:r>
              <a:rPr lang="fr-FR" sz="2200" dirty="0"/>
              <a:t>6</a:t>
            </a:r>
          </a:p>
          <a:p>
            <a:r>
              <a:rPr lang="fr-FR" sz="2200" dirty="0"/>
              <a:t> M    =    1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sz="2200" dirty="0"/>
              <a:t>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3     5</a:t>
            </a:r>
          </a:p>
          <a:p>
            <a:r>
              <a:rPr lang="fr-FR" sz="2200" dirty="0"/>
              <a:t>               2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  <a:p>
            <a:r>
              <a:rPr lang="fr-FR" sz="2200" dirty="0"/>
              <a:t>               3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</a:p>
        </p:txBody>
      </p:sp>
      <p:sp>
        <p:nvSpPr>
          <p:cNvPr id="13" name="Accolades 12">
            <a:extLst>
              <a:ext uri="{FF2B5EF4-FFF2-40B4-BE49-F238E27FC236}">
                <a16:creationId xmlns:a16="http://schemas.microsoft.com/office/drawing/2014/main" id="{7D36DC11-E237-4F12-BAD2-0622610D9804}"/>
              </a:ext>
            </a:extLst>
          </p:cNvPr>
          <p:cNvSpPr/>
          <p:nvPr/>
        </p:nvSpPr>
        <p:spPr>
          <a:xfrm>
            <a:off x="9593453" y="1825483"/>
            <a:ext cx="2189018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53B3D18-2067-423A-99EF-25A9AF986031}"/>
              </a:ext>
            </a:extLst>
          </p:cNvPr>
          <p:cNvSpPr txBox="1"/>
          <p:nvPr/>
        </p:nvSpPr>
        <p:spPr>
          <a:xfrm>
            <a:off x="193915" y="1625886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0     1     2     3</a:t>
            </a:r>
          </a:p>
          <a:p>
            <a:r>
              <a:rPr lang="fr-FR" sz="2200" dirty="0"/>
              <a:t>               0   0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1     5  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endParaRPr lang="fr-FR" sz="22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fr-FR" sz="2200" dirty="0"/>
              <a:t> M    =    1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/>
              <a:t>   0 </a:t>
            </a:r>
            <a:r>
              <a:rPr lang="fr-FR" sz="2200" dirty="0">
                <a:solidFill>
                  <a:srgbClr val="FF0000"/>
                </a:solidFill>
              </a:rPr>
              <a:t>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3     5</a:t>
            </a:r>
          </a:p>
          <a:p>
            <a:r>
              <a:rPr lang="fr-FR" sz="2200" dirty="0"/>
              <a:t>               2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  <a:r>
              <a:rPr lang="fr-FR" sz="2200" dirty="0">
                <a:solidFill>
                  <a:srgbClr val="FF0000"/>
                </a:solidFill>
              </a:rPr>
              <a:t>     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  <a:p>
            <a:r>
              <a:rPr lang="fr-FR" sz="2200" dirty="0"/>
              <a:t>               3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 err="1">
                <a:solidFill>
                  <a:schemeClr val="tx1">
                    <a:lumMod val="75000"/>
                  </a:schemeClr>
                </a:solidFill>
              </a:rPr>
              <a:t>inf</a:t>
            </a:r>
            <a:r>
              <a:rPr lang="fr-FR" sz="2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fr-FR" sz="2200" dirty="0"/>
              <a:t>0</a:t>
            </a:r>
          </a:p>
        </p:txBody>
      </p:sp>
      <p:sp>
        <p:nvSpPr>
          <p:cNvPr id="30" name="Accolades 29">
            <a:extLst>
              <a:ext uri="{FF2B5EF4-FFF2-40B4-BE49-F238E27FC236}">
                <a16:creationId xmlns:a16="http://schemas.microsoft.com/office/drawing/2014/main" id="{9BD220B9-FC00-49B3-84F4-7C115D441771}"/>
              </a:ext>
            </a:extLst>
          </p:cNvPr>
          <p:cNvSpPr/>
          <p:nvPr/>
        </p:nvSpPr>
        <p:spPr>
          <a:xfrm>
            <a:off x="1385114" y="2023721"/>
            <a:ext cx="2045230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4A90A4D8-EA9E-4B64-9628-85BB489C820F}"/>
              </a:ext>
            </a:extLst>
          </p:cNvPr>
          <p:cNvSpPr/>
          <p:nvPr/>
        </p:nvSpPr>
        <p:spPr>
          <a:xfrm>
            <a:off x="372580" y="4406170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CA81B295-A60C-42FE-8B9F-DCB9D1CE8E26}"/>
              </a:ext>
            </a:extLst>
          </p:cNvPr>
          <p:cNvSpPr/>
          <p:nvPr/>
        </p:nvSpPr>
        <p:spPr>
          <a:xfrm>
            <a:off x="372579" y="6008679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54DDEBA6-2754-41D6-90E0-FAEEA62853FE}"/>
              </a:ext>
            </a:extLst>
          </p:cNvPr>
          <p:cNvSpPr/>
          <p:nvPr/>
        </p:nvSpPr>
        <p:spPr>
          <a:xfrm>
            <a:off x="2895260" y="4427044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FEA438D3-F091-4921-8EE7-3C34384AF050}"/>
              </a:ext>
            </a:extLst>
          </p:cNvPr>
          <p:cNvSpPr/>
          <p:nvPr/>
        </p:nvSpPr>
        <p:spPr>
          <a:xfrm>
            <a:off x="2913735" y="6008679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CED3A22-3C28-4D6B-9A4C-B0FC129524A7}"/>
              </a:ext>
            </a:extLst>
          </p:cNvPr>
          <p:cNvSpPr txBox="1"/>
          <p:nvPr/>
        </p:nvSpPr>
        <p:spPr>
          <a:xfrm>
            <a:off x="611475" y="4526120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926141C-0EE4-4338-8EF0-DB9EDA7374B2}"/>
              </a:ext>
            </a:extLst>
          </p:cNvPr>
          <p:cNvSpPr txBox="1"/>
          <p:nvPr/>
        </p:nvSpPr>
        <p:spPr>
          <a:xfrm>
            <a:off x="3134157" y="45194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803D05B-4AD1-4D71-88E0-5413C97C69D3}"/>
              </a:ext>
            </a:extLst>
          </p:cNvPr>
          <p:cNvSpPr txBox="1"/>
          <p:nvPr/>
        </p:nvSpPr>
        <p:spPr>
          <a:xfrm>
            <a:off x="580291" y="610546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64E1F11-F1FF-48E4-A2CA-40D83E67257D}"/>
              </a:ext>
            </a:extLst>
          </p:cNvPr>
          <p:cNvSpPr txBox="1"/>
          <p:nvPr/>
        </p:nvSpPr>
        <p:spPr>
          <a:xfrm>
            <a:off x="3134156" y="6124225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420794-41E8-43E7-88F7-A803EAE07373}"/>
              </a:ext>
            </a:extLst>
          </p:cNvPr>
          <p:cNvCxnSpPr>
            <a:stCxn id="53" idx="3"/>
            <a:endCxn id="51" idx="2"/>
          </p:cNvCxnSpPr>
          <p:nvPr/>
        </p:nvCxnSpPr>
        <p:spPr>
          <a:xfrm>
            <a:off x="1203852" y="4803119"/>
            <a:ext cx="1691408" cy="1647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6B54A29-F89E-45EF-BBB2-76CE6E8BF171}"/>
              </a:ext>
            </a:extLst>
          </p:cNvPr>
          <p:cNvCxnSpPr>
            <a:stCxn id="31" idx="4"/>
          </p:cNvCxnSpPr>
          <p:nvPr/>
        </p:nvCxnSpPr>
        <p:spPr>
          <a:xfrm flipH="1">
            <a:off x="788215" y="5191260"/>
            <a:ext cx="2" cy="81741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3F544B0-A78B-4B0C-848F-E287A91C55D1}"/>
              </a:ext>
            </a:extLst>
          </p:cNvPr>
          <p:cNvSpPr txBox="1"/>
          <p:nvPr/>
        </p:nvSpPr>
        <p:spPr>
          <a:xfrm>
            <a:off x="1887246" y="4265591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31C7E13-4794-453B-8149-A9BD8E0E1CEB}"/>
              </a:ext>
            </a:extLst>
          </p:cNvPr>
          <p:cNvSpPr txBox="1"/>
          <p:nvPr/>
        </p:nvSpPr>
        <p:spPr>
          <a:xfrm>
            <a:off x="315286" y="52688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17F064-DACE-4DCF-984D-F7B99DED15CC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3310897" y="5212134"/>
            <a:ext cx="18475" cy="79654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91FD1CAA-E7B7-4D57-839A-38789DA39F3C}"/>
              </a:ext>
            </a:extLst>
          </p:cNvPr>
          <p:cNvSpPr txBox="1"/>
          <p:nvPr/>
        </p:nvSpPr>
        <p:spPr>
          <a:xfrm>
            <a:off x="2837967" y="5311210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3FC952-7C05-42CF-9318-41AEDCC560DC}"/>
              </a:ext>
            </a:extLst>
          </p:cNvPr>
          <p:cNvCxnSpPr>
            <a:stCxn id="51" idx="3"/>
            <a:endCxn id="55" idx="3"/>
          </p:cNvCxnSpPr>
          <p:nvPr/>
        </p:nvCxnSpPr>
        <p:spPr>
          <a:xfrm flipH="1">
            <a:off x="1172668" y="5097160"/>
            <a:ext cx="1844329" cy="128530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10891C72-01CD-4A06-9F03-497B493252E8}"/>
              </a:ext>
            </a:extLst>
          </p:cNvPr>
          <p:cNvSpPr txBox="1"/>
          <p:nvPr/>
        </p:nvSpPr>
        <p:spPr>
          <a:xfrm>
            <a:off x="1600821" y="526880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D0B59DA-ECA8-4FB6-8E6A-61E9BAA4E9CB}"/>
              </a:ext>
            </a:extLst>
          </p:cNvPr>
          <p:cNvCxnSpPr/>
          <p:nvPr/>
        </p:nvCxnSpPr>
        <p:spPr>
          <a:xfrm>
            <a:off x="1203852" y="6477858"/>
            <a:ext cx="1691408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A24BD46E-101E-46D7-B340-576C0D62D497}"/>
              </a:ext>
            </a:extLst>
          </p:cNvPr>
          <p:cNvSpPr txBox="1"/>
          <p:nvPr/>
        </p:nvSpPr>
        <p:spPr>
          <a:xfrm>
            <a:off x="1851449" y="599445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701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20411-A250-4503-8988-38171AB6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467" y="5918470"/>
            <a:ext cx="551167" cy="377825"/>
          </a:xfrm>
        </p:spPr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820D5A-1947-4E1E-BBF4-F5A9BE0008B6}"/>
              </a:ext>
            </a:extLst>
          </p:cNvPr>
          <p:cNvSpPr txBox="1"/>
          <p:nvPr/>
        </p:nvSpPr>
        <p:spPr>
          <a:xfrm>
            <a:off x="295712" y="18380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IV. Détection de circuit absorbant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5DADFF-A9B8-4ECB-802B-5E56D080EE37}"/>
              </a:ext>
            </a:extLst>
          </p:cNvPr>
          <p:cNvSpPr txBox="1"/>
          <p:nvPr/>
        </p:nvSpPr>
        <p:spPr>
          <a:xfrm>
            <a:off x="5447037" y="3979022"/>
            <a:ext cx="3216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                    0     1     2     3</a:t>
            </a:r>
          </a:p>
          <a:p>
            <a:r>
              <a:rPr lang="fr-FR" sz="2200" dirty="0"/>
              <a:t>               0   -1     1     -6   -4</a:t>
            </a:r>
          </a:p>
          <a:p>
            <a:r>
              <a:rPr lang="fr-FR" sz="2200" dirty="0"/>
              <a:t> M    =    1   -2   -1     -7    -5</a:t>
            </a:r>
          </a:p>
          <a:p>
            <a:r>
              <a:rPr lang="fr-FR" sz="2200" dirty="0"/>
              <a:t>               2   5     6      -1    2</a:t>
            </a:r>
          </a:p>
          <a:p>
            <a:r>
              <a:rPr lang="fr-FR" sz="2200" dirty="0"/>
              <a:t>               3   </a:t>
            </a:r>
            <a:r>
              <a:rPr lang="fr-FR" sz="2200" dirty="0" err="1"/>
              <a:t>inf</a:t>
            </a:r>
            <a:r>
              <a:rPr lang="fr-FR" sz="2200" dirty="0"/>
              <a:t>   </a:t>
            </a:r>
            <a:r>
              <a:rPr lang="fr-FR" sz="2200" dirty="0" err="1"/>
              <a:t>inf</a:t>
            </a:r>
            <a:r>
              <a:rPr lang="fr-FR" sz="2200" dirty="0"/>
              <a:t>   </a:t>
            </a:r>
            <a:r>
              <a:rPr lang="fr-FR" sz="2200" dirty="0" err="1"/>
              <a:t>inf</a:t>
            </a:r>
            <a:r>
              <a:rPr lang="fr-FR" sz="2200" dirty="0"/>
              <a:t>   0</a:t>
            </a:r>
          </a:p>
        </p:txBody>
      </p:sp>
      <p:sp>
        <p:nvSpPr>
          <p:cNvPr id="33" name="Accolades 32">
            <a:extLst>
              <a:ext uri="{FF2B5EF4-FFF2-40B4-BE49-F238E27FC236}">
                <a16:creationId xmlns:a16="http://schemas.microsoft.com/office/drawing/2014/main" id="{EE3B847F-661B-47B4-95AB-9930B2A09EF6}"/>
              </a:ext>
            </a:extLst>
          </p:cNvPr>
          <p:cNvSpPr/>
          <p:nvPr/>
        </p:nvSpPr>
        <p:spPr>
          <a:xfrm>
            <a:off x="6624556" y="4357652"/>
            <a:ext cx="2090357" cy="1325855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10056-50DF-4509-9563-ADE9608AF844}"/>
              </a:ext>
            </a:extLst>
          </p:cNvPr>
          <p:cNvSpPr/>
          <p:nvPr/>
        </p:nvSpPr>
        <p:spPr>
          <a:xfrm>
            <a:off x="7574240" y="4401900"/>
            <a:ext cx="471054" cy="3153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30D96D20-FE93-4749-8D86-A5C161FD34C6}"/>
                  </a:ext>
                </a:extLst>
              </p14:cNvPr>
              <p14:cNvContentPartPr/>
              <p14:nvPr/>
            </p14:nvContentPartPr>
            <p14:xfrm>
              <a:off x="6804599" y="4409840"/>
              <a:ext cx="1831847" cy="1372758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30D96D20-FE93-4749-8D86-A5C161FD34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598" y="4400839"/>
                <a:ext cx="1849489" cy="1390399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8CFB50D-491A-4689-80B6-43B81641097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371655" y="4548409"/>
            <a:ext cx="10267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02D7711-6FFA-49F6-9E64-F71660CF8CA3}"/>
              </a:ext>
            </a:extLst>
          </p:cNvPr>
          <p:cNvSpPr txBox="1"/>
          <p:nvPr/>
        </p:nvSpPr>
        <p:spPr>
          <a:xfrm>
            <a:off x="9398372" y="4225243"/>
            <a:ext cx="189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distance[i][i] &lt; 0  </a:t>
            </a:r>
          </a:p>
          <a:p>
            <a:r>
              <a:rPr lang="fr-FR" dirty="0"/>
              <a:t>circuit absorbant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D9EBC98-5B03-4D00-A0F6-057409030747}"/>
              </a:ext>
            </a:extLst>
          </p:cNvPr>
          <p:cNvSpPr txBox="1"/>
          <p:nvPr/>
        </p:nvSpPr>
        <p:spPr>
          <a:xfrm>
            <a:off x="920320" y="1028045"/>
            <a:ext cx="86634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Rappel :</a:t>
            </a:r>
          </a:p>
          <a:p>
            <a:endParaRPr lang="fr-FR" sz="2400" dirty="0"/>
          </a:p>
          <a:p>
            <a:r>
              <a:rPr lang="fr-FR" sz="2400" dirty="0"/>
              <a:t>Circuit absorbant : Circuit d’un sommet A vers ce même sommet A, pour lequel le coût est négatif</a:t>
            </a:r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3EB442B4-E41E-4957-B50B-081DA7BA593C}"/>
              </a:ext>
            </a:extLst>
          </p:cNvPr>
          <p:cNvSpPr/>
          <p:nvPr/>
        </p:nvSpPr>
        <p:spPr>
          <a:xfrm>
            <a:off x="1043756" y="3689902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F4D22087-A984-4C87-ABE8-9108AAD577D7}"/>
              </a:ext>
            </a:extLst>
          </p:cNvPr>
          <p:cNvSpPr/>
          <p:nvPr/>
        </p:nvSpPr>
        <p:spPr>
          <a:xfrm>
            <a:off x="1043755" y="5292411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Connecteur 40">
            <a:extLst>
              <a:ext uri="{FF2B5EF4-FFF2-40B4-BE49-F238E27FC236}">
                <a16:creationId xmlns:a16="http://schemas.microsoft.com/office/drawing/2014/main" id="{952DD66C-281D-43AB-B55E-E8755CD61D9B}"/>
              </a:ext>
            </a:extLst>
          </p:cNvPr>
          <p:cNvSpPr/>
          <p:nvPr/>
        </p:nvSpPr>
        <p:spPr>
          <a:xfrm>
            <a:off x="3566436" y="3710776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41D50E9-B242-4A19-9858-BBF90252D42C}"/>
              </a:ext>
            </a:extLst>
          </p:cNvPr>
          <p:cNvSpPr/>
          <p:nvPr/>
        </p:nvSpPr>
        <p:spPr>
          <a:xfrm>
            <a:off x="3584911" y="5292411"/>
            <a:ext cx="831273" cy="78509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598C2C6-3477-4941-81D4-124B2EDD9950}"/>
              </a:ext>
            </a:extLst>
          </p:cNvPr>
          <p:cNvSpPr txBox="1"/>
          <p:nvPr/>
        </p:nvSpPr>
        <p:spPr>
          <a:xfrm>
            <a:off x="1282651" y="380985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028C816-01D6-4496-A43F-ED35EF54DF5C}"/>
              </a:ext>
            </a:extLst>
          </p:cNvPr>
          <p:cNvSpPr txBox="1"/>
          <p:nvPr/>
        </p:nvSpPr>
        <p:spPr>
          <a:xfrm>
            <a:off x="3805333" y="3803139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07BE94-EDE6-4292-893C-3D39FE437661}"/>
              </a:ext>
            </a:extLst>
          </p:cNvPr>
          <p:cNvSpPr txBox="1"/>
          <p:nvPr/>
        </p:nvSpPr>
        <p:spPr>
          <a:xfrm>
            <a:off x="1251467" y="5389199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3A86BE3-BD42-468E-831D-500816834C28}"/>
              </a:ext>
            </a:extLst>
          </p:cNvPr>
          <p:cNvSpPr txBox="1"/>
          <p:nvPr/>
        </p:nvSpPr>
        <p:spPr>
          <a:xfrm>
            <a:off x="3805332" y="5407957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0018163-51CC-424C-952F-F20BE78B8BEB}"/>
              </a:ext>
            </a:extLst>
          </p:cNvPr>
          <p:cNvCxnSpPr>
            <a:stCxn id="43" idx="3"/>
            <a:endCxn id="41" idx="2"/>
          </p:cNvCxnSpPr>
          <p:nvPr/>
        </p:nvCxnSpPr>
        <p:spPr>
          <a:xfrm>
            <a:off x="1875028" y="4086851"/>
            <a:ext cx="1691408" cy="1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7653A9F-2C2C-4606-8BBE-BD1F450949B8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1428210" y="4495867"/>
            <a:ext cx="31182" cy="79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96BA77E-09F3-4362-B002-6C069B2E282E}"/>
              </a:ext>
            </a:extLst>
          </p:cNvPr>
          <p:cNvSpPr txBox="1"/>
          <p:nvPr/>
        </p:nvSpPr>
        <p:spPr>
          <a:xfrm>
            <a:off x="2558422" y="3549323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DCFD3B1-BB64-42FB-A13C-C088FBA7C729}"/>
              </a:ext>
            </a:extLst>
          </p:cNvPr>
          <p:cNvSpPr txBox="1"/>
          <p:nvPr/>
        </p:nvSpPr>
        <p:spPr>
          <a:xfrm>
            <a:off x="986462" y="4552539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5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182CB1F-A82F-4F4A-9541-0EC3E2589AA4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3982073" y="4495866"/>
            <a:ext cx="18475" cy="796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11E30C58-E67D-4AC2-B5D5-1FF4CA9CFC14}"/>
              </a:ext>
            </a:extLst>
          </p:cNvPr>
          <p:cNvSpPr txBox="1"/>
          <p:nvPr/>
        </p:nvSpPr>
        <p:spPr>
          <a:xfrm>
            <a:off x="3509143" y="4594942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5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FEB19CD-31DF-44CA-9E50-A286E643798D}"/>
              </a:ext>
            </a:extLst>
          </p:cNvPr>
          <p:cNvCxnSpPr>
            <a:stCxn id="41" idx="3"/>
            <a:endCxn id="45" idx="3"/>
          </p:cNvCxnSpPr>
          <p:nvPr/>
        </p:nvCxnSpPr>
        <p:spPr>
          <a:xfrm flipH="1">
            <a:off x="1843844" y="4380892"/>
            <a:ext cx="1844329" cy="1285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136CC157-9C84-4360-A248-5563CA9F62B8}"/>
              </a:ext>
            </a:extLst>
          </p:cNvPr>
          <p:cNvSpPr txBox="1"/>
          <p:nvPr/>
        </p:nvSpPr>
        <p:spPr>
          <a:xfrm>
            <a:off x="2271997" y="4552539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-7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1A6532C-151F-4A0B-A8A8-C123568CCD1B}"/>
              </a:ext>
            </a:extLst>
          </p:cNvPr>
          <p:cNvCxnSpPr/>
          <p:nvPr/>
        </p:nvCxnSpPr>
        <p:spPr>
          <a:xfrm>
            <a:off x="1875028" y="5761590"/>
            <a:ext cx="16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28E12F8C-0760-4FB3-B8D6-E99EF60392FC}"/>
              </a:ext>
            </a:extLst>
          </p:cNvPr>
          <p:cNvSpPr txBox="1"/>
          <p:nvPr/>
        </p:nvSpPr>
        <p:spPr>
          <a:xfrm>
            <a:off x="2522625" y="5278184"/>
            <a:ext cx="59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590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390</TotalTime>
  <Words>609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Céleste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Matteo CLABASSI</dc:creator>
  <cp:lastModifiedBy>Matteo Clabassi</cp:lastModifiedBy>
  <cp:revision>6</cp:revision>
  <dcterms:created xsi:type="dcterms:W3CDTF">2021-12-01T14:49:19Z</dcterms:created>
  <dcterms:modified xsi:type="dcterms:W3CDTF">2022-04-20T18:40:59Z</dcterms:modified>
</cp:coreProperties>
</file>