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132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23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35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325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24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931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88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112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87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502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942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427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06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74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660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613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54C-1660-4A07-A416-7CC76E8412CA}" type="datetimeFigureOut">
              <a:rPr lang="hr-HR" smtClean="0"/>
              <a:t>14.2.2023.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BCE71F-B8A8-48D8-B5EF-3AAC622F200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128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iksplace.com/speedcubing/guide/" TargetMode="External"/><Relationship Id="rId7" Type="http://schemas.openxmlformats.org/officeDocument/2006/relationships/hyperlink" Target="https://hr.wikipedia.org/wiki/Rubikova_kocka" TargetMode="External"/><Relationship Id="rId2" Type="http://schemas.openxmlformats.org/officeDocument/2006/relationships/hyperlink" Target="https://jperm.net/3x3/cf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ozitorij.mathos.hr/islandora/object/mathos:193" TargetMode="External"/><Relationship Id="rId5" Type="http://schemas.openxmlformats.org/officeDocument/2006/relationships/hyperlink" Target="https://www.cubelelo.com/blogs/cubing/advancements-in-methods-to-solve-the-3x3-blindfolded" TargetMode="External"/><Relationship Id="rId4" Type="http://schemas.openxmlformats.org/officeDocument/2006/relationships/hyperlink" Target="https://ruwix.com/the-rubiks-cube/how-to-solve-the-rubiks-cube-beginners-metho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006" y="2128390"/>
            <a:ext cx="7766936" cy="1646302"/>
          </a:xfrm>
        </p:spPr>
        <p:txBody>
          <a:bodyPr/>
          <a:lstStyle/>
          <a:p>
            <a:r>
              <a:rPr lang="hr-HR" dirty="0" smtClean="0"/>
              <a:t>Rubikova kocka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20786" y="4100181"/>
            <a:ext cx="10220240" cy="1096899"/>
          </a:xfrm>
        </p:spPr>
        <p:txBody>
          <a:bodyPr>
            <a:normAutofit/>
          </a:bodyPr>
          <a:lstStyle/>
          <a:p>
            <a:r>
              <a:rPr lang="hr-HR" sz="1600" dirty="0"/>
              <a:t>Leon </a:t>
            </a:r>
            <a:r>
              <a:rPr lang="hr-HR" sz="1600" dirty="0" smtClean="0"/>
              <a:t>Dizdarević, </a:t>
            </a:r>
            <a:r>
              <a:rPr lang="hr-HR" sz="1600" dirty="0"/>
              <a:t>Marko </a:t>
            </a:r>
            <a:r>
              <a:rPr lang="hr-HR" sz="1600" dirty="0" smtClean="0"/>
              <a:t>Damijanjević, </a:t>
            </a:r>
            <a:r>
              <a:rPr lang="hr-HR" sz="1600" dirty="0"/>
              <a:t>Marko </a:t>
            </a:r>
            <a:r>
              <a:rPr lang="hr-HR" sz="1600" dirty="0" smtClean="0"/>
              <a:t>Knezović, </a:t>
            </a:r>
          </a:p>
          <a:p>
            <a:r>
              <a:rPr lang="hr-HR" sz="1600" dirty="0" smtClean="0"/>
              <a:t>Ilijas Čačić, </a:t>
            </a:r>
            <a:r>
              <a:rPr lang="hr-HR" sz="1600" dirty="0"/>
              <a:t>Marino Paolo </a:t>
            </a:r>
            <a:r>
              <a:rPr lang="hr-HR" sz="1600" dirty="0" smtClean="0"/>
              <a:t>Jelenković, </a:t>
            </a:r>
            <a:r>
              <a:rPr lang="hr-HR" sz="1600" dirty="0"/>
              <a:t>Gregor Tikel</a:t>
            </a:r>
            <a:endParaRPr lang="hr-HR" sz="1600" dirty="0"/>
          </a:p>
        </p:txBody>
      </p:sp>
      <p:pic>
        <p:nvPicPr>
          <p:cNvPr id="1026" name="Picture 2" descr="Sveučilište Jurja Dobrile u Puli – Wikipedi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97" y="2508687"/>
            <a:ext cx="2657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9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93" y="408472"/>
            <a:ext cx="8596668" cy="6036979"/>
          </a:xfrm>
        </p:spPr>
        <p:txBody>
          <a:bodyPr>
            <a:normAutofit/>
          </a:bodyPr>
          <a:lstStyle/>
          <a:p>
            <a:r>
              <a:rPr lang="hr-HR" b="1" dirty="0"/>
              <a:t>1.korak - Bijeli </a:t>
            </a:r>
            <a:r>
              <a:rPr lang="hr-HR" b="1" dirty="0" smtClean="0"/>
              <a:t>križ</a:t>
            </a:r>
          </a:p>
          <a:p>
            <a:endParaRPr lang="hr-HR" b="1" dirty="0"/>
          </a:p>
          <a:p>
            <a:pPr marL="0" indent="0">
              <a:buNone/>
            </a:pPr>
            <a:endParaRPr lang="hr-HR" b="1" dirty="0"/>
          </a:p>
          <a:p>
            <a:r>
              <a:rPr lang="hr-HR" b="1" dirty="0" smtClean="0"/>
              <a:t>2. korak - </a:t>
            </a:r>
            <a:r>
              <a:rPr lang="hr-HR" b="1" dirty="0"/>
              <a:t>F2L (Prva dva sloja)</a:t>
            </a:r>
          </a:p>
          <a:p>
            <a:endParaRPr lang="hr-HR" b="1" dirty="0" smtClean="0"/>
          </a:p>
          <a:p>
            <a:endParaRPr lang="hr-HR" b="1" dirty="0"/>
          </a:p>
          <a:p>
            <a:endParaRPr lang="hr-HR" b="1" dirty="0" smtClean="0"/>
          </a:p>
          <a:p>
            <a:pPr marL="0" indent="0">
              <a:buNone/>
            </a:pPr>
            <a:endParaRPr lang="hr-HR" b="1" dirty="0" smtClean="0"/>
          </a:p>
          <a:p>
            <a:r>
              <a:rPr lang="hr-HR" b="1" dirty="0" smtClean="0"/>
              <a:t>3.korak - OLL (Orijentacija </a:t>
            </a:r>
            <a:r>
              <a:rPr lang="hr-HR" b="1" dirty="0"/>
              <a:t>zadnjeg </a:t>
            </a:r>
            <a:r>
              <a:rPr lang="hr-HR" b="1" dirty="0" smtClean="0"/>
              <a:t>sloja)</a:t>
            </a:r>
          </a:p>
          <a:p>
            <a:endParaRPr lang="hr-HR" b="1" dirty="0"/>
          </a:p>
          <a:p>
            <a:endParaRPr lang="hr-HR" b="1" dirty="0" smtClean="0"/>
          </a:p>
          <a:p>
            <a:endParaRPr lang="hr-HR" b="1" dirty="0"/>
          </a:p>
          <a:p>
            <a:r>
              <a:rPr lang="hr-HR" b="1" dirty="0" smtClean="0"/>
              <a:t>4.korak – PLL (Permutacija zadnjeg sloja </a:t>
            </a:r>
          </a:p>
          <a:p>
            <a:endParaRPr lang="hr-HR" dirty="0"/>
          </a:p>
        </p:txBody>
      </p:sp>
      <p:pic>
        <p:nvPicPr>
          <p:cNvPr id="5" name="Slika 9"/>
          <p:cNvPicPr/>
          <p:nvPr/>
        </p:nvPicPr>
        <p:blipFill>
          <a:blip r:embed="rId2"/>
          <a:stretch>
            <a:fillRect/>
          </a:stretch>
        </p:blipFill>
        <p:spPr>
          <a:xfrm>
            <a:off x="552493" y="816263"/>
            <a:ext cx="3533775" cy="837038"/>
          </a:xfrm>
          <a:prstGeom prst="rect">
            <a:avLst/>
          </a:prstGeom>
        </p:spPr>
      </p:pic>
      <p:pic>
        <p:nvPicPr>
          <p:cNvPr id="6" name="Slika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52493" y="2169328"/>
            <a:ext cx="5372100" cy="1352550"/>
          </a:xfrm>
          <a:prstGeom prst="rect">
            <a:avLst/>
          </a:prstGeom>
        </p:spPr>
      </p:pic>
      <p:pic>
        <p:nvPicPr>
          <p:cNvPr id="7" name="Slika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38193" y="4037905"/>
            <a:ext cx="3829050" cy="1266825"/>
          </a:xfrm>
          <a:prstGeom prst="rect">
            <a:avLst/>
          </a:prstGeom>
        </p:spPr>
      </p:pic>
      <p:pic>
        <p:nvPicPr>
          <p:cNvPr id="8" name="Slika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52493" y="5700221"/>
            <a:ext cx="3600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6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Old </a:t>
            </a:r>
            <a:r>
              <a:rPr lang="en-US" b="1" dirty="0" err="1"/>
              <a:t>Pochmann</a:t>
            </a:r>
            <a:r>
              <a:rPr lang="en-US" b="1" dirty="0"/>
              <a:t> </a:t>
            </a:r>
            <a:r>
              <a:rPr lang="en-US" b="1" dirty="0" err="1"/>
              <a:t>metoda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6448"/>
            <a:ext cx="8596668" cy="3880773"/>
          </a:xfrm>
        </p:spPr>
        <p:txBody>
          <a:bodyPr/>
          <a:lstStyle/>
          <a:p>
            <a:r>
              <a:rPr lang="hr-HR" dirty="0" smtClean="0"/>
              <a:t>J</a:t>
            </a:r>
            <a:r>
              <a:rPr lang="en-US" dirty="0" err="1" smtClean="0"/>
              <a:t>edna</a:t>
            </a:r>
            <a:r>
              <a:rPr lang="en-US" dirty="0" smtClean="0"/>
              <a:t> </a:t>
            </a:r>
            <a:r>
              <a:rPr lang="hr-HR" dirty="0" smtClean="0"/>
              <a:t>je </a:t>
            </a:r>
            <a:r>
              <a:rPr lang="en-US" dirty="0" smtClean="0"/>
              <a:t>od </a:t>
            </a:r>
            <a:r>
              <a:rPr lang="en-US" dirty="0" err="1"/>
              <a:t>najjednostavnijih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rješavanja</a:t>
            </a:r>
            <a:r>
              <a:rPr lang="en-US" dirty="0"/>
              <a:t> </a:t>
            </a:r>
            <a:r>
              <a:rPr lang="en-US" dirty="0" err="1"/>
              <a:t>rubikove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 smtClean="0"/>
              <a:t>.</a:t>
            </a:r>
            <a:endParaRPr lang="hr-H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Razvio</a:t>
            </a:r>
            <a:r>
              <a:rPr lang="en-US" dirty="0" smtClean="0"/>
              <a:t> 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/>
              <a:t>je Stefan </a:t>
            </a:r>
            <a:r>
              <a:rPr lang="en-US" dirty="0" err="1"/>
              <a:t>Pochmann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err="1"/>
              <a:t>mogao</a:t>
            </a:r>
            <a:r>
              <a:rPr lang="en-US" dirty="0"/>
              <a:t> </a:t>
            </a:r>
            <a:r>
              <a:rPr lang="en-US" dirty="0" err="1"/>
              <a:t>izrazito</a:t>
            </a:r>
            <a:r>
              <a:rPr lang="en-US" dirty="0"/>
              <a:t> </a:t>
            </a:r>
            <a:r>
              <a:rPr lang="en-US" dirty="0" err="1"/>
              <a:t>brzo</a:t>
            </a:r>
            <a:r>
              <a:rPr lang="en-US" dirty="0"/>
              <a:t> </a:t>
            </a:r>
            <a:r>
              <a:rPr lang="en-US" dirty="0" err="1"/>
              <a:t>riješiti</a:t>
            </a:r>
            <a:r>
              <a:rPr lang="en-US" dirty="0"/>
              <a:t> </a:t>
            </a:r>
            <a:r>
              <a:rPr lang="en-US" dirty="0" err="1"/>
              <a:t>rubikovu</a:t>
            </a:r>
            <a:r>
              <a:rPr lang="en-US" dirty="0"/>
              <a:t> </a:t>
            </a:r>
            <a:r>
              <a:rPr lang="en-US" dirty="0" err="1"/>
              <a:t>kocku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slijepo</a:t>
            </a:r>
            <a:r>
              <a:rPr lang="en-US" dirty="0"/>
              <a:t>. </a:t>
            </a:r>
            <a:endParaRPr lang="hr-HR" dirty="0"/>
          </a:p>
          <a:p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ideja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je </a:t>
            </a:r>
            <a:r>
              <a:rPr lang="en-US" dirty="0" err="1"/>
              <a:t>rješavati</a:t>
            </a:r>
            <a:r>
              <a:rPr lang="en-US" dirty="0"/>
              <a:t> </a:t>
            </a:r>
            <a:r>
              <a:rPr lang="en-US" dirty="0" err="1"/>
              <a:t>kocku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, </a:t>
            </a:r>
            <a:r>
              <a:rPr lang="en-US" dirty="0" err="1"/>
              <a:t>koristeći</a:t>
            </a:r>
            <a:r>
              <a:rPr lang="en-US" dirty="0"/>
              <a:t> PLL </a:t>
            </a:r>
            <a:r>
              <a:rPr lang="en-US" dirty="0" err="1"/>
              <a:t>algoritme</a:t>
            </a:r>
            <a:r>
              <a:rPr lang="en-US" dirty="0"/>
              <a:t> da bi </a:t>
            </a:r>
            <a:r>
              <a:rPr lang="en-US" dirty="0" err="1"/>
              <a:t>zamjenili</a:t>
            </a:r>
            <a:r>
              <a:rPr lang="en-US" dirty="0"/>
              <a:t> </a:t>
            </a:r>
            <a:r>
              <a:rPr lang="en-US" dirty="0" err="1"/>
              <a:t>mjesta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komada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kocki</a:t>
            </a:r>
            <a:endParaRPr lang="hr-HR" dirty="0" smtClean="0"/>
          </a:p>
          <a:p>
            <a:endParaRPr lang="hr-HR" dirty="0"/>
          </a:p>
        </p:txBody>
      </p:sp>
      <p:pic>
        <p:nvPicPr>
          <p:cNvPr id="4098" name="Picture 2" descr="Starý návod, nový je v popisu] Jak složit Rubikovu kostku poslepu - Old  Pochmann (3BLD)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32" y="3835625"/>
            <a:ext cx="4658390" cy="262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-T </a:t>
            </a:r>
            <a:r>
              <a:rPr lang="en-US" dirty="0" err="1"/>
              <a:t>Permutacija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56" y="1675067"/>
            <a:ext cx="8596668" cy="3880773"/>
          </a:xfrm>
        </p:spPr>
        <p:txBody>
          <a:bodyPr/>
          <a:lstStyle/>
          <a:p>
            <a:r>
              <a:rPr lang="en-US" dirty="0"/>
              <a:t>R U R’ U’ R’ F R2 U’ R’ U’ R U R’ F’</a:t>
            </a:r>
            <a:endParaRPr lang="hr-HR" dirty="0"/>
          </a:p>
          <a:p>
            <a:r>
              <a:rPr lang="hr-HR" dirty="0" smtClean="0"/>
              <a:t>A</a:t>
            </a:r>
            <a:r>
              <a:rPr lang="en-US" dirty="0" err="1" smtClean="0"/>
              <a:t>lgoritam</a:t>
            </a:r>
            <a:r>
              <a:rPr lang="en-US" dirty="0" smtClean="0"/>
              <a:t> </a:t>
            </a:r>
            <a:r>
              <a:rPr lang="en-US" dirty="0" err="1" smtClean="0"/>
              <a:t>zamjen</a:t>
            </a:r>
            <a:r>
              <a:rPr lang="hr-HR" dirty="0" smtClean="0"/>
              <a:t>juje</a:t>
            </a:r>
            <a:r>
              <a:rPr lang="en-US" dirty="0" smtClean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krajnja</a:t>
            </a:r>
            <a:r>
              <a:rPr lang="en-US" dirty="0"/>
              <a:t> </a:t>
            </a:r>
            <a:r>
              <a:rPr lang="en-US" dirty="0" err="1"/>
              <a:t>desna</a:t>
            </a:r>
            <a:r>
              <a:rPr lang="en-US" dirty="0"/>
              <a:t> </a:t>
            </a:r>
            <a:r>
              <a:rPr lang="en-US" dirty="0" err="1"/>
              <a:t>kuta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rub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 s </a:t>
            </a:r>
            <a:r>
              <a:rPr lang="en-US" dirty="0" err="1"/>
              <a:t>rubom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nasuprot</a:t>
            </a:r>
            <a:r>
              <a:rPr lang="en-US" dirty="0"/>
              <a:t> </a:t>
            </a:r>
            <a:r>
              <a:rPr lang="en-US" dirty="0" err="1"/>
              <a:t>njemu</a:t>
            </a:r>
            <a:r>
              <a:rPr lang="en-US" dirty="0"/>
              <a:t>.</a:t>
            </a:r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 bwMode="auto">
          <a:xfrm>
            <a:off x="1071491" y="3155894"/>
            <a:ext cx="2836961" cy="25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2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-Ja  </a:t>
            </a:r>
            <a:r>
              <a:rPr lang="en-US" dirty="0" err="1"/>
              <a:t>Permutacija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9804"/>
            <a:ext cx="8596668" cy="3880773"/>
          </a:xfrm>
        </p:spPr>
        <p:txBody>
          <a:bodyPr/>
          <a:lstStyle/>
          <a:p>
            <a:r>
              <a:rPr lang="en-US" dirty="0"/>
              <a:t>R U R’ F’ R U R’ U’ R’ F R2 U’ R’ U</a:t>
            </a:r>
            <a:r>
              <a:rPr lang="en-US" dirty="0" smtClean="0"/>
              <a:t>’</a:t>
            </a:r>
            <a:endParaRPr lang="hr-HR" dirty="0" smtClean="0"/>
          </a:p>
          <a:p>
            <a:r>
              <a:rPr lang="hr-HR" dirty="0" smtClean="0"/>
              <a:t>A</a:t>
            </a:r>
            <a:r>
              <a:rPr lang="en-US" dirty="0" err="1" smtClean="0"/>
              <a:t>lgoritam</a:t>
            </a:r>
            <a:r>
              <a:rPr lang="en-US" dirty="0" smtClean="0"/>
              <a:t> </a:t>
            </a:r>
            <a:r>
              <a:rPr lang="en-US" dirty="0" err="1" smtClean="0"/>
              <a:t>zamjen</a:t>
            </a:r>
            <a:r>
              <a:rPr lang="hr-HR" dirty="0" smtClean="0"/>
              <a:t>juje</a:t>
            </a:r>
            <a:r>
              <a:rPr lang="en-US" dirty="0" smtClean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krajnja</a:t>
            </a:r>
            <a:r>
              <a:rPr lang="en-US" dirty="0"/>
              <a:t> </a:t>
            </a:r>
            <a:r>
              <a:rPr lang="en-US" dirty="0" err="1"/>
              <a:t>desna</a:t>
            </a:r>
            <a:r>
              <a:rPr lang="en-US" dirty="0"/>
              <a:t> </a:t>
            </a:r>
            <a:r>
              <a:rPr lang="en-US" dirty="0" err="1"/>
              <a:t>kuta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rub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 s </a:t>
            </a:r>
            <a:r>
              <a:rPr lang="en-US" dirty="0" err="1"/>
              <a:t>rubom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prednje</a:t>
            </a:r>
            <a:r>
              <a:rPr lang="en-US" dirty="0"/>
              <a:t> </a:t>
            </a:r>
            <a:r>
              <a:rPr lang="en-US" dirty="0" err="1"/>
              <a:t>orijentiranu</a:t>
            </a:r>
            <a:r>
              <a:rPr lang="en-US" dirty="0"/>
              <a:t> </a:t>
            </a:r>
            <a:r>
              <a:rPr lang="en-US" dirty="0" err="1"/>
              <a:t>stranu</a:t>
            </a:r>
            <a:r>
              <a:rPr lang="en-US" dirty="0"/>
              <a:t>.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 bwMode="auto">
          <a:xfrm>
            <a:off x="987230" y="3188262"/>
            <a:ext cx="2988012" cy="25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5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Jb</a:t>
            </a:r>
            <a:r>
              <a:rPr lang="en-US" dirty="0"/>
              <a:t>  </a:t>
            </a:r>
            <a:r>
              <a:rPr lang="en-US" dirty="0" err="1"/>
              <a:t>Permutacija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1711"/>
            <a:ext cx="8596668" cy="3880773"/>
          </a:xfrm>
        </p:spPr>
        <p:txBody>
          <a:bodyPr/>
          <a:lstStyle/>
          <a:p>
            <a:r>
              <a:rPr lang="en-US" dirty="0"/>
              <a:t>y2 L’ U2 L U L’ U2 R U’ L U R’ </a:t>
            </a:r>
            <a:r>
              <a:rPr lang="en-US" dirty="0" smtClean="0"/>
              <a:t>y2</a:t>
            </a:r>
            <a:endParaRPr lang="hr-HR" dirty="0" smtClean="0"/>
          </a:p>
          <a:p>
            <a:r>
              <a:rPr lang="hr-HR" dirty="0" smtClean="0"/>
              <a:t>A</a:t>
            </a:r>
            <a:r>
              <a:rPr lang="en-US" dirty="0" err="1" smtClean="0"/>
              <a:t>lgoritam</a:t>
            </a:r>
            <a:r>
              <a:rPr lang="en-US" dirty="0" smtClean="0"/>
              <a:t>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zahtijeva</a:t>
            </a:r>
            <a:r>
              <a:rPr lang="en-US" dirty="0"/>
              <a:t> </a:t>
            </a:r>
            <a:r>
              <a:rPr lang="en-US" dirty="0" err="1"/>
              <a:t>rotirati</a:t>
            </a:r>
            <a:r>
              <a:rPr lang="en-US" dirty="0"/>
              <a:t> </a:t>
            </a:r>
            <a:r>
              <a:rPr lang="en-US" dirty="0" err="1"/>
              <a:t>cijelu</a:t>
            </a:r>
            <a:r>
              <a:rPr lang="en-US" dirty="0"/>
              <a:t> </a:t>
            </a:r>
            <a:r>
              <a:rPr lang="en-US" dirty="0" err="1"/>
              <a:t>kocku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U </a:t>
            </a:r>
            <a:r>
              <a:rPr lang="en-US" dirty="0" err="1"/>
              <a:t>dva</a:t>
            </a:r>
            <a:r>
              <a:rPr lang="en-US" dirty="0"/>
              <a:t> puta, </a:t>
            </a:r>
            <a:r>
              <a:rPr lang="en-US" dirty="0" err="1"/>
              <a:t>potom</a:t>
            </a:r>
            <a:r>
              <a:rPr lang="en-US" dirty="0"/>
              <a:t> se </a:t>
            </a:r>
            <a:r>
              <a:rPr lang="en-US" dirty="0" err="1"/>
              <a:t>zamjeni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krajnja</a:t>
            </a:r>
            <a:r>
              <a:rPr lang="en-US" dirty="0"/>
              <a:t> </a:t>
            </a:r>
            <a:r>
              <a:rPr lang="en-US" dirty="0" err="1"/>
              <a:t>desna</a:t>
            </a:r>
            <a:r>
              <a:rPr lang="en-US" dirty="0"/>
              <a:t> </a:t>
            </a:r>
            <a:r>
              <a:rPr lang="en-US" dirty="0" err="1"/>
              <a:t>kuta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rub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 s </a:t>
            </a:r>
            <a:r>
              <a:rPr lang="en-US" dirty="0" err="1"/>
              <a:t>rubom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stražnje</a:t>
            </a:r>
            <a:r>
              <a:rPr lang="en-US" dirty="0"/>
              <a:t> </a:t>
            </a:r>
            <a:r>
              <a:rPr lang="en-US" dirty="0" err="1"/>
              <a:t>orijentiranu</a:t>
            </a:r>
            <a:r>
              <a:rPr lang="en-US" dirty="0"/>
              <a:t> </a:t>
            </a:r>
            <a:r>
              <a:rPr lang="en-US" dirty="0" err="1"/>
              <a:t>stranu</a:t>
            </a:r>
            <a:endParaRPr lang="hr-HR" dirty="0" smtClean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 bwMode="auto">
          <a:xfrm>
            <a:off x="930585" y="3414839"/>
            <a:ext cx="3002146" cy="25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9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0060"/>
            <a:ext cx="8596668" cy="1320800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hr-HR" dirty="0"/>
              <a:t>Y</a:t>
            </a:r>
            <a:r>
              <a:rPr lang="en-US" dirty="0"/>
              <a:t>  </a:t>
            </a:r>
            <a:r>
              <a:rPr lang="en-US" dirty="0" err="1"/>
              <a:t>Permutacija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9546"/>
            <a:ext cx="8596668" cy="3880773"/>
          </a:xfrm>
        </p:spPr>
        <p:txBody>
          <a:bodyPr/>
          <a:lstStyle/>
          <a:p>
            <a:r>
              <a:rPr lang="en-US" dirty="0"/>
              <a:t>F R U’ R’ U’ R U R’ F’ R U R’ U’ R’ F R F</a:t>
            </a:r>
            <a:r>
              <a:rPr lang="en-US" dirty="0" smtClean="0"/>
              <a:t>’</a:t>
            </a:r>
            <a:endParaRPr lang="hr-HR" dirty="0" smtClean="0"/>
          </a:p>
          <a:p>
            <a:r>
              <a:rPr lang="hr-HR" dirty="0" smtClean="0"/>
              <a:t>A</a:t>
            </a:r>
            <a:r>
              <a:rPr lang="en-US" dirty="0" err="1" smtClean="0"/>
              <a:t>lgoritam</a:t>
            </a:r>
            <a:r>
              <a:rPr lang="en-US" dirty="0" smtClean="0"/>
              <a:t> </a:t>
            </a:r>
            <a:r>
              <a:rPr lang="en-US" dirty="0" err="1"/>
              <a:t>mijenja</a:t>
            </a:r>
            <a:r>
              <a:rPr lang="en-US" dirty="0"/>
              <a:t> </a:t>
            </a:r>
            <a:r>
              <a:rPr lang="en-US" dirty="0" err="1"/>
              <a:t>donji</a:t>
            </a:r>
            <a:r>
              <a:rPr lang="en-US" dirty="0"/>
              <a:t> </a:t>
            </a:r>
            <a:r>
              <a:rPr lang="en-US" dirty="0" err="1"/>
              <a:t>desni</a:t>
            </a:r>
            <a:r>
              <a:rPr lang="en-US" dirty="0"/>
              <a:t> </a:t>
            </a:r>
            <a:r>
              <a:rPr lang="en-US" dirty="0" err="1"/>
              <a:t>kut</a:t>
            </a:r>
            <a:r>
              <a:rPr lang="en-US" dirty="0"/>
              <a:t> s </a:t>
            </a:r>
            <a:r>
              <a:rPr lang="en-US" dirty="0" err="1"/>
              <a:t>gornjim</a:t>
            </a:r>
            <a:r>
              <a:rPr lang="en-US" dirty="0"/>
              <a:t> </a:t>
            </a:r>
            <a:r>
              <a:rPr lang="en-US" dirty="0" err="1"/>
              <a:t>lijevim</a:t>
            </a:r>
            <a:r>
              <a:rPr lang="en-US" dirty="0"/>
              <a:t> </a:t>
            </a:r>
            <a:r>
              <a:rPr lang="en-US" dirty="0" err="1"/>
              <a:t>kutom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gornja</a:t>
            </a:r>
            <a:r>
              <a:rPr lang="en-US" dirty="0"/>
              <a:t> </a:t>
            </a:r>
            <a:r>
              <a:rPr lang="en-US" dirty="0" err="1"/>
              <a:t>lijeva</a:t>
            </a:r>
            <a:r>
              <a:rPr lang="en-US" dirty="0"/>
              <a:t> </a:t>
            </a:r>
            <a:r>
              <a:rPr lang="en-US" dirty="0" err="1"/>
              <a:t>ruba</a:t>
            </a:r>
            <a:r>
              <a:rPr lang="en-US" dirty="0"/>
              <a:t>.</a:t>
            </a:r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 bwMode="auto">
          <a:xfrm>
            <a:off x="954861" y="3139709"/>
            <a:ext cx="2799844" cy="25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8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-</a:t>
            </a:r>
            <a:r>
              <a:rPr lang="en-US" dirty="0" smtClean="0"/>
              <a:t>Ra</a:t>
            </a:r>
            <a:r>
              <a:rPr lang="en-US" dirty="0"/>
              <a:t>  </a:t>
            </a:r>
            <a:r>
              <a:rPr lang="en-US" dirty="0" err="1"/>
              <a:t>Permutacija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423"/>
            <a:ext cx="8596668" cy="3880773"/>
          </a:xfrm>
        </p:spPr>
        <p:txBody>
          <a:bodyPr/>
          <a:lstStyle/>
          <a:p>
            <a:r>
              <a:rPr lang="en-US" dirty="0"/>
              <a:t>y’ L U2 L’ U2 L F’ L’ U’ L U L F L2 U y</a:t>
            </a:r>
            <a:endParaRPr lang="hr-HR" dirty="0"/>
          </a:p>
          <a:p>
            <a:r>
              <a:rPr lang="hr-HR" dirty="0" smtClean="0"/>
              <a:t>A</a:t>
            </a:r>
            <a:r>
              <a:rPr lang="en-US" dirty="0" err="1" smtClean="0"/>
              <a:t>lgoritam</a:t>
            </a:r>
            <a:r>
              <a:rPr lang="en-US" dirty="0" smtClean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jb</a:t>
            </a:r>
            <a:r>
              <a:rPr lang="en-US" dirty="0"/>
              <a:t> </a:t>
            </a:r>
            <a:r>
              <a:rPr lang="en-US" dirty="0" err="1"/>
              <a:t>prvobitno</a:t>
            </a:r>
            <a:r>
              <a:rPr lang="en-US" dirty="0"/>
              <a:t> </a:t>
            </a:r>
            <a:r>
              <a:rPr lang="en-US" dirty="0" err="1"/>
              <a:t>zahtijeva</a:t>
            </a:r>
            <a:r>
              <a:rPr lang="en-US" dirty="0"/>
              <a:t> </a:t>
            </a:r>
            <a:r>
              <a:rPr lang="en-US" dirty="0" err="1"/>
              <a:t>rotaciju</a:t>
            </a:r>
            <a:r>
              <a:rPr lang="en-US" dirty="0"/>
              <a:t> </a:t>
            </a:r>
            <a:r>
              <a:rPr lang="en-US" dirty="0" err="1"/>
              <a:t>cijele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U, a </a:t>
            </a:r>
            <a:r>
              <a:rPr lang="en-US" dirty="0" err="1"/>
              <a:t>zatim</a:t>
            </a:r>
            <a:r>
              <a:rPr lang="en-US" dirty="0"/>
              <a:t> se </a:t>
            </a:r>
            <a:r>
              <a:rPr lang="en-US" dirty="0" err="1"/>
              <a:t>mijenja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stražnja</a:t>
            </a:r>
            <a:r>
              <a:rPr lang="en-US" dirty="0"/>
              <a:t> </a:t>
            </a:r>
            <a:r>
              <a:rPr lang="en-US" dirty="0" err="1"/>
              <a:t>kuta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sporedna</a:t>
            </a:r>
            <a:r>
              <a:rPr lang="en-US" dirty="0"/>
              <a:t> </a:t>
            </a:r>
            <a:r>
              <a:rPr lang="en-US" dirty="0" err="1"/>
              <a:t>ruba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 s </a:t>
            </a:r>
            <a:r>
              <a:rPr lang="en-US" dirty="0" err="1"/>
              <a:t>prednje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desne</a:t>
            </a:r>
            <a:r>
              <a:rPr lang="en-US" dirty="0"/>
              <a:t> </a:t>
            </a:r>
            <a:endParaRPr lang="hr-HR" dirty="0"/>
          </a:p>
          <a:p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 bwMode="auto">
          <a:xfrm>
            <a:off x="903911" y="3131616"/>
            <a:ext cx="2907429" cy="24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jperm.net/3x3/cfop</a:t>
            </a:r>
            <a:endParaRPr lang="hr-HR" dirty="0"/>
          </a:p>
          <a:p>
            <a:r>
              <a:rPr lang="hr-HR" dirty="0">
                <a:hlinkClick r:id="rId3"/>
              </a:rPr>
              <a:t>https://www.rubiksplace.com/speedcubing/guide</a:t>
            </a:r>
            <a:r>
              <a:rPr lang="hr-HR" dirty="0" smtClean="0">
                <a:hlinkClick r:id="rId3"/>
              </a:rPr>
              <a:t>/</a:t>
            </a:r>
            <a:endParaRPr lang="hr-HR" dirty="0"/>
          </a:p>
          <a:p>
            <a:r>
              <a:rPr lang="hr-HR" dirty="0">
                <a:hlinkClick r:id="rId4"/>
              </a:rPr>
              <a:t>https://ruwix.com/the-rubiks-cube/how-to-solve-the-rubiks-cube-beginners-method</a:t>
            </a:r>
            <a:r>
              <a:rPr lang="hr-HR" dirty="0" smtClean="0">
                <a:hlinkClick r:id="rId4"/>
              </a:rPr>
              <a:t>/</a:t>
            </a:r>
            <a:endParaRPr lang="hr-HR" dirty="0"/>
          </a:p>
          <a:p>
            <a:r>
              <a:rPr lang="hr-HR" dirty="0">
                <a:hlinkClick r:id="rId5"/>
              </a:rPr>
              <a:t>https://</a:t>
            </a:r>
            <a:r>
              <a:rPr lang="hr-HR" dirty="0" smtClean="0">
                <a:hlinkClick r:id="rId5"/>
              </a:rPr>
              <a:t>www.cubelelo.com/blogs/cubing/advancements-in-methods-to-solve-the-3x3-blindfolded</a:t>
            </a:r>
            <a:endParaRPr lang="hr-HR" dirty="0" smtClean="0"/>
          </a:p>
          <a:p>
            <a:r>
              <a:rPr lang="hr-BA" u="sng" dirty="0">
                <a:hlinkClick r:id="rId6"/>
              </a:rPr>
              <a:t>https://repozitorij.mathos.hr/islandora/object/mathos:193</a:t>
            </a:r>
            <a:endParaRPr lang="hr-HR" dirty="0"/>
          </a:p>
          <a:p>
            <a:r>
              <a:rPr lang="hr-HR" u="sng" dirty="0">
                <a:hlinkClick r:id="rId7"/>
              </a:rPr>
              <a:t>https://hr.wikipedia.org/wiki/Rubikova_kocka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287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030"/>
            <a:ext cx="8596668" cy="3880773"/>
          </a:xfrm>
        </p:spPr>
        <p:txBody>
          <a:bodyPr/>
          <a:lstStyle/>
          <a:p>
            <a:r>
              <a:rPr lang="hr-HR" dirty="0"/>
              <a:t>Rubikova kocka je trodimenzionalna igračka u obliku kocke sa 6 različitih obojenih </a:t>
            </a:r>
            <a:r>
              <a:rPr lang="hr-HR" dirty="0" smtClean="0"/>
              <a:t>površina</a:t>
            </a:r>
          </a:p>
          <a:p>
            <a:r>
              <a:rPr lang="hr-HR" dirty="0" smtClean="0"/>
              <a:t>1974. godine izumio ju je Erno Rubik</a:t>
            </a:r>
          </a:p>
          <a:p>
            <a:r>
              <a:rPr lang="hr-HR" dirty="0"/>
              <a:t>Mehanizam kocke sastoji se od 3 dijela: Centralne </a:t>
            </a:r>
            <a:r>
              <a:rPr lang="hr-HR" dirty="0" smtClean="0"/>
              <a:t>kockice (6), Rubne kockice (12) i Vrhunske kockice (8)</a:t>
            </a:r>
          </a:p>
          <a:p>
            <a:r>
              <a:rPr lang="hr-HR" dirty="0"/>
              <a:t>U standardnom dizajnu (3x3x3), svaka od šest stranica kocke ima 9 kvadrata (u bijeloj, crvenoj, narančastoj, plavoj, žutoj i zelenoj boji)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92" y="4043007"/>
            <a:ext cx="4681115" cy="26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7232"/>
            <a:ext cx="8596668" cy="1320800"/>
          </a:xfrm>
        </p:spPr>
        <p:txBody>
          <a:bodyPr/>
          <a:lstStyle/>
          <a:p>
            <a:r>
              <a:rPr lang="hr-HR" dirty="0"/>
              <a:t>Notacija 3x3x3 Rubikove kocke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06" y="1723619"/>
            <a:ext cx="9081660" cy="3880773"/>
          </a:xfrm>
        </p:spPr>
        <p:txBody>
          <a:bodyPr/>
          <a:lstStyle/>
          <a:p>
            <a:r>
              <a:rPr lang="hr-HR" dirty="0"/>
              <a:t>Singmasterov notni </a:t>
            </a:r>
            <a:r>
              <a:rPr lang="hr-HR" dirty="0" smtClean="0"/>
              <a:t>zapis – David Singmaster</a:t>
            </a:r>
          </a:p>
          <a:p>
            <a:r>
              <a:rPr lang="hr-HR" dirty="0" smtClean="0"/>
              <a:t>Klasična shema boja - </a:t>
            </a:r>
            <a:r>
              <a:rPr lang="hr-HR" dirty="0"/>
              <a:t>bijela je nasuprot žute, plava je nasuprot zelene, a crvena je nasuprot </a:t>
            </a:r>
            <a:r>
              <a:rPr lang="hr-HR" dirty="0" smtClean="0"/>
              <a:t>narančaste</a:t>
            </a:r>
          </a:p>
          <a:p>
            <a:r>
              <a:rPr lang="hr-HR" dirty="0"/>
              <a:t>• L, (lijevo) , lijeva strana, (u danom slučaju je narančasta) . • R, (desno), desna strana, (u spomenutom slučaju je crvena). • U, (gore), gornja strana, (u gornjem slučaju je žuta). • D, (dolje), donja strana, (u gornjem slučaju je bijela). • B, (leđa), stražnja strana/led, (u gornjem slučaju je zelena). • F, (sprijeda), desna strana, (u gornjem slučaju je plava).</a:t>
            </a:r>
          </a:p>
          <a:p>
            <a:endParaRPr lang="hr-HR" dirty="0"/>
          </a:p>
        </p:txBody>
      </p:sp>
      <p:pic>
        <p:nvPicPr>
          <p:cNvPr id="2052" name="Picture 4" descr="Рубикова коцка | Ех, та математика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576" y="4465259"/>
            <a:ext cx="3406044" cy="227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99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Beginner metoda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22121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Beginner </a:t>
            </a:r>
            <a:r>
              <a:rPr lang="en-US" dirty="0" err="1"/>
              <a:t>metoda</a:t>
            </a:r>
            <a:r>
              <a:rPr lang="en-US" dirty="0"/>
              <a:t> je </a:t>
            </a:r>
            <a:r>
              <a:rPr lang="en-US" dirty="0" err="1"/>
              <a:t>jedna</a:t>
            </a:r>
            <a:r>
              <a:rPr lang="en-US" dirty="0"/>
              <a:t> od </a:t>
            </a:r>
            <a:r>
              <a:rPr lang="en-US" dirty="0" err="1"/>
              <a:t>najjednostavnijih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 smtClean="0"/>
              <a:t>slaganja</a:t>
            </a:r>
            <a:r>
              <a:rPr lang="en-US" dirty="0" smtClean="0"/>
              <a:t> </a:t>
            </a:r>
            <a:r>
              <a:rPr lang="en-US" dirty="0" err="1"/>
              <a:t>rubikove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 smtClean="0"/>
              <a:t>.</a:t>
            </a:r>
            <a:endParaRPr lang="hr-HR" dirty="0" smtClean="0"/>
          </a:p>
          <a:p>
            <a:r>
              <a:rPr lang="hr-HR" dirty="0"/>
              <a:t>P</a:t>
            </a:r>
            <a:r>
              <a:rPr lang="en-US" dirty="0" smtClean="0"/>
              <a:t>od</a:t>
            </a:r>
            <a:r>
              <a:rPr lang="hr-HR" dirty="0" smtClean="0"/>
              <a:t>i</a:t>
            </a:r>
            <a:r>
              <a:rPr lang="en-US" dirty="0" err="1" smtClean="0"/>
              <a:t>jeljena</a:t>
            </a:r>
            <a:r>
              <a:rPr lang="en-US" dirty="0" smtClean="0"/>
              <a:t> </a:t>
            </a:r>
            <a:r>
              <a:rPr lang="hr-HR" dirty="0" smtClean="0"/>
              <a:t>je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/>
              <a:t>3 </a:t>
            </a:r>
            <a:r>
              <a:rPr lang="en-US" dirty="0" err="1" smtClean="0"/>
              <a:t>koraka</a:t>
            </a:r>
            <a:r>
              <a:rPr lang="hr-HR" dirty="0"/>
              <a:t>:</a:t>
            </a:r>
            <a:endParaRPr lang="hr-HR" dirty="0"/>
          </a:p>
          <a:p>
            <a:r>
              <a:rPr lang="en-US" b="1" dirty="0"/>
              <a:t>1. </a:t>
            </a:r>
            <a:r>
              <a:rPr lang="en-US" b="1" dirty="0" err="1"/>
              <a:t>Prvi</a:t>
            </a:r>
            <a:r>
              <a:rPr lang="en-US" b="1" dirty="0"/>
              <a:t> </a:t>
            </a:r>
            <a:r>
              <a:rPr lang="en-US" b="1" dirty="0" err="1"/>
              <a:t>sloj</a:t>
            </a:r>
            <a:endParaRPr lang="hr-HR" b="1" dirty="0"/>
          </a:p>
          <a:p>
            <a:r>
              <a:rPr lang="en-US" dirty="0"/>
              <a:t>-</a:t>
            </a:r>
            <a:r>
              <a:rPr lang="en-US" dirty="0" err="1"/>
              <a:t>Bijeli</a:t>
            </a:r>
            <a:r>
              <a:rPr lang="en-US" dirty="0"/>
              <a:t> </a:t>
            </a:r>
            <a:r>
              <a:rPr lang="en-US" dirty="0" err="1"/>
              <a:t>križ</a:t>
            </a:r>
            <a:endParaRPr lang="hr-HR" dirty="0"/>
          </a:p>
          <a:p>
            <a:r>
              <a:rPr lang="en-US" dirty="0"/>
              <a:t>-</a:t>
            </a:r>
            <a:r>
              <a:rPr lang="en-US" dirty="0" err="1"/>
              <a:t>Bijeli</a:t>
            </a:r>
            <a:r>
              <a:rPr lang="en-US" dirty="0"/>
              <a:t> </a:t>
            </a:r>
            <a:r>
              <a:rPr lang="en-US" dirty="0" err="1"/>
              <a:t>kutovi</a:t>
            </a:r>
            <a:endParaRPr lang="hr-HR" dirty="0"/>
          </a:p>
          <a:p>
            <a:r>
              <a:rPr lang="en-US" b="1" dirty="0"/>
              <a:t>2. </a:t>
            </a:r>
            <a:r>
              <a:rPr lang="en-US" b="1" dirty="0" err="1"/>
              <a:t>Drugi</a:t>
            </a:r>
            <a:r>
              <a:rPr lang="en-US" b="1" dirty="0"/>
              <a:t> </a:t>
            </a:r>
            <a:r>
              <a:rPr lang="en-US" b="1" dirty="0" err="1"/>
              <a:t>sloj</a:t>
            </a:r>
            <a:endParaRPr lang="hr-HR" b="1" dirty="0"/>
          </a:p>
          <a:p>
            <a:r>
              <a:rPr lang="en-US" dirty="0"/>
              <a:t>-</a:t>
            </a:r>
            <a:r>
              <a:rPr lang="en-US" dirty="0" err="1"/>
              <a:t>Rubovi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žuti</a:t>
            </a:r>
            <a:endParaRPr lang="hr-HR" dirty="0"/>
          </a:p>
          <a:p>
            <a:r>
              <a:rPr lang="en-US" b="1" dirty="0"/>
              <a:t>3. </a:t>
            </a:r>
            <a:r>
              <a:rPr lang="en-US" b="1" dirty="0" err="1"/>
              <a:t>Posljednji</a:t>
            </a:r>
            <a:r>
              <a:rPr lang="en-US" b="1" dirty="0"/>
              <a:t> </a:t>
            </a:r>
            <a:r>
              <a:rPr lang="en-US" b="1" dirty="0" err="1"/>
              <a:t>sloj</a:t>
            </a:r>
            <a:endParaRPr lang="hr-HR" b="1" dirty="0"/>
          </a:p>
          <a:p>
            <a:r>
              <a:rPr lang="en-US" dirty="0"/>
              <a:t>-</a:t>
            </a:r>
            <a:r>
              <a:rPr lang="en-US" dirty="0" err="1"/>
              <a:t>Žuti</a:t>
            </a:r>
            <a:r>
              <a:rPr lang="en-US" dirty="0"/>
              <a:t> </a:t>
            </a:r>
            <a:r>
              <a:rPr lang="en-US" dirty="0" err="1"/>
              <a:t>križ</a:t>
            </a:r>
            <a:endParaRPr lang="hr-HR" dirty="0"/>
          </a:p>
          <a:p>
            <a:r>
              <a:rPr lang="en-US" dirty="0"/>
              <a:t>-</a:t>
            </a:r>
            <a:r>
              <a:rPr lang="en-US" dirty="0" err="1"/>
              <a:t>Žuti</a:t>
            </a:r>
            <a:r>
              <a:rPr lang="en-US" dirty="0"/>
              <a:t> </a:t>
            </a:r>
            <a:r>
              <a:rPr lang="en-US" dirty="0" err="1"/>
              <a:t>kutovi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rubovi</a:t>
            </a:r>
            <a:endParaRPr lang="hr-HR" dirty="0"/>
          </a:p>
          <a:p>
            <a:r>
              <a:rPr lang="en-US" dirty="0"/>
              <a:t>-</a:t>
            </a:r>
            <a:r>
              <a:rPr lang="en-US" dirty="0" err="1"/>
              <a:t>Dovršavanje</a:t>
            </a:r>
            <a:r>
              <a:rPr lang="en-US" dirty="0"/>
              <a:t> </a:t>
            </a:r>
            <a:r>
              <a:rPr lang="en-US" dirty="0" err="1"/>
              <a:t>gornjeg</a:t>
            </a:r>
            <a:r>
              <a:rPr lang="en-US" dirty="0"/>
              <a:t> </a:t>
            </a:r>
            <a:r>
              <a:rPr lang="en-US" dirty="0" err="1"/>
              <a:t>sloja</a:t>
            </a:r>
            <a:endParaRPr lang="hr-HR" dirty="0"/>
          </a:p>
        </p:txBody>
      </p:sp>
      <p:pic>
        <p:nvPicPr>
          <p:cNvPr id="4" name="Slika 1"/>
          <p:cNvPicPr/>
          <p:nvPr/>
        </p:nvPicPr>
        <p:blipFill>
          <a:blip r:embed="rId2"/>
          <a:stretch>
            <a:fillRect/>
          </a:stretch>
        </p:blipFill>
        <p:spPr>
          <a:xfrm>
            <a:off x="3584771" y="2937258"/>
            <a:ext cx="6055625" cy="2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0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Korak 1: Prvi sloj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1577"/>
            <a:ext cx="8596668" cy="3880773"/>
          </a:xfrm>
        </p:spPr>
        <p:txBody>
          <a:bodyPr/>
          <a:lstStyle/>
          <a:p>
            <a:r>
              <a:rPr lang="en-US" dirty="0" err="1" smtClean="0"/>
              <a:t>Pronađite</a:t>
            </a:r>
            <a:r>
              <a:rPr lang="en-US" dirty="0" smtClean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bijeli</a:t>
            </a:r>
            <a:r>
              <a:rPr lang="en-US" dirty="0"/>
              <a:t> rub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svojoj</a:t>
            </a:r>
            <a:r>
              <a:rPr lang="en-US" dirty="0"/>
              <a:t> </a:t>
            </a:r>
            <a:r>
              <a:rPr lang="en-US" dirty="0" err="1"/>
              <a:t>kocki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identificirajte</a:t>
            </a:r>
            <a:r>
              <a:rPr lang="en-US" dirty="0"/>
              <a:t> </a:t>
            </a:r>
            <a:r>
              <a:rPr lang="en-US" dirty="0" err="1"/>
              <a:t>nebijeli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 smtClean="0"/>
              <a:t>ruba</a:t>
            </a:r>
            <a:endParaRPr lang="hr-HR" dirty="0" smtClean="0"/>
          </a:p>
          <a:p>
            <a:r>
              <a:rPr lang="hr-HR" dirty="0" smtClean="0"/>
              <a:t>Uskladite nebijeli dio sa središnjim udarcem</a:t>
            </a:r>
          </a:p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poklopi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središtem</a:t>
            </a:r>
            <a:r>
              <a:rPr lang="en-US" dirty="0"/>
              <a:t>, </a:t>
            </a:r>
            <a:r>
              <a:rPr lang="en-US" dirty="0" err="1"/>
              <a:t>okrenite</a:t>
            </a:r>
            <a:r>
              <a:rPr lang="en-US" dirty="0"/>
              <a:t> </a:t>
            </a:r>
            <a:r>
              <a:rPr lang="en-US" dirty="0" err="1"/>
              <a:t>figuru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bijeli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također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bijelom</a:t>
            </a:r>
            <a:r>
              <a:rPr lang="en-US" dirty="0"/>
              <a:t> </a:t>
            </a:r>
            <a:r>
              <a:rPr lang="en-US" dirty="0" err="1"/>
              <a:t>središtu</a:t>
            </a:r>
            <a:r>
              <a:rPr lang="en-US" dirty="0"/>
              <a:t>.</a:t>
            </a:r>
            <a:endParaRPr lang="hr-HR" dirty="0"/>
          </a:p>
          <a:p>
            <a:endParaRPr lang="hr-HR" dirty="0" smtClean="0"/>
          </a:p>
        </p:txBody>
      </p:sp>
      <p:pic>
        <p:nvPicPr>
          <p:cNvPr id="4" name="Slika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08668" y="3690220"/>
            <a:ext cx="53340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2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Korak 2: Drugi sloj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849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pozicioniranju</a:t>
            </a:r>
            <a:r>
              <a:rPr lang="en-US" dirty="0"/>
              <a:t> </a:t>
            </a:r>
            <a:r>
              <a:rPr lang="en-US" dirty="0" err="1"/>
              <a:t>rubova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žuti</a:t>
            </a:r>
            <a:endParaRPr lang="hr-HR" dirty="0" smtClean="0"/>
          </a:p>
          <a:p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središte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desnoj</a:t>
            </a:r>
            <a:r>
              <a:rPr lang="en-US" dirty="0"/>
              <a:t> </a:t>
            </a:r>
            <a:r>
              <a:rPr lang="en-US" dirty="0" err="1"/>
              <a:t>strani</a:t>
            </a:r>
            <a:r>
              <a:rPr lang="en-US" dirty="0"/>
              <a:t> </a:t>
            </a:r>
            <a:r>
              <a:rPr lang="en-US" dirty="0" err="1"/>
              <a:t>trenutne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, </a:t>
            </a:r>
            <a:r>
              <a:rPr lang="en-US" dirty="0" err="1"/>
              <a:t>upotrijebite</a:t>
            </a:r>
            <a:r>
              <a:rPr lang="en-US" dirty="0"/>
              <a:t> </a:t>
            </a:r>
            <a:r>
              <a:rPr lang="hr-HR" dirty="0" smtClean="0"/>
              <a:t>algoritam </a:t>
            </a:r>
            <a:r>
              <a:rPr lang="en-US" dirty="0"/>
              <a:t>U R U’ R’ U’ F’ U F. (u </a:t>
            </a:r>
            <a:r>
              <a:rPr lang="en-US" dirty="0" err="1"/>
              <a:t>sredini</a:t>
            </a:r>
            <a:r>
              <a:rPr lang="en-US" dirty="0"/>
              <a:t> </a:t>
            </a:r>
            <a:r>
              <a:rPr lang="en-US" dirty="0" err="1"/>
              <a:t>desno</a:t>
            </a:r>
            <a:r>
              <a:rPr lang="en-US" dirty="0"/>
              <a:t>)</a:t>
            </a:r>
            <a:endParaRPr lang="hr-HR" dirty="0"/>
          </a:p>
          <a:p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, </a:t>
            </a:r>
            <a:r>
              <a:rPr lang="en-US" dirty="0" err="1"/>
              <a:t>upotrijebite</a:t>
            </a:r>
            <a:r>
              <a:rPr lang="en-US" dirty="0"/>
              <a:t> </a:t>
            </a:r>
            <a:r>
              <a:rPr lang="hr-HR" dirty="0" smtClean="0"/>
              <a:t>algoritam </a:t>
            </a:r>
            <a:r>
              <a:rPr lang="en-US" dirty="0"/>
              <a:t>U’ L’ U L U F U’ F’. (u </a:t>
            </a:r>
            <a:r>
              <a:rPr lang="en-US" dirty="0" err="1"/>
              <a:t>sredini</a:t>
            </a:r>
            <a:r>
              <a:rPr lang="en-US" dirty="0"/>
              <a:t> </a:t>
            </a:r>
            <a:r>
              <a:rPr lang="en-US" dirty="0" err="1"/>
              <a:t>lijevo</a:t>
            </a:r>
            <a:r>
              <a:rPr lang="en-US" dirty="0" smtClean="0"/>
              <a:t>)</a:t>
            </a:r>
            <a:endParaRPr lang="hr-HR" dirty="0" smtClean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4" name="Slika 4" descr="https://cdn.shopify.com/s/files/1/0270/0342/0758/files/image9_4d6c4a29-fd0a-4645-bb58-2de467fe5c7b_480x480.jpg?v=166971325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73" y="3712980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752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Korak</a:t>
            </a:r>
            <a:r>
              <a:rPr lang="en-US" dirty="0"/>
              <a:t> 3: </a:t>
            </a:r>
            <a:r>
              <a:rPr lang="en-US" dirty="0" err="1"/>
              <a:t>Zadnji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62" y="156987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 err="1"/>
              <a:t>Žuti</a:t>
            </a:r>
            <a:r>
              <a:rPr lang="en-US" dirty="0"/>
              <a:t> </a:t>
            </a:r>
            <a:r>
              <a:rPr lang="en-US" dirty="0" err="1"/>
              <a:t>križ</a:t>
            </a:r>
            <a:r>
              <a:rPr lang="en-US" dirty="0"/>
              <a:t> - F R U R’ U’ F</a:t>
            </a:r>
            <a:r>
              <a:rPr lang="en-US" dirty="0" smtClean="0"/>
              <a:t>’</a:t>
            </a:r>
            <a:r>
              <a:rPr lang="hr-HR" dirty="0" smtClean="0"/>
              <a:t> je a</a:t>
            </a:r>
            <a:r>
              <a:rPr lang="en-US" dirty="0" err="1" smtClean="0"/>
              <a:t>lgoritam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slučaj</a:t>
            </a:r>
            <a:r>
              <a:rPr lang="en-US" dirty="0"/>
              <a:t> je </a:t>
            </a:r>
            <a:r>
              <a:rPr lang="en-US" dirty="0" err="1"/>
              <a:t>isti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se </a:t>
            </a:r>
            <a:r>
              <a:rPr lang="en-US" dirty="0" err="1"/>
              <a:t>početne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 smtClean="0"/>
              <a:t>razlikuju</a:t>
            </a:r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R</a:t>
            </a:r>
            <a:r>
              <a:rPr lang="en-US" dirty="0" err="1"/>
              <a:t>ubov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posljednjeg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 - R U R’ U R U2 R</a:t>
            </a:r>
            <a:r>
              <a:rPr lang="en-US" dirty="0" smtClean="0"/>
              <a:t>’</a:t>
            </a:r>
            <a:r>
              <a:rPr lang="hr-HR" dirty="0" smtClean="0"/>
              <a:t> – služi za spajanje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 smtClean="0"/>
              <a:t>koj</a:t>
            </a:r>
            <a:r>
              <a:rPr lang="hr-HR" dirty="0" smtClean="0"/>
              <a:t>eg</a:t>
            </a:r>
            <a:r>
              <a:rPr lang="en-US" dirty="0" smtClean="0"/>
              <a:t> </a:t>
            </a:r>
            <a:r>
              <a:rPr lang="en-US" dirty="0"/>
              <a:t>rub </a:t>
            </a:r>
            <a:r>
              <a:rPr lang="hr-HR" dirty="0" smtClean="0"/>
              <a:t>a </a:t>
            </a:r>
            <a:r>
              <a:rPr lang="en-US" dirty="0" err="1" smtClean="0"/>
              <a:t>gornjeg</a:t>
            </a:r>
            <a:r>
              <a:rPr lang="en-US" dirty="0" smtClean="0"/>
              <a:t> </a:t>
            </a:r>
            <a:r>
              <a:rPr lang="en-US" dirty="0" err="1"/>
              <a:t>sloja</a:t>
            </a:r>
            <a:r>
              <a:rPr lang="en-US" dirty="0"/>
              <a:t> s </a:t>
            </a:r>
            <a:r>
              <a:rPr lang="en-US" dirty="0" err="1"/>
              <a:t>njegovim</a:t>
            </a:r>
            <a:r>
              <a:rPr lang="en-US" dirty="0"/>
              <a:t> </a:t>
            </a:r>
            <a:r>
              <a:rPr lang="en-US" dirty="0" err="1"/>
              <a:t>središtem</a:t>
            </a:r>
            <a:r>
              <a:rPr lang="en-US" dirty="0"/>
              <a:t> u </a:t>
            </a:r>
            <a:r>
              <a:rPr lang="en-US" dirty="0" err="1"/>
              <a:t>srednjem</a:t>
            </a:r>
            <a:r>
              <a:rPr lang="en-US" dirty="0"/>
              <a:t> </a:t>
            </a:r>
            <a:r>
              <a:rPr lang="en-US" dirty="0" err="1" smtClean="0"/>
              <a:t>sloju</a:t>
            </a:r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</p:txBody>
      </p:sp>
      <p:pic>
        <p:nvPicPr>
          <p:cNvPr id="4" name="Slika 5" descr="Yellow cross - F R U R’ U’ F’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2" y="2235215"/>
            <a:ext cx="4587770" cy="19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6" descr="Positioning last layer edges - R U R’ U R U2 R’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04" y="4986070"/>
            <a:ext cx="4199768" cy="1700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69" y="817312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Kutovi</a:t>
            </a:r>
            <a:r>
              <a:rPr lang="en-US" dirty="0"/>
              <a:t> </a:t>
            </a:r>
            <a:r>
              <a:rPr lang="en-US" dirty="0" err="1"/>
              <a:t>posljednjeg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 - U R U’ L’ U R’ U’ </a:t>
            </a:r>
            <a:r>
              <a:rPr lang="en-US" dirty="0" smtClean="0"/>
              <a:t>L</a:t>
            </a:r>
            <a:r>
              <a:rPr lang="hr-HR" dirty="0" smtClean="0"/>
              <a:t> - </a:t>
            </a:r>
            <a:r>
              <a:rPr lang="en-US" dirty="0" err="1"/>
              <a:t>pronađite</a:t>
            </a:r>
            <a:r>
              <a:rPr lang="en-US" dirty="0"/>
              <a:t> </a:t>
            </a:r>
            <a:r>
              <a:rPr lang="en-US" dirty="0" err="1"/>
              <a:t>kut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usklađen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držite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prednjem</a:t>
            </a:r>
            <a:r>
              <a:rPr lang="en-US" dirty="0"/>
              <a:t> </a:t>
            </a:r>
            <a:r>
              <a:rPr lang="en-US" dirty="0" err="1"/>
              <a:t>desnom</a:t>
            </a:r>
            <a:r>
              <a:rPr lang="en-US" dirty="0"/>
              <a:t> </a:t>
            </a:r>
            <a:r>
              <a:rPr lang="en-US" dirty="0" err="1"/>
              <a:t>dijelu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hr-HR" dirty="0" smtClean="0"/>
              <a:t> </a:t>
            </a:r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r>
              <a:rPr lang="en-US" dirty="0" err="1"/>
              <a:t>Kutovi</a:t>
            </a:r>
            <a:r>
              <a:rPr lang="en-US" dirty="0"/>
              <a:t> </a:t>
            </a:r>
            <a:r>
              <a:rPr lang="en-US" dirty="0" err="1"/>
              <a:t>gornjeg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 - R’ D’ R </a:t>
            </a:r>
            <a:r>
              <a:rPr lang="en-US" dirty="0" smtClean="0"/>
              <a:t>D</a:t>
            </a:r>
            <a:r>
              <a:rPr lang="hr-HR" dirty="0" smtClean="0"/>
              <a:t> - </a:t>
            </a:r>
            <a:r>
              <a:rPr lang="en-US" dirty="0" err="1"/>
              <a:t>upotrijebite</a:t>
            </a:r>
            <a:r>
              <a:rPr lang="en-US" dirty="0"/>
              <a:t> </a:t>
            </a:r>
            <a:r>
              <a:rPr lang="en-US" dirty="0" err="1"/>
              <a:t>gornji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</a:t>
            </a:r>
            <a:r>
              <a:rPr lang="en-US" dirty="0" err="1"/>
              <a:t>kut</a:t>
            </a:r>
            <a:r>
              <a:rPr lang="en-US" dirty="0"/>
              <a:t> ne </a:t>
            </a:r>
            <a:r>
              <a:rPr lang="en-US" dirty="0" err="1"/>
              <a:t>poravna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zakrenite</a:t>
            </a:r>
            <a:r>
              <a:rPr lang="en-US" dirty="0"/>
              <a:t> </a:t>
            </a:r>
            <a:r>
              <a:rPr lang="en-US" dirty="0" err="1"/>
              <a:t>gornji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dovedite</a:t>
            </a:r>
            <a:r>
              <a:rPr lang="en-US" dirty="0"/>
              <a:t> </a:t>
            </a:r>
            <a:r>
              <a:rPr lang="en-US" dirty="0" err="1"/>
              <a:t>neporavnati</a:t>
            </a:r>
            <a:r>
              <a:rPr lang="en-US" dirty="0"/>
              <a:t> </a:t>
            </a:r>
            <a:r>
              <a:rPr lang="en-US" dirty="0" err="1"/>
              <a:t>kut</a:t>
            </a:r>
            <a:r>
              <a:rPr lang="en-US" dirty="0"/>
              <a:t> u </a:t>
            </a:r>
            <a:r>
              <a:rPr lang="en-US" dirty="0" err="1"/>
              <a:t>prednji</a:t>
            </a:r>
            <a:r>
              <a:rPr lang="en-US" dirty="0"/>
              <a:t> </a:t>
            </a:r>
            <a:r>
              <a:rPr lang="en-US" dirty="0" err="1"/>
              <a:t>desni</a:t>
            </a:r>
            <a:r>
              <a:rPr lang="en-US" dirty="0"/>
              <a:t> </a:t>
            </a:r>
            <a:r>
              <a:rPr lang="en-US" dirty="0" err="1"/>
              <a:t>kut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nanesite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se ne </a:t>
            </a:r>
            <a:r>
              <a:rPr lang="en-US" dirty="0" err="1"/>
              <a:t>riješi</a:t>
            </a:r>
            <a:r>
              <a:rPr lang="en-US" dirty="0"/>
              <a:t> </a:t>
            </a:r>
            <a:r>
              <a:rPr lang="en-US" dirty="0" err="1"/>
              <a:t>kut</a:t>
            </a:r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</p:txBody>
      </p:sp>
      <p:pic>
        <p:nvPicPr>
          <p:cNvPr id="4" name="Slika 7" descr="Last layer corners - U R U’ L’ U R’ U’ 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37" y="1408014"/>
            <a:ext cx="4068946" cy="21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8" descr="Top layer corners -  R’ D’ R 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" y="4418252"/>
            <a:ext cx="5679261" cy="2703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56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CFOP (Fridrich metoda)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5067"/>
            <a:ext cx="8596668" cy="3880773"/>
          </a:xfrm>
        </p:spPr>
        <p:txBody>
          <a:bodyPr>
            <a:normAutofit/>
          </a:bodyPr>
          <a:lstStyle/>
          <a:p>
            <a:r>
              <a:rPr lang="hr-HR" sz="2500" dirty="0"/>
              <a:t>FOP metoda (Cross – F2L – OLL – PLL), </a:t>
            </a:r>
            <a:r>
              <a:rPr lang="hr-HR" sz="2500" dirty="0" smtClean="0"/>
              <a:t>poznata </a:t>
            </a:r>
            <a:r>
              <a:rPr lang="hr-HR" sz="2500" dirty="0"/>
              <a:t>i kao Fridrichova metoda, jedna je od najčešće korištenih metoda za brzo slaganje Rubikove kocke </a:t>
            </a:r>
            <a:r>
              <a:rPr lang="hr-HR" sz="2500" dirty="0" smtClean="0"/>
              <a:t>3×3×3</a:t>
            </a:r>
          </a:p>
          <a:p>
            <a:r>
              <a:rPr lang="hr-HR" sz="2500" dirty="0" smtClean="0"/>
              <a:t>Prvi </a:t>
            </a:r>
            <a:r>
              <a:rPr lang="hr-HR" sz="2500" dirty="0"/>
              <a:t>put </a:t>
            </a:r>
            <a:r>
              <a:rPr lang="hr-HR" sz="2500" dirty="0" smtClean="0"/>
              <a:t>je razvijena </a:t>
            </a:r>
            <a:r>
              <a:rPr lang="hr-HR" sz="2500" dirty="0"/>
              <a:t>ranih 1980-ih kombinirajući inovacije brojnih brzih kubera.</a:t>
            </a:r>
          </a:p>
          <a:p>
            <a:endParaRPr lang="hr-HR" sz="2500" b="1" dirty="0"/>
          </a:p>
          <a:p>
            <a:endParaRPr lang="hr-HR" sz="2500" b="1" dirty="0" smtClean="0"/>
          </a:p>
          <a:p>
            <a:endParaRPr lang="hr-HR" sz="2500" b="1" dirty="0"/>
          </a:p>
          <a:p>
            <a:endParaRPr lang="hr-HR" sz="2500" dirty="0"/>
          </a:p>
          <a:p>
            <a:endParaRPr lang="hr-HR" sz="2500" dirty="0"/>
          </a:p>
        </p:txBody>
      </p:sp>
      <p:pic>
        <p:nvPicPr>
          <p:cNvPr id="3074" name="Picture 2" descr="Fridrich Method CFOP Tutorial, Aplikacije na Google Play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46" y="4015671"/>
            <a:ext cx="2605636" cy="26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065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914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Rubikova kocka</vt:lpstr>
      <vt:lpstr>UVOD</vt:lpstr>
      <vt:lpstr>Notacija 3x3x3 Rubikove kocke</vt:lpstr>
      <vt:lpstr>Beginner metoda</vt:lpstr>
      <vt:lpstr>Korak 1: Prvi sloj</vt:lpstr>
      <vt:lpstr>Korak 2: Drugi sloj</vt:lpstr>
      <vt:lpstr>Korak 3: Zadnji sloj </vt:lpstr>
      <vt:lpstr>PowerPoint Presentation</vt:lpstr>
      <vt:lpstr>CFOP (Fridrich metoda)</vt:lpstr>
      <vt:lpstr>PowerPoint Presentation</vt:lpstr>
      <vt:lpstr>Old Pochmann metoda</vt:lpstr>
      <vt:lpstr>-T Permutacija </vt:lpstr>
      <vt:lpstr>-Ja  Permutacija </vt:lpstr>
      <vt:lpstr>-Jb  Permutacija </vt:lpstr>
      <vt:lpstr>-Y  Permutacija </vt:lpstr>
      <vt:lpstr>-Ra  Permutacija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Rubikova Kocka</dc:title>
  <dc:creator>WINDOWS10</dc:creator>
  <cp:lastModifiedBy>WINDOWS10</cp:lastModifiedBy>
  <cp:revision>40</cp:revision>
  <dcterms:created xsi:type="dcterms:W3CDTF">2023-02-14T18:00:45Z</dcterms:created>
  <dcterms:modified xsi:type="dcterms:W3CDTF">2023-02-14T19:13:38Z</dcterms:modified>
</cp:coreProperties>
</file>