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2" r:id="rId2"/>
    <p:sldId id="273" r:id="rId3"/>
    <p:sldId id="274" r:id="rId4"/>
    <p:sldId id="275" r:id="rId5"/>
    <p:sldId id="276" r:id="rId6"/>
    <p:sldId id="272" r:id="rId7"/>
    <p:sldId id="256" r:id="rId8"/>
    <p:sldId id="257" r:id="rId9"/>
    <p:sldId id="258" r:id="rId10"/>
    <p:sldId id="277" r:id="rId11"/>
    <p:sldId id="279" r:id="rId12"/>
    <p:sldId id="280" r:id="rId13"/>
    <p:sldId id="281" r:id="rId14"/>
    <p:sldId id="282" r:id="rId15"/>
    <p:sldId id="283" r:id="rId16"/>
    <p:sldId id="284" r:id="rId17"/>
    <p:sldId id="285" r:id="rId18"/>
    <p:sldId id="288" r:id="rId19"/>
    <p:sldId id="286" r:id="rId20"/>
    <p:sldId id="290" r:id="rId21"/>
    <p:sldId id="289" r:id="rId22"/>
    <p:sldId id="291" r:id="rId23"/>
    <p:sldId id="287" r:id="rId24"/>
    <p:sldId id="263" r:id="rId25"/>
    <p:sldId id="293" r:id="rId26"/>
    <p:sldId id="294" r:id="rId27"/>
    <p:sldId id="295" r:id="rId28"/>
    <p:sldId id="296" r:id="rId29"/>
    <p:sldId id="292" r:id="rId30"/>
    <p:sldId id="260" r:id="rId31"/>
    <p:sldId id="259" r:id="rId32"/>
    <p:sldId id="261" r:id="rId33"/>
    <p:sldId id="264" r:id="rId34"/>
    <p:sldId id="265" r:id="rId35"/>
    <p:sldId id="266" r:id="rId36"/>
    <p:sldId id="267" r:id="rId37"/>
    <p:sldId id="268" r:id="rId38"/>
    <p:sldId id="269" r:id="rId39"/>
    <p:sldId id="270" r:id="rId40"/>
    <p:sldId id="27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autoAdjust="0"/>
    <p:restoredTop sz="76090" autoAdjust="0"/>
  </p:normalViewPr>
  <p:slideViewPr>
    <p:cSldViewPr snapToGrid="0">
      <p:cViewPr varScale="1">
        <p:scale>
          <a:sx n="88" d="100"/>
          <a:sy n="88" d="100"/>
        </p:scale>
        <p:origin x="14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9FBD5-0A08-42A7-A20A-3E938E2C13C1}" type="datetimeFigureOut">
              <a:rPr lang="en-GB" smtClean="0"/>
              <a:t>08/10/2020</a:t>
            </a:fld>
            <a:endParaRPr lang="en-GB"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EB12-3C52-4A5B-9741-32EF9D1D721D}" type="slidenum">
              <a:rPr lang="en-GB" smtClean="0"/>
              <a:t>‹N°›</a:t>
            </a:fld>
            <a:endParaRPr lang="en-GB" dirty="0"/>
          </a:p>
        </p:txBody>
      </p:sp>
    </p:spTree>
    <p:extLst>
      <p:ext uri="{BB962C8B-B14F-4D97-AF65-F5344CB8AC3E}">
        <p14:creationId xmlns:p14="http://schemas.microsoft.com/office/powerpoint/2010/main" val="1101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ools.ietf.org/html/draft-ietf-quic-transport-29#section-7"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tools.ietf.org/html/draft-ietf-quic-transport-29#section-10" TargetMode="External"/><Relationship Id="rId4" Type="http://schemas.openxmlformats.org/officeDocument/2006/relationships/hyperlink" Target="https://tools.ietf.org/html/draft-ietf-quic-transport-29#section-9"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ools.ietf.org/html/draft-ietf-quic-transport-29#section-19.1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ols.ietf.org/html/draft-ietf-quic-transport-29#section-17.2"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tools.ietf.org/html/draft-ietf-quic-transport-29#ref-QUIC-RECOVERY"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a:t>
            </a:fld>
            <a:endParaRPr lang="en-GB" dirty="0"/>
          </a:p>
        </p:txBody>
      </p:sp>
    </p:spTree>
    <p:extLst>
      <p:ext uri="{BB962C8B-B14F-4D97-AF65-F5344CB8AC3E}">
        <p14:creationId xmlns:p14="http://schemas.microsoft.com/office/powerpoint/2010/main" val="2888371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12</a:t>
            </a:fld>
            <a:endParaRPr lang="en-GB" dirty="0"/>
          </a:p>
        </p:txBody>
      </p:sp>
    </p:spTree>
    <p:extLst>
      <p:ext uri="{BB962C8B-B14F-4D97-AF65-F5344CB8AC3E}">
        <p14:creationId xmlns:p14="http://schemas.microsoft.com/office/powerpoint/2010/main" val="115557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13</a:t>
            </a:fld>
            <a:endParaRPr lang="en-GB" dirty="0"/>
          </a:p>
        </p:txBody>
      </p:sp>
    </p:spTree>
    <p:extLst>
      <p:ext uri="{BB962C8B-B14F-4D97-AF65-F5344CB8AC3E}">
        <p14:creationId xmlns:p14="http://schemas.microsoft.com/office/powerpoint/2010/main" val="3894136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14</a:t>
            </a:fld>
            <a:endParaRPr lang="en-GB" dirty="0"/>
          </a:p>
        </p:txBody>
      </p:sp>
    </p:spTree>
    <p:extLst>
      <p:ext uri="{BB962C8B-B14F-4D97-AF65-F5344CB8AC3E}">
        <p14:creationId xmlns:p14="http://schemas.microsoft.com/office/powerpoint/2010/main" val="4015415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QUIC's connection establishment combines version negotiation with the cryptographic and transport handshakes to reduce connection establishment latency, as described in </a:t>
            </a:r>
            <a:r>
              <a:rPr lang="en-GB" dirty="0">
                <a:hlinkClick r:id="rId3"/>
              </a:rPr>
              <a:t>Section 7</a:t>
            </a:r>
            <a:r>
              <a:rPr lang="en-GB" dirty="0"/>
              <a:t>. Once established, a connection may migrate to a different IP or port at either endpoint as described in </a:t>
            </a:r>
            <a:r>
              <a:rPr lang="en-GB" dirty="0">
                <a:hlinkClick r:id="rId4"/>
              </a:rPr>
              <a:t>Section 9</a:t>
            </a:r>
            <a:r>
              <a:rPr lang="en-GB" dirty="0"/>
              <a:t>. Finally, a connection may be terminated by either endpoint, as described in </a:t>
            </a:r>
            <a:r>
              <a:rPr lang="en-GB" dirty="0">
                <a:hlinkClick r:id="rId5"/>
              </a:rPr>
              <a:t>Section 10</a:t>
            </a:r>
            <a:r>
              <a:rPr lang="en-GB" dirty="0"/>
              <a:t>.</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15</a:t>
            </a:fld>
            <a:endParaRPr lang="en-GB" dirty="0"/>
          </a:p>
        </p:txBody>
      </p:sp>
    </p:spTree>
    <p:extLst>
      <p:ext uri="{BB962C8B-B14F-4D97-AF65-F5344CB8AC3E}">
        <p14:creationId xmlns:p14="http://schemas.microsoft.com/office/powerpoint/2010/main" val="320720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Connection IDs MUST NOT contain any information that can be used by an external observer.</a:t>
            </a:r>
          </a:p>
          <a:p>
            <a:endParaRPr lang="en-GB" dirty="0"/>
          </a:p>
          <a:p>
            <a:r>
              <a:rPr lang="en-GB" dirty="0"/>
              <a:t>A zero-length connection ID can be used when a connection ID is not needed to route to the correct endpoint. However, multiplexing connections on the same local IP address and port while using zero- length connection IDs will cause failures in the presence of peer connection migration, NAT rebinding, and client port reuse; and therefore MUST NOT be done unless an endpoint is certain that those protocol features are not in use.</a:t>
            </a:r>
          </a:p>
          <a:p>
            <a:r>
              <a:rPr lang="en-GB" dirty="0"/>
              <a:t>When an endpoint uses a non-zero-length connection ID, it needs to ensure that the peer has a supply of connection IDs from which to choose for packets sent to the endpoint. These connection IDs are supplied by the endpoint using the NEW_CONNECTION_ID frame (</a:t>
            </a:r>
            <a:r>
              <a:rPr lang="en-GB" dirty="0">
                <a:hlinkClick r:id="rId3"/>
              </a:rPr>
              <a:t>Section 19.15</a:t>
            </a:r>
            <a:r>
              <a:rPr lang="en-GB" dirty="0"/>
              <a:t>).</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16</a:t>
            </a:fld>
            <a:endParaRPr lang="en-GB" dirty="0"/>
          </a:p>
        </p:txBody>
      </p:sp>
    </p:spTree>
    <p:extLst>
      <p:ext uri="{BB962C8B-B14F-4D97-AF65-F5344CB8AC3E}">
        <p14:creationId xmlns:p14="http://schemas.microsoft.com/office/powerpoint/2010/main" val="3642617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Each Connection ID has an associated sequence number to assist in detecting when NEW_CONNECTION_ID or RETIRE_CONNECTION_ID frames refer to the same value. The initial connection ID issued by an endpoint is sent in the Source Connection ID field of the long packet header (</a:t>
            </a:r>
            <a:r>
              <a:rPr lang="en-GB" dirty="0">
                <a:hlinkClick r:id="rId3"/>
              </a:rPr>
              <a:t>Section 17.2</a:t>
            </a:r>
            <a:r>
              <a:rPr lang="en-GB" dirty="0"/>
              <a:t>) during the handshake. The sequence number of the initial connection ID is 0. If the preferred_address transport parameter is sent, the sequence number of the supplied connection ID is 1.</a:t>
            </a:r>
          </a:p>
          <a:p>
            <a:endParaRPr lang="en-GB" dirty="0"/>
          </a:p>
          <a:p>
            <a:r>
              <a:rPr lang="en-GB" dirty="0"/>
              <a:t>A NEW_CONNECTION_ID frame might cause an endpoint to add some active connection IDs and retire others based on the value of the Retire Prior To field. After processing a NEW_CONNECTION_ID frame and adding and retiring active connection IDs, if the number of active connection IDs exceeds the value advertised in its active_connection_id_limit transport parameter, an endpoint MUST close the connection with an error of type CONNECTION_ID_LIMIT_ERROR.</a:t>
            </a:r>
          </a:p>
          <a:p>
            <a:endParaRPr lang="en-GB" dirty="0"/>
          </a:p>
          <a:p>
            <a:r>
              <a:rPr lang="en-GB" dirty="0"/>
              <a:t>An endpoint might need to stop accepting previously issued connection IDs in certain circumstances. Such an endpoint can cause its peer to retire connection IDs by sending a NEW_CONNECTION_ID frame with an increased Retire Prior To field. The endpoint SHOULD continue to accept the previously issued connection IDs until they are retired by the peer. If the endpoint can no longer process the indicated connection IDs, it MAY close the connection.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17</a:t>
            </a:fld>
            <a:endParaRPr lang="en-GB" dirty="0"/>
          </a:p>
        </p:txBody>
      </p:sp>
    </p:spTree>
    <p:extLst>
      <p:ext uri="{BB962C8B-B14F-4D97-AF65-F5344CB8AC3E}">
        <p14:creationId xmlns:p14="http://schemas.microsoft.com/office/powerpoint/2010/main" val="2434252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   If the Destination Connection ID is zero length and the addressing</a:t>
            </a:r>
          </a:p>
          <a:p>
            <a:r>
              <a:rPr lang="en-US" dirty="0" smtClean="0"/>
              <a:t>   information in the packet matches the addressing information the</a:t>
            </a:r>
          </a:p>
          <a:p>
            <a:r>
              <a:rPr lang="en-US" dirty="0" smtClean="0"/>
              <a:t>   endpoint uses to identify a connection with a zero-length connection</a:t>
            </a:r>
          </a:p>
          <a:p>
            <a:r>
              <a:rPr lang="en-US" dirty="0" smtClean="0"/>
              <a:t>   ID, QUIC processes the packet as part of that connection.  An</a:t>
            </a:r>
          </a:p>
          <a:p>
            <a:r>
              <a:rPr lang="en-US" dirty="0" smtClean="0"/>
              <a:t>   endpoint can use just destination IP and port or both source and</a:t>
            </a:r>
          </a:p>
          <a:p>
            <a:r>
              <a:rPr lang="en-US" dirty="0" smtClean="0"/>
              <a:t>   destination addresses for identification, though this makes</a:t>
            </a:r>
          </a:p>
          <a:p>
            <a:r>
              <a:rPr lang="en-US" dirty="0" smtClean="0"/>
              <a:t>   connections fragile as described in Section 5.1.</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18</a:t>
            </a:fld>
            <a:endParaRPr lang="en-GB" dirty="0"/>
          </a:p>
        </p:txBody>
      </p:sp>
    </p:spTree>
    <p:extLst>
      <p:ext uri="{BB962C8B-B14F-4D97-AF65-F5344CB8AC3E}">
        <p14:creationId xmlns:p14="http://schemas.microsoft.com/office/powerpoint/2010/main" val="823243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   Due to packet reordering or loss, a client might receive packets for</a:t>
            </a:r>
          </a:p>
          <a:p>
            <a:r>
              <a:rPr lang="en-US" dirty="0" smtClean="0"/>
              <a:t>   a connection that are encrypted with a key it has not yet computed.</a:t>
            </a:r>
          </a:p>
          <a:p>
            <a:r>
              <a:rPr lang="en-US" dirty="0" smtClean="0"/>
              <a:t>   The client MAY drop these packets, or MAY buffer them in anticipation</a:t>
            </a:r>
          </a:p>
          <a:p>
            <a:r>
              <a:rPr lang="en-US" dirty="0" smtClean="0"/>
              <a:t>   of later packets that allow it to compute the key.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19</a:t>
            </a:fld>
            <a:endParaRPr lang="en-GB" dirty="0"/>
          </a:p>
        </p:txBody>
      </p:sp>
    </p:spTree>
    <p:extLst>
      <p:ext uri="{BB962C8B-B14F-4D97-AF65-F5344CB8AC3E}">
        <p14:creationId xmlns:p14="http://schemas.microsoft.com/office/powerpoint/2010/main" val="3711228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20</a:t>
            </a:fld>
            <a:endParaRPr lang="en-GB" dirty="0"/>
          </a:p>
        </p:txBody>
      </p:sp>
    </p:spTree>
    <p:extLst>
      <p:ext uri="{BB962C8B-B14F-4D97-AF65-F5344CB8AC3E}">
        <p14:creationId xmlns:p14="http://schemas.microsoft.com/office/powerpoint/2010/main" val="2181167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21</a:t>
            </a:fld>
            <a:endParaRPr lang="en-GB" dirty="0"/>
          </a:p>
        </p:txBody>
      </p:sp>
    </p:spTree>
    <p:extLst>
      <p:ext uri="{BB962C8B-B14F-4D97-AF65-F5344CB8AC3E}">
        <p14:creationId xmlns:p14="http://schemas.microsoft.com/office/powerpoint/2010/main" val="394225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a:t>
            </a:fld>
            <a:endParaRPr lang="en-GB" dirty="0"/>
          </a:p>
        </p:txBody>
      </p:sp>
    </p:spTree>
    <p:extLst>
      <p:ext uri="{BB962C8B-B14F-4D97-AF65-F5344CB8AC3E}">
        <p14:creationId xmlns:p14="http://schemas.microsoft.com/office/powerpoint/2010/main" val="554945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22</a:t>
            </a:fld>
            <a:endParaRPr lang="en-GB" dirty="0"/>
          </a:p>
        </p:txBody>
      </p:sp>
    </p:spTree>
    <p:extLst>
      <p:ext uri="{BB962C8B-B14F-4D97-AF65-F5344CB8AC3E}">
        <p14:creationId xmlns:p14="http://schemas.microsoft.com/office/powerpoint/2010/main" val="459403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23</a:t>
            </a:fld>
            <a:endParaRPr lang="en-GB" dirty="0"/>
          </a:p>
        </p:txBody>
      </p:sp>
    </p:spTree>
    <p:extLst>
      <p:ext uri="{BB962C8B-B14F-4D97-AF65-F5344CB8AC3E}">
        <p14:creationId xmlns:p14="http://schemas.microsoft.com/office/powerpoint/2010/main" val="95588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25</a:t>
            </a:fld>
            <a:endParaRPr lang="en-GB" dirty="0"/>
          </a:p>
        </p:txBody>
      </p:sp>
    </p:spTree>
    <p:extLst>
      <p:ext uri="{BB962C8B-B14F-4D97-AF65-F5344CB8AC3E}">
        <p14:creationId xmlns:p14="http://schemas.microsoft.com/office/powerpoint/2010/main" val="1121427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26</a:t>
            </a:fld>
            <a:endParaRPr lang="en-GB" dirty="0"/>
          </a:p>
        </p:txBody>
      </p:sp>
    </p:spTree>
    <p:extLst>
      <p:ext uri="{BB962C8B-B14F-4D97-AF65-F5344CB8AC3E}">
        <p14:creationId xmlns:p14="http://schemas.microsoft.com/office/powerpoint/2010/main" val="4099787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27</a:t>
            </a:fld>
            <a:endParaRPr lang="en-GB" dirty="0"/>
          </a:p>
        </p:txBody>
      </p:sp>
    </p:spTree>
    <p:extLst>
      <p:ext uri="{BB962C8B-B14F-4D97-AF65-F5344CB8AC3E}">
        <p14:creationId xmlns:p14="http://schemas.microsoft.com/office/powerpoint/2010/main" val="1286176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10,1</a:t>
            </a:r>
          </a:p>
          <a:p>
            <a:endParaRPr lang="fr-FR" dirty="0"/>
          </a:p>
          <a:p>
            <a:r>
              <a:rPr lang="fr-FR" dirty="0"/>
              <a:t>?? </a:t>
            </a:r>
            <a:r>
              <a:rPr lang="en-US" dirty="0"/>
              <a:t>Once the closing or draining period has ended, an endpoint SHOULD discard all connection state. </a:t>
            </a:r>
          </a:p>
          <a:p>
            <a:r>
              <a:rPr lang="en-US" dirty="0"/>
              <a:t>This results in new packets on the connection being handled generically. </a:t>
            </a:r>
          </a:p>
          <a:p>
            <a:r>
              <a:rPr lang="en-US" dirty="0"/>
              <a:t>For instance, an endpoint MAY send a stateless reset in response to any further incoming packets.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30</a:t>
            </a:fld>
            <a:endParaRPr lang="en-GB" dirty="0"/>
          </a:p>
        </p:txBody>
      </p:sp>
    </p:spTree>
    <p:extLst>
      <p:ext uri="{BB962C8B-B14F-4D97-AF65-F5344CB8AC3E}">
        <p14:creationId xmlns:p14="http://schemas.microsoft.com/office/powerpoint/2010/main" val="1145339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10,2</a:t>
            </a:r>
          </a:p>
          <a:p>
            <a:endParaRPr lang="fr-FR" dirty="0"/>
          </a:p>
          <a:p>
            <a:r>
              <a:rPr lang="fr-FR" dirty="0"/>
              <a:t>https://tools.ietf.org/html/draft-ietf-quic-recovery-29</a:t>
            </a:r>
          </a:p>
          <a:p>
            <a:endParaRPr lang="fr-FR" dirty="0"/>
          </a:p>
          <a:p>
            <a:r>
              <a:rPr lang="fr-FR" dirty="0"/>
              <a:t>LIVENESS</a:t>
            </a:r>
          </a:p>
          <a:p>
            <a:r>
              <a:rPr lang="en-US" dirty="0"/>
              <a:t>An endpoint that sends packets close to the effective timeout risks having them be discarded at the peer, since the peer might enter its draining state before these packets arrive</a:t>
            </a:r>
          </a:p>
          <a:p>
            <a:r>
              <a:rPr lang="en-US" dirty="0"/>
              <a:t>An endpoint can send a PING or another ack-eliciting frame to test the connection for liveness if the peer could time out soon, such as within a PTO; see Section 6.2 of [</a:t>
            </a:r>
            <a:r>
              <a:rPr lang="en-US" dirty="0">
                <a:hlinkClick r:id="rId3" tooltip="&quot;QUIC Loss Detection and Congestion Control&quot;"/>
              </a:rPr>
              <a:t>QUIC-RECOVERY</a:t>
            </a:r>
            <a:r>
              <a:rPr lang="en-US" dirty="0"/>
              <a:t>]. </a:t>
            </a:r>
          </a:p>
          <a:p>
            <a:r>
              <a:rPr lang="en-US" dirty="0"/>
              <a:t>This is especially useful if any available application data cannot be safely retried. Note that the application determines what data is safe to retry.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31</a:t>
            </a:fld>
            <a:endParaRPr lang="en-GB" dirty="0"/>
          </a:p>
        </p:txBody>
      </p:sp>
    </p:spTree>
    <p:extLst>
      <p:ext uri="{BB962C8B-B14F-4D97-AF65-F5344CB8AC3E}">
        <p14:creationId xmlns:p14="http://schemas.microsoft.com/office/powerpoint/2010/main" val="1549581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 minimum size of 21 bytes does not guarantee that a stateless reset</a:t>
            </a:r>
          </a:p>
          <a:p>
            <a:r>
              <a:rPr lang="en-US" dirty="0"/>
              <a:t>   is difficult to distinguish from other packets if the recipient</a:t>
            </a:r>
          </a:p>
          <a:p>
            <a:r>
              <a:rPr lang="en-US" dirty="0"/>
              <a:t>   requires the use of a connection ID.  To prevent a resulting</a:t>
            </a:r>
          </a:p>
          <a:p>
            <a:r>
              <a:rPr lang="en-US" dirty="0"/>
              <a:t>   stateless reset from being trivially distinguishable from a valid</a:t>
            </a:r>
          </a:p>
          <a:p>
            <a:r>
              <a:rPr lang="en-US" dirty="0"/>
              <a:t>   packet, all packets sent by an endpoint SHOULD be padded to at least</a:t>
            </a:r>
          </a:p>
          <a:p>
            <a:r>
              <a:rPr lang="en-US" dirty="0"/>
              <a:t>   22 bytes longer than the minimum connection ID that the endpoint</a:t>
            </a:r>
          </a:p>
          <a:p>
            <a:r>
              <a:rPr lang="en-US" dirty="0"/>
              <a:t>   might use.  An endpoint that sends a stateless reset in response to a</a:t>
            </a:r>
          </a:p>
          <a:p>
            <a:r>
              <a:rPr lang="en-US" dirty="0"/>
              <a:t>   packet that is 43 bytes or less in length SHOULD send a stateless</a:t>
            </a:r>
          </a:p>
          <a:p>
            <a:r>
              <a:rPr lang="en-US" dirty="0"/>
              <a:t>   reset that is one byte shorter than the packet it responds to.</a:t>
            </a:r>
          </a:p>
          <a:p>
            <a:endParaRPr lang="en-US" dirty="0"/>
          </a:p>
          <a:p>
            <a:r>
              <a:rPr lang="en-US" dirty="0"/>
              <a:t>   These values assume that the Stateless Reset Token is the same length</a:t>
            </a:r>
          </a:p>
          <a:p>
            <a:r>
              <a:rPr lang="en-US" dirty="0"/>
              <a:t>   as the minimum expansion of the packet protection AEAD.  Additional</a:t>
            </a:r>
          </a:p>
          <a:p>
            <a:r>
              <a:rPr lang="en-US" dirty="0"/>
              <a:t>   unpredictable bytes are necessary if the endpoint could have</a:t>
            </a:r>
          </a:p>
          <a:p>
            <a:r>
              <a:rPr lang="en-US" dirty="0"/>
              <a:t>   negotiated a packet protection scheme with a larger minimum</a:t>
            </a:r>
          </a:p>
          <a:p>
            <a:r>
              <a:rPr lang="en-US" dirty="0"/>
              <a:t>   expansion.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32</a:t>
            </a:fld>
            <a:endParaRPr lang="en-GB" dirty="0"/>
          </a:p>
        </p:txBody>
      </p:sp>
    </p:spTree>
    <p:extLst>
      <p:ext uri="{BB962C8B-B14F-4D97-AF65-F5344CB8AC3E}">
        <p14:creationId xmlns:p14="http://schemas.microsoft.com/office/powerpoint/2010/main" val="1842708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33</a:t>
            </a:fld>
            <a:endParaRPr lang="en-GB" dirty="0"/>
          </a:p>
        </p:txBody>
      </p:sp>
    </p:spTree>
    <p:extLst>
      <p:ext uri="{BB962C8B-B14F-4D97-AF65-F5344CB8AC3E}">
        <p14:creationId xmlns:p14="http://schemas.microsoft.com/office/powerpoint/2010/main" val="4288333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34</a:t>
            </a:fld>
            <a:endParaRPr lang="en-GB" dirty="0"/>
          </a:p>
        </p:txBody>
      </p:sp>
    </p:spTree>
    <p:extLst>
      <p:ext uri="{BB962C8B-B14F-4D97-AF65-F5344CB8AC3E}">
        <p14:creationId xmlns:p14="http://schemas.microsoft.com/office/powerpoint/2010/main" val="1587273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a:t>
            </a:fld>
            <a:endParaRPr lang="en-GB" dirty="0"/>
          </a:p>
        </p:txBody>
      </p:sp>
    </p:spTree>
    <p:extLst>
      <p:ext uri="{BB962C8B-B14F-4D97-AF65-F5344CB8AC3E}">
        <p14:creationId xmlns:p14="http://schemas.microsoft.com/office/powerpoint/2010/main" val="2999156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35</a:t>
            </a:fld>
            <a:endParaRPr lang="en-GB" dirty="0"/>
          </a:p>
        </p:txBody>
      </p:sp>
    </p:spTree>
    <p:extLst>
      <p:ext uri="{BB962C8B-B14F-4D97-AF65-F5344CB8AC3E}">
        <p14:creationId xmlns:p14="http://schemas.microsoft.com/office/powerpoint/2010/main" val="4287305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36</a:t>
            </a:fld>
            <a:endParaRPr lang="en-GB" dirty="0"/>
          </a:p>
        </p:txBody>
      </p:sp>
    </p:spTree>
    <p:extLst>
      <p:ext uri="{BB962C8B-B14F-4D97-AF65-F5344CB8AC3E}">
        <p14:creationId xmlns:p14="http://schemas.microsoft.com/office/powerpoint/2010/main" val="168838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37</a:t>
            </a:fld>
            <a:endParaRPr lang="en-GB" dirty="0"/>
          </a:p>
        </p:txBody>
      </p:sp>
    </p:spTree>
    <p:extLst>
      <p:ext uri="{BB962C8B-B14F-4D97-AF65-F5344CB8AC3E}">
        <p14:creationId xmlns:p14="http://schemas.microsoft.com/office/powerpoint/2010/main" val="3793848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38</a:t>
            </a:fld>
            <a:endParaRPr lang="en-GB" dirty="0"/>
          </a:p>
        </p:txBody>
      </p:sp>
    </p:spTree>
    <p:extLst>
      <p:ext uri="{BB962C8B-B14F-4D97-AF65-F5344CB8AC3E}">
        <p14:creationId xmlns:p14="http://schemas.microsoft.com/office/powerpoint/2010/main" val="2209372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Determined</a:t>
            </a:r>
            <a:r>
              <a:rPr lang="fr-FR" baseline="0" dirty="0"/>
              <a:t> by the Largest Acknoledged field of Ack</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39</a:t>
            </a:fld>
            <a:endParaRPr lang="en-GB" dirty="0"/>
          </a:p>
        </p:txBody>
      </p:sp>
    </p:spTree>
    <p:extLst>
      <p:ext uri="{BB962C8B-B14F-4D97-AF65-F5344CB8AC3E}">
        <p14:creationId xmlns:p14="http://schemas.microsoft.com/office/powerpoint/2010/main" val="2475242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40</a:t>
            </a:fld>
            <a:endParaRPr lang="en-GB" dirty="0"/>
          </a:p>
        </p:txBody>
      </p:sp>
    </p:spTree>
    <p:extLst>
      <p:ext uri="{BB962C8B-B14F-4D97-AF65-F5344CB8AC3E}">
        <p14:creationId xmlns:p14="http://schemas.microsoft.com/office/powerpoint/2010/main" val="396934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a:t>
            </a:fld>
            <a:endParaRPr lang="en-GB" dirty="0"/>
          </a:p>
        </p:txBody>
      </p:sp>
    </p:spTree>
    <p:extLst>
      <p:ext uri="{BB962C8B-B14F-4D97-AF65-F5344CB8AC3E}">
        <p14:creationId xmlns:p14="http://schemas.microsoft.com/office/powerpoint/2010/main" val="290013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5</a:t>
            </a:fld>
            <a:endParaRPr lang="en-GB" dirty="0"/>
          </a:p>
        </p:txBody>
      </p:sp>
    </p:spTree>
    <p:extLst>
      <p:ext uri="{BB962C8B-B14F-4D97-AF65-F5344CB8AC3E}">
        <p14:creationId xmlns:p14="http://schemas.microsoft.com/office/powerpoint/2010/main" val="282432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8</a:t>
            </a:fld>
            <a:endParaRPr lang="en-GB" dirty="0"/>
          </a:p>
        </p:txBody>
      </p:sp>
    </p:spTree>
    <p:extLst>
      <p:ext uri="{BB962C8B-B14F-4D97-AF65-F5344CB8AC3E}">
        <p14:creationId xmlns:p14="http://schemas.microsoft.com/office/powerpoint/2010/main" val="316629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9</a:t>
            </a:fld>
            <a:endParaRPr lang="en-GB" dirty="0"/>
          </a:p>
        </p:txBody>
      </p:sp>
    </p:spTree>
    <p:extLst>
      <p:ext uri="{BB962C8B-B14F-4D97-AF65-F5344CB8AC3E}">
        <p14:creationId xmlns:p14="http://schemas.microsoft.com/office/powerpoint/2010/main" val="204877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   It is necessary to limit the amount of data that a receiver could</a:t>
            </a:r>
          </a:p>
          <a:p>
            <a:r>
              <a:rPr lang="en-GB" dirty="0"/>
              <a:t>   buffer, to prevent a fast sender from overwhelming a slow receiver,</a:t>
            </a:r>
          </a:p>
          <a:p>
            <a:r>
              <a:rPr lang="en-GB" dirty="0"/>
              <a:t>   or to prevent a malicious sender from consuming a large amount of</a:t>
            </a:r>
          </a:p>
          <a:p>
            <a:r>
              <a:rPr lang="en-GB" dirty="0"/>
              <a:t>   memory at a receiver.  To enable a receiver to limit memory</a:t>
            </a:r>
          </a:p>
          <a:p>
            <a:r>
              <a:rPr lang="en-GB" dirty="0"/>
              <a:t>   commitment to a connection and to apply back pressure on the sender,</a:t>
            </a:r>
          </a:p>
          <a:p>
            <a:r>
              <a:rPr lang="en-GB" dirty="0"/>
              <a:t>   streams are flow controlled both individually and as an aggregate.  A</a:t>
            </a:r>
          </a:p>
          <a:p>
            <a:r>
              <a:rPr lang="en-GB" dirty="0"/>
              <a:t>   QUIC receiver controls the maximum amount of data the sender can send</a:t>
            </a:r>
          </a:p>
          <a:p>
            <a:r>
              <a:rPr lang="en-GB" dirty="0"/>
              <a:t>   on a stream at any time</a:t>
            </a:r>
          </a:p>
          <a:p>
            <a:endParaRPr lang="en-GB" dirty="0"/>
          </a:p>
          <a:p>
            <a:r>
              <a:rPr lang="en-GB" dirty="0"/>
              <a:t>/!\ Data sent in CRYPTO frames is not flow controlled in the same way as stream data.</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10</a:t>
            </a:fld>
            <a:endParaRPr lang="en-GB" dirty="0"/>
          </a:p>
        </p:txBody>
      </p:sp>
    </p:spTree>
    <p:extLst>
      <p:ext uri="{BB962C8B-B14F-4D97-AF65-F5344CB8AC3E}">
        <p14:creationId xmlns:p14="http://schemas.microsoft.com/office/powerpoint/2010/main" val="3705633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A sender MUST ignore any MAX_STREAM_DATA or MAX_DATA frames that do not increase flow control limits.</a:t>
            </a:r>
          </a:p>
          <a:p>
            <a:endParaRPr lang="en-GB" dirty="0"/>
          </a:p>
          <a:p>
            <a:r>
              <a:rPr lang="en-GB" b="1" dirty="0"/>
              <a:t>Flow Control Performance</a:t>
            </a:r>
            <a:r>
              <a:rPr lang="en-GB" dirty="0"/>
              <a:t>: If an endpoint cannot ensure that its peer always has available flow control credit that is greater than the peer's bandwidth-delay product on this connection, its receive throughput will be limited by flow control. Packet loss can cause gaps in the receive buffer, preventing the application from consuming data and freeing up receive buffer space. Sending timely updates of flow control limits can improve performance. Sending packets only to provide flow control updates can increase network load and adversely affect performance. Sending flow control updates along with other frames, such as ACK frames, reduces the cost of those updates.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11</a:t>
            </a:fld>
            <a:endParaRPr lang="en-GB" dirty="0"/>
          </a:p>
        </p:txBody>
      </p:sp>
    </p:spTree>
    <p:extLst>
      <p:ext uri="{BB962C8B-B14F-4D97-AF65-F5344CB8AC3E}">
        <p14:creationId xmlns:p14="http://schemas.microsoft.com/office/powerpoint/2010/main" val="364029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9E3394D-DD88-4BFA-88A9-110D4ECA49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xmlns="" id="{166594DE-FD46-42BB-A276-9B76DA001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xmlns="" id="{7ECB63B5-A7DD-4085-A1E9-6C31FD67553A}"/>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5" name="Espace réservé du pied de page 4">
            <a:extLst>
              <a:ext uri="{FF2B5EF4-FFF2-40B4-BE49-F238E27FC236}">
                <a16:creationId xmlns:a16="http://schemas.microsoft.com/office/drawing/2014/main" xmlns="" id="{675EFB3A-A725-4EAF-935A-76DA0DF3B699}"/>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xmlns="" id="{28ECEA54-9A57-4837-B63D-2C59499C0CCE}"/>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950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C9BE05C-63A7-450A-9790-60BDC0DFEFD6}"/>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xmlns="" id="{41AC279B-0CA7-44FD-864C-FA7475C3F0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xmlns="" id="{4E6E87B2-E303-4D52-8466-2576624DC979}"/>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5" name="Espace réservé du pied de page 4">
            <a:extLst>
              <a:ext uri="{FF2B5EF4-FFF2-40B4-BE49-F238E27FC236}">
                <a16:creationId xmlns:a16="http://schemas.microsoft.com/office/drawing/2014/main" xmlns="" id="{891C475F-EE53-4824-A479-291E8BC94E74}"/>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xmlns="" id="{4F6DC346-0C49-4B9D-B739-8D8FF178BFD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3131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4FED3BAF-2376-4728-8BF7-8DB84B7B624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xmlns="" id="{F833F1F4-97DD-42BA-94D0-2FE696EBCF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xmlns="" id="{741BC0C2-2BC4-4C2F-968C-F17D8EECBB12}"/>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5" name="Espace réservé du pied de page 4">
            <a:extLst>
              <a:ext uri="{FF2B5EF4-FFF2-40B4-BE49-F238E27FC236}">
                <a16:creationId xmlns:a16="http://schemas.microsoft.com/office/drawing/2014/main" xmlns="" id="{695F807C-4C53-4110-BE4D-D4A1AE7CF371}"/>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xmlns="" id="{5864A6F6-59D9-45F3-B32F-CCEACB684C37}"/>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179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4D3C2618-69F0-45B6-8F27-09B7A203ADB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xmlns="" id="{A4389116-6456-4E0B-9420-C0810F8522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xmlns="" id="{F2D34F74-D7AB-4A9A-AF48-19A3714569DA}"/>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5" name="Espace réservé du pied de page 4">
            <a:extLst>
              <a:ext uri="{FF2B5EF4-FFF2-40B4-BE49-F238E27FC236}">
                <a16:creationId xmlns:a16="http://schemas.microsoft.com/office/drawing/2014/main" xmlns="" id="{3E284FFD-493C-407D-86AE-FA2209DC52A5}"/>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xmlns="" id="{7A9E5556-53BA-4B18-8B46-7C10511CC2E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684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84EDBC3-48EB-4660-A71A-81D826DE0D3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xmlns="" id="{4934F111-3E17-4DC3-B9F1-3B281A0E5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8E844854-D2DD-43B9-B16A-2BBD39D0F67E}"/>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5" name="Espace réservé du pied de page 4">
            <a:extLst>
              <a:ext uri="{FF2B5EF4-FFF2-40B4-BE49-F238E27FC236}">
                <a16:creationId xmlns:a16="http://schemas.microsoft.com/office/drawing/2014/main" xmlns="" id="{D4CDFE30-C34F-44C1-AC90-65461E8B02F2}"/>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xmlns="" id="{F09F30A0-E658-47E1-80FF-A795B55F924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4410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89645C2-3497-4817-8503-09A09D3F39B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xmlns="" id="{5B58AEBF-CC00-4EB3-992E-D4901B40AA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xmlns="" id="{D1AC2563-9C02-4FF6-AC5E-BD31049932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xmlns="" id="{2DB32CB1-6FDC-4E55-8597-5B55A0D0EA32}"/>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6" name="Espace réservé du pied de page 5">
            <a:extLst>
              <a:ext uri="{FF2B5EF4-FFF2-40B4-BE49-F238E27FC236}">
                <a16:creationId xmlns:a16="http://schemas.microsoft.com/office/drawing/2014/main" xmlns="" id="{5216C04C-C11B-4D45-914C-335847044F86}"/>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xmlns="" id="{94D47916-5038-4CB3-9CB7-F8FC9F8AD21B}"/>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4941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E6DE7CE-1804-438D-92F3-8ECCE7FC6791}"/>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xmlns="" id="{1AEAF901-B2E6-4EFB-8256-2024C9F72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4E0906BE-0FD6-4C59-891F-485B80865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xmlns="" id="{E9510595-D718-4D18-A662-38248708A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943853A8-6FB0-4188-82AE-071C2836EA4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xmlns="" id="{D6E2BD8B-D645-423A-A613-EF6AE8CA5401}"/>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8" name="Espace réservé du pied de page 7">
            <a:extLst>
              <a:ext uri="{FF2B5EF4-FFF2-40B4-BE49-F238E27FC236}">
                <a16:creationId xmlns:a16="http://schemas.microsoft.com/office/drawing/2014/main" xmlns="" id="{1930F11A-0202-4F0A-B8CC-13773D6E17F7}"/>
              </a:ext>
            </a:extLst>
          </p:cNvPr>
          <p:cNvSpPr>
            <a:spLocks noGrp="1"/>
          </p:cNvSpPr>
          <p:nvPr>
            <p:ph type="ftr" sz="quarter" idx="11"/>
          </p:nvPr>
        </p:nvSpPr>
        <p:spPr/>
        <p:txBody>
          <a:bodyPr/>
          <a:lstStyle/>
          <a:p>
            <a:endParaRPr lang="en-GB" dirty="0"/>
          </a:p>
        </p:txBody>
      </p:sp>
      <p:sp>
        <p:nvSpPr>
          <p:cNvPr id="9" name="Espace réservé du numéro de diapositive 8">
            <a:extLst>
              <a:ext uri="{FF2B5EF4-FFF2-40B4-BE49-F238E27FC236}">
                <a16:creationId xmlns:a16="http://schemas.microsoft.com/office/drawing/2014/main" xmlns="" id="{C2EBFF67-0B6C-41CB-B69D-58B7A1FCEAD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828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E1B6B80-0F0A-4418-9FF7-988FF646AB5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xmlns="" id="{7C0B3F64-9335-40BA-999F-C11D959399C4}"/>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4" name="Espace réservé du pied de page 3">
            <a:extLst>
              <a:ext uri="{FF2B5EF4-FFF2-40B4-BE49-F238E27FC236}">
                <a16:creationId xmlns:a16="http://schemas.microsoft.com/office/drawing/2014/main" xmlns="" id="{A95AA07E-E44B-40C4-904A-6B2F9984E576}"/>
              </a:ext>
            </a:extLst>
          </p:cNvPr>
          <p:cNvSpPr>
            <a:spLocks noGrp="1"/>
          </p:cNvSpPr>
          <p:nvPr>
            <p:ph type="ftr" sz="quarter" idx="11"/>
          </p:nvPr>
        </p:nvSpPr>
        <p:spPr/>
        <p:txBody>
          <a:bodyPr/>
          <a:lstStyle/>
          <a:p>
            <a:endParaRPr lang="en-GB" dirty="0"/>
          </a:p>
        </p:txBody>
      </p:sp>
      <p:sp>
        <p:nvSpPr>
          <p:cNvPr id="5" name="Espace réservé du numéro de diapositive 4">
            <a:extLst>
              <a:ext uri="{FF2B5EF4-FFF2-40B4-BE49-F238E27FC236}">
                <a16:creationId xmlns:a16="http://schemas.microsoft.com/office/drawing/2014/main" xmlns="" id="{114E8655-3895-4A33-BB09-1138AD2BB1F3}"/>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5388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DF25D4A0-12F0-439C-BD13-D69D2E90A80F}"/>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3" name="Espace réservé du pied de page 2">
            <a:extLst>
              <a:ext uri="{FF2B5EF4-FFF2-40B4-BE49-F238E27FC236}">
                <a16:creationId xmlns:a16="http://schemas.microsoft.com/office/drawing/2014/main" xmlns="" id="{9404ED9A-37C7-4CD4-8544-B3E56ABA6E47}"/>
              </a:ext>
            </a:extLst>
          </p:cNvPr>
          <p:cNvSpPr>
            <a:spLocks noGrp="1"/>
          </p:cNvSpPr>
          <p:nvPr>
            <p:ph type="ftr" sz="quarter" idx="11"/>
          </p:nvPr>
        </p:nvSpPr>
        <p:spPr/>
        <p:txBody>
          <a:bodyPr/>
          <a:lstStyle/>
          <a:p>
            <a:endParaRPr lang="en-GB" dirty="0"/>
          </a:p>
        </p:txBody>
      </p:sp>
      <p:sp>
        <p:nvSpPr>
          <p:cNvPr id="4" name="Espace réservé du numéro de diapositive 3">
            <a:extLst>
              <a:ext uri="{FF2B5EF4-FFF2-40B4-BE49-F238E27FC236}">
                <a16:creationId xmlns:a16="http://schemas.microsoft.com/office/drawing/2014/main" xmlns="" id="{AD368354-4F02-410F-B452-5F8092422E99}"/>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0345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32ADDE6-48F7-491B-9EEB-E0CFCFAE8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xmlns="" id="{9A0582AD-F3CF-4B1C-8D7E-1CF8DA070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xmlns="" id="{CDEE0241-53C0-45BA-98AE-B40355BC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60609A82-974A-41D7-B24F-74B984890798}"/>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6" name="Espace réservé du pied de page 5">
            <a:extLst>
              <a:ext uri="{FF2B5EF4-FFF2-40B4-BE49-F238E27FC236}">
                <a16:creationId xmlns:a16="http://schemas.microsoft.com/office/drawing/2014/main" xmlns="" id="{C970C28E-E1A0-45E4-93B9-216045297614}"/>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xmlns="" id="{498D67BA-5A09-432C-B808-23937F9ADC9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111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2E0DACD-13BC-43FB-B1E0-B22645BDE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xmlns="" id="{276D1F07-F43D-4E32-B947-4A4A6081D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Espace réservé du texte 3">
            <a:extLst>
              <a:ext uri="{FF2B5EF4-FFF2-40B4-BE49-F238E27FC236}">
                <a16:creationId xmlns:a16="http://schemas.microsoft.com/office/drawing/2014/main" xmlns="" id="{9F8B9218-AB50-4D9F-B54E-C81D4450D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EC003829-24ED-4921-8854-A1DF8D768939}"/>
              </a:ext>
            </a:extLst>
          </p:cNvPr>
          <p:cNvSpPr>
            <a:spLocks noGrp="1"/>
          </p:cNvSpPr>
          <p:nvPr>
            <p:ph type="dt" sz="half" idx="10"/>
          </p:nvPr>
        </p:nvSpPr>
        <p:spPr/>
        <p:txBody>
          <a:bodyPr/>
          <a:lstStyle/>
          <a:p>
            <a:fld id="{DCD882A2-DD72-4F80-A6AB-80BB922E5FBF}" type="datetimeFigureOut">
              <a:rPr lang="en-GB" smtClean="0"/>
              <a:t>08/10/2020</a:t>
            </a:fld>
            <a:endParaRPr lang="en-GB" dirty="0"/>
          </a:p>
        </p:txBody>
      </p:sp>
      <p:sp>
        <p:nvSpPr>
          <p:cNvPr id="6" name="Espace réservé du pied de page 5">
            <a:extLst>
              <a:ext uri="{FF2B5EF4-FFF2-40B4-BE49-F238E27FC236}">
                <a16:creationId xmlns:a16="http://schemas.microsoft.com/office/drawing/2014/main" xmlns="" id="{42928E3D-0B44-4C6A-99D0-CCCFF8FD2CE0}"/>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xmlns="" id="{3885E1CC-B383-4D7C-A565-8AD5768FC15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339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A649896A-D181-4C6A-A102-64120B1C8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xmlns="" id="{18F8B4BF-987C-4DD9-90CE-D41F3620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xmlns="" id="{4B565221-4CE7-4A22-8435-CC6E9B131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82A2-DD72-4F80-A6AB-80BB922E5FBF}" type="datetimeFigureOut">
              <a:rPr lang="en-GB" smtClean="0"/>
              <a:t>08/10/2020</a:t>
            </a:fld>
            <a:endParaRPr lang="en-GB" dirty="0"/>
          </a:p>
        </p:txBody>
      </p:sp>
      <p:sp>
        <p:nvSpPr>
          <p:cNvPr id="5" name="Espace réservé du pied de page 4">
            <a:extLst>
              <a:ext uri="{FF2B5EF4-FFF2-40B4-BE49-F238E27FC236}">
                <a16:creationId xmlns:a16="http://schemas.microsoft.com/office/drawing/2014/main" xmlns="" id="{64618333-3851-4F4F-9D0A-6C6A85B79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Espace réservé du numéro de diapositive 5">
            <a:extLst>
              <a:ext uri="{FF2B5EF4-FFF2-40B4-BE49-F238E27FC236}">
                <a16:creationId xmlns:a16="http://schemas.microsoft.com/office/drawing/2014/main" xmlns="" id="{7FB9699C-0E80-426A-A06E-7B1FF7B08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9D6D-1A00-46BB-A878-DDB31D950365}" type="slidenum">
              <a:rPr lang="en-GB" smtClean="0"/>
              <a:t>‹N°›</a:t>
            </a:fld>
            <a:endParaRPr lang="en-GB" dirty="0"/>
          </a:p>
        </p:txBody>
      </p:sp>
    </p:spTree>
    <p:extLst>
      <p:ext uri="{BB962C8B-B14F-4D97-AF65-F5344CB8AC3E}">
        <p14:creationId xmlns:p14="http://schemas.microsoft.com/office/powerpoint/2010/main" val="36071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2.Streams</a:t>
            </a:r>
          </a:p>
        </p:txBody>
      </p:sp>
    </p:spTree>
    <p:extLst>
      <p:ext uri="{BB962C8B-B14F-4D97-AF65-F5344CB8AC3E}">
        <p14:creationId xmlns:p14="http://schemas.microsoft.com/office/powerpoint/2010/main" val="216896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4.Flow Control</a:t>
            </a:r>
          </a:p>
        </p:txBody>
      </p:sp>
    </p:spTree>
    <p:extLst>
      <p:ext uri="{BB962C8B-B14F-4D97-AF65-F5344CB8AC3E}">
        <p14:creationId xmlns:p14="http://schemas.microsoft.com/office/powerpoint/2010/main" val="46998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Data Flow Control</a:t>
            </a:r>
          </a:p>
        </p:txBody>
      </p:sp>
      <p:sp>
        <p:nvSpPr>
          <p:cNvPr id="33" name="Ellipse 32">
            <a:extLst>
              <a:ext uri="{FF2B5EF4-FFF2-40B4-BE49-F238E27FC236}">
                <a16:creationId xmlns:a16="http://schemas.microsoft.com/office/drawing/2014/main" xmlns="" id="{89FCD844-DF7E-40C9-9D11-022F7FE63189}"/>
              </a:ext>
            </a:extLst>
          </p:cNvPr>
          <p:cNvSpPr/>
          <p:nvPr/>
        </p:nvSpPr>
        <p:spPr>
          <a:xfrm>
            <a:off x="2097678" y="288179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sender of limits</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flipV="1">
            <a:off x="3592371" y="2359335"/>
            <a:ext cx="1974462" cy="988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5566833" y="189334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Control Flow</a:t>
            </a:r>
            <a:endParaRPr lang="en-GB" sz="1600" b="1" dirty="0"/>
          </a:p>
        </p:txBody>
      </p:sp>
      <p:sp>
        <p:nvSpPr>
          <p:cNvPr id="8" name="Ellipse 7">
            <a:extLst>
              <a:ext uri="{FF2B5EF4-FFF2-40B4-BE49-F238E27FC236}">
                <a16:creationId xmlns:a16="http://schemas.microsoft.com/office/drawing/2014/main" xmlns="" id="{846DBD23-0D29-4818-BD2D-A829F9FB2E58}"/>
              </a:ext>
            </a:extLst>
          </p:cNvPr>
          <p:cNvSpPr/>
          <p:nvPr/>
        </p:nvSpPr>
        <p:spPr>
          <a:xfrm>
            <a:off x="2097678" y="523220"/>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Receiver</a:t>
            </a:r>
            <a:endParaRPr lang="en-GB" sz="2000" b="1" dirty="0"/>
          </a:p>
        </p:txBody>
      </p:sp>
      <p:cxnSp>
        <p:nvCxnSpPr>
          <p:cNvPr id="9" name="Connecteur droit avec flèche 8">
            <a:extLst>
              <a:ext uri="{FF2B5EF4-FFF2-40B4-BE49-F238E27FC236}">
                <a16:creationId xmlns:a16="http://schemas.microsoft.com/office/drawing/2014/main" xmlns="" id="{A2709DEB-B9CB-48C6-9EEF-FAA9D59FAF00}"/>
              </a:ext>
            </a:extLst>
          </p:cNvPr>
          <p:cNvCxnSpPr>
            <a:cxnSpLocks/>
            <a:stCxn id="8" idx="4"/>
            <a:endCxn id="33" idx="0"/>
          </p:cNvCxnSpPr>
          <p:nvPr/>
        </p:nvCxnSpPr>
        <p:spPr>
          <a:xfrm>
            <a:off x="2845025" y="1455205"/>
            <a:ext cx="0" cy="14265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Ellipse 11">
            <a:extLst>
              <a:ext uri="{FF2B5EF4-FFF2-40B4-BE49-F238E27FC236}">
                <a16:creationId xmlns:a16="http://schemas.microsoft.com/office/drawing/2014/main" xmlns="" id="{06F5DA17-42FC-4E88-9C45-EFD71A5EC87C}"/>
              </a:ext>
            </a:extLst>
          </p:cNvPr>
          <p:cNvSpPr/>
          <p:nvPr/>
        </p:nvSpPr>
        <p:spPr>
          <a:xfrm>
            <a:off x="5566832" y="38137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Connection Control Flow</a:t>
            </a:r>
            <a:endParaRPr lang="en-GB" sz="1600" b="1" dirty="0"/>
          </a:p>
        </p:txBody>
      </p:sp>
      <p:cxnSp>
        <p:nvCxnSpPr>
          <p:cNvPr id="17" name="Connecteur droit avec flèche 16">
            <a:extLst>
              <a:ext uri="{FF2B5EF4-FFF2-40B4-BE49-F238E27FC236}">
                <a16:creationId xmlns:a16="http://schemas.microsoft.com/office/drawing/2014/main" xmlns="" id="{AA128350-1876-4C83-A0B1-01CCB7395F5A}"/>
              </a:ext>
            </a:extLst>
          </p:cNvPr>
          <p:cNvCxnSpPr>
            <a:cxnSpLocks/>
            <a:stCxn id="33" idx="6"/>
            <a:endCxn id="12" idx="2"/>
          </p:cNvCxnSpPr>
          <p:nvPr/>
        </p:nvCxnSpPr>
        <p:spPr>
          <a:xfrm>
            <a:off x="3592371" y="3347784"/>
            <a:ext cx="1974461"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xmlns="" id="{DB2E3F2D-AC27-4D1A-AD28-4953753F6DC0}"/>
              </a:ext>
            </a:extLst>
          </p:cNvPr>
          <p:cNvSpPr txBox="1"/>
          <p:nvPr/>
        </p:nvSpPr>
        <p:spPr>
          <a:xfrm rot="19982836">
            <a:off x="3396704" y="2389730"/>
            <a:ext cx="2184121" cy="461665"/>
          </a:xfrm>
          <a:prstGeom prst="rect">
            <a:avLst/>
          </a:prstGeom>
          <a:noFill/>
        </p:spPr>
        <p:txBody>
          <a:bodyPr wrap="square">
            <a:spAutoFit/>
          </a:bodyPr>
          <a:lstStyle/>
          <a:p>
            <a:pPr algn="ctr"/>
            <a:r>
              <a:rPr lang="en-GB" sz="1200" dirty="0"/>
              <a:t>limiting the amount of data that can be sent on any stream</a:t>
            </a:r>
          </a:p>
        </p:txBody>
      </p:sp>
      <p:sp>
        <p:nvSpPr>
          <p:cNvPr id="23" name="ZoneTexte 22">
            <a:extLst>
              <a:ext uri="{FF2B5EF4-FFF2-40B4-BE49-F238E27FC236}">
                <a16:creationId xmlns:a16="http://schemas.microsoft.com/office/drawing/2014/main" xmlns="" id="{543AAAB8-788A-4F93-9C58-51E05382397B}"/>
              </a:ext>
            </a:extLst>
          </p:cNvPr>
          <p:cNvSpPr txBox="1"/>
          <p:nvPr/>
        </p:nvSpPr>
        <p:spPr>
          <a:xfrm rot="1532208">
            <a:off x="3310279" y="3767259"/>
            <a:ext cx="2184121" cy="830997"/>
          </a:xfrm>
          <a:prstGeom prst="rect">
            <a:avLst/>
          </a:prstGeom>
          <a:noFill/>
        </p:spPr>
        <p:txBody>
          <a:bodyPr wrap="square">
            <a:spAutoFit/>
          </a:bodyPr>
          <a:lstStyle/>
          <a:p>
            <a:pPr algn="ctr"/>
            <a:r>
              <a:rPr lang="en-GB" sz="1200" dirty="0"/>
              <a:t>limiting the</a:t>
            </a:r>
          </a:p>
          <a:p>
            <a:pPr algn="ctr"/>
            <a:r>
              <a:rPr lang="en-GB" sz="1200" dirty="0"/>
              <a:t>      total bytes of stream data sent in STREAM frames on all streams.</a:t>
            </a:r>
          </a:p>
        </p:txBody>
      </p:sp>
      <p:sp>
        <p:nvSpPr>
          <p:cNvPr id="28" name="ZoneTexte 27">
            <a:extLst>
              <a:ext uri="{FF2B5EF4-FFF2-40B4-BE49-F238E27FC236}">
                <a16:creationId xmlns:a16="http://schemas.microsoft.com/office/drawing/2014/main" xmlns="" id="{9270B360-042D-48E9-B3A3-33EBCA6A28F4}"/>
              </a:ext>
            </a:extLst>
          </p:cNvPr>
          <p:cNvSpPr txBox="1"/>
          <p:nvPr/>
        </p:nvSpPr>
        <p:spPr>
          <a:xfrm rot="19946320">
            <a:off x="3931901" y="2767919"/>
            <a:ext cx="1601276" cy="307777"/>
          </a:xfrm>
          <a:prstGeom prst="rect">
            <a:avLst/>
          </a:prstGeom>
          <a:noFill/>
        </p:spPr>
        <p:txBody>
          <a:bodyPr wrap="square">
            <a:spAutoFit/>
          </a:bodyPr>
          <a:lstStyle/>
          <a:p>
            <a:r>
              <a:rPr lang="fr-BE" sz="1400" dirty="0"/>
              <a:t>MAX_</a:t>
            </a:r>
            <a:r>
              <a:rPr lang="fr-BE" sz="1200" dirty="0"/>
              <a:t>STREAM</a:t>
            </a:r>
            <a:r>
              <a:rPr lang="fr-BE" sz="1400" dirty="0"/>
              <a:t>_DATA</a:t>
            </a:r>
            <a:endParaRPr lang="en-GB" sz="1400" dirty="0"/>
          </a:p>
        </p:txBody>
      </p:sp>
      <p:sp>
        <p:nvSpPr>
          <p:cNvPr id="29" name="ZoneTexte 28">
            <a:extLst>
              <a:ext uri="{FF2B5EF4-FFF2-40B4-BE49-F238E27FC236}">
                <a16:creationId xmlns:a16="http://schemas.microsoft.com/office/drawing/2014/main" xmlns="" id="{FAE7CBA8-3E2A-405A-BA2F-FDCF1AFF56A3}"/>
              </a:ext>
            </a:extLst>
          </p:cNvPr>
          <p:cNvSpPr txBox="1"/>
          <p:nvPr/>
        </p:nvSpPr>
        <p:spPr>
          <a:xfrm rot="1495720">
            <a:off x="4148311" y="3645529"/>
            <a:ext cx="1601276" cy="307777"/>
          </a:xfrm>
          <a:prstGeom prst="rect">
            <a:avLst/>
          </a:prstGeom>
          <a:noFill/>
        </p:spPr>
        <p:txBody>
          <a:bodyPr wrap="square">
            <a:spAutoFit/>
          </a:bodyPr>
          <a:lstStyle/>
          <a:p>
            <a:r>
              <a:rPr lang="fr-BE" sz="1400" dirty="0"/>
              <a:t>MAX_DATA</a:t>
            </a:r>
            <a:endParaRPr lang="en-GB" sz="1400" dirty="0"/>
          </a:p>
        </p:txBody>
      </p:sp>
      <p:sp>
        <p:nvSpPr>
          <p:cNvPr id="31" name="Ellipse 30">
            <a:extLst>
              <a:ext uri="{FF2B5EF4-FFF2-40B4-BE49-F238E27FC236}">
                <a16:creationId xmlns:a16="http://schemas.microsoft.com/office/drawing/2014/main" xmlns="" id="{BF52D8D0-4463-4D74-BAAE-A05DB2B34DAC}"/>
              </a:ext>
            </a:extLst>
          </p:cNvPr>
          <p:cNvSpPr/>
          <p:nvPr/>
        </p:nvSpPr>
        <p:spPr>
          <a:xfrm>
            <a:off x="8287809" y="288179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FLOW_CONTROL_ERROR</a:t>
            </a:r>
            <a:endParaRPr lang="en-GB" sz="1100" b="1" dirty="0"/>
          </a:p>
        </p:txBody>
      </p:sp>
      <p:cxnSp>
        <p:nvCxnSpPr>
          <p:cNvPr id="34" name="Connecteur droit avec flèche 33">
            <a:extLst>
              <a:ext uri="{FF2B5EF4-FFF2-40B4-BE49-F238E27FC236}">
                <a16:creationId xmlns:a16="http://schemas.microsoft.com/office/drawing/2014/main" xmlns="" id="{AB6CF123-D473-45DD-9321-73C9635AC870}"/>
              </a:ext>
            </a:extLst>
          </p:cNvPr>
          <p:cNvCxnSpPr>
            <a:cxnSpLocks/>
            <a:stCxn id="3" idx="6"/>
            <a:endCxn id="31" idx="1"/>
          </p:cNvCxnSpPr>
          <p:nvPr/>
        </p:nvCxnSpPr>
        <p:spPr>
          <a:xfrm>
            <a:off x="7061526" y="2359335"/>
            <a:ext cx="1445176" cy="658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xmlns="" id="{60DC2FE3-6C6D-41EA-AF68-0B82CDDE788D}"/>
              </a:ext>
            </a:extLst>
          </p:cNvPr>
          <p:cNvCxnSpPr>
            <a:cxnSpLocks/>
            <a:stCxn id="12" idx="6"/>
            <a:endCxn id="31" idx="3"/>
          </p:cNvCxnSpPr>
          <p:nvPr/>
        </p:nvCxnSpPr>
        <p:spPr>
          <a:xfrm flipV="1">
            <a:off x="7061525" y="3677289"/>
            <a:ext cx="1445177" cy="6024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xmlns="" id="{26787E28-7C6E-43F9-AEC4-2A4A28A2A009}"/>
              </a:ext>
            </a:extLst>
          </p:cNvPr>
          <p:cNvSpPr/>
          <p:nvPr/>
        </p:nvSpPr>
        <p:spPr>
          <a:xfrm>
            <a:off x="2097678" y="536793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Sender</a:t>
            </a:r>
            <a:endParaRPr lang="en-GB" sz="2000" b="1" dirty="0"/>
          </a:p>
        </p:txBody>
      </p:sp>
      <p:sp>
        <p:nvSpPr>
          <p:cNvPr id="43" name="ZoneTexte 42">
            <a:extLst>
              <a:ext uri="{FF2B5EF4-FFF2-40B4-BE49-F238E27FC236}">
                <a16:creationId xmlns:a16="http://schemas.microsoft.com/office/drawing/2014/main" xmlns="" id="{03A04337-3EB1-40BE-96D6-83498BC7FCFE}"/>
              </a:ext>
            </a:extLst>
          </p:cNvPr>
          <p:cNvSpPr txBox="1"/>
          <p:nvPr/>
        </p:nvSpPr>
        <p:spPr>
          <a:xfrm>
            <a:off x="732889" y="4221168"/>
            <a:ext cx="2184121" cy="1138773"/>
          </a:xfrm>
          <a:prstGeom prst="rect">
            <a:avLst/>
          </a:prstGeom>
          <a:noFill/>
        </p:spPr>
        <p:txBody>
          <a:bodyPr wrap="square">
            <a:spAutoFit/>
          </a:bodyPr>
          <a:lstStyle/>
          <a:p>
            <a:pPr algn="ctr"/>
            <a:r>
              <a:rPr lang="en-GB" sz="1000" dirty="0"/>
              <a:t>A sender MUST ignore any MAX_STREAM_DATA or MAX_DATA frames that do not increase flow control limits.</a:t>
            </a:r>
          </a:p>
          <a:p>
            <a:pPr algn="ctr"/>
            <a:r>
              <a:rPr lang="en-GB" b="1" dirty="0"/>
              <a:t>ELSE</a:t>
            </a:r>
            <a:r>
              <a:rPr lang="en-GB" sz="1000" dirty="0"/>
              <a:t> </a:t>
            </a:r>
          </a:p>
          <a:p>
            <a:pPr algn="ctr"/>
            <a:r>
              <a:rPr lang="en-GB" sz="1000" dirty="0"/>
              <a:t>Increase Limit</a:t>
            </a:r>
            <a:endParaRPr lang="fr-FR" sz="1000" dirty="0"/>
          </a:p>
        </p:txBody>
      </p:sp>
      <p:cxnSp>
        <p:nvCxnSpPr>
          <p:cNvPr id="44" name="Connecteur droit avec flèche 43">
            <a:extLst>
              <a:ext uri="{FF2B5EF4-FFF2-40B4-BE49-F238E27FC236}">
                <a16:creationId xmlns:a16="http://schemas.microsoft.com/office/drawing/2014/main" xmlns="" id="{17ED360D-D50C-4C0D-A160-B308B82DCEDD}"/>
              </a:ext>
            </a:extLst>
          </p:cNvPr>
          <p:cNvCxnSpPr>
            <a:cxnSpLocks/>
          </p:cNvCxnSpPr>
          <p:nvPr/>
        </p:nvCxnSpPr>
        <p:spPr>
          <a:xfrm>
            <a:off x="2845024" y="3813775"/>
            <a:ext cx="0" cy="155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a16="http://schemas.microsoft.com/office/drawing/2014/main" xmlns="" id="{663ADA86-9B30-4980-AC62-3FE809086F2A}"/>
              </a:ext>
            </a:extLst>
          </p:cNvPr>
          <p:cNvSpPr/>
          <p:nvPr/>
        </p:nvSpPr>
        <p:spPr>
          <a:xfrm>
            <a:off x="7061525" y="53679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receiver of limits reach</a:t>
            </a:r>
            <a:endParaRPr lang="en-GB" sz="1600" b="1" dirty="0"/>
          </a:p>
        </p:txBody>
      </p:sp>
      <p:cxnSp>
        <p:nvCxnSpPr>
          <p:cNvPr id="48" name="Connecteur droit avec flèche 47">
            <a:extLst>
              <a:ext uri="{FF2B5EF4-FFF2-40B4-BE49-F238E27FC236}">
                <a16:creationId xmlns:a16="http://schemas.microsoft.com/office/drawing/2014/main" xmlns="" id="{8090A4DA-5513-4BC5-9E01-E2DA1903B4DF}"/>
              </a:ext>
            </a:extLst>
          </p:cNvPr>
          <p:cNvCxnSpPr>
            <a:cxnSpLocks/>
            <a:stCxn id="41" idx="6"/>
            <a:endCxn id="47" idx="2"/>
          </p:cNvCxnSpPr>
          <p:nvPr/>
        </p:nvCxnSpPr>
        <p:spPr>
          <a:xfrm flipV="1">
            <a:off x="3592371" y="5833925"/>
            <a:ext cx="346915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xmlns="" id="{6F804082-2EFB-410C-A9AB-C60E60D53043}"/>
              </a:ext>
            </a:extLst>
          </p:cNvPr>
          <p:cNvSpPr txBox="1"/>
          <p:nvPr/>
        </p:nvSpPr>
        <p:spPr>
          <a:xfrm>
            <a:off x="3592371" y="5522810"/>
            <a:ext cx="3469154" cy="307777"/>
          </a:xfrm>
          <a:prstGeom prst="rect">
            <a:avLst/>
          </a:prstGeom>
          <a:noFill/>
        </p:spPr>
        <p:txBody>
          <a:bodyPr wrap="square">
            <a:spAutoFit/>
          </a:bodyPr>
          <a:lstStyle/>
          <a:p>
            <a:r>
              <a:rPr lang="en-GB" sz="1400" dirty="0"/>
              <a:t>STREAM_DATA_BLOCKED  || DATA_BLOCKED</a:t>
            </a:r>
          </a:p>
        </p:txBody>
      </p:sp>
      <p:sp>
        <p:nvSpPr>
          <p:cNvPr id="54" name="Ellipse 53">
            <a:extLst>
              <a:ext uri="{FF2B5EF4-FFF2-40B4-BE49-F238E27FC236}">
                <a16:creationId xmlns:a16="http://schemas.microsoft.com/office/drawing/2014/main" xmlns="" id="{F5FDDE37-3FB0-4E06-9F9C-353A048BBD9B}"/>
              </a:ext>
            </a:extLst>
          </p:cNvPr>
          <p:cNvSpPr/>
          <p:nvPr/>
        </p:nvSpPr>
        <p:spPr>
          <a:xfrm>
            <a:off x="9552818" y="536793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55" name="Connecteur droit avec flèche 54">
            <a:extLst>
              <a:ext uri="{FF2B5EF4-FFF2-40B4-BE49-F238E27FC236}">
                <a16:creationId xmlns:a16="http://schemas.microsoft.com/office/drawing/2014/main" xmlns="" id="{998504CA-25A9-41FB-A97F-386A6A7C2091}"/>
              </a:ext>
            </a:extLst>
          </p:cNvPr>
          <p:cNvCxnSpPr>
            <a:cxnSpLocks/>
            <a:stCxn id="47" idx="6"/>
            <a:endCxn id="54" idx="2"/>
          </p:cNvCxnSpPr>
          <p:nvPr/>
        </p:nvCxnSpPr>
        <p:spPr>
          <a:xfrm>
            <a:off x="8556218" y="5833925"/>
            <a:ext cx="99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a16="http://schemas.microsoft.com/office/drawing/2014/main" xmlns="" id="{7996DCD3-17BB-4CCD-BAB5-C69F7829C943}"/>
              </a:ext>
            </a:extLst>
          </p:cNvPr>
          <p:cNvSpPr txBox="1"/>
          <p:nvPr/>
        </p:nvSpPr>
        <p:spPr>
          <a:xfrm>
            <a:off x="8556218" y="5522810"/>
            <a:ext cx="807962" cy="338554"/>
          </a:xfrm>
          <a:prstGeom prst="rect">
            <a:avLst/>
          </a:prstGeom>
          <a:noFill/>
        </p:spPr>
        <p:txBody>
          <a:bodyPr wrap="square">
            <a:spAutoFit/>
          </a:bodyPr>
          <a:lstStyle/>
          <a:p>
            <a:pPr algn="ctr"/>
            <a:r>
              <a:rPr lang="en-GB" sz="1600" b="1" dirty="0"/>
              <a:t>If</a:t>
            </a:r>
            <a:r>
              <a:rPr lang="en-GB" sz="1600" dirty="0"/>
              <a:t> idl</a:t>
            </a:r>
            <a:endParaRPr lang="fr-FR" sz="1600" dirty="0"/>
          </a:p>
        </p:txBody>
      </p:sp>
    </p:spTree>
    <p:extLst>
      <p:ext uri="{BB962C8B-B14F-4D97-AF65-F5344CB8AC3E}">
        <p14:creationId xmlns:p14="http://schemas.microsoft.com/office/powerpoint/2010/main" val="2728144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Handling Stream Cancellation</a:t>
            </a:r>
          </a:p>
        </p:txBody>
      </p:sp>
      <p:sp>
        <p:nvSpPr>
          <p:cNvPr id="33" name="Ellipse 32">
            <a:extLst>
              <a:ext uri="{FF2B5EF4-FFF2-40B4-BE49-F238E27FC236}">
                <a16:creationId xmlns:a16="http://schemas.microsoft.com/office/drawing/2014/main" xmlns="" id="{89FCD844-DF7E-40C9-9D11-022F7FE63189}"/>
              </a:ext>
            </a:extLst>
          </p:cNvPr>
          <p:cNvSpPr/>
          <p:nvPr/>
        </p:nvSpPr>
        <p:spPr>
          <a:xfrm>
            <a:off x="3894753" y="3731277"/>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Endpoint</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a:off x="5389446" y="4197270"/>
            <a:ext cx="1541489" cy="11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6930935" y="37429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Ignore further data arriving on that stream</a:t>
            </a:r>
            <a:endParaRPr lang="en-GB" sz="1600" b="1" dirty="0"/>
          </a:p>
        </p:txBody>
      </p:sp>
      <p:cxnSp>
        <p:nvCxnSpPr>
          <p:cNvPr id="11" name="Connecteur droit avec flèche 10">
            <a:extLst>
              <a:ext uri="{FF2B5EF4-FFF2-40B4-BE49-F238E27FC236}">
                <a16:creationId xmlns:a16="http://schemas.microsoft.com/office/drawing/2014/main" xmlns="" id="{87454732-A711-482C-91AA-4E79773AA2A9}"/>
              </a:ext>
            </a:extLst>
          </p:cNvPr>
          <p:cNvCxnSpPr>
            <a:cxnSpLocks/>
          </p:cNvCxnSpPr>
          <p:nvPr/>
        </p:nvCxnSpPr>
        <p:spPr>
          <a:xfrm>
            <a:off x="3588770" y="2899105"/>
            <a:ext cx="611966" cy="843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xmlns="" id="{A45D2913-C18C-4840-A38B-D170970F4158}"/>
              </a:ext>
            </a:extLst>
          </p:cNvPr>
          <p:cNvSpPr txBox="1"/>
          <p:nvPr/>
        </p:nvSpPr>
        <p:spPr>
          <a:xfrm>
            <a:off x="3033185" y="2608002"/>
            <a:ext cx="1327543" cy="307777"/>
          </a:xfrm>
          <a:prstGeom prst="rect">
            <a:avLst/>
          </a:prstGeom>
          <a:noFill/>
        </p:spPr>
        <p:txBody>
          <a:bodyPr wrap="none" rtlCol="0">
            <a:spAutoFit/>
          </a:bodyPr>
          <a:lstStyle/>
          <a:p>
            <a:pPr algn="ctr"/>
            <a:r>
              <a:rPr lang="en-GB" sz="1400" dirty="0"/>
              <a:t>RESET_STREAM</a:t>
            </a:r>
          </a:p>
        </p:txBody>
      </p:sp>
    </p:spTree>
    <p:extLst>
      <p:ext uri="{BB962C8B-B14F-4D97-AF65-F5344CB8AC3E}">
        <p14:creationId xmlns:p14="http://schemas.microsoft.com/office/powerpoint/2010/main" val="280393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Final Size</a:t>
            </a:r>
          </a:p>
        </p:txBody>
      </p:sp>
      <p:sp>
        <p:nvSpPr>
          <p:cNvPr id="33" name="Ellipse 32">
            <a:extLst>
              <a:ext uri="{FF2B5EF4-FFF2-40B4-BE49-F238E27FC236}">
                <a16:creationId xmlns:a16="http://schemas.microsoft.com/office/drawing/2014/main" xmlns=""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xmlns=""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xmlns=""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xmlns=""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xmlns=""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32564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Controlling Concurrency</a:t>
            </a:r>
          </a:p>
        </p:txBody>
      </p:sp>
      <p:sp>
        <p:nvSpPr>
          <p:cNvPr id="33" name="Ellipse 32">
            <a:extLst>
              <a:ext uri="{FF2B5EF4-FFF2-40B4-BE49-F238E27FC236}">
                <a16:creationId xmlns:a16="http://schemas.microsoft.com/office/drawing/2014/main" xmlns="" id="{89FCD844-DF7E-40C9-9D11-022F7FE63189}"/>
              </a:ext>
            </a:extLst>
          </p:cNvPr>
          <p:cNvSpPr/>
          <p:nvPr/>
        </p:nvSpPr>
        <p:spPr>
          <a:xfrm>
            <a:off x="3096745" y="3189411"/>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6964802" y="3189411"/>
            <a:ext cx="233884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limits the cumulative number of incoming streams a peer</a:t>
            </a:r>
          </a:p>
          <a:p>
            <a:pPr algn="ctr"/>
            <a:r>
              <a:rPr lang="en-GB" sz="1200" b="1" dirty="0"/>
              <a:t>   can open</a:t>
            </a:r>
            <a:endParaRPr lang="en-GB" sz="1600" b="1" dirty="0"/>
          </a:p>
        </p:txBody>
      </p:sp>
      <p:sp>
        <p:nvSpPr>
          <p:cNvPr id="8" name="Ellipse 7">
            <a:extLst>
              <a:ext uri="{FF2B5EF4-FFF2-40B4-BE49-F238E27FC236}">
                <a16:creationId xmlns:a16="http://schemas.microsoft.com/office/drawing/2014/main" xmlns="" id="{846DBD23-0D29-4818-BD2D-A829F9FB2E58}"/>
              </a:ext>
            </a:extLst>
          </p:cNvPr>
          <p:cNvSpPr/>
          <p:nvPr/>
        </p:nvSpPr>
        <p:spPr>
          <a:xfrm>
            <a:off x="1602052" y="61601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TRANSPORT_PARAMETER_ERROR</a:t>
            </a:r>
            <a:endParaRPr lang="en-GB" sz="1400" b="1" dirty="0"/>
          </a:p>
        </p:txBody>
      </p:sp>
      <p:sp>
        <p:nvSpPr>
          <p:cNvPr id="18" name="ZoneTexte 17">
            <a:extLst>
              <a:ext uri="{FF2B5EF4-FFF2-40B4-BE49-F238E27FC236}">
                <a16:creationId xmlns:a16="http://schemas.microsoft.com/office/drawing/2014/main" xmlns="" id="{DB737F55-3E4B-44C8-95BF-7E258C52E571}"/>
              </a:ext>
            </a:extLst>
          </p:cNvPr>
          <p:cNvSpPr txBox="1"/>
          <p:nvPr/>
        </p:nvSpPr>
        <p:spPr>
          <a:xfrm>
            <a:off x="4591438" y="3709701"/>
            <a:ext cx="2338849" cy="523220"/>
          </a:xfrm>
          <a:prstGeom prst="rect">
            <a:avLst/>
          </a:prstGeom>
          <a:noFill/>
        </p:spPr>
        <p:txBody>
          <a:bodyPr wrap="square" rtlCol="0">
            <a:spAutoFit/>
          </a:bodyPr>
          <a:lstStyle/>
          <a:p>
            <a:pPr algn="ctr"/>
            <a:r>
              <a:rPr lang="en-GB" sz="1400" dirty="0"/>
              <a:t>(StreamID &lt; max_stream*4 + initial_stream_id_for_type  </a:t>
            </a:r>
          </a:p>
        </p:txBody>
      </p:sp>
      <p:sp>
        <p:nvSpPr>
          <p:cNvPr id="4" name="ZoneTexte 3">
            <a:extLst>
              <a:ext uri="{FF2B5EF4-FFF2-40B4-BE49-F238E27FC236}">
                <a16:creationId xmlns:a16="http://schemas.microsoft.com/office/drawing/2014/main" xmlns="" id="{D9FD1667-8C49-4AA0-AE36-E3F9302DF22B}"/>
              </a:ext>
            </a:extLst>
          </p:cNvPr>
          <p:cNvSpPr txBox="1"/>
          <p:nvPr/>
        </p:nvSpPr>
        <p:spPr>
          <a:xfrm>
            <a:off x="4625953" y="4178623"/>
            <a:ext cx="2338849" cy="1600438"/>
          </a:xfrm>
          <a:prstGeom prst="rect">
            <a:avLst/>
          </a:prstGeom>
          <a:noFill/>
        </p:spPr>
        <p:txBody>
          <a:bodyPr wrap="square" rtlCol="0">
            <a:spAutoFit/>
          </a:bodyPr>
          <a:lstStyle/>
          <a:p>
            <a:pPr algn="ctr"/>
            <a:r>
              <a:rPr lang="en-GB" sz="1400" b="1" dirty="0"/>
              <a:t>OR</a:t>
            </a:r>
            <a:r>
              <a:rPr lang="en-GB" sz="1400" dirty="0"/>
              <a:t> </a:t>
            </a:r>
          </a:p>
          <a:p>
            <a:pPr algn="ctr"/>
            <a:r>
              <a:rPr lang="en-GB" sz="1400" dirty="0"/>
              <a:t>StreamID &lt; MAX_STREAMS*4 + initial_stream_id_for_type)</a:t>
            </a:r>
          </a:p>
          <a:p>
            <a:pPr algn="ctr"/>
            <a:r>
              <a:rPr lang="en-GB" sz="1400" b="1" dirty="0"/>
              <a:t>AND</a:t>
            </a:r>
          </a:p>
          <a:p>
            <a:pPr algn="ctr"/>
            <a:r>
              <a:rPr lang="en-GB" sz="1400" dirty="0"/>
              <a:t>IGNORE MAX_STREAMS advertising smaller limit</a:t>
            </a:r>
          </a:p>
          <a:p>
            <a:pPr algn="ctr"/>
            <a:r>
              <a:rPr lang="en-GB" sz="1400" dirty="0"/>
              <a:t>  </a:t>
            </a:r>
          </a:p>
        </p:txBody>
      </p:sp>
      <p:sp>
        <p:nvSpPr>
          <p:cNvPr id="14" name="ZoneTexte 13">
            <a:extLst>
              <a:ext uri="{FF2B5EF4-FFF2-40B4-BE49-F238E27FC236}">
                <a16:creationId xmlns:a16="http://schemas.microsoft.com/office/drawing/2014/main" xmlns="" id="{B2CF66E0-4079-4723-98F0-F4AC957EFF5A}"/>
              </a:ext>
            </a:extLst>
          </p:cNvPr>
          <p:cNvSpPr txBox="1"/>
          <p:nvPr/>
        </p:nvSpPr>
        <p:spPr>
          <a:xfrm rot="18702360">
            <a:off x="3720244" y="2247297"/>
            <a:ext cx="2104571" cy="307777"/>
          </a:xfrm>
          <a:prstGeom prst="rect">
            <a:avLst/>
          </a:prstGeom>
          <a:noFill/>
        </p:spPr>
        <p:txBody>
          <a:bodyPr wrap="square">
            <a:spAutoFit/>
          </a:bodyPr>
          <a:lstStyle/>
          <a:p>
            <a:pPr algn="ctr"/>
            <a:r>
              <a:rPr lang="en-GB" sz="1400" dirty="0"/>
              <a:t>MAX_STREAMS &gt; 2^60</a:t>
            </a:r>
          </a:p>
        </p:txBody>
      </p:sp>
      <p:sp>
        <p:nvSpPr>
          <p:cNvPr id="9" name="Ellipse 8">
            <a:extLst>
              <a:ext uri="{FF2B5EF4-FFF2-40B4-BE49-F238E27FC236}">
                <a16:creationId xmlns:a16="http://schemas.microsoft.com/office/drawing/2014/main" xmlns="" id="{FB5D375D-1AEB-44C9-9D03-AF946AD78DA6}"/>
              </a:ext>
            </a:extLst>
          </p:cNvPr>
          <p:cNvSpPr/>
          <p:nvPr/>
        </p:nvSpPr>
        <p:spPr>
          <a:xfrm>
            <a:off x="4601307" y="61601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FRAME_ENCODING_ERROR </a:t>
            </a:r>
            <a:endParaRPr lang="en-GB" sz="1400" b="1" dirty="0"/>
          </a:p>
        </p:txBody>
      </p:sp>
      <p:sp>
        <p:nvSpPr>
          <p:cNvPr id="16" name="ZoneTexte 15">
            <a:extLst>
              <a:ext uri="{FF2B5EF4-FFF2-40B4-BE49-F238E27FC236}">
                <a16:creationId xmlns:a16="http://schemas.microsoft.com/office/drawing/2014/main" xmlns="" id="{E8BB84E9-98A0-4BC9-BEE4-89A576223CBE}"/>
              </a:ext>
            </a:extLst>
          </p:cNvPr>
          <p:cNvSpPr txBox="1"/>
          <p:nvPr/>
        </p:nvSpPr>
        <p:spPr>
          <a:xfrm rot="2729887">
            <a:off x="1876780" y="2252493"/>
            <a:ext cx="2104571" cy="307777"/>
          </a:xfrm>
          <a:prstGeom prst="rect">
            <a:avLst/>
          </a:prstGeom>
          <a:noFill/>
        </p:spPr>
        <p:txBody>
          <a:bodyPr wrap="square">
            <a:spAutoFit/>
          </a:bodyPr>
          <a:lstStyle/>
          <a:p>
            <a:pPr algn="ctr"/>
            <a:r>
              <a:rPr lang="en-GB" sz="1400" dirty="0"/>
              <a:t>max_stream &gt; 2^60</a:t>
            </a:r>
          </a:p>
        </p:txBody>
      </p:sp>
      <p:cxnSp>
        <p:nvCxnSpPr>
          <p:cNvPr id="20" name="Connecteur droit avec flèche 19">
            <a:extLst>
              <a:ext uri="{FF2B5EF4-FFF2-40B4-BE49-F238E27FC236}">
                <a16:creationId xmlns:a16="http://schemas.microsoft.com/office/drawing/2014/main" xmlns="" id="{D8F1C8A3-978A-4CB9-BAAD-E33EAE62B3A1}"/>
              </a:ext>
            </a:extLst>
          </p:cNvPr>
          <p:cNvCxnSpPr>
            <a:cxnSpLocks/>
            <a:stCxn id="33" idx="0"/>
            <a:endCxn id="8" idx="4"/>
          </p:cNvCxnSpPr>
          <p:nvPr/>
        </p:nvCxnSpPr>
        <p:spPr>
          <a:xfrm flipH="1" flipV="1">
            <a:off x="2349399" y="1547999"/>
            <a:ext cx="1494693" cy="16414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xmlns="" id="{731BD197-2769-4696-8BCC-BB6D85302BEE}"/>
              </a:ext>
            </a:extLst>
          </p:cNvPr>
          <p:cNvCxnSpPr>
            <a:cxnSpLocks/>
            <a:stCxn id="33" idx="0"/>
            <a:endCxn id="9" idx="4"/>
          </p:cNvCxnSpPr>
          <p:nvPr/>
        </p:nvCxnSpPr>
        <p:spPr>
          <a:xfrm flipV="1">
            <a:off x="3844092" y="1547998"/>
            <a:ext cx="1504562" cy="164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Ellipse 24">
            <a:extLst>
              <a:ext uri="{FF2B5EF4-FFF2-40B4-BE49-F238E27FC236}">
                <a16:creationId xmlns:a16="http://schemas.microsoft.com/office/drawing/2014/main" xmlns="" id="{F465DF87-C90E-4EED-893A-5403CC3F797A}"/>
              </a:ext>
            </a:extLst>
          </p:cNvPr>
          <p:cNvSpPr/>
          <p:nvPr/>
        </p:nvSpPr>
        <p:spPr>
          <a:xfrm>
            <a:off x="7417078" y="567135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STREAM_LIMIT_ERROR</a:t>
            </a:r>
            <a:endParaRPr lang="en-GB" sz="1400" b="1" dirty="0"/>
          </a:p>
        </p:txBody>
      </p:sp>
      <p:cxnSp>
        <p:nvCxnSpPr>
          <p:cNvPr id="29" name="Connecteur droit avec flèche 28">
            <a:extLst>
              <a:ext uri="{FF2B5EF4-FFF2-40B4-BE49-F238E27FC236}">
                <a16:creationId xmlns:a16="http://schemas.microsoft.com/office/drawing/2014/main" xmlns="" id="{FC38A84E-DF66-4B2C-9670-8E3F1896D70C}"/>
              </a:ext>
            </a:extLst>
          </p:cNvPr>
          <p:cNvCxnSpPr>
            <a:cxnSpLocks/>
            <a:stCxn id="3" idx="4"/>
            <a:endCxn id="25" idx="0"/>
          </p:cNvCxnSpPr>
          <p:nvPr/>
        </p:nvCxnSpPr>
        <p:spPr>
          <a:xfrm>
            <a:off x="8134227" y="4121396"/>
            <a:ext cx="30198"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xmlns="" id="{838D88F6-F52F-4996-A66D-D99BD69B7BE2}"/>
              </a:ext>
            </a:extLst>
          </p:cNvPr>
          <p:cNvSpPr txBox="1"/>
          <p:nvPr/>
        </p:nvSpPr>
        <p:spPr>
          <a:xfrm rot="16200000">
            <a:off x="6871160" y="4742486"/>
            <a:ext cx="2104571" cy="307777"/>
          </a:xfrm>
          <a:prstGeom prst="rect">
            <a:avLst/>
          </a:prstGeom>
          <a:noFill/>
        </p:spPr>
        <p:txBody>
          <a:bodyPr wrap="square">
            <a:spAutoFit/>
          </a:bodyPr>
          <a:lstStyle/>
          <a:p>
            <a:pPr algn="ctr"/>
            <a:r>
              <a:rPr lang="en-GB" sz="1400" dirty="0"/>
              <a:t>SteamID exceed</a:t>
            </a:r>
          </a:p>
        </p:txBody>
      </p:sp>
      <p:sp>
        <p:nvSpPr>
          <p:cNvPr id="35" name="Ellipse 34">
            <a:extLst>
              <a:ext uri="{FF2B5EF4-FFF2-40B4-BE49-F238E27FC236}">
                <a16:creationId xmlns:a16="http://schemas.microsoft.com/office/drawing/2014/main" xmlns="" id="{D2279A72-45EB-4BA8-B25D-D4F7FBAEE09D}"/>
              </a:ext>
            </a:extLst>
          </p:cNvPr>
          <p:cNvSpPr/>
          <p:nvPr/>
        </p:nvSpPr>
        <p:spPr>
          <a:xfrm>
            <a:off x="9915622" y="5671353"/>
            <a:ext cx="1494693" cy="931985"/>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Unable to open new Stream </a:t>
            </a:r>
            <a:endParaRPr lang="en-GB" sz="1400" b="1" dirty="0"/>
          </a:p>
        </p:txBody>
      </p:sp>
      <p:cxnSp>
        <p:nvCxnSpPr>
          <p:cNvPr id="36" name="Connecteur droit avec flèche 35">
            <a:extLst>
              <a:ext uri="{FF2B5EF4-FFF2-40B4-BE49-F238E27FC236}">
                <a16:creationId xmlns:a16="http://schemas.microsoft.com/office/drawing/2014/main" xmlns="" id="{EDBB3119-CEBC-4DD1-BE6C-2DD2F1DDABC8}"/>
              </a:ext>
            </a:extLst>
          </p:cNvPr>
          <p:cNvCxnSpPr>
            <a:cxnSpLocks/>
            <a:stCxn id="3" idx="4"/>
            <a:endCxn id="35" idx="0"/>
          </p:cNvCxnSpPr>
          <p:nvPr/>
        </p:nvCxnSpPr>
        <p:spPr>
          <a:xfrm>
            <a:off x="8134227" y="4121396"/>
            <a:ext cx="2528742"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xmlns="" id="{160DF9CA-5F00-47F7-BAD8-AC2F06F2F83B}"/>
              </a:ext>
            </a:extLst>
          </p:cNvPr>
          <p:cNvSpPr txBox="1"/>
          <p:nvPr/>
        </p:nvSpPr>
        <p:spPr>
          <a:xfrm rot="1897093">
            <a:off x="8633921" y="4707448"/>
            <a:ext cx="2104571" cy="307777"/>
          </a:xfrm>
          <a:prstGeom prst="rect">
            <a:avLst/>
          </a:prstGeom>
          <a:noFill/>
        </p:spPr>
        <p:txBody>
          <a:bodyPr wrap="square">
            <a:spAutoFit/>
          </a:bodyPr>
          <a:lstStyle/>
          <a:p>
            <a:pPr algn="ctr"/>
            <a:r>
              <a:rPr lang="en-GB" sz="1400" dirty="0"/>
              <a:t>STREAMS_BLOCKED </a:t>
            </a:r>
          </a:p>
        </p:txBody>
      </p:sp>
    </p:spTree>
    <p:extLst>
      <p:ext uri="{BB962C8B-B14F-4D97-AF65-F5344CB8AC3E}">
        <p14:creationId xmlns:p14="http://schemas.microsoft.com/office/powerpoint/2010/main" val="10503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5.Connection</a:t>
            </a:r>
          </a:p>
        </p:txBody>
      </p:sp>
    </p:spTree>
    <p:extLst>
      <p:ext uri="{BB962C8B-B14F-4D97-AF65-F5344CB8AC3E}">
        <p14:creationId xmlns:p14="http://schemas.microsoft.com/office/powerpoint/2010/main" val="421951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Connection ID</a:t>
            </a:r>
          </a:p>
        </p:txBody>
      </p:sp>
      <p:sp>
        <p:nvSpPr>
          <p:cNvPr id="33" name="Ellipse 32">
            <a:extLst>
              <a:ext uri="{FF2B5EF4-FFF2-40B4-BE49-F238E27FC236}">
                <a16:creationId xmlns:a16="http://schemas.microsoft.com/office/drawing/2014/main" xmlns="" id="{89FCD844-DF7E-40C9-9D11-022F7FE63189}"/>
              </a:ext>
            </a:extLst>
          </p:cNvPr>
          <p:cNvSpPr/>
          <p:nvPr/>
        </p:nvSpPr>
        <p:spPr>
          <a:xfrm>
            <a:off x="1340516" y="1658406"/>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9" idx="2"/>
          </p:cNvCxnSpPr>
          <p:nvPr/>
        </p:nvCxnSpPr>
        <p:spPr>
          <a:xfrm flipV="1">
            <a:off x="2835209" y="2124398"/>
            <a:ext cx="240289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xmlns="" id="{04BDBEB7-3C74-4727-8DD5-1A16F59DCCBC}"/>
              </a:ext>
            </a:extLst>
          </p:cNvPr>
          <p:cNvSpPr/>
          <p:nvPr/>
        </p:nvSpPr>
        <p:spPr>
          <a:xfrm>
            <a:off x="5238105" y="165840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Set of connection IDs</a:t>
            </a:r>
            <a:endParaRPr lang="en-GB" sz="1600" b="1" dirty="0"/>
          </a:p>
        </p:txBody>
      </p:sp>
      <p:sp>
        <p:nvSpPr>
          <p:cNvPr id="20" name="ZoneTexte 19">
            <a:extLst>
              <a:ext uri="{FF2B5EF4-FFF2-40B4-BE49-F238E27FC236}">
                <a16:creationId xmlns:a16="http://schemas.microsoft.com/office/drawing/2014/main" xmlns="" id="{E62FDE30-A341-45C5-8D8C-90EE4600C3C2}"/>
              </a:ext>
            </a:extLst>
          </p:cNvPr>
          <p:cNvSpPr txBox="1"/>
          <p:nvPr/>
        </p:nvSpPr>
        <p:spPr>
          <a:xfrm>
            <a:off x="2620607" y="2124397"/>
            <a:ext cx="2832100" cy="738664"/>
          </a:xfrm>
          <a:prstGeom prst="rect">
            <a:avLst/>
          </a:prstGeom>
          <a:noFill/>
        </p:spPr>
        <p:txBody>
          <a:bodyPr wrap="square">
            <a:spAutoFit/>
          </a:bodyPr>
          <a:lstStyle/>
          <a:p>
            <a:pPr algn="ctr"/>
            <a:r>
              <a:rPr lang="en-GB" sz="1400" dirty="0"/>
              <a:t>selects connection IDs using an implementation-specific</a:t>
            </a:r>
          </a:p>
          <a:p>
            <a:pPr algn="ctr"/>
            <a:r>
              <a:rPr lang="en-GB" sz="1400" dirty="0"/>
              <a:t>In NEW_CONNECTION_ID frame</a:t>
            </a:r>
          </a:p>
        </p:txBody>
      </p:sp>
      <p:sp>
        <p:nvSpPr>
          <p:cNvPr id="21" name="Ellipse 20">
            <a:extLst>
              <a:ext uri="{FF2B5EF4-FFF2-40B4-BE49-F238E27FC236}">
                <a16:creationId xmlns:a16="http://schemas.microsoft.com/office/drawing/2014/main" xmlns="" id="{A5979E7B-435B-48AD-9F58-4D9E32AE6E9B}"/>
              </a:ext>
            </a:extLst>
          </p:cNvPr>
          <p:cNvSpPr/>
          <p:nvPr/>
        </p:nvSpPr>
        <p:spPr>
          <a:xfrm>
            <a:off x="3743412" y="43700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long header</a:t>
            </a:r>
            <a:endParaRPr lang="en-GB" sz="1600" b="1" dirty="0"/>
          </a:p>
        </p:txBody>
      </p:sp>
      <p:sp>
        <p:nvSpPr>
          <p:cNvPr id="23" name="Ellipse 22">
            <a:extLst>
              <a:ext uri="{FF2B5EF4-FFF2-40B4-BE49-F238E27FC236}">
                <a16:creationId xmlns:a16="http://schemas.microsoft.com/office/drawing/2014/main" xmlns="" id="{BB229BEC-1A47-4FDD-BF01-BE0C52C9D22E}"/>
              </a:ext>
            </a:extLst>
          </p:cNvPr>
          <p:cNvSpPr/>
          <p:nvPr/>
        </p:nvSpPr>
        <p:spPr>
          <a:xfrm>
            <a:off x="6732798" y="43700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short header</a:t>
            </a:r>
            <a:endParaRPr lang="en-GB" sz="1600" b="1" dirty="0"/>
          </a:p>
        </p:txBody>
      </p:sp>
      <p:cxnSp>
        <p:nvCxnSpPr>
          <p:cNvPr id="26" name="Connecteur droit avec flèche 25">
            <a:extLst>
              <a:ext uri="{FF2B5EF4-FFF2-40B4-BE49-F238E27FC236}">
                <a16:creationId xmlns:a16="http://schemas.microsoft.com/office/drawing/2014/main" xmlns="" id="{8AA26758-F849-4074-9BD0-D9ED172DB9D9}"/>
              </a:ext>
            </a:extLst>
          </p:cNvPr>
          <p:cNvCxnSpPr>
            <a:cxnSpLocks/>
            <a:stCxn id="9" idx="4"/>
            <a:endCxn id="21" idx="7"/>
          </p:cNvCxnSpPr>
          <p:nvPr/>
        </p:nvCxnSpPr>
        <p:spPr>
          <a:xfrm flipH="1">
            <a:off x="5019212" y="2590390"/>
            <a:ext cx="966240" cy="19161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xmlns="" id="{018CC3DE-A236-4A04-AD0A-7425B8DB708F}"/>
              </a:ext>
            </a:extLst>
          </p:cNvPr>
          <p:cNvCxnSpPr>
            <a:cxnSpLocks/>
            <a:stCxn id="9" idx="4"/>
            <a:endCxn id="23" idx="1"/>
          </p:cNvCxnSpPr>
          <p:nvPr/>
        </p:nvCxnSpPr>
        <p:spPr>
          <a:xfrm>
            <a:off x="5985452" y="2590390"/>
            <a:ext cx="966239" cy="19161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xmlns="" id="{34562A4F-50BA-4C02-9559-8117527D4994}"/>
              </a:ext>
            </a:extLst>
          </p:cNvPr>
          <p:cNvSpPr txBox="1"/>
          <p:nvPr/>
        </p:nvSpPr>
        <p:spPr>
          <a:xfrm rot="17910555">
            <a:off x="3768787" y="3247498"/>
            <a:ext cx="2832100" cy="523220"/>
          </a:xfrm>
          <a:prstGeom prst="rect">
            <a:avLst/>
          </a:prstGeom>
          <a:noFill/>
        </p:spPr>
        <p:txBody>
          <a:bodyPr wrap="square">
            <a:spAutoFit/>
          </a:bodyPr>
          <a:lstStyle/>
          <a:p>
            <a:pPr algn="ctr"/>
            <a:r>
              <a:rPr lang="en-GB" sz="1400" dirty="0"/>
              <a:t>Source Connection ID</a:t>
            </a:r>
          </a:p>
          <a:p>
            <a:pPr algn="ctr"/>
            <a:r>
              <a:rPr lang="en-GB" sz="1400" dirty="0"/>
              <a:t>Destination Connection ID</a:t>
            </a:r>
          </a:p>
        </p:txBody>
      </p:sp>
      <p:sp>
        <p:nvSpPr>
          <p:cNvPr id="35" name="ZoneTexte 34">
            <a:extLst>
              <a:ext uri="{FF2B5EF4-FFF2-40B4-BE49-F238E27FC236}">
                <a16:creationId xmlns:a16="http://schemas.microsoft.com/office/drawing/2014/main" xmlns="" id="{70FF6B56-89E9-422E-B7EB-FB1DE953FB4E}"/>
              </a:ext>
            </a:extLst>
          </p:cNvPr>
          <p:cNvSpPr txBox="1"/>
          <p:nvPr/>
        </p:nvSpPr>
        <p:spPr>
          <a:xfrm rot="3684188">
            <a:off x="5348731" y="3214671"/>
            <a:ext cx="2832100" cy="523220"/>
          </a:xfrm>
          <a:prstGeom prst="rect">
            <a:avLst/>
          </a:prstGeom>
          <a:noFill/>
        </p:spPr>
        <p:txBody>
          <a:bodyPr wrap="square">
            <a:spAutoFit/>
          </a:bodyPr>
          <a:lstStyle/>
          <a:p>
            <a:pPr algn="ctr"/>
            <a:r>
              <a:rPr lang="en-GB" sz="1400" dirty="0"/>
              <a:t>Omit explicit length of CID</a:t>
            </a:r>
          </a:p>
          <a:p>
            <a:pPr algn="ctr"/>
            <a:r>
              <a:rPr lang="en-GB" sz="1400" dirty="0"/>
              <a:t>Destination Connection ID</a:t>
            </a:r>
          </a:p>
        </p:txBody>
      </p:sp>
      <p:sp>
        <p:nvSpPr>
          <p:cNvPr id="37" name="Ellipse 36">
            <a:extLst>
              <a:ext uri="{FF2B5EF4-FFF2-40B4-BE49-F238E27FC236}">
                <a16:creationId xmlns:a16="http://schemas.microsoft.com/office/drawing/2014/main" xmlns="" id="{54301E91-A2B2-4C30-B7B5-7D1C0025D2C6}"/>
              </a:ext>
            </a:extLst>
          </p:cNvPr>
          <p:cNvSpPr/>
          <p:nvPr/>
        </p:nvSpPr>
        <p:spPr>
          <a:xfrm>
            <a:off x="9004562" y="16575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Echo the CIDs selected by client</a:t>
            </a:r>
            <a:endParaRPr lang="en-GB" sz="1600" b="1" dirty="0"/>
          </a:p>
        </p:txBody>
      </p:sp>
      <p:cxnSp>
        <p:nvCxnSpPr>
          <p:cNvPr id="38" name="Connecteur droit avec flèche 37">
            <a:extLst>
              <a:ext uri="{FF2B5EF4-FFF2-40B4-BE49-F238E27FC236}">
                <a16:creationId xmlns:a16="http://schemas.microsoft.com/office/drawing/2014/main" xmlns="" id="{5A4C3762-0093-478B-90CD-5557304E863D}"/>
              </a:ext>
            </a:extLst>
          </p:cNvPr>
          <p:cNvCxnSpPr>
            <a:cxnSpLocks/>
            <a:stCxn id="9" idx="6"/>
            <a:endCxn id="37" idx="2"/>
          </p:cNvCxnSpPr>
          <p:nvPr/>
        </p:nvCxnSpPr>
        <p:spPr>
          <a:xfrm flipV="1">
            <a:off x="6732798" y="2123569"/>
            <a:ext cx="2271764" cy="8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xmlns="" id="{D90995EC-5DE3-4F9D-AE17-B109BA9D66C3}"/>
              </a:ext>
            </a:extLst>
          </p:cNvPr>
          <p:cNvSpPr txBox="1"/>
          <p:nvPr/>
        </p:nvSpPr>
        <p:spPr>
          <a:xfrm>
            <a:off x="6452526" y="2133148"/>
            <a:ext cx="2832100" cy="307777"/>
          </a:xfrm>
          <a:prstGeom prst="rect">
            <a:avLst/>
          </a:prstGeom>
          <a:noFill/>
        </p:spPr>
        <p:txBody>
          <a:bodyPr wrap="square">
            <a:spAutoFit/>
          </a:bodyPr>
          <a:lstStyle/>
          <a:p>
            <a:pPr algn="ctr"/>
            <a:r>
              <a:rPr lang="fr-BE" sz="1400" dirty="0"/>
              <a:t>V</a:t>
            </a:r>
            <a:r>
              <a:rPr lang="en-GB" sz="1400" dirty="0"/>
              <a:t>ersion Negociation Packet</a:t>
            </a:r>
          </a:p>
        </p:txBody>
      </p:sp>
      <p:sp>
        <p:nvSpPr>
          <p:cNvPr id="47" name="Ellipse 46">
            <a:extLst>
              <a:ext uri="{FF2B5EF4-FFF2-40B4-BE49-F238E27FC236}">
                <a16:creationId xmlns:a16="http://schemas.microsoft.com/office/drawing/2014/main" xmlns="" id="{3E6D2D7C-1270-4E7B-903B-29AA72901D04}"/>
              </a:ext>
            </a:extLst>
          </p:cNvPr>
          <p:cNvSpPr/>
          <p:nvPr/>
        </p:nvSpPr>
        <p:spPr>
          <a:xfrm>
            <a:off x="9868162" y="36322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0 length CID</a:t>
            </a:r>
            <a:endParaRPr lang="en-GB" sz="1600" b="1" dirty="0"/>
          </a:p>
        </p:txBody>
      </p:sp>
      <p:cxnSp>
        <p:nvCxnSpPr>
          <p:cNvPr id="48" name="Connecteur droit avec flèche 47">
            <a:extLst>
              <a:ext uri="{FF2B5EF4-FFF2-40B4-BE49-F238E27FC236}">
                <a16:creationId xmlns:a16="http://schemas.microsoft.com/office/drawing/2014/main" xmlns="" id="{5B905CDA-3C4D-453E-AD95-3BD4BD5DF2A8}"/>
              </a:ext>
            </a:extLst>
          </p:cNvPr>
          <p:cNvCxnSpPr>
            <a:cxnSpLocks/>
            <a:stCxn id="9" idx="5"/>
            <a:endCxn id="47" idx="1"/>
          </p:cNvCxnSpPr>
          <p:nvPr/>
        </p:nvCxnSpPr>
        <p:spPr>
          <a:xfrm>
            <a:off x="6513905" y="2453904"/>
            <a:ext cx="3573150" cy="13147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xmlns="" id="{CDEF5010-7AF1-40DA-8DCD-01DF5AB65171}"/>
              </a:ext>
            </a:extLst>
          </p:cNvPr>
          <p:cNvSpPr txBox="1"/>
          <p:nvPr/>
        </p:nvSpPr>
        <p:spPr>
          <a:xfrm rot="1239070">
            <a:off x="7148641" y="2725700"/>
            <a:ext cx="2832100" cy="523220"/>
          </a:xfrm>
          <a:prstGeom prst="rect">
            <a:avLst/>
          </a:prstGeom>
          <a:noFill/>
        </p:spPr>
        <p:txBody>
          <a:bodyPr wrap="square">
            <a:spAutoFit/>
          </a:bodyPr>
          <a:lstStyle/>
          <a:p>
            <a:pPr algn="ctr"/>
            <a:r>
              <a:rPr lang="fr-BE" sz="1400" dirty="0"/>
              <a:t>No need to route to correct endpoint</a:t>
            </a:r>
            <a:endParaRPr lang="en-GB" sz="1400" dirty="0"/>
          </a:p>
        </p:txBody>
      </p:sp>
    </p:spTree>
    <p:extLst>
      <p:ext uri="{BB962C8B-B14F-4D97-AF65-F5344CB8AC3E}">
        <p14:creationId xmlns:p14="http://schemas.microsoft.com/office/powerpoint/2010/main" val="4161517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9160929" y="0"/>
            <a:ext cx="3067353" cy="954107"/>
          </a:xfrm>
          <a:prstGeom prst="rect">
            <a:avLst/>
          </a:prstGeom>
          <a:noFill/>
        </p:spPr>
        <p:txBody>
          <a:bodyPr wrap="square">
            <a:spAutoFit/>
          </a:bodyPr>
          <a:lstStyle/>
          <a:p>
            <a:r>
              <a:rPr lang="fr-BE" sz="2800" b="1" dirty="0"/>
              <a:t>I</a:t>
            </a:r>
            <a:r>
              <a:rPr lang="en-GB" sz="2800" b="1" dirty="0"/>
              <a:t>ssuing/Consuming and Retiring CIDs</a:t>
            </a:r>
          </a:p>
        </p:txBody>
      </p:sp>
      <p:sp>
        <p:nvSpPr>
          <p:cNvPr id="33" name="Ellipse 32">
            <a:extLst>
              <a:ext uri="{FF2B5EF4-FFF2-40B4-BE49-F238E27FC236}">
                <a16:creationId xmlns:a16="http://schemas.microsoft.com/office/drawing/2014/main" xmlns="" id="{89FCD844-DF7E-40C9-9D11-022F7FE63189}"/>
              </a:ext>
            </a:extLst>
          </p:cNvPr>
          <p:cNvSpPr/>
          <p:nvPr/>
        </p:nvSpPr>
        <p:spPr>
          <a:xfrm>
            <a:off x="498692" y="301072"/>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p:cNvCxnSpPr>
          <p:nvPr/>
        </p:nvCxnSpPr>
        <p:spPr>
          <a:xfrm>
            <a:off x="1993385" y="767065"/>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xmlns="" id="{DB737F55-3E4B-44C8-95BF-7E258C52E571}"/>
              </a:ext>
            </a:extLst>
          </p:cNvPr>
          <p:cNvSpPr txBox="1"/>
          <p:nvPr/>
        </p:nvSpPr>
        <p:spPr>
          <a:xfrm>
            <a:off x="1811415" y="799721"/>
            <a:ext cx="2702752" cy="1384995"/>
          </a:xfrm>
          <a:prstGeom prst="rect">
            <a:avLst/>
          </a:prstGeom>
          <a:noFill/>
        </p:spPr>
        <p:txBody>
          <a:bodyPr wrap="square" rtlCol="0">
            <a:spAutoFit/>
          </a:bodyPr>
          <a:lstStyle/>
          <a:p>
            <a:pPr algn="ctr"/>
            <a:r>
              <a:rPr lang="fr-BE" sz="1400" dirty="0"/>
              <a:t>Seqnum = 0|1</a:t>
            </a:r>
          </a:p>
          <a:p>
            <a:pPr algn="ctr"/>
            <a:r>
              <a:rPr lang="en-GB" sz="1400" dirty="0"/>
              <a:t>Random Source Connection ID in long header of Initial packet</a:t>
            </a:r>
          </a:p>
          <a:p>
            <a:pPr algn="ctr"/>
            <a:r>
              <a:rPr lang="en-GB" sz="1400" dirty="0"/>
              <a:t>active_connection_id_limit parameter to advertise le n° of active cid</a:t>
            </a:r>
          </a:p>
        </p:txBody>
      </p:sp>
      <p:sp>
        <p:nvSpPr>
          <p:cNvPr id="6" name="Ellipse 5">
            <a:extLst>
              <a:ext uri="{FF2B5EF4-FFF2-40B4-BE49-F238E27FC236}">
                <a16:creationId xmlns:a16="http://schemas.microsoft.com/office/drawing/2014/main" xmlns="" id="{BEF99852-F1FD-443E-AAE4-FC734762E949}"/>
              </a:ext>
            </a:extLst>
          </p:cNvPr>
          <p:cNvSpPr/>
          <p:nvPr/>
        </p:nvSpPr>
        <p:spPr>
          <a:xfrm>
            <a:off x="4366749" y="3010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Initial CID</a:t>
            </a:r>
            <a:endParaRPr lang="en-GB" sz="1600" b="1" dirty="0"/>
          </a:p>
        </p:txBody>
      </p:sp>
      <p:sp>
        <p:nvSpPr>
          <p:cNvPr id="9" name="Ellipse 8">
            <a:extLst>
              <a:ext uri="{FF2B5EF4-FFF2-40B4-BE49-F238E27FC236}">
                <a16:creationId xmlns:a16="http://schemas.microsoft.com/office/drawing/2014/main" xmlns="" id="{9BE42D8C-07B9-4E1D-A414-2C22C6871521}"/>
              </a:ext>
            </a:extLst>
          </p:cNvPr>
          <p:cNvSpPr/>
          <p:nvPr/>
        </p:nvSpPr>
        <p:spPr>
          <a:xfrm>
            <a:off x="4366748" y="302249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Additional CID</a:t>
            </a:r>
            <a:endParaRPr lang="en-GB" sz="1600" b="1" dirty="0"/>
          </a:p>
        </p:txBody>
      </p:sp>
      <p:cxnSp>
        <p:nvCxnSpPr>
          <p:cNvPr id="20" name="Connecteur droit avec flèche 19">
            <a:extLst>
              <a:ext uri="{FF2B5EF4-FFF2-40B4-BE49-F238E27FC236}">
                <a16:creationId xmlns:a16="http://schemas.microsoft.com/office/drawing/2014/main" xmlns="" id="{74666AEA-453B-471D-8EDA-B59188C84F48}"/>
              </a:ext>
            </a:extLst>
          </p:cNvPr>
          <p:cNvCxnSpPr>
            <a:cxnSpLocks/>
            <a:stCxn id="6" idx="4"/>
            <a:endCxn id="9" idx="0"/>
          </p:cNvCxnSpPr>
          <p:nvPr/>
        </p:nvCxnSpPr>
        <p:spPr>
          <a:xfrm flipH="1">
            <a:off x="5114095" y="1233057"/>
            <a:ext cx="1" cy="1789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xmlns="" id="{F1C002A0-5827-4A53-8C66-19BBDB237658}"/>
              </a:ext>
            </a:extLst>
          </p:cNvPr>
          <p:cNvSpPr txBox="1"/>
          <p:nvPr/>
        </p:nvSpPr>
        <p:spPr>
          <a:xfrm rot="16200000">
            <a:off x="4436793" y="1910358"/>
            <a:ext cx="1877822" cy="523220"/>
          </a:xfrm>
          <a:prstGeom prst="rect">
            <a:avLst/>
          </a:prstGeom>
          <a:noFill/>
        </p:spPr>
        <p:txBody>
          <a:bodyPr wrap="none" rtlCol="0">
            <a:spAutoFit/>
          </a:bodyPr>
          <a:lstStyle/>
          <a:p>
            <a:pPr algn="ctr"/>
            <a:r>
              <a:rPr lang="fr-BE" sz="1400" dirty="0"/>
              <a:t>NEW_CONNECTION_ID</a:t>
            </a:r>
          </a:p>
          <a:p>
            <a:pPr algn="ctr"/>
            <a:r>
              <a:rPr lang="fr-BE" sz="1400" dirty="0"/>
              <a:t>Seqnum ++</a:t>
            </a:r>
            <a:endParaRPr lang="en-GB" sz="1400" dirty="0"/>
          </a:p>
        </p:txBody>
      </p:sp>
      <p:sp>
        <p:nvSpPr>
          <p:cNvPr id="26" name="Ellipse 25">
            <a:extLst>
              <a:ext uri="{FF2B5EF4-FFF2-40B4-BE49-F238E27FC236}">
                <a16:creationId xmlns:a16="http://schemas.microsoft.com/office/drawing/2014/main" xmlns="" id="{2044A47E-6FCB-44C3-A3F1-4111163DE424}"/>
              </a:ext>
            </a:extLst>
          </p:cNvPr>
          <p:cNvSpPr/>
          <p:nvPr/>
        </p:nvSpPr>
        <p:spPr>
          <a:xfrm>
            <a:off x="498691" y="3022498"/>
            <a:ext cx="1494693" cy="931985"/>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Seqnum not assigned*</a:t>
            </a:r>
          </a:p>
        </p:txBody>
      </p:sp>
      <p:cxnSp>
        <p:nvCxnSpPr>
          <p:cNvPr id="29" name="Connecteur droit avec flèche 28">
            <a:extLst>
              <a:ext uri="{FF2B5EF4-FFF2-40B4-BE49-F238E27FC236}">
                <a16:creationId xmlns:a16="http://schemas.microsoft.com/office/drawing/2014/main" xmlns="" id="{77E192B5-E945-4CB8-8073-592991F090D0}"/>
              </a:ext>
            </a:extLst>
          </p:cNvPr>
          <p:cNvCxnSpPr>
            <a:cxnSpLocks/>
            <a:stCxn id="9" idx="2"/>
            <a:endCxn id="26" idx="6"/>
          </p:cNvCxnSpPr>
          <p:nvPr/>
        </p:nvCxnSpPr>
        <p:spPr>
          <a:xfrm flipH="1" flipV="1">
            <a:off x="1993384" y="3488491"/>
            <a:ext cx="237336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xmlns="" id="{E4EB0A52-5E61-4F3A-A421-7E5999A38C46}"/>
              </a:ext>
            </a:extLst>
          </p:cNvPr>
          <p:cNvSpPr txBox="1"/>
          <p:nvPr/>
        </p:nvSpPr>
        <p:spPr>
          <a:xfrm>
            <a:off x="1811415" y="3538627"/>
            <a:ext cx="2702752" cy="307777"/>
          </a:xfrm>
          <a:prstGeom prst="rect">
            <a:avLst/>
          </a:prstGeom>
          <a:noFill/>
        </p:spPr>
        <p:txBody>
          <a:bodyPr wrap="square" rtlCol="0">
            <a:spAutoFit/>
          </a:bodyPr>
          <a:lstStyle/>
          <a:p>
            <a:pPr algn="ctr"/>
            <a:r>
              <a:rPr lang="en-GB" sz="1400" dirty="0"/>
              <a:t>From Retry Packet</a:t>
            </a:r>
          </a:p>
        </p:txBody>
      </p:sp>
      <p:sp>
        <p:nvSpPr>
          <p:cNvPr id="36" name="Ellipse 35">
            <a:extLst>
              <a:ext uri="{FF2B5EF4-FFF2-40B4-BE49-F238E27FC236}">
                <a16:creationId xmlns:a16="http://schemas.microsoft.com/office/drawing/2014/main" xmlns="" id="{7590F503-55F1-4E8E-B2AE-65E712222F8B}"/>
              </a:ext>
            </a:extLst>
          </p:cNvPr>
          <p:cNvSpPr/>
          <p:nvPr/>
        </p:nvSpPr>
        <p:spPr>
          <a:xfrm>
            <a:off x="7796591" y="30224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Issued CID Invalidate</a:t>
            </a:r>
            <a:endParaRPr lang="en-GB" sz="1600" b="1" dirty="0"/>
          </a:p>
        </p:txBody>
      </p:sp>
      <p:cxnSp>
        <p:nvCxnSpPr>
          <p:cNvPr id="37" name="Connecteur droit avec flèche 36">
            <a:extLst>
              <a:ext uri="{FF2B5EF4-FFF2-40B4-BE49-F238E27FC236}">
                <a16:creationId xmlns:a16="http://schemas.microsoft.com/office/drawing/2014/main" xmlns="" id="{85C891E8-9F25-4144-A7C1-2E4B009E93A6}"/>
              </a:ext>
            </a:extLst>
          </p:cNvPr>
          <p:cNvCxnSpPr>
            <a:cxnSpLocks/>
            <a:stCxn id="9" idx="6"/>
            <a:endCxn id="36" idx="2"/>
          </p:cNvCxnSpPr>
          <p:nvPr/>
        </p:nvCxnSpPr>
        <p:spPr>
          <a:xfrm flipV="1">
            <a:off x="5861441" y="3488491"/>
            <a:ext cx="193515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xmlns="" id="{6DC5A78C-A20D-4C5B-B12A-05C991C514BF}"/>
              </a:ext>
            </a:extLst>
          </p:cNvPr>
          <p:cNvSpPr txBox="1"/>
          <p:nvPr/>
        </p:nvSpPr>
        <p:spPr>
          <a:xfrm>
            <a:off x="5477640" y="3488490"/>
            <a:ext cx="2702752" cy="307777"/>
          </a:xfrm>
          <a:prstGeom prst="rect">
            <a:avLst/>
          </a:prstGeom>
          <a:noFill/>
        </p:spPr>
        <p:txBody>
          <a:bodyPr wrap="square" rtlCol="0">
            <a:spAutoFit/>
          </a:bodyPr>
          <a:lstStyle/>
          <a:p>
            <a:pPr algn="ctr"/>
            <a:r>
              <a:rPr lang="en-GB" sz="1400" dirty="0"/>
              <a:t>RETIRE_CONNECTION_ID</a:t>
            </a:r>
          </a:p>
        </p:txBody>
      </p:sp>
      <p:sp>
        <p:nvSpPr>
          <p:cNvPr id="44" name="Ellipse 43">
            <a:extLst>
              <a:ext uri="{FF2B5EF4-FFF2-40B4-BE49-F238E27FC236}">
                <a16:creationId xmlns:a16="http://schemas.microsoft.com/office/drawing/2014/main" xmlns="" id="{9EF68C40-A41C-453A-A9F5-A84A1A782149}"/>
              </a:ext>
            </a:extLst>
          </p:cNvPr>
          <p:cNvSpPr/>
          <p:nvPr/>
        </p:nvSpPr>
        <p:spPr>
          <a:xfrm>
            <a:off x="4349229" y="57508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Consummed CID</a:t>
            </a:r>
            <a:endParaRPr lang="en-GB" sz="1600" b="1" dirty="0"/>
          </a:p>
        </p:txBody>
      </p:sp>
      <p:cxnSp>
        <p:nvCxnSpPr>
          <p:cNvPr id="46" name="Connecteur droit avec flèche 45">
            <a:extLst>
              <a:ext uri="{FF2B5EF4-FFF2-40B4-BE49-F238E27FC236}">
                <a16:creationId xmlns:a16="http://schemas.microsoft.com/office/drawing/2014/main" xmlns="" id="{4E0D0912-C247-4B87-8A18-1B611D1F795E}"/>
              </a:ext>
            </a:extLst>
          </p:cNvPr>
          <p:cNvCxnSpPr>
            <a:cxnSpLocks/>
          </p:cNvCxnSpPr>
          <p:nvPr/>
        </p:nvCxnSpPr>
        <p:spPr>
          <a:xfrm flipH="1">
            <a:off x="5114096" y="3961410"/>
            <a:ext cx="1" cy="1789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xmlns="" id="{08DEFA4B-726A-4B98-B44E-9055B76E0672}"/>
              </a:ext>
            </a:extLst>
          </p:cNvPr>
          <p:cNvSpPr txBox="1"/>
          <p:nvPr/>
        </p:nvSpPr>
        <p:spPr>
          <a:xfrm rot="16200000">
            <a:off x="4634091" y="4746432"/>
            <a:ext cx="1267783" cy="307777"/>
          </a:xfrm>
          <a:prstGeom prst="rect">
            <a:avLst/>
          </a:prstGeom>
          <a:noFill/>
        </p:spPr>
        <p:txBody>
          <a:bodyPr wrap="none" rtlCol="0">
            <a:spAutoFit/>
          </a:bodyPr>
          <a:lstStyle/>
          <a:p>
            <a:pPr algn="ctr"/>
            <a:r>
              <a:rPr lang="fr-BE" sz="1400" dirty="0"/>
              <a:t>Migrating peer</a:t>
            </a:r>
            <a:endParaRPr lang="en-GB" sz="1400" dirty="0"/>
          </a:p>
        </p:txBody>
      </p:sp>
      <p:cxnSp>
        <p:nvCxnSpPr>
          <p:cNvPr id="48" name="Connecteur droit avec flèche 47">
            <a:extLst>
              <a:ext uri="{FF2B5EF4-FFF2-40B4-BE49-F238E27FC236}">
                <a16:creationId xmlns:a16="http://schemas.microsoft.com/office/drawing/2014/main" xmlns="" id="{BA94399E-FE56-49CC-9CF5-7888AF70732D}"/>
              </a:ext>
            </a:extLst>
          </p:cNvPr>
          <p:cNvCxnSpPr>
            <a:cxnSpLocks/>
            <a:stCxn id="44" idx="6"/>
            <a:endCxn id="36" idx="4"/>
          </p:cNvCxnSpPr>
          <p:nvPr/>
        </p:nvCxnSpPr>
        <p:spPr>
          <a:xfrm flipV="1">
            <a:off x="5843922" y="3954483"/>
            <a:ext cx="2700016" cy="2262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xmlns="" id="{A2399522-11C7-4D9E-8EE6-072CF8475AB7}"/>
              </a:ext>
            </a:extLst>
          </p:cNvPr>
          <p:cNvSpPr txBox="1"/>
          <p:nvPr/>
        </p:nvSpPr>
        <p:spPr>
          <a:xfrm rot="19131159">
            <a:off x="5710144" y="4805677"/>
            <a:ext cx="2702752" cy="307777"/>
          </a:xfrm>
          <a:prstGeom prst="rect">
            <a:avLst/>
          </a:prstGeom>
          <a:noFill/>
        </p:spPr>
        <p:txBody>
          <a:bodyPr wrap="square" rtlCol="0">
            <a:spAutoFit/>
          </a:bodyPr>
          <a:lstStyle/>
          <a:p>
            <a:pPr algn="ctr"/>
            <a:r>
              <a:rPr lang="en-GB" sz="1400" dirty="0"/>
              <a:t>RETIRE_CONNECTION_ID</a:t>
            </a:r>
          </a:p>
        </p:txBody>
      </p:sp>
      <p:cxnSp>
        <p:nvCxnSpPr>
          <p:cNvPr id="54" name="Connecteur : en arc 53">
            <a:extLst>
              <a:ext uri="{FF2B5EF4-FFF2-40B4-BE49-F238E27FC236}">
                <a16:creationId xmlns:a16="http://schemas.microsoft.com/office/drawing/2014/main" xmlns="" id="{87AF58BA-DAED-4C39-9F9D-826A9E9BB8FA}"/>
              </a:ext>
            </a:extLst>
          </p:cNvPr>
          <p:cNvCxnSpPr>
            <a:stCxn id="36" idx="0"/>
            <a:endCxn id="9" idx="7"/>
          </p:cNvCxnSpPr>
          <p:nvPr/>
        </p:nvCxnSpPr>
        <p:spPr>
          <a:xfrm rot="16200000" flipH="1" flipV="1">
            <a:off x="7024999" y="1640046"/>
            <a:ext cx="136487" cy="2901390"/>
          </a:xfrm>
          <a:prstGeom prst="curvedConnector3">
            <a:avLst>
              <a:gd name="adj1" fmla="val -167488"/>
            </a:avLst>
          </a:prstGeom>
          <a:ln>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a16="http://schemas.microsoft.com/office/drawing/2014/main" xmlns="" id="{2283845F-75D6-434D-8168-F02C7E37191C}"/>
              </a:ext>
            </a:extLst>
          </p:cNvPr>
          <p:cNvSpPr txBox="1"/>
          <p:nvPr/>
        </p:nvSpPr>
        <p:spPr>
          <a:xfrm>
            <a:off x="6302570" y="2525914"/>
            <a:ext cx="1877822" cy="307777"/>
          </a:xfrm>
          <a:prstGeom prst="rect">
            <a:avLst/>
          </a:prstGeom>
          <a:noFill/>
        </p:spPr>
        <p:txBody>
          <a:bodyPr wrap="none" rtlCol="0">
            <a:spAutoFit/>
          </a:bodyPr>
          <a:lstStyle/>
          <a:p>
            <a:pPr algn="ctr"/>
            <a:r>
              <a:rPr lang="fr-BE" sz="1400" dirty="0"/>
              <a:t>NEW_CONNECTION_ID</a:t>
            </a:r>
          </a:p>
        </p:txBody>
      </p:sp>
      <p:sp>
        <p:nvSpPr>
          <p:cNvPr id="58" name="Ellipse 57">
            <a:extLst>
              <a:ext uri="{FF2B5EF4-FFF2-40B4-BE49-F238E27FC236}">
                <a16:creationId xmlns:a16="http://schemas.microsoft.com/office/drawing/2014/main" xmlns="" id="{D3BE15D0-A757-4A44-A465-F5C3D1CCA883}"/>
              </a:ext>
            </a:extLst>
          </p:cNvPr>
          <p:cNvSpPr/>
          <p:nvPr/>
        </p:nvSpPr>
        <p:spPr>
          <a:xfrm>
            <a:off x="6829016" y="96685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increased Retire Prior To field</a:t>
            </a:r>
            <a:endParaRPr lang="en-GB" sz="1600" b="1" dirty="0"/>
          </a:p>
        </p:txBody>
      </p:sp>
      <p:cxnSp>
        <p:nvCxnSpPr>
          <p:cNvPr id="59" name="Connecteur droit avec flèche 58">
            <a:extLst>
              <a:ext uri="{FF2B5EF4-FFF2-40B4-BE49-F238E27FC236}">
                <a16:creationId xmlns:a16="http://schemas.microsoft.com/office/drawing/2014/main" xmlns="" id="{6FEDD379-E6E4-4BDB-A737-D1E5AA41683F}"/>
              </a:ext>
            </a:extLst>
          </p:cNvPr>
          <p:cNvCxnSpPr>
            <a:cxnSpLocks/>
            <a:endCxn id="58" idx="3"/>
          </p:cNvCxnSpPr>
          <p:nvPr/>
        </p:nvCxnSpPr>
        <p:spPr>
          <a:xfrm flipV="1">
            <a:off x="5421871" y="1762353"/>
            <a:ext cx="1626038" cy="13485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xmlns="" id="{6E559E57-76EE-48EE-96D3-0237FA8F03B6}"/>
              </a:ext>
            </a:extLst>
          </p:cNvPr>
          <p:cNvCxnSpPr>
            <a:cxnSpLocks/>
            <a:stCxn id="58" idx="5"/>
            <a:endCxn id="36" idx="7"/>
          </p:cNvCxnSpPr>
          <p:nvPr/>
        </p:nvCxnSpPr>
        <p:spPr>
          <a:xfrm>
            <a:off x="8104816" y="1762353"/>
            <a:ext cx="967575" cy="13966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a16="http://schemas.microsoft.com/office/drawing/2014/main" xmlns="" id="{365C61A8-1FEA-4587-B400-7B73193CC1C4}"/>
              </a:ext>
            </a:extLst>
          </p:cNvPr>
          <p:cNvSpPr txBox="1"/>
          <p:nvPr/>
        </p:nvSpPr>
        <p:spPr>
          <a:xfrm rot="3324991">
            <a:off x="7845548" y="2402618"/>
            <a:ext cx="2144708" cy="307777"/>
          </a:xfrm>
          <a:prstGeom prst="rect">
            <a:avLst/>
          </a:prstGeom>
          <a:noFill/>
        </p:spPr>
        <p:txBody>
          <a:bodyPr wrap="square" rtlCol="0">
            <a:spAutoFit/>
          </a:bodyPr>
          <a:lstStyle/>
          <a:p>
            <a:pPr algn="ctr"/>
            <a:r>
              <a:rPr lang="en-GB" sz="1400" dirty="0"/>
              <a:t>[RETIRE_CONNECTION_ID]</a:t>
            </a:r>
          </a:p>
        </p:txBody>
      </p:sp>
      <p:sp>
        <p:nvSpPr>
          <p:cNvPr id="69" name="Ellipse 68">
            <a:extLst>
              <a:ext uri="{FF2B5EF4-FFF2-40B4-BE49-F238E27FC236}">
                <a16:creationId xmlns:a16="http://schemas.microsoft.com/office/drawing/2014/main" xmlns="" id="{55F03CE9-27A8-47A7-ACD9-48ADD1222CAB}"/>
              </a:ext>
            </a:extLst>
          </p:cNvPr>
          <p:cNvSpPr/>
          <p:nvPr/>
        </p:nvSpPr>
        <p:spPr>
          <a:xfrm>
            <a:off x="10380585" y="155096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70" name="Connecteur droit avec flèche 69">
            <a:extLst>
              <a:ext uri="{FF2B5EF4-FFF2-40B4-BE49-F238E27FC236}">
                <a16:creationId xmlns:a16="http://schemas.microsoft.com/office/drawing/2014/main" xmlns="" id="{C0B28957-4EF0-4A7B-83D8-3E28C3358D71}"/>
              </a:ext>
            </a:extLst>
          </p:cNvPr>
          <p:cNvCxnSpPr>
            <a:cxnSpLocks/>
            <a:stCxn id="58" idx="6"/>
            <a:endCxn id="69" idx="2"/>
          </p:cNvCxnSpPr>
          <p:nvPr/>
        </p:nvCxnSpPr>
        <p:spPr>
          <a:xfrm>
            <a:off x="8323709" y="1432847"/>
            <a:ext cx="2056876" cy="5841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xmlns="" id="{B982874C-69B0-4192-9858-444EFB60854D}"/>
              </a:ext>
            </a:extLst>
          </p:cNvPr>
          <p:cNvSpPr txBox="1"/>
          <p:nvPr/>
        </p:nvSpPr>
        <p:spPr>
          <a:xfrm rot="980412">
            <a:off x="8533935" y="1286029"/>
            <a:ext cx="2238676" cy="523220"/>
          </a:xfrm>
          <a:prstGeom prst="rect">
            <a:avLst/>
          </a:prstGeom>
          <a:noFill/>
        </p:spPr>
        <p:txBody>
          <a:bodyPr wrap="square">
            <a:spAutoFit/>
          </a:bodyPr>
          <a:lstStyle/>
          <a:p>
            <a:r>
              <a:rPr lang="en-GB" sz="1400" dirty="0"/>
              <a:t>can no longer process the indicated CIDs, </a:t>
            </a:r>
          </a:p>
        </p:txBody>
      </p:sp>
      <p:sp>
        <p:nvSpPr>
          <p:cNvPr id="80" name="Ellipse 79">
            <a:extLst>
              <a:ext uri="{FF2B5EF4-FFF2-40B4-BE49-F238E27FC236}">
                <a16:creationId xmlns:a16="http://schemas.microsoft.com/office/drawing/2014/main" xmlns="" id="{B0AAC6C2-7B66-4959-B30A-688160A2794A}"/>
              </a:ext>
            </a:extLst>
          </p:cNvPr>
          <p:cNvSpPr/>
          <p:nvPr/>
        </p:nvSpPr>
        <p:spPr>
          <a:xfrm>
            <a:off x="1649213" y="528485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CONNECTION_ID_LIMIT_ERROR</a:t>
            </a:r>
            <a:endParaRPr lang="en-GB" sz="1100" b="1" dirty="0"/>
          </a:p>
        </p:txBody>
      </p:sp>
      <p:cxnSp>
        <p:nvCxnSpPr>
          <p:cNvPr id="81" name="Connecteur droit avec flèche 80">
            <a:extLst>
              <a:ext uri="{FF2B5EF4-FFF2-40B4-BE49-F238E27FC236}">
                <a16:creationId xmlns:a16="http://schemas.microsoft.com/office/drawing/2014/main" xmlns="" id="{1D51AAC6-D4CC-404F-9667-2FF9D89895D3}"/>
              </a:ext>
            </a:extLst>
          </p:cNvPr>
          <p:cNvCxnSpPr>
            <a:cxnSpLocks/>
            <a:stCxn id="9" idx="3"/>
            <a:endCxn id="80" idx="7"/>
          </p:cNvCxnSpPr>
          <p:nvPr/>
        </p:nvCxnSpPr>
        <p:spPr>
          <a:xfrm flipH="1">
            <a:off x="2925013" y="3817998"/>
            <a:ext cx="1660628" cy="1603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ZoneTexte 87">
            <a:extLst>
              <a:ext uri="{FF2B5EF4-FFF2-40B4-BE49-F238E27FC236}">
                <a16:creationId xmlns:a16="http://schemas.microsoft.com/office/drawing/2014/main" xmlns="" id="{066E6F3D-A7C4-43A3-8B76-B69D6E74340E}"/>
              </a:ext>
            </a:extLst>
          </p:cNvPr>
          <p:cNvSpPr txBox="1"/>
          <p:nvPr/>
        </p:nvSpPr>
        <p:spPr>
          <a:xfrm rot="18973401">
            <a:off x="2346173" y="4517818"/>
            <a:ext cx="3357769" cy="523220"/>
          </a:xfrm>
          <a:prstGeom prst="rect">
            <a:avLst/>
          </a:prstGeom>
          <a:noFill/>
        </p:spPr>
        <p:txBody>
          <a:bodyPr wrap="square">
            <a:spAutoFit/>
          </a:bodyPr>
          <a:lstStyle/>
          <a:p>
            <a:pPr algn="ctr"/>
            <a:r>
              <a:rPr lang="en-GB" sz="1400" dirty="0"/>
              <a:t>active_connection_id_limit </a:t>
            </a:r>
          </a:p>
          <a:p>
            <a:pPr algn="ctr"/>
            <a:r>
              <a:rPr lang="en-GB" sz="1400" dirty="0"/>
              <a:t>reach </a:t>
            </a:r>
          </a:p>
        </p:txBody>
      </p:sp>
    </p:spTree>
    <p:extLst>
      <p:ext uri="{BB962C8B-B14F-4D97-AF65-F5344CB8AC3E}">
        <p14:creationId xmlns:p14="http://schemas.microsoft.com/office/powerpoint/2010/main" val="66364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703733" y="0"/>
            <a:ext cx="3488267" cy="954107"/>
          </a:xfrm>
          <a:prstGeom prst="rect">
            <a:avLst/>
          </a:prstGeom>
          <a:noFill/>
        </p:spPr>
        <p:txBody>
          <a:bodyPr wrap="square">
            <a:spAutoFit/>
          </a:bodyPr>
          <a:lstStyle/>
          <a:p>
            <a:r>
              <a:rPr lang="en-GB" sz="2800" b="1" dirty="0"/>
              <a:t>Matching Packets to Connections</a:t>
            </a:r>
          </a:p>
        </p:txBody>
      </p:sp>
      <p:sp>
        <p:nvSpPr>
          <p:cNvPr id="33" name="Ellipse 32">
            <a:extLst>
              <a:ext uri="{FF2B5EF4-FFF2-40B4-BE49-F238E27FC236}">
                <a16:creationId xmlns:a16="http://schemas.microsoft.com/office/drawing/2014/main" xmlns="" id="{89FCD844-DF7E-40C9-9D11-022F7FE63189}"/>
              </a:ext>
            </a:extLst>
          </p:cNvPr>
          <p:cNvSpPr/>
          <p:nvPr/>
        </p:nvSpPr>
        <p:spPr>
          <a:xfrm>
            <a:off x="905088" y="29862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Incoming packet</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flipV="1">
            <a:off x="2399781" y="1311905"/>
            <a:ext cx="2681787" cy="21402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5081568" y="84591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a:t>
            </a:r>
            <a:endParaRPr lang="en-GB" sz="1600" b="1" dirty="0"/>
          </a:p>
        </p:txBody>
      </p:sp>
      <p:sp>
        <p:nvSpPr>
          <p:cNvPr id="6" name="Ellipse 5">
            <a:extLst>
              <a:ext uri="{FF2B5EF4-FFF2-40B4-BE49-F238E27FC236}">
                <a16:creationId xmlns:a16="http://schemas.microsoft.com/office/drawing/2014/main" xmlns="" id="{E4E1C394-BCB0-41C3-90F3-25491E2FC76D}"/>
              </a:ext>
            </a:extLst>
          </p:cNvPr>
          <p:cNvSpPr/>
          <p:nvPr/>
        </p:nvSpPr>
        <p:spPr>
          <a:xfrm>
            <a:off x="5081566" y="47223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No existing connection</a:t>
            </a:r>
            <a:endParaRPr lang="en-GB" sz="1600" b="1" dirty="0"/>
          </a:p>
        </p:txBody>
      </p:sp>
      <p:cxnSp>
        <p:nvCxnSpPr>
          <p:cNvPr id="14" name="Connecteur droit avec flèche 13">
            <a:extLst>
              <a:ext uri="{FF2B5EF4-FFF2-40B4-BE49-F238E27FC236}">
                <a16:creationId xmlns:a16="http://schemas.microsoft.com/office/drawing/2014/main" xmlns="" id="{DBE50BE1-AE29-4545-99F7-417A2059523D}"/>
              </a:ext>
            </a:extLst>
          </p:cNvPr>
          <p:cNvCxnSpPr>
            <a:cxnSpLocks/>
            <a:stCxn id="33" idx="6"/>
            <a:endCxn id="6" idx="2"/>
          </p:cNvCxnSpPr>
          <p:nvPr/>
        </p:nvCxnSpPr>
        <p:spPr>
          <a:xfrm>
            <a:off x="2399781" y="3452204"/>
            <a:ext cx="2681785" cy="17360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xmlns="" id="{69B8A459-4007-4744-8138-893C37E6704D}"/>
              </a:ext>
            </a:extLst>
          </p:cNvPr>
          <p:cNvSpPr txBox="1"/>
          <p:nvPr/>
        </p:nvSpPr>
        <p:spPr>
          <a:xfrm rot="19248194">
            <a:off x="2251724" y="1951268"/>
            <a:ext cx="2612571" cy="461665"/>
          </a:xfrm>
          <a:prstGeom prst="rect">
            <a:avLst/>
          </a:prstGeom>
          <a:noFill/>
        </p:spPr>
        <p:txBody>
          <a:bodyPr wrap="square">
            <a:spAutoFit/>
          </a:bodyPr>
          <a:lstStyle/>
          <a:p>
            <a:r>
              <a:rPr lang="en-GB" sz="1200" dirty="0"/>
              <a:t>length Destination Connection ID != 0</a:t>
            </a:r>
          </a:p>
          <a:p>
            <a:r>
              <a:rPr lang="en-GB" sz="1200" dirty="0"/>
              <a:t>Destination CID corresponding</a:t>
            </a:r>
          </a:p>
        </p:txBody>
      </p:sp>
      <p:cxnSp>
        <p:nvCxnSpPr>
          <p:cNvPr id="10" name="Connecteur droit avec flèche 9">
            <a:extLst>
              <a:ext uri="{FF2B5EF4-FFF2-40B4-BE49-F238E27FC236}">
                <a16:creationId xmlns:a16="http://schemas.microsoft.com/office/drawing/2014/main" xmlns="" id="{6589CEFF-63AD-48E0-B8C2-2B9C42EE3BA1}"/>
              </a:ext>
            </a:extLst>
          </p:cNvPr>
          <p:cNvCxnSpPr>
            <a:cxnSpLocks/>
            <a:stCxn id="33" idx="6"/>
            <a:endCxn id="11" idx="2"/>
          </p:cNvCxnSpPr>
          <p:nvPr/>
        </p:nvCxnSpPr>
        <p:spPr>
          <a:xfrm>
            <a:off x="2399781" y="3452204"/>
            <a:ext cx="2681786" cy="308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Ellipse 10">
            <a:extLst>
              <a:ext uri="{FF2B5EF4-FFF2-40B4-BE49-F238E27FC236}">
                <a16:creationId xmlns:a16="http://schemas.microsoft.com/office/drawing/2014/main" xmlns="" id="{B48A28A4-F86C-489F-903E-CDB2F959EE1D}"/>
              </a:ext>
            </a:extLst>
          </p:cNvPr>
          <p:cNvSpPr/>
          <p:nvPr/>
        </p:nvSpPr>
        <p:spPr>
          <a:xfrm>
            <a:off x="5081567" y="30171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a:t>
            </a:r>
            <a:r>
              <a:rPr lang="fr-BE" sz="1200" b="1" dirty="0" smtClean="0"/>
              <a:t>connection with 0-length </a:t>
            </a:r>
            <a:endParaRPr lang="en-GB" sz="1600" b="1" dirty="0"/>
          </a:p>
        </p:txBody>
      </p:sp>
      <p:sp>
        <p:nvSpPr>
          <p:cNvPr id="12" name="ZoneTexte 11">
            <a:extLst>
              <a:ext uri="{FF2B5EF4-FFF2-40B4-BE49-F238E27FC236}">
                <a16:creationId xmlns:a16="http://schemas.microsoft.com/office/drawing/2014/main" xmlns="" id="{69B8A459-4007-4744-8138-893C37E6704D}"/>
              </a:ext>
            </a:extLst>
          </p:cNvPr>
          <p:cNvSpPr txBox="1"/>
          <p:nvPr/>
        </p:nvSpPr>
        <p:spPr>
          <a:xfrm>
            <a:off x="2933529" y="3003829"/>
            <a:ext cx="2612571" cy="830997"/>
          </a:xfrm>
          <a:prstGeom prst="rect">
            <a:avLst/>
          </a:prstGeom>
          <a:noFill/>
        </p:spPr>
        <p:txBody>
          <a:bodyPr wrap="square">
            <a:spAutoFit/>
          </a:bodyPr>
          <a:lstStyle/>
          <a:p>
            <a:r>
              <a:rPr lang="en-GB" sz="1200" dirty="0"/>
              <a:t>length Destination C</a:t>
            </a:r>
            <a:r>
              <a:rPr lang="en-GB" sz="1200" dirty="0" smtClean="0"/>
              <a:t>ID ==0</a:t>
            </a:r>
            <a:endParaRPr lang="en-GB" sz="1200" dirty="0"/>
          </a:p>
          <a:p>
            <a:r>
              <a:rPr lang="en-GB" sz="1200" dirty="0"/>
              <a:t>Destination CID </a:t>
            </a:r>
            <a:r>
              <a:rPr lang="en-GB" sz="1200" dirty="0" smtClean="0"/>
              <a:t>corresponding</a:t>
            </a:r>
          </a:p>
          <a:p>
            <a:endParaRPr lang="en-GB" sz="1200" dirty="0"/>
          </a:p>
          <a:p>
            <a:r>
              <a:rPr lang="en-GB" sz="1200" dirty="0" smtClean="0"/>
              <a:t>(only port and address)</a:t>
            </a:r>
            <a:endParaRPr lang="en-GB" sz="1200" dirty="0"/>
          </a:p>
        </p:txBody>
      </p:sp>
      <p:sp>
        <p:nvSpPr>
          <p:cNvPr id="20" name="Ellipse 19">
            <a:extLst>
              <a:ext uri="{FF2B5EF4-FFF2-40B4-BE49-F238E27FC236}">
                <a16:creationId xmlns:a16="http://schemas.microsoft.com/office/drawing/2014/main" xmlns="" id="{E4E1C394-BCB0-41C3-90F3-25491E2FC76D}"/>
              </a:ext>
            </a:extLst>
          </p:cNvPr>
          <p:cNvSpPr/>
          <p:nvPr/>
        </p:nvSpPr>
        <p:spPr>
          <a:xfrm>
            <a:off x="7763351" y="39536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Create new Connection</a:t>
            </a:r>
            <a:endParaRPr lang="en-GB" sz="1600" b="1" dirty="0"/>
          </a:p>
        </p:txBody>
      </p:sp>
      <p:sp>
        <p:nvSpPr>
          <p:cNvPr id="22" name="Ellipse 21">
            <a:extLst>
              <a:ext uri="{FF2B5EF4-FFF2-40B4-BE49-F238E27FC236}">
                <a16:creationId xmlns:a16="http://schemas.microsoft.com/office/drawing/2014/main" xmlns="" id="{B0AAC6C2-7B66-4959-B30A-688160A2794A}"/>
              </a:ext>
            </a:extLst>
          </p:cNvPr>
          <p:cNvSpPr/>
          <p:nvPr/>
        </p:nvSpPr>
        <p:spPr>
          <a:xfrm>
            <a:off x="7763351" y="565429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smtClean="0"/>
              <a:t>Connection Unusable</a:t>
            </a:r>
            <a:endParaRPr lang="en-GB" sz="1100" b="1" dirty="0"/>
          </a:p>
        </p:txBody>
      </p:sp>
      <p:cxnSp>
        <p:nvCxnSpPr>
          <p:cNvPr id="24" name="Connecteur droit avec flèche 23">
            <a:extLst>
              <a:ext uri="{FF2B5EF4-FFF2-40B4-BE49-F238E27FC236}">
                <a16:creationId xmlns:a16="http://schemas.microsoft.com/office/drawing/2014/main" xmlns="" id="{DBE50BE1-AE29-4545-99F7-417A2059523D}"/>
              </a:ext>
            </a:extLst>
          </p:cNvPr>
          <p:cNvCxnSpPr>
            <a:cxnSpLocks/>
            <a:stCxn id="6" idx="6"/>
            <a:endCxn id="20" idx="2"/>
          </p:cNvCxnSpPr>
          <p:nvPr/>
        </p:nvCxnSpPr>
        <p:spPr>
          <a:xfrm flipV="1">
            <a:off x="6576259" y="4419690"/>
            <a:ext cx="1187092" cy="7686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xmlns="" id="{DBE50BE1-AE29-4545-99F7-417A2059523D}"/>
              </a:ext>
            </a:extLst>
          </p:cNvPr>
          <p:cNvCxnSpPr>
            <a:cxnSpLocks/>
            <a:stCxn id="6" idx="6"/>
            <a:endCxn id="22" idx="2"/>
          </p:cNvCxnSpPr>
          <p:nvPr/>
        </p:nvCxnSpPr>
        <p:spPr>
          <a:xfrm>
            <a:off x="6576259" y="5188300"/>
            <a:ext cx="118709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xmlns="" id="{E4EB0A52-5E61-4F3A-A421-7E5999A38C46}"/>
              </a:ext>
            </a:extLst>
          </p:cNvPr>
          <p:cNvSpPr txBox="1"/>
          <p:nvPr/>
        </p:nvSpPr>
        <p:spPr>
          <a:xfrm>
            <a:off x="5807945" y="1939042"/>
            <a:ext cx="2702752" cy="738664"/>
          </a:xfrm>
          <a:prstGeom prst="rect">
            <a:avLst/>
          </a:prstGeom>
          <a:noFill/>
        </p:spPr>
        <p:txBody>
          <a:bodyPr wrap="square" rtlCol="0">
            <a:spAutoFit/>
          </a:bodyPr>
          <a:lstStyle/>
          <a:p>
            <a:pPr algn="ctr"/>
            <a:r>
              <a:rPr lang="en-GB" sz="1400" dirty="0" smtClean="0"/>
              <a:t>If packets inconsistent with</a:t>
            </a:r>
          </a:p>
          <a:p>
            <a:pPr algn="ctr"/>
            <a:r>
              <a:rPr lang="en-GB" sz="1400" dirty="0"/>
              <a:t>s</a:t>
            </a:r>
            <a:r>
              <a:rPr lang="en-GB" sz="1400" dirty="0" smtClean="0"/>
              <a:t>tate of connection</a:t>
            </a:r>
          </a:p>
          <a:p>
            <a:pPr algn="ctr"/>
            <a:r>
              <a:rPr lang="en-GB" sz="1400" dirty="0" smtClean="0"/>
              <a:t>(wrong version, protection, …)</a:t>
            </a:r>
            <a:endParaRPr lang="en-GB" sz="1400" dirty="0"/>
          </a:p>
        </p:txBody>
      </p:sp>
      <p:sp>
        <p:nvSpPr>
          <p:cNvPr id="34" name="Ellipse 33">
            <a:extLst>
              <a:ext uri="{FF2B5EF4-FFF2-40B4-BE49-F238E27FC236}">
                <a16:creationId xmlns:a16="http://schemas.microsoft.com/office/drawing/2014/main" xmlns="" id="{B0AAC6C2-7B66-4959-B30A-688160A2794A}"/>
              </a:ext>
            </a:extLst>
          </p:cNvPr>
          <p:cNvSpPr/>
          <p:nvPr/>
        </p:nvSpPr>
        <p:spPr>
          <a:xfrm>
            <a:off x="9065868" y="184238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smtClean="0"/>
              <a:t>Packet discards</a:t>
            </a:r>
            <a:endParaRPr lang="en-GB" sz="1100" b="1" dirty="0"/>
          </a:p>
        </p:txBody>
      </p:sp>
      <p:cxnSp>
        <p:nvCxnSpPr>
          <p:cNvPr id="35" name="Connecteur droit avec flèche 34">
            <a:extLst>
              <a:ext uri="{FF2B5EF4-FFF2-40B4-BE49-F238E27FC236}">
                <a16:creationId xmlns:a16="http://schemas.microsoft.com/office/drawing/2014/main" xmlns="" id="{DBE50BE1-AE29-4545-99F7-417A2059523D}"/>
              </a:ext>
            </a:extLst>
          </p:cNvPr>
          <p:cNvCxnSpPr>
            <a:cxnSpLocks/>
            <a:stCxn id="11" idx="6"/>
            <a:endCxn id="34" idx="2"/>
          </p:cNvCxnSpPr>
          <p:nvPr/>
        </p:nvCxnSpPr>
        <p:spPr>
          <a:xfrm flipV="1">
            <a:off x="6576260" y="2308374"/>
            <a:ext cx="2489608" cy="1174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xmlns="" id="{DBE50BE1-AE29-4545-99F7-417A2059523D}"/>
              </a:ext>
            </a:extLst>
          </p:cNvPr>
          <p:cNvCxnSpPr>
            <a:cxnSpLocks/>
            <a:stCxn id="3" idx="6"/>
            <a:endCxn id="34" idx="2"/>
          </p:cNvCxnSpPr>
          <p:nvPr/>
        </p:nvCxnSpPr>
        <p:spPr>
          <a:xfrm>
            <a:off x="6576261" y="1311905"/>
            <a:ext cx="2489607" cy="9964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xmlns="" id="{E4EB0A52-5E61-4F3A-A421-7E5999A38C46}"/>
              </a:ext>
            </a:extLst>
          </p:cNvPr>
          <p:cNvSpPr txBox="1"/>
          <p:nvPr/>
        </p:nvSpPr>
        <p:spPr>
          <a:xfrm rot="2437329">
            <a:off x="5834482" y="5771674"/>
            <a:ext cx="2702752" cy="307777"/>
          </a:xfrm>
          <a:prstGeom prst="rect">
            <a:avLst/>
          </a:prstGeom>
          <a:noFill/>
        </p:spPr>
        <p:txBody>
          <a:bodyPr wrap="square" rtlCol="0">
            <a:spAutoFit/>
          </a:bodyPr>
          <a:lstStyle/>
          <a:p>
            <a:pPr algn="ctr"/>
            <a:r>
              <a:rPr lang="en-GB" sz="1400" dirty="0" smtClean="0"/>
              <a:t>Stateless Reset</a:t>
            </a:r>
            <a:endParaRPr lang="en-GB" sz="1400" dirty="0"/>
          </a:p>
        </p:txBody>
      </p:sp>
    </p:spTree>
    <p:extLst>
      <p:ext uri="{BB962C8B-B14F-4D97-AF65-F5344CB8AC3E}">
        <p14:creationId xmlns:p14="http://schemas.microsoft.com/office/powerpoint/2010/main" val="83282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11395"/>
            <a:ext cx="3280229" cy="954107"/>
          </a:xfrm>
          <a:prstGeom prst="rect">
            <a:avLst/>
          </a:prstGeom>
          <a:noFill/>
        </p:spPr>
        <p:txBody>
          <a:bodyPr wrap="square">
            <a:spAutoFit/>
          </a:bodyPr>
          <a:lstStyle/>
          <a:p>
            <a:r>
              <a:rPr lang="en-GB" sz="2800" b="1" dirty="0" smtClean="0"/>
              <a:t>Client Packet Handling</a:t>
            </a:r>
            <a:endParaRPr lang="en-GB" sz="2800" b="1" dirty="0"/>
          </a:p>
        </p:txBody>
      </p:sp>
      <p:sp>
        <p:nvSpPr>
          <p:cNvPr id="33" name="Ellipse 32">
            <a:extLst>
              <a:ext uri="{FF2B5EF4-FFF2-40B4-BE49-F238E27FC236}">
                <a16:creationId xmlns:a16="http://schemas.microsoft.com/office/drawing/2014/main" xmlns="" id="{89FCD844-DF7E-40C9-9D11-022F7FE63189}"/>
              </a:ext>
            </a:extLst>
          </p:cNvPr>
          <p:cNvSpPr/>
          <p:nvPr/>
        </p:nvSpPr>
        <p:spPr>
          <a:xfrm>
            <a:off x="1311488"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Client Receive Packet</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flipV="1">
            <a:off x="2806181" y="2341859"/>
            <a:ext cx="1234002"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4040183" y="187586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DestinationCID  0-length</a:t>
            </a:r>
            <a:endParaRPr lang="en-GB" sz="1400" b="1" dirty="0"/>
          </a:p>
        </p:txBody>
      </p:sp>
      <p:sp>
        <p:nvSpPr>
          <p:cNvPr id="18" name="ZoneTexte 17">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4321358" y="3086041"/>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2" name="Ellipse 1">
            <a:extLst>
              <a:ext uri="{FF2B5EF4-FFF2-40B4-BE49-F238E27FC236}">
                <a16:creationId xmlns:a16="http://schemas.microsoft.com/office/drawing/2014/main" xmlns="" id="{248768E0-C1A4-4110-B54A-35EAB18749A4}"/>
              </a:ext>
            </a:extLst>
          </p:cNvPr>
          <p:cNvSpPr/>
          <p:nvPr/>
        </p:nvSpPr>
        <p:spPr>
          <a:xfrm>
            <a:off x="8803984" y="187586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smtClean="0"/>
              <a:t>Packet discard</a:t>
            </a:r>
            <a:endParaRPr lang="en-GB" sz="1100" b="1" dirty="0"/>
          </a:p>
        </p:txBody>
      </p:sp>
      <p:cxnSp>
        <p:nvCxnSpPr>
          <p:cNvPr id="11" name="Connecteur droit avec flèche 10">
            <a:extLst>
              <a:ext uri="{FF2B5EF4-FFF2-40B4-BE49-F238E27FC236}">
                <a16:creationId xmlns:a16="http://schemas.microsoft.com/office/drawing/2014/main" xmlns="" id="{8E355309-D41D-48CF-A241-308F250C237D}"/>
              </a:ext>
            </a:extLst>
          </p:cNvPr>
          <p:cNvCxnSpPr>
            <a:cxnSpLocks/>
            <a:stCxn id="21" idx="6"/>
            <a:endCxn id="2" idx="2"/>
          </p:cNvCxnSpPr>
          <p:nvPr/>
        </p:nvCxnSpPr>
        <p:spPr>
          <a:xfrm>
            <a:off x="7816734" y="2341859"/>
            <a:ext cx="9872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Ellipse 16">
            <a:extLst>
              <a:ext uri="{FF2B5EF4-FFF2-40B4-BE49-F238E27FC236}">
                <a16:creationId xmlns:a16="http://schemas.microsoft.com/office/drawing/2014/main" xmlns="" id="{B48A28A4-F86C-489F-903E-CDB2F959EE1D}"/>
              </a:ext>
            </a:extLst>
          </p:cNvPr>
          <p:cNvSpPr/>
          <p:nvPr/>
        </p:nvSpPr>
        <p:spPr>
          <a:xfrm>
            <a:off x="4040183" y="36720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DestinationCID  matches client choosen</a:t>
            </a:r>
            <a:r>
              <a:rPr lang="fr-BE" sz="1100" b="1" dirty="0"/>
              <a:t> </a:t>
            </a:r>
            <a:r>
              <a:rPr lang="fr-BE" sz="1100" b="1" dirty="0" smtClean="0"/>
              <a:t>value</a:t>
            </a:r>
            <a:endParaRPr lang="en-GB" sz="1400" b="1" dirty="0"/>
          </a:p>
        </p:txBody>
      </p:sp>
      <p:sp>
        <p:nvSpPr>
          <p:cNvPr id="21" name="Ellipse 20">
            <a:extLst>
              <a:ext uri="{FF2B5EF4-FFF2-40B4-BE49-F238E27FC236}">
                <a16:creationId xmlns:a16="http://schemas.microsoft.com/office/drawing/2014/main" xmlns="" id="{B48A28A4-F86C-489F-903E-CDB2F959EE1D}"/>
              </a:ext>
            </a:extLst>
          </p:cNvPr>
          <p:cNvSpPr/>
          <p:nvPr/>
        </p:nvSpPr>
        <p:spPr>
          <a:xfrm>
            <a:off x="6322041" y="187586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Client accept 0-length ID</a:t>
            </a:r>
            <a:endParaRPr lang="en-GB" sz="1400" b="1" dirty="0"/>
          </a:p>
        </p:txBody>
      </p:sp>
      <p:cxnSp>
        <p:nvCxnSpPr>
          <p:cNvPr id="24" name="Connecteur droit avec flèche 23">
            <a:extLst>
              <a:ext uri="{FF2B5EF4-FFF2-40B4-BE49-F238E27FC236}">
                <a16:creationId xmlns:a16="http://schemas.microsoft.com/office/drawing/2014/main" xmlns="" id="{8E355309-D41D-48CF-A241-308F250C237D}"/>
              </a:ext>
            </a:extLst>
          </p:cNvPr>
          <p:cNvCxnSpPr>
            <a:cxnSpLocks/>
            <a:stCxn id="3" idx="6"/>
            <a:endCxn id="21" idx="2"/>
          </p:cNvCxnSpPr>
          <p:nvPr/>
        </p:nvCxnSpPr>
        <p:spPr>
          <a:xfrm>
            <a:off x="5534876" y="2341859"/>
            <a:ext cx="7871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xmlns="" id="{8E355309-D41D-48CF-A241-308F250C237D}"/>
              </a:ext>
            </a:extLst>
          </p:cNvPr>
          <p:cNvCxnSpPr>
            <a:cxnSpLocks/>
            <a:stCxn id="3" idx="4"/>
            <a:endCxn id="17" idx="0"/>
          </p:cNvCxnSpPr>
          <p:nvPr/>
        </p:nvCxnSpPr>
        <p:spPr>
          <a:xfrm>
            <a:off x="4787530" y="2807851"/>
            <a:ext cx="0" cy="86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8123448" y="1954974"/>
            <a:ext cx="373821" cy="307777"/>
          </a:xfrm>
          <a:prstGeom prst="rect">
            <a:avLst/>
          </a:prstGeom>
          <a:noFill/>
        </p:spPr>
        <p:txBody>
          <a:bodyPr wrap="none" rtlCol="0">
            <a:spAutoFit/>
          </a:bodyPr>
          <a:lstStyle/>
          <a:p>
            <a:pPr algn="ctr"/>
            <a:r>
              <a:rPr lang="en-GB" sz="1400" dirty="0" smtClean="0"/>
              <a:t>no</a:t>
            </a:r>
            <a:endParaRPr lang="en-GB" sz="1400" dirty="0"/>
          </a:p>
        </p:txBody>
      </p:sp>
      <p:cxnSp>
        <p:nvCxnSpPr>
          <p:cNvPr id="31" name="Connecteur droit avec flèche 30">
            <a:extLst>
              <a:ext uri="{FF2B5EF4-FFF2-40B4-BE49-F238E27FC236}">
                <a16:creationId xmlns:a16="http://schemas.microsoft.com/office/drawing/2014/main" xmlns="" id="{8E355309-D41D-48CF-A241-308F250C237D}"/>
              </a:ext>
            </a:extLst>
          </p:cNvPr>
          <p:cNvCxnSpPr>
            <a:cxnSpLocks/>
            <a:stCxn id="17" idx="6"/>
            <a:endCxn id="2" idx="3"/>
          </p:cNvCxnSpPr>
          <p:nvPr/>
        </p:nvCxnSpPr>
        <p:spPr>
          <a:xfrm flipV="1">
            <a:off x="5534876" y="2671365"/>
            <a:ext cx="3488001" cy="14666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6759576" y="3239929"/>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35" name="ZoneTexte 34">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5709517" y="2023218"/>
            <a:ext cx="424540" cy="307777"/>
          </a:xfrm>
          <a:prstGeom prst="rect">
            <a:avLst/>
          </a:prstGeom>
          <a:noFill/>
        </p:spPr>
        <p:txBody>
          <a:bodyPr wrap="none" rtlCol="0">
            <a:spAutoFit/>
          </a:bodyPr>
          <a:lstStyle/>
          <a:p>
            <a:pPr algn="ctr"/>
            <a:r>
              <a:rPr lang="en-GB" sz="1400" dirty="0" smtClean="0"/>
              <a:t>yes</a:t>
            </a:r>
            <a:endParaRPr lang="en-GB" sz="1400" dirty="0"/>
          </a:p>
        </p:txBody>
      </p:sp>
      <p:sp>
        <p:nvSpPr>
          <p:cNvPr id="36" name="Ellipse 35">
            <a:extLst>
              <a:ext uri="{FF2B5EF4-FFF2-40B4-BE49-F238E27FC236}">
                <a16:creationId xmlns:a16="http://schemas.microsoft.com/office/drawing/2014/main" xmlns="" id="{B48A28A4-F86C-489F-903E-CDB2F959EE1D}"/>
              </a:ext>
            </a:extLst>
          </p:cNvPr>
          <p:cNvSpPr/>
          <p:nvPr/>
        </p:nvSpPr>
        <p:spPr>
          <a:xfrm>
            <a:off x="6322040" y="51180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Match port and local address to identify connection</a:t>
            </a:r>
            <a:endParaRPr lang="en-GB" sz="1400" b="1" dirty="0"/>
          </a:p>
        </p:txBody>
      </p:sp>
      <p:cxnSp>
        <p:nvCxnSpPr>
          <p:cNvPr id="37" name="Connecteur droit avec flèche 36">
            <a:extLst>
              <a:ext uri="{FF2B5EF4-FFF2-40B4-BE49-F238E27FC236}">
                <a16:creationId xmlns:a16="http://schemas.microsoft.com/office/drawing/2014/main" xmlns="" id="{8E355309-D41D-48CF-A241-308F250C237D}"/>
              </a:ext>
            </a:extLst>
          </p:cNvPr>
          <p:cNvCxnSpPr>
            <a:cxnSpLocks/>
            <a:stCxn id="21" idx="0"/>
            <a:endCxn id="36" idx="4"/>
          </p:cNvCxnSpPr>
          <p:nvPr/>
        </p:nvCxnSpPr>
        <p:spPr>
          <a:xfrm flipH="1" flipV="1">
            <a:off x="7069387" y="1443788"/>
            <a:ext cx="1" cy="4320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7229696" y="1522895"/>
            <a:ext cx="424540" cy="307777"/>
          </a:xfrm>
          <a:prstGeom prst="rect">
            <a:avLst/>
          </a:prstGeom>
          <a:noFill/>
        </p:spPr>
        <p:txBody>
          <a:bodyPr wrap="none" rtlCol="0">
            <a:spAutoFit/>
          </a:bodyPr>
          <a:lstStyle/>
          <a:p>
            <a:pPr algn="ctr"/>
            <a:r>
              <a:rPr lang="en-GB" sz="1400" dirty="0" smtClean="0"/>
              <a:t>yes</a:t>
            </a:r>
            <a:endParaRPr lang="en-GB" sz="1400" dirty="0"/>
          </a:p>
        </p:txBody>
      </p:sp>
      <p:cxnSp>
        <p:nvCxnSpPr>
          <p:cNvPr id="41" name="Connecteur droit avec flèche 40">
            <a:extLst>
              <a:ext uri="{FF2B5EF4-FFF2-40B4-BE49-F238E27FC236}">
                <a16:creationId xmlns:a16="http://schemas.microsoft.com/office/drawing/2014/main" xmlns="" id="{8E355309-D41D-48CF-A241-308F250C237D}"/>
              </a:ext>
            </a:extLst>
          </p:cNvPr>
          <p:cNvCxnSpPr>
            <a:cxnSpLocks/>
            <a:stCxn id="36" idx="6"/>
            <a:endCxn id="2" idx="1"/>
          </p:cNvCxnSpPr>
          <p:nvPr/>
        </p:nvCxnSpPr>
        <p:spPr>
          <a:xfrm>
            <a:off x="7816733" y="977796"/>
            <a:ext cx="1206144" cy="10345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8030624" y="1402597"/>
            <a:ext cx="389181" cy="309255"/>
          </a:xfrm>
          <a:prstGeom prst="rect">
            <a:avLst/>
          </a:prstGeom>
          <a:noFill/>
        </p:spPr>
        <p:txBody>
          <a:bodyPr wrap="square" rtlCol="0">
            <a:spAutoFit/>
          </a:bodyPr>
          <a:lstStyle/>
          <a:p>
            <a:pPr algn="ctr"/>
            <a:r>
              <a:rPr lang="en-GB" sz="1400" dirty="0" smtClean="0"/>
              <a:t>no</a:t>
            </a:r>
            <a:endParaRPr lang="en-GB" sz="1400" dirty="0"/>
          </a:p>
        </p:txBody>
      </p:sp>
      <p:sp>
        <p:nvSpPr>
          <p:cNvPr id="46" name="Ellipse 45">
            <a:extLst>
              <a:ext uri="{FF2B5EF4-FFF2-40B4-BE49-F238E27FC236}">
                <a16:creationId xmlns:a16="http://schemas.microsoft.com/office/drawing/2014/main" xmlns="" id="{B48A28A4-F86C-489F-903E-CDB2F959EE1D}"/>
              </a:ext>
            </a:extLst>
          </p:cNvPr>
          <p:cNvSpPr/>
          <p:nvPr/>
        </p:nvSpPr>
        <p:spPr>
          <a:xfrm>
            <a:off x="4040183" y="54681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Encryption Key </a:t>
            </a:r>
          </a:p>
          <a:p>
            <a:pPr algn="ctr"/>
            <a:r>
              <a:rPr lang="fr-BE" sz="1100" b="1" dirty="0" smtClean="0"/>
              <a:t>Computed </a:t>
            </a:r>
            <a:endParaRPr lang="en-GB" sz="1400" b="1" dirty="0"/>
          </a:p>
        </p:txBody>
      </p:sp>
      <p:cxnSp>
        <p:nvCxnSpPr>
          <p:cNvPr id="47" name="Connecteur droit avec flèche 46">
            <a:extLst>
              <a:ext uri="{FF2B5EF4-FFF2-40B4-BE49-F238E27FC236}">
                <a16:creationId xmlns:a16="http://schemas.microsoft.com/office/drawing/2014/main" xmlns="" id="{8E355309-D41D-48CF-A241-308F250C237D}"/>
              </a:ext>
            </a:extLst>
          </p:cNvPr>
          <p:cNvCxnSpPr>
            <a:cxnSpLocks/>
          </p:cNvCxnSpPr>
          <p:nvPr/>
        </p:nvCxnSpPr>
        <p:spPr>
          <a:xfrm>
            <a:off x="4787529" y="4603994"/>
            <a:ext cx="0" cy="86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4261681" y="4882184"/>
            <a:ext cx="424540" cy="307777"/>
          </a:xfrm>
          <a:prstGeom prst="rect">
            <a:avLst/>
          </a:prstGeom>
          <a:noFill/>
        </p:spPr>
        <p:txBody>
          <a:bodyPr wrap="none" rtlCol="0">
            <a:spAutoFit/>
          </a:bodyPr>
          <a:lstStyle/>
          <a:p>
            <a:pPr algn="ctr"/>
            <a:r>
              <a:rPr lang="en-GB" sz="1400" dirty="0" smtClean="0"/>
              <a:t>yes</a:t>
            </a:r>
            <a:endParaRPr lang="en-GB" sz="1400" dirty="0"/>
          </a:p>
        </p:txBody>
      </p:sp>
      <p:cxnSp>
        <p:nvCxnSpPr>
          <p:cNvPr id="49" name="Connecteur droit avec flèche 48">
            <a:extLst>
              <a:ext uri="{FF2B5EF4-FFF2-40B4-BE49-F238E27FC236}">
                <a16:creationId xmlns:a16="http://schemas.microsoft.com/office/drawing/2014/main" xmlns="" id="{8E355309-D41D-48CF-A241-308F250C237D}"/>
              </a:ext>
            </a:extLst>
          </p:cNvPr>
          <p:cNvCxnSpPr>
            <a:cxnSpLocks/>
            <a:stCxn id="46" idx="6"/>
            <a:endCxn id="2" idx="4"/>
          </p:cNvCxnSpPr>
          <p:nvPr/>
        </p:nvCxnSpPr>
        <p:spPr>
          <a:xfrm flipV="1">
            <a:off x="5534876" y="2807851"/>
            <a:ext cx="4016455" cy="31262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xmlns="" id="{B48A28A4-F86C-489F-903E-CDB2F959EE1D}"/>
              </a:ext>
            </a:extLst>
          </p:cNvPr>
          <p:cNvSpPr/>
          <p:nvPr/>
        </p:nvSpPr>
        <p:spPr>
          <a:xfrm>
            <a:off x="8803983" y="546815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Packet buffered</a:t>
            </a:r>
            <a:endParaRPr lang="en-GB" sz="1400" b="1" dirty="0"/>
          </a:p>
        </p:txBody>
      </p:sp>
      <p:cxnSp>
        <p:nvCxnSpPr>
          <p:cNvPr id="53" name="Connecteur droit avec flèche 52">
            <a:extLst>
              <a:ext uri="{FF2B5EF4-FFF2-40B4-BE49-F238E27FC236}">
                <a16:creationId xmlns:a16="http://schemas.microsoft.com/office/drawing/2014/main" xmlns="" id="{8E355309-D41D-48CF-A241-308F250C237D}"/>
              </a:ext>
            </a:extLst>
          </p:cNvPr>
          <p:cNvCxnSpPr>
            <a:cxnSpLocks/>
            <a:stCxn id="46" idx="6"/>
            <a:endCxn id="52" idx="2"/>
          </p:cNvCxnSpPr>
          <p:nvPr/>
        </p:nvCxnSpPr>
        <p:spPr>
          <a:xfrm flipV="1">
            <a:off x="5534876" y="5934144"/>
            <a:ext cx="32691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5908400" y="5626366"/>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58" name="Ellipse 57">
            <a:extLst>
              <a:ext uri="{FF2B5EF4-FFF2-40B4-BE49-F238E27FC236}">
                <a16:creationId xmlns:a16="http://schemas.microsoft.com/office/drawing/2014/main" xmlns="" id="{B48A28A4-F86C-489F-903E-CDB2F959EE1D}"/>
              </a:ext>
            </a:extLst>
          </p:cNvPr>
          <p:cNvSpPr/>
          <p:nvPr/>
        </p:nvSpPr>
        <p:spPr>
          <a:xfrm>
            <a:off x="5585680" y="39591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Version corresponding</a:t>
            </a:r>
            <a:endParaRPr lang="en-GB" sz="1400" b="1" dirty="0"/>
          </a:p>
        </p:txBody>
      </p:sp>
      <p:cxnSp>
        <p:nvCxnSpPr>
          <p:cNvPr id="59" name="Connecteur droit avec flèche 58">
            <a:extLst>
              <a:ext uri="{FF2B5EF4-FFF2-40B4-BE49-F238E27FC236}">
                <a16:creationId xmlns:a16="http://schemas.microsoft.com/office/drawing/2014/main" xmlns="" id="{8E355309-D41D-48CF-A241-308F250C237D}"/>
              </a:ext>
            </a:extLst>
          </p:cNvPr>
          <p:cNvCxnSpPr>
            <a:cxnSpLocks/>
            <a:stCxn id="46" idx="7"/>
            <a:endCxn id="58" idx="3"/>
          </p:cNvCxnSpPr>
          <p:nvPr/>
        </p:nvCxnSpPr>
        <p:spPr>
          <a:xfrm flipV="1">
            <a:off x="5315983" y="4754697"/>
            <a:ext cx="488590" cy="849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ZoneTexte 61">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5184506" y="4970290"/>
            <a:ext cx="424540" cy="307777"/>
          </a:xfrm>
          <a:prstGeom prst="rect">
            <a:avLst/>
          </a:prstGeom>
          <a:noFill/>
        </p:spPr>
        <p:txBody>
          <a:bodyPr wrap="none" rtlCol="0">
            <a:spAutoFit/>
          </a:bodyPr>
          <a:lstStyle/>
          <a:p>
            <a:pPr algn="ctr"/>
            <a:r>
              <a:rPr lang="en-GB" sz="1400" dirty="0" smtClean="0"/>
              <a:t>yes</a:t>
            </a:r>
            <a:endParaRPr lang="en-GB" sz="1400" dirty="0"/>
          </a:p>
        </p:txBody>
      </p:sp>
      <p:cxnSp>
        <p:nvCxnSpPr>
          <p:cNvPr id="65" name="Connecteur droit avec flèche 64">
            <a:extLst>
              <a:ext uri="{FF2B5EF4-FFF2-40B4-BE49-F238E27FC236}">
                <a16:creationId xmlns:a16="http://schemas.microsoft.com/office/drawing/2014/main" xmlns="" id="{8E355309-D41D-48CF-A241-308F250C237D}"/>
              </a:ext>
            </a:extLst>
          </p:cNvPr>
          <p:cNvCxnSpPr>
            <a:cxnSpLocks/>
            <a:stCxn id="58" idx="7"/>
          </p:cNvCxnSpPr>
          <p:nvPr/>
        </p:nvCxnSpPr>
        <p:spPr>
          <a:xfrm flipV="1">
            <a:off x="6861480" y="2742487"/>
            <a:ext cx="2380290" cy="13531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ZoneTexte 67">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6674422" y="3713331"/>
            <a:ext cx="373821" cy="307777"/>
          </a:xfrm>
          <a:prstGeom prst="rect">
            <a:avLst/>
          </a:prstGeom>
          <a:noFill/>
        </p:spPr>
        <p:txBody>
          <a:bodyPr wrap="none" rtlCol="0">
            <a:spAutoFit/>
          </a:bodyPr>
          <a:lstStyle/>
          <a:p>
            <a:pPr algn="ctr"/>
            <a:r>
              <a:rPr lang="en-GB" sz="1400" dirty="0" smtClean="0"/>
              <a:t>no</a:t>
            </a:r>
            <a:endParaRPr lang="en-GB" sz="1400" dirty="0"/>
          </a:p>
        </p:txBody>
      </p:sp>
    </p:spTree>
    <p:extLst>
      <p:ext uri="{BB962C8B-B14F-4D97-AF65-F5344CB8AC3E}">
        <p14:creationId xmlns:p14="http://schemas.microsoft.com/office/powerpoint/2010/main" val="295060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Stream types and </a:t>
            </a:r>
          </a:p>
          <a:p>
            <a:r>
              <a:rPr lang="en-GB" sz="2800" b="1" dirty="0"/>
              <a:t>Identifier</a:t>
            </a:r>
          </a:p>
        </p:txBody>
      </p:sp>
      <p:sp>
        <p:nvSpPr>
          <p:cNvPr id="24" name="Ellipse 23">
            <a:extLst>
              <a:ext uri="{FF2B5EF4-FFF2-40B4-BE49-F238E27FC236}">
                <a16:creationId xmlns:a16="http://schemas.microsoft.com/office/drawing/2014/main" xmlns="" id="{89FCD844-DF7E-40C9-9D11-022F7FE63189}"/>
              </a:ext>
            </a:extLst>
          </p:cNvPr>
          <p:cNvSpPr/>
          <p:nvPr/>
        </p:nvSpPr>
        <p:spPr>
          <a:xfrm>
            <a:off x="6903119" y="298093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Stream</a:t>
            </a:r>
            <a:endParaRPr lang="en-GB" sz="1400" b="1" dirty="0"/>
          </a:p>
        </p:txBody>
      </p:sp>
      <p:sp>
        <p:nvSpPr>
          <p:cNvPr id="33" name="Ellipse 32">
            <a:extLst>
              <a:ext uri="{FF2B5EF4-FFF2-40B4-BE49-F238E27FC236}">
                <a16:creationId xmlns:a16="http://schemas.microsoft.com/office/drawing/2014/main" xmlns="" id="{89FCD844-DF7E-40C9-9D11-022F7FE63189}"/>
              </a:ext>
            </a:extLst>
          </p:cNvPr>
          <p:cNvSpPr/>
          <p:nvPr/>
        </p:nvSpPr>
        <p:spPr>
          <a:xfrm>
            <a:off x="9907574" y="20489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Unidirectional</a:t>
            </a:r>
            <a:endParaRPr lang="en-GB" sz="1400" b="1" dirty="0"/>
          </a:p>
        </p:txBody>
      </p:sp>
      <p:cxnSp>
        <p:nvCxnSpPr>
          <p:cNvPr id="34" name="Connecteur droit avec flèche 33">
            <a:extLst>
              <a:ext uri="{FF2B5EF4-FFF2-40B4-BE49-F238E27FC236}">
                <a16:creationId xmlns:a16="http://schemas.microsoft.com/office/drawing/2014/main" xmlns="" id="{6589CEFF-63AD-48E0-B8C2-2B9C42EE3BA1}"/>
              </a:ext>
            </a:extLst>
          </p:cNvPr>
          <p:cNvCxnSpPr>
            <a:stCxn id="24" idx="6"/>
            <a:endCxn id="33" idx="2"/>
          </p:cNvCxnSpPr>
          <p:nvPr/>
        </p:nvCxnSpPr>
        <p:spPr>
          <a:xfrm flipV="1">
            <a:off x="8397812" y="2514945"/>
            <a:ext cx="150976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xmlns="" id="{89FCD844-DF7E-40C9-9D11-022F7FE63189}"/>
              </a:ext>
            </a:extLst>
          </p:cNvPr>
          <p:cNvSpPr/>
          <p:nvPr/>
        </p:nvSpPr>
        <p:spPr>
          <a:xfrm>
            <a:off x="9983775" y="39129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Bidirectional</a:t>
            </a:r>
            <a:endParaRPr lang="en-GB" sz="1400" b="1" dirty="0"/>
          </a:p>
        </p:txBody>
      </p:sp>
      <p:cxnSp>
        <p:nvCxnSpPr>
          <p:cNvPr id="15" name="Connecteur droit avec flèche 14">
            <a:extLst>
              <a:ext uri="{FF2B5EF4-FFF2-40B4-BE49-F238E27FC236}">
                <a16:creationId xmlns:a16="http://schemas.microsoft.com/office/drawing/2014/main" xmlns="" id="{6589CEFF-63AD-48E0-B8C2-2B9C42EE3BA1}"/>
              </a:ext>
            </a:extLst>
          </p:cNvPr>
          <p:cNvCxnSpPr>
            <a:stCxn id="24" idx="6"/>
            <a:endCxn id="14" idx="2"/>
          </p:cNvCxnSpPr>
          <p:nvPr/>
        </p:nvCxnSpPr>
        <p:spPr>
          <a:xfrm>
            <a:off x="8397812" y="3446930"/>
            <a:ext cx="15859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71" y="2627664"/>
            <a:ext cx="3172268" cy="1638529"/>
          </a:xfrm>
          <a:prstGeom prst="rect">
            <a:avLst/>
          </a:prstGeom>
        </p:spPr>
      </p:pic>
      <p:cxnSp>
        <p:nvCxnSpPr>
          <p:cNvPr id="22" name="Connecteur droit avec flèche 21">
            <a:extLst>
              <a:ext uri="{FF2B5EF4-FFF2-40B4-BE49-F238E27FC236}">
                <a16:creationId xmlns:a16="http://schemas.microsoft.com/office/drawing/2014/main" xmlns="" id="{6589CEFF-63AD-48E0-B8C2-2B9C42EE3BA1}"/>
              </a:ext>
            </a:extLst>
          </p:cNvPr>
          <p:cNvCxnSpPr>
            <a:stCxn id="24" idx="2"/>
            <a:endCxn id="10" idx="3"/>
          </p:cNvCxnSpPr>
          <p:nvPr/>
        </p:nvCxnSpPr>
        <p:spPr>
          <a:xfrm flipH="1" flipV="1">
            <a:off x="4341039" y="3446929"/>
            <a:ext cx="256208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xmlns="" id="{479D2F68-32D5-4E80-B573-2C6156DCB22F}"/>
              </a:ext>
            </a:extLst>
          </p:cNvPr>
          <p:cNvSpPr txBox="1"/>
          <p:nvPr/>
        </p:nvSpPr>
        <p:spPr>
          <a:xfrm>
            <a:off x="4341039" y="3139151"/>
            <a:ext cx="2601866" cy="307777"/>
          </a:xfrm>
          <a:prstGeom prst="rect">
            <a:avLst/>
          </a:prstGeom>
          <a:noFill/>
        </p:spPr>
        <p:txBody>
          <a:bodyPr wrap="none" rtlCol="0">
            <a:spAutoFit/>
          </a:bodyPr>
          <a:lstStyle/>
          <a:p>
            <a:pPr algn="ctr"/>
            <a:r>
              <a:rPr lang="en-GB" sz="1400" dirty="0"/>
              <a:t>Identified by Stream ID of 2^62-1</a:t>
            </a:r>
          </a:p>
        </p:txBody>
      </p:sp>
      <p:cxnSp>
        <p:nvCxnSpPr>
          <p:cNvPr id="18" name="Connecteur en arc 17"/>
          <p:cNvCxnSpPr>
            <a:stCxn id="26" idx="0"/>
            <a:endCxn id="10" idx="0"/>
          </p:cNvCxnSpPr>
          <p:nvPr/>
        </p:nvCxnSpPr>
        <p:spPr>
          <a:xfrm rot="16200000" flipV="1">
            <a:off x="3942696" y="1439874"/>
            <a:ext cx="511487" cy="2887067"/>
          </a:xfrm>
          <a:prstGeom prst="curvedConnector3">
            <a:avLst>
              <a:gd name="adj1" fmla="val 144693"/>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xmlns="" id="{479D2F68-32D5-4E80-B573-2C6156DCB22F}"/>
              </a:ext>
            </a:extLst>
          </p:cNvPr>
          <p:cNvSpPr txBox="1"/>
          <p:nvPr/>
        </p:nvSpPr>
        <p:spPr>
          <a:xfrm>
            <a:off x="3505364" y="2106772"/>
            <a:ext cx="1386150" cy="307777"/>
          </a:xfrm>
          <a:prstGeom prst="rect">
            <a:avLst/>
          </a:prstGeom>
          <a:noFill/>
        </p:spPr>
        <p:txBody>
          <a:bodyPr wrap="none" rtlCol="0">
            <a:spAutoFit/>
          </a:bodyPr>
          <a:lstStyle/>
          <a:p>
            <a:pPr algn="ctr"/>
            <a:r>
              <a:rPr lang="en-GB" sz="1400" dirty="0"/>
              <a:t>LSB of Stream ID</a:t>
            </a:r>
          </a:p>
        </p:txBody>
      </p:sp>
    </p:spTree>
    <p:extLst>
      <p:ext uri="{BB962C8B-B14F-4D97-AF65-F5344CB8AC3E}">
        <p14:creationId xmlns:p14="http://schemas.microsoft.com/office/powerpoint/2010/main" val="1901018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smtClean="0"/>
              <a:t>Server Packet Handling</a:t>
            </a:r>
            <a:endParaRPr lang="en-GB" sz="2800" b="1" dirty="0"/>
          </a:p>
        </p:txBody>
      </p:sp>
      <p:sp>
        <p:nvSpPr>
          <p:cNvPr id="33" name="Ellipse 32">
            <a:extLst>
              <a:ext uri="{FF2B5EF4-FFF2-40B4-BE49-F238E27FC236}">
                <a16:creationId xmlns:a16="http://schemas.microsoft.com/office/drawing/2014/main" xmlns="" id="{89FCD844-DF7E-40C9-9D11-022F7FE63189}"/>
              </a:ext>
            </a:extLst>
          </p:cNvPr>
          <p:cNvSpPr/>
          <p:nvPr/>
        </p:nvSpPr>
        <p:spPr>
          <a:xfrm>
            <a:off x="560373"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Server Receive </a:t>
            </a:r>
            <a:r>
              <a:rPr lang="fr-BE" sz="1200" b="1" dirty="0"/>
              <a:t>Packet</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a:off x="2055066" y="1536319"/>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2823524"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Supported Version</a:t>
            </a:r>
            <a:endParaRPr lang="en-GB" sz="1600" b="1" dirty="0"/>
          </a:p>
        </p:txBody>
      </p:sp>
      <p:sp>
        <p:nvSpPr>
          <p:cNvPr id="18" name="ZoneTexte 17">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4504832" y="1228539"/>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2" name="Ellipse 1">
            <a:extLst>
              <a:ext uri="{FF2B5EF4-FFF2-40B4-BE49-F238E27FC236}">
                <a16:creationId xmlns:a16="http://schemas.microsoft.com/office/drawing/2014/main" xmlns="" id="{248768E0-C1A4-4110-B54A-35EAB18749A4}"/>
              </a:ext>
            </a:extLst>
          </p:cNvPr>
          <p:cNvSpPr/>
          <p:nvPr/>
        </p:nvSpPr>
        <p:spPr>
          <a:xfrm>
            <a:off x="7349825" y="246829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xmlns="" id="{8E355309-D41D-48CF-A241-308F250C237D}"/>
              </a:ext>
            </a:extLst>
          </p:cNvPr>
          <p:cNvCxnSpPr>
            <a:cxnSpLocks/>
            <a:stCxn id="14" idx="5"/>
            <a:endCxn id="2" idx="1"/>
          </p:cNvCxnSpPr>
          <p:nvPr/>
        </p:nvCxnSpPr>
        <p:spPr>
          <a:xfrm>
            <a:off x="6362475" y="1865824"/>
            <a:ext cx="1206243" cy="7389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xmlns="" id="{B48A28A4-F86C-489F-903E-CDB2F959EE1D}"/>
              </a:ext>
            </a:extLst>
          </p:cNvPr>
          <p:cNvSpPr/>
          <p:nvPr/>
        </p:nvSpPr>
        <p:spPr>
          <a:xfrm>
            <a:off x="5086675" y="10703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Large enough to init any supported version</a:t>
            </a:r>
            <a:endParaRPr lang="en-GB" sz="1600" b="1" dirty="0"/>
          </a:p>
        </p:txBody>
      </p:sp>
      <p:cxnSp>
        <p:nvCxnSpPr>
          <p:cNvPr id="17" name="Connecteur droit avec flèche 16">
            <a:extLst>
              <a:ext uri="{FF2B5EF4-FFF2-40B4-BE49-F238E27FC236}">
                <a16:creationId xmlns:a16="http://schemas.microsoft.com/office/drawing/2014/main" xmlns="" id="{6589CEFF-63AD-48E0-B8C2-2B9C42EE3BA1}"/>
              </a:ext>
            </a:extLst>
          </p:cNvPr>
          <p:cNvCxnSpPr>
            <a:cxnSpLocks/>
          </p:cNvCxnSpPr>
          <p:nvPr/>
        </p:nvCxnSpPr>
        <p:spPr>
          <a:xfrm>
            <a:off x="4318217" y="1536317"/>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Ellipse 18">
            <a:extLst>
              <a:ext uri="{FF2B5EF4-FFF2-40B4-BE49-F238E27FC236}">
                <a16:creationId xmlns:a16="http://schemas.microsoft.com/office/drawing/2014/main" xmlns="" id="{B48A28A4-F86C-489F-903E-CDB2F959EE1D}"/>
              </a:ext>
            </a:extLst>
          </p:cNvPr>
          <p:cNvSpPr/>
          <p:nvPr/>
        </p:nvSpPr>
        <p:spPr>
          <a:xfrm>
            <a:off x="7349826" y="107032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[Limit of negotiation reach]</a:t>
            </a:r>
            <a:endParaRPr lang="en-GB" sz="1600" b="1" dirty="0"/>
          </a:p>
        </p:txBody>
      </p:sp>
      <p:cxnSp>
        <p:nvCxnSpPr>
          <p:cNvPr id="20" name="Connecteur droit avec flèche 19">
            <a:extLst>
              <a:ext uri="{FF2B5EF4-FFF2-40B4-BE49-F238E27FC236}">
                <a16:creationId xmlns:a16="http://schemas.microsoft.com/office/drawing/2014/main" xmlns="" id="{6589CEFF-63AD-48E0-B8C2-2B9C42EE3BA1}"/>
              </a:ext>
            </a:extLst>
          </p:cNvPr>
          <p:cNvCxnSpPr>
            <a:cxnSpLocks/>
          </p:cNvCxnSpPr>
          <p:nvPr/>
        </p:nvCxnSpPr>
        <p:spPr>
          <a:xfrm>
            <a:off x="6581368" y="1536315"/>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6753326" y="1189335"/>
            <a:ext cx="424540" cy="307777"/>
          </a:xfrm>
          <a:prstGeom prst="rect">
            <a:avLst/>
          </a:prstGeom>
          <a:noFill/>
        </p:spPr>
        <p:txBody>
          <a:bodyPr wrap="none" rtlCol="0">
            <a:spAutoFit/>
          </a:bodyPr>
          <a:lstStyle/>
          <a:p>
            <a:pPr algn="ctr"/>
            <a:r>
              <a:rPr lang="en-GB" sz="1400" dirty="0" smtClean="0"/>
              <a:t>yes</a:t>
            </a:r>
            <a:endParaRPr lang="en-GB" sz="1400" dirty="0"/>
          </a:p>
        </p:txBody>
      </p:sp>
      <p:sp>
        <p:nvSpPr>
          <p:cNvPr id="23" name="ZoneTexte 22">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6888132" y="1958058"/>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25" name="Ellipse 24">
            <a:extLst>
              <a:ext uri="{FF2B5EF4-FFF2-40B4-BE49-F238E27FC236}">
                <a16:creationId xmlns:a16="http://schemas.microsoft.com/office/drawing/2014/main" xmlns="" id="{B48A28A4-F86C-489F-903E-CDB2F959EE1D}"/>
              </a:ext>
            </a:extLst>
          </p:cNvPr>
          <p:cNvSpPr/>
          <p:nvPr/>
        </p:nvSpPr>
        <p:spPr>
          <a:xfrm>
            <a:off x="9612976" y="10260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Send Version Negotiation</a:t>
            </a:r>
            <a:endParaRPr lang="en-GB" sz="1600" b="1" dirty="0"/>
          </a:p>
        </p:txBody>
      </p:sp>
      <p:cxnSp>
        <p:nvCxnSpPr>
          <p:cNvPr id="26" name="Connecteur droit avec flèche 25">
            <a:extLst>
              <a:ext uri="{FF2B5EF4-FFF2-40B4-BE49-F238E27FC236}">
                <a16:creationId xmlns:a16="http://schemas.microsoft.com/office/drawing/2014/main" xmlns="" id="{6589CEFF-63AD-48E0-B8C2-2B9C42EE3BA1}"/>
              </a:ext>
            </a:extLst>
          </p:cNvPr>
          <p:cNvCxnSpPr>
            <a:cxnSpLocks/>
          </p:cNvCxnSpPr>
          <p:nvPr/>
        </p:nvCxnSpPr>
        <p:spPr>
          <a:xfrm>
            <a:off x="8844518" y="1526859"/>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9016479" y="1219082"/>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28" name="Ellipse 27">
            <a:extLst>
              <a:ext uri="{FF2B5EF4-FFF2-40B4-BE49-F238E27FC236}">
                <a16:creationId xmlns:a16="http://schemas.microsoft.com/office/drawing/2014/main" xmlns="" id="{B48A28A4-F86C-489F-903E-CDB2F959EE1D}"/>
              </a:ext>
            </a:extLst>
          </p:cNvPr>
          <p:cNvSpPr/>
          <p:nvPr/>
        </p:nvSpPr>
        <p:spPr>
          <a:xfrm>
            <a:off x="2827109" y="24682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Match with CID or port/address</a:t>
            </a:r>
            <a:endParaRPr lang="en-GB" sz="1600" b="1" dirty="0"/>
          </a:p>
        </p:txBody>
      </p:sp>
      <p:cxnSp>
        <p:nvCxnSpPr>
          <p:cNvPr id="29" name="Connecteur droit avec flèche 28">
            <a:extLst>
              <a:ext uri="{FF2B5EF4-FFF2-40B4-BE49-F238E27FC236}">
                <a16:creationId xmlns:a16="http://schemas.microsoft.com/office/drawing/2014/main" xmlns="" id="{6589CEFF-63AD-48E0-B8C2-2B9C42EE3BA1}"/>
              </a:ext>
            </a:extLst>
          </p:cNvPr>
          <p:cNvCxnSpPr>
            <a:cxnSpLocks/>
            <a:stCxn id="3" idx="4"/>
            <a:endCxn id="28" idx="0"/>
          </p:cNvCxnSpPr>
          <p:nvPr/>
        </p:nvCxnSpPr>
        <p:spPr>
          <a:xfrm>
            <a:off x="3570871" y="2002311"/>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3095773" y="2090479"/>
            <a:ext cx="424540" cy="307777"/>
          </a:xfrm>
          <a:prstGeom prst="rect">
            <a:avLst/>
          </a:prstGeom>
          <a:noFill/>
        </p:spPr>
        <p:txBody>
          <a:bodyPr wrap="none" rtlCol="0">
            <a:spAutoFit/>
          </a:bodyPr>
          <a:lstStyle/>
          <a:p>
            <a:pPr algn="ctr"/>
            <a:r>
              <a:rPr lang="en-GB" sz="1400" dirty="0" smtClean="0"/>
              <a:t>yes</a:t>
            </a:r>
            <a:endParaRPr lang="en-GB" sz="1400" dirty="0"/>
          </a:p>
        </p:txBody>
      </p:sp>
      <p:sp>
        <p:nvSpPr>
          <p:cNvPr id="35" name="Ellipse 34">
            <a:extLst>
              <a:ext uri="{FF2B5EF4-FFF2-40B4-BE49-F238E27FC236}">
                <a16:creationId xmlns:a16="http://schemas.microsoft.com/office/drawing/2014/main" xmlns="" id="{B48A28A4-F86C-489F-903E-CDB2F959EE1D}"/>
              </a:ext>
            </a:extLst>
          </p:cNvPr>
          <p:cNvSpPr/>
          <p:nvPr/>
        </p:nvSpPr>
        <p:spPr>
          <a:xfrm>
            <a:off x="2823524" y="386627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Match with CID or port/address</a:t>
            </a:r>
            <a:endParaRPr lang="en-GB" sz="1600" b="1" dirty="0"/>
          </a:p>
        </p:txBody>
      </p:sp>
      <p:cxnSp>
        <p:nvCxnSpPr>
          <p:cNvPr id="36" name="Connecteur droit avec flèche 35">
            <a:extLst>
              <a:ext uri="{FF2B5EF4-FFF2-40B4-BE49-F238E27FC236}">
                <a16:creationId xmlns:a16="http://schemas.microsoft.com/office/drawing/2014/main" xmlns="" id="{6589CEFF-63AD-48E0-B8C2-2B9C42EE3BA1}"/>
              </a:ext>
            </a:extLst>
          </p:cNvPr>
          <p:cNvCxnSpPr>
            <a:cxnSpLocks/>
          </p:cNvCxnSpPr>
          <p:nvPr/>
        </p:nvCxnSpPr>
        <p:spPr>
          <a:xfrm>
            <a:off x="3567285" y="3400283"/>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3095860" y="3470325"/>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39" name="Ellipse 38">
            <a:extLst>
              <a:ext uri="{FF2B5EF4-FFF2-40B4-BE49-F238E27FC236}">
                <a16:creationId xmlns:a16="http://schemas.microsoft.com/office/drawing/2014/main" xmlns="" id="{B48A28A4-F86C-489F-903E-CDB2F959EE1D}"/>
              </a:ext>
            </a:extLst>
          </p:cNvPr>
          <p:cNvSpPr/>
          <p:nvPr/>
        </p:nvSpPr>
        <p:spPr>
          <a:xfrm>
            <a:off x="5086674" y="386627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smtClean="0"/>
              <a:t>Start handshake</a:t>
            </a:r>
            <a:endParaRPr lang="en-GB" sz="1400" b="1" dirty="0"/>
          </a:p>
        </p:txBody>
      </p:sp>
      <p:sp>
        <p:nvSpPr>
          <p:cNvPr id="32" name="Rectangle 31"/>
          <p:cNvSpPr/>
          <p:nvPr/>
        </p:nvSpPr>
        <p:spPr>
          <a:xfrm>
            <a:off x="4629994" y="4564883"/>
            <a:ext cx="848459" cy="523220"/>
          </a:xfrm>
          <a:prstGeom prst="rect">
            <a:avLst/>
          </a:prstGeom>
        </p:spPr>
        <p:txBody>
          <a:bodyPr wrap="square">
            <a:spAutoFit/>
          </a:bodyPr>
          <a:lstStyle/>
          <a:p>
            <a:r>
              <a:rPr lang="fr-FR" sz="1400" dirty="0"/>
              <a:t>Packet </a:t>
            </a:r>
            <a:r>
              <a:rPr lang="fr-FR" sz="1400" dirty="0" smtClean="0"/>
              <a:t>= </a:t>
            </a:r>
          </a:p>
          <a:p>
            <a:r>
              <a:rPr lang="fr-FR" sz="1400" dirty="0" smtClean="0"/>
              <a:t>Initial</a:t>
            </a:r>
            <a:endParaRPr lang="fr-FR" sz="1400" dirty="0"/>
          </a:p>
        </p:txBody>
      </p:sp>
      <p:cxnSp>
        <p:nvCxnSpPr>
          <p:cNvPr id="40" name="Connecteur droit avec flèche 39">
            <a:extLst>
              <a:ext uri="{FF2B5EF4-FFF2-40B4-BE49-F238E27FC236}">
                <a16:creationId xmlns:a16="http://schemas.microsoft.com/office/drawing/2014/main" xmlns="" id="{6589CEFF-63AD-48E0-B8C2-2B9C42EE3BA1}"/>
              </a:ext>
            </a:extLst>
          </p:cNvPr>
          <p:cNvCxnSpPr>
            <a:cxnSpLocks/>
          </p:cNvCxnSpPr>
          <p:nvPr/>
        </p:nvCxnSpPr>
        <p:spPr>
          <a:xfrm>
            <a:off x="4329102" y="4332262"/>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xmlns="" id="{B48A28A4-F86C-489F-903E-CDB2F959EE1D}"/>
              </a:ext>
            </a:extLst>
          </p:cNvPr>
          <p:cNvSpPr/>
          <p:nvPr/>
        </p:nvSpPr>
        <p:spPr>
          <a:xfrm>
            <a:off x="5097560" y="5150532"/>
            <a:ext cx="2471158"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b="1" dirty="0" smtClean="0"/>
              <a:t>Refuse connection Initial(Connection_close)</a:t>
            </a:r>
            <a:endParaRPr lang="en-GB" sz="1100" b="1" dirty="0"/>
          </a:p>
        </p:txBody>
      </p:sp>
      <p:cxnSp>
        <p:nvCxnSpPr>
          <p:cNvPr id="42" name="Connecteur droit avec flèche 41">
            <a:extLst>
              <a:ext uri="{FF2B5EF4-FFF2-40B4-BE49-F238E27FC236}">
                <a16:creationId xmlns:a16="http://schemas.microsoft.com/office/drawing/2014/main" xmlns="" id="{6589CEFF-63AD-48E0-B8C2-2B9C42EE3BA1}"/>
              </a:ext>
            </a:extLst>
          </p:cNvPr>
          <p:cNvCxnSpPr>
            <a:cxnSpLocks/>
            <a:stCxn id="35" idx="6"/>
            <a:endCxn id="41" idx="2"/>
          </p:cNvCxnSpPr>
          <p:nvPr/>
        </p:nvCxnSpPr>
        <p:spPr>
          <a:xfrm>
            <a:off x="4318217" y="4332263"/>
            <a:ext cx="779343" cy="1284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Ellipse 44">
            <a:extLst>
              <a:ext uri="{FF2B5EF4-FFF2-40B4-BE49-F238E27FC236}">
                <a16:creationId xmlns:a16="http://schemas.microsoft.com/office/drawing/2014/main" xmlns="" id="{B48A28A4-F86C-489F-903E-CDB2F959EE1D}"/>
              </a:ext>
            </a:extLst>
          </p:cNvPr>
          <p:cNvSpPr/>
          <p:nvPr/>
        </p:nvSpPr>
        <p:spPr>
          <a:xfrm>
            <a:off x="2819938" y="526423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[Packet buffered]</a:t>
            </a:r>
            <a:endParaRPr lang="en-GB" sz="1400" b="1" dirty="0"/>
          </a:p>
        </p:txBody>
      </p:sp>
      <p:cxnSp>
        <p:nvCxnSpPr>
          <p:cNvPr id="46" name="Connecteur droit avec flèche 45">
            <a:extLst>
              <a:ext uri="{FF2B5EF4-FFF2-40B4-BE49-F238E27FC236}">
                <a16:creationId xmlns:a16="http://schemas.microsoft.com/office/drawing/2014/main" xmlns="" id="{6589CEFF-63AD-48E0-B8C2-2B9C42EE3BA1}"/>
              </a:ext>
            </a:extLst>
          </p:cNvPr>
          <p:cNvCxnSpPr>
            <a:cxnSpLocks/>
          </p:cNvCxnSpPr>
          <p:nvPr/>
        </p:nvCxnSpPr>
        <p:spPr>
          <a:xfrm>
            <a:off x="3559531" y="4798249"/>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809053" y="4798245"/>
            <a:ext cx="848459" cy="523220"/>
          </a:xfrm>
          <a:prstGeom prst="rect">
            <a:avLst/>
          </a:prstGeom>
        </p:spPr>
        <p:txBody>
          <a:bodyPr wrap="square">
            <a:spAutoFit/>
          </a:bodyPr>
          <a:lstStyle/>
          <a:p>
            <a:r>
              <a:rPr lang="fr-FR" sz="1400" dirty="0"/>
              <a:t>Packet </a:t>
            </a:r>
            <a:r>
              <a:rPr lang="fr-FR" sz="1400" dirty="0" smtClean="0"/>
              <a:t>= </a:t>
            </a:r>
          </a:p>
          <a:p>
            <a:r>
              <a:rPr lang="fr-FR" sz="1400" dirty="0" smtClean="0"/>
              <a:t>0-RTT</a:t>
            </a:r>
            <a:endParaRPr lang="fr-FR" sz="1400" dirty="0"/>
          </a:p>
        </p:txBody>
      </p:sp>
      <p:cxnSp>
        <p:nvCxnSpPr>
          <p:cNvPr id="52" name="Connecteur droit avec flèche 51">
            <a:extLst>
              <a:ext uri="{FF2B5EF4-FFF2-40B4-BE49-F238E27FC236}">
                <a16:creationId xmlns:a16="http://schemas.microsoft.com/office/drawing/2014/main" xmlns="" id="{6589CEFF-63AD-48E0-B8C2-2B9C42EE3BA1}"/>
              </a:ext>
            </a:extLst>
          </p:cNvPr>
          <p:cNvCxnSpPr>
            <a:cxnSpLocks/>
            <a:stCxn id="35" idx="7"/>
            <a:endCxn id="2" idx="2"/>
          </p:cNvCxnSpPr>
          <p:nvPr/>
        </p:nvCxnSpPr>
        <p:spPr>
          <a:xfrm flipV="1">
            <a:off x="4099324" y="2934291"/>
            <a:ext cx="3250501" cy="10684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ZoneTexte 54">
            <a:extLst>
              <a:ext uri="{FF2B5EF4-FFF2-40B4-BE49-F238E27FC236}">
                <a16:creationId xmlns:mc="http://schemas.openxmlformats.org/markup-compatibility/2006" xmlns:a14="http://schemas.microsoft.com/office/drawing/2010/main" xmlns:a16="http://schemas.microsoft.com/office/drawing/2014/main" xmlns="" id="{DB737F55-3E4B-44C8-95BF-7E258C52E571}"/>
              </a:ext>
            </a:extLst>
          </p:cNvPr>
          <p:cNvSpPr txBox="1"/>
          <p:nvPr/>
        </p:nvSpPr>
        <p:spPr>
          <a:xfrm>
            <a:off x="5168900" y="3206216"/>
            <a:ext cx="476413" cy="307777"/>
          </a:xfrm>
          <a:prstGeom prst="rect">
            <a:avLst/>
          </a:prstGeom>
          <a:noFill/>
        </p:spPr>
        <p:txBody>
          <a:bodyPr wrap="none" rtlCol="0">
            <a:spAutoFit/>
          </a:bodyPr>
          <a:lstStyle/>
          <a:p>
            <a:pPr algn="ctr"/>
            <a:r>
              <a:rPr lang="en-GB" sz="1400" dirty="0" smtClean="0"/>
              <a:t>else</a:t>
            </a:r>
            <a:endParaRPr lang="en-GB" sz="1400" dirty="0"/>
          </a:p>
        </p:txBody>
      </p:sp>
    </p:spTree>
    <p:extLst>
      <p:ext uri="{BB962C8B-B14F-4D97-AF65-F5344CB8AC3E}">
        <p14:creationId xmlns:p14="http://schemas.microsoft.com/office/powerpoint/2010/main" val="65737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1384995"/>
          </a:xfrm>
          <a:prstGeom prst="rect">
            <a:avLst/>
          </a:prstGeom>
          <a:noFill/>
        </p:spPr>
        <p:txBody>
          <a:bodyPr wrap="square">
            <a:spAutoFit/>
          </a:bodyPr>
          <a:lstStyle/>
          <a:p>
            <a:r>
              <a:rPr lang="en-US" sz="2800" b="1" dirty="0"/>
              <a:t>Considerations for Simple Load Balancers</a:t>
            </a:r>
          </a:p>
        </p:txBody>
      </p:sp>
      <p:sp>
        <p:nvSpPr>
          <p:cNvPr id="33" name="Ellipse 32">
            <a:extLst>
              <a:ext uri="{FF2B5EF4-FFF2-40B4-BE49-F238E27FC236}">
                <a16:creationId xmlns:a16="http://schemas.microsoft.com/office/drawing/2014/main" xmlns=""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xmlns=""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xmlns:a14="http://schemas.microsoft.com/office/drawing/2010/main" xmlns=""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a16="http://schemas.microsoft.com/office/drawing/2014/main" xmlns=""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xmlns=""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xmlns=""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34466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Life of a QUIC Connection</a:t>
            </a:r>
          </a:p>
        </p:txBody>
      </p:sp>
      <p:sp>
        <p:nvSpPr>
          <p:cNvPr id="33" name="Ellipse 32">
            <a:extLst>
              <a:ext uri="{FF2B5EF4-FFF2-40B4-BE49-F238E27FC236}">
                <a16:creationId xmlns:a16="http://schemas.microsoft.com/office/drawing/2014/main" xmlns=""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xmlns=""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 xmlns:a16="http://schemas.microsoft.com/office/drawing/2014/main" xmlns:a14="http://schemas.microsoft.com/office/drawing/2010/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a16="http://schemas.microsoft.com/office/drawing/2014/main" xmlns=""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xmlns=""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xmlns=""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956581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eur droit avec flèche 66">
            <a:extLst>
              <a:ext uri="{FF2B5EF4-FFF2-40B4-BE49-F238E27FC236}">
                <a16:creationId xmlns:a16="http://schemas.microsoft.com/office/drawing/2014/main" xmlns="" id="{6589CEFF-63AD-48E0-B8C2-2B9C42EE3BA1}"/>
              </a:ext>
            </a:extLst>
          </p:cNvPr>
          <p:cNvCxnSpPr>
            <a:cxnSpLocks/>
            <a:stCxn id="33" idx="2"/>
            <a:endCxn id="59" idx="5"/>
          </p:cNvCxnSpPr>
          <p:nvPr/>
        </p:nvCxnSpPr>
        <p:spPr>
          <a:xfrm flipH="1">
            <a:off x="2121238" y="1078081"/>
            <a:ext cx="3272392" cy="924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xmlns="" id="{25D0CFDD-F8D9-4498-A666-F31BA473AEDD}"/>
              </a:ext>
            </a:extLst>
          </p:cNvPr>
          <p:cNvSpPr txBox="1"/>
          <p:nvPr/>
        </p:nvSpPr>
        <p:spPr>
          <a:xfrm>
            <a:off x="7924801" y="0"/>
            <a:ext cx="4267200" cy="523220"/>
          </a:xfrm>
          <a:prstGeom prst="rect">
            <a:avLst/>
          </a:prstGeom>
          <a:noFill/>
        </p:spPr>
        <p:txBody>
          <a:bodyPr wrap="square">
            <a:spAutoFit/>
          </a:bodyPr>
          <a:lstStyle/>
          <a:p>
            <a:r>
              <a:rPr lang="en-GB" sz="2800" b="1" dirty="0" smtClean="0"/>
              <a:t>Operations </a:t>
            </a:r>
            <a:r>
              <a:rPr lang="en-GB" sz="2800" b="1" dirty="0"/>
              <a:t>on Connections</a:t>
            </a:r>
          </a:p>
        </p:txBody>
      </p:sp>
      <p:sp>
        <p:nvSpPr>
          <p:cNvPr id="33" name="Ellipse 32">
            <a:extLst>
              <a:ext uri="{FF2B5EF4-FFF2-40B4-BE49-F238E27FC236}">
                <a16:creationId xmlns:a16="http://schemas.microsoft.com/office/drawing/2014/main" xmlns="" id="{89FCD844-DF7E-40C9-9D11-022F7FE63189}"/>
              </a:ext>
            </a:extLst>
          </p:cNvPr>
          <p:cNvSpPr/>
          <p:nvPr/>
        </p:nvSpPr>
        <p:spPr>
          <a:xfrm>
            <a:off x="5393630" y="6120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Application</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4"/>
            <a:endCxn id="3" idx="1"/>
          </p:cNvCxnSpPr>
          <p:nvPr/>
        </p:nvCxnSpPr>
        <p:spPr>
          <a:xfrm>
            <a:off x="6140977" y="1544073"/>
            <a:ext cx="966239" cy="7513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688832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Server Role</a:t>
            </a:r>
            <a:endParaRPr lang="en-GB" sz="1600" b="1" dirty="0"/>
          </a:p>
        </p:txBody>
      </p:sp>
      <p:cxnSp>
        <p:nvCxnSpPr>
          <p:cNvPr id="11" name="Connecteur droit avec flèche 10">
            <a:extLst>
              <a:ext uri="{FF2B5EF4-FFF2-40B4-BE49-F238E27FC236}">
                <a16:creationId xmlns:a16="http://schemas.microsoft.com/office/drawing/2014/main" xmlns="" id="{8E355309-D41D-48CF-A241-308F250C237D}"/>
              </a:ext>
            </a:extLst>
          </p:cNvPr>
          <p:cNvCxnSpPr>
            <a:cxnSpLocks/>
            <a:stCxn id="3" idx="4"/>
            <a:endCxn id="34" idx="0"/>
          </p:cNvCxnSpPr>
          <p:nvPr/>
        </p:nvCxnSpPr>
        <p:spPr>
          <a:xfrm flipH="1">
            <a:off x="7635669" y="3090882"/>
            <a:ext cx="1"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xmlns="" id="{836D266B-8A27-4DCF-8902-48EA7638FDF1}"/>
              </a:ext>
            </a:extLst>
          </p:cNvPr>
          <p:cNvSpPr txBox="1"/>
          <p:nvPr/>
        </p:nvSpPr>
        <p:spPr>
          <a:xfrm>
            <a:off x="7320314" y="4627711"/>
            <a:ext cx="2710176" cy="307777"/>
          </a:xfrm>
          <a:prstGeom prst="rect">
            <a:avLst/>
          </a:prstGeom>
          <a:noFill/>
        </p:spPr>
        <p:txBody>
          <a:bodyPr wrap="square" rtlCol="0">
            <a:spAutoFit/>
          </a:bodyPr>
          <a:lstStyle/>
          <a:p>
            <a:pPr algn="ctr"/>
            <a:r>
              <a:rPr lang="en-GB" sz="1400" b="1" dirty="0" smtClean="0"/>
              <a:t>yes</a:t>
            </a:r>
            <a:endParaRPr lang="en-GB" sz="1400" dirty="0"/>
          </a:p>
        </p:txBody>
      </p:sp>
      <p:sp>
        <p:nvSpPr>
          <p:cNvPr id="14" name="Ellipse 13">
            <a:extLst>
              <a:ext uri="{FF2B5EF4-FFF2-40B4-BE49-F238E27FC236}">
                <a16:creationId xmlns:a16="http://schemas.microsoft.com/office/drawing/2014/main" xmlns="" id="{B48A28A4-F86C-489F-903E-CDB2F959EE1D}"/>
              </a:ext>
            </a:extLst>
          </p:cNvPr>
          <p:cNvSpPr/>
          <p:nvPr/>
        </p:nvSpPr>
        <p:spPr>
          <a:xfrm>
            <a:off x="3898937"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Client Role</a:t>
            </a:r>
            <a:endParaRPr lang="en-GB" sz="1600" b="1" dirty="0"/>
          </a:p>
        </p:txBody>
      </p:sp>
      <p:cxnSp>
        <p:nvCxnSpPr>
          <p:cNvPr id="15" name="Connecteur droit avec flèche 14">
            <a:extLst>
              <a:ext uri="{FF2B5EF4-FFF2-40B4-BE49-F238E27FC236}">
                <a16:creationId xmlns:a16="http://schemas.microsoft.com/office/drawing/2014/main" xmlns="" id="{6589CEFF-63AD-48E0-B8C2-2B9C42EE3BA1}"/>
              </a:ext>
            </a:extLst>
          </p:cNvPr>
          <p:cNvCxnSpPr>
            <a:cxnSpLocks/>
            <a:stCxn id="33" idx="4"/>
            <a:endCxn id="14" idx="7"/>
          </p:cNvCxnSpPr>
          <p:nvPr/>
        </p:nvCxnSpPr>
        <p:spPr>
          <a:xfrm flipH="1">
            <a:off x="5174737" y="1544073"/>
            <a:ext cx="966240" cy="7513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xmlns="" id="{B48A28A4-F86C-489F-903E-CDB2F959EE1D}"/>
              </a:ext>
            </a:extLst>
          </p:cNvPr>
          <p:cNvSpPr/>
          <p:nvPr/>
        </p:nvSpPr>
        <p:spPr>
          <a:xfrm>
            <a:off x="299257"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Open Connection</a:t>
            </a:r>
            <a:endParaRPr lang="en-GB" sz="1600" b="1" dirty="0"/>
          </a:p>
        </p:txBody>
      </p:sp>
      <p:sp>
        <p:nvSpPr>
          <p:cNvPr id="21" name="Ellipse 20">
            <a:extLst>
              <a:ext uri="{FF2B5EF4-FFF2-40B4-BE49-F238E27FC236}">
                <a16:creationId xmlns:a16="http://schemas.microsoft.com/office/drawing/2014/main" xmlns="" id="{B48A28A4-F86C-489F-903E-CDB2F959EE1D}"/>
              </a:ext>
            </a:extLst>
          </p:cNvPr>
          <p:cNvSpPr/>
          <p:nvPr/>
        </p:nvSpPr>
        <p:spPr>
          <a:xfrm>
            <a:off x="2099097"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Enable Early Data when available</a:t>
            </a:r>
            <a:endParaRPr lang="en-GB" sz="1600" b="1" dirty="0"/>
          </a:p>
        </p:txBody>
      </p:sp>
      <p:sp>
        <p:nvSpPr>
          <p:cNvPr id="22" name="Ellipse 21">
            <a:extLst>
              <a:ext uri="{FF2B5EF4-FFF2-40B4-BE49-F238E27FC236}">
                <a16:creationId xmlns:a16="http://schemas.microsoft.com/office/drawing/2014/main" xmlns="" id="{B48A28A4-F86C-489F-903E-CDB2F959EE1D}"/>
              </a:ext>
            </a:extLst>
          </p:cNvPr>
          <p:cNvSpPr/>
          <p:nvPr/>
        </p:nvSpPr>
        <p:spPr>
          <a:xfrm>
            <a:off x="3898937" y="35568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900" b="1" dirty="0" smtClean="0"/>
              <a:t>Informed Early Data when accepted/</a:t>
            </a:r>
            <a:r>
              <a:rPr lang="fr-BE" sz="900" b="1" dirty="0" err="1" smtClean="0"/>
              <a:t>rejected</a:t>
            </a:r>
            <a:endParaRPr lang="en-GB" sz="1050" b="1" dirty="0"/>
          </a:p>
        </p:txBody>
      </p:sp>
      <p:cxnSp>
        <p:nvCxnSpPr>
          <p:cNvPr id="23" name="Connecteur droit avec flèche 22">
            <a:extLst>
              <a:ext uri="{FF2B5EF4-FFF2-40B4-BE49-F238E27FC236}">
                <a16:creationId xmlns:a16="http://schemas.microsoft.com/office/drawing/2014/main" xmlns="" id="{6589CEFF-63AD-48E0-B8C2-2B9C42EE3BA1}"/>
              </a:ext>
            </a:extLst>
          </p:cNvPr>
          <p:cNvCxnSpPr>
            <a:cxnSpLocks/>
            <a:stCxn id="14" idx="4"/>
            <a:endCxn id="20" idx="0"/>
          </p:cNvCxnSpPr>
          <p:nvPr/>
        </p:nvCxnSpPr>
        <p:spPr>
          <a:xfrm flipH="1">
            <a:off x="1046604" y="3090882"/>
            <a:ext cx="359968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xmlns="" id="{6589CEFF-63AD-48E0-B8C2-2B9C42EE3BA1}"/>
              </a:ext>
            </a:extLst>
          </p:cNvPr>
          <p:cNvCxnSpPr>
            <a:cxnSpLocks/>
            <a:stCxn id="14" idx="4"/>
            <a:endCxn id="21" idx="0"/>
          </p:cNvCxnSpPr>
          <p:nvPr/>
        </p:nvCxnSpPr>
        <p:spPr>
          <a:xfrm flipH="1">
            <a:off x="2846444" y="3090882"/>
            <a:ext cx="179984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xmlns="" id="{6589CEFF-63AD-48E0-B8C2-2B9C42EE3BA1}"/>
              </a:ext>
            </a:extLst>
          </p:cNvPr>
          <p:cNvCxnSpPr>
            <a:cxnSpLocks/>
            <a:stCxn id="14" idx="4"/>
            <a:endCxn id="22" idx="0"/>
          </p:cNvCxnSpPr>
          <p:nvPr/>
        </p:nvCxnSpPr>
        <p:spPr>
          <a:xfrm>
            <a:off x="4646284" y="3090882"/>
            <a:ext cx="0" cy="465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Ellipse 33">
            <a:extLst>
              <a:ext uri="{FF2B5EF4-FFF2-40B4-BE49-F238E27FC236}">
                <a16:creationId xmlns:a16="http://schemas.microsoft.com/office/drawing/2014/main" xmlns="" id="{B48A28A4-F86C-489F-903E-CDB2F959EE1D}"/>
              </a:ext>
            </a:extLst>
          </p:cNvPr>
          <p:cNvSpPr/>
          <p:nvPr/>
        </p:nvSpPr>
        <p:spPr>
          <a:xfrm>
            <a:off x="6888322"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Listen for incomming connection</a:t>
            </a:r>
            <a:endParaRPr lang="en-GB" sz="1600" b="1" dirty="0"/>
          </a:p>
        </p:txBody>
      </p:sp>
      <p:sp>
        <p:nvSpPr>
          <p:cNvPr id="35" name="Ellipse 34">
            <a:extLst>
              <a:ext uri="{FF2B5EF4-FFF2-40B4-BE49-F238E27FC236}">
                <a16:creationId xmlns:a16="http://schemas.microsoft.com/office/drawing/2014/main" xmlns="" id="{B48A28A4-F86C-489F-903E-CDB2F959EE1D}"/>
              </a:ext>
            </a:extLst>
          </p:cNvPr>
          <p:cNvSpPr/>
          <p:nvPr/>
        </p:nvSpPr>
        <p:spPr>
          <a:xfrm>
            <a:off x="8688162" y="35375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Early Data available</a:t>
            </a:r>
            <a:endParaRPr lang="en-GB" sz="1600" b="1" dirty="0"/>
          </a:p>
        </p:txBody>
      </p:sp>
      <p:cxnSp>
        <p:nvCxnSpPr>
          <p:cNvPr id="37" name="Connecteur droit avec flèche 36">
            <a:extLst>
              <a:ext uri="{FF2B5EF4-FFF2-40B4-BE49-F238E27FC236}">
                <a16:creationId xmlns:a16="http://schemas.microsoft.com/office/drawing/2014/main" xmlns="" id="{8E355309-D41D-48CF-A241-308F250C237D}"/>
              </a:ext>
            </a:extLst>
          </p:cNvPr>
          <p:cNvCxnSpPr>
            <a:cxnSpLocks/>
            <a:stCxn id="3" idx="4"/>
            <a:endCxn id="35" idx="0"/>
          </p:cNvCxnSpPr>
          <p:nvPr/>
        </p:nvCxnSpPr>
        <p:spPr>
          <a:xfrm>
            <a:off x="7635670" y="3090882"/>
            <a:ext cx="1799839" cy="4466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Ellipse 39">
            <a:extLst>
              <a:ext uri="{FF2B5EF4-FFF2-40B4-BE49-F238E27FC236}">
                <a16:creationId xmlns:a16="http://schemas.microsoft.com/office/drawing/2014/main" xmlns="" id="{B48A28A4-F86C-489F-903E-CDB2F959EE1D}"/>
              </a:ext>
            </a:extLst>
          </p:cNvPr>
          <p:cNvSpPr/>
          <p:nvPr/>
        </p:nvSpPr>
        <p:spPr>
          <a:xfrm>
            <a:off x="7635668" y="528435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Embed app-control data in TLS ticket sent to client</a:t>
            </a:r>
            <a:endParaRPr lang="en-GB" sz="1600" b="1" dirty="0"/>
          </a:p>
        </p:txBody>
      </p:sp>
      <p:sp>
        <p:nvSpPr>
          <p:cNvPr id="41" name="Ellipse 40">
            <a:extLst>
              <a:ext uri="{FF2B5EF4-FFF2-40B4-BE49-F238E27FC236}">
                <a16:creationId xmlns:a16="http://schemas.microsoft.com/office/drawing/2014/main" xmlns="" id="{B48A28A4-F86C-489F-903E-CDB2F959EE1D}"/>
              </a:ext>
            </a:extLst>
          </p:cNvPr>
          <p:cNvSpPr/>
          <p:nvPr/>
        </p:nvSpPr>
        <p:spPr>
          <a:xfrm>
            <a:off x="9878125" y="5293530"/>
            <a:ext cx="1494693" cy="15644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Retrieve app-control data from client’ticket  and accept OR </a:t>
            </a:r>
          </a:p>
          <a:p>
            <a:pPr algn="ctr"/>
            <a:r>
              <a:rPr lang="fr-BE" sz="1200" b="1" dirty="0" smtClean="0"/>
              <a:t>Reject</a:t>
            </a:r>
            <a:endParaRPr lang="en-GB" sz="1600" b="1" dirty="0"/>
          </a:p>
        </p:txBody>
      </p:sp>
      <p:cxnSp>
        <p:nvCxnSpPr>
          <p:cNvPr id="42" name="Connecteur droit avec flèche 41">
            <a:extLst>
              <a:ext uri="{FF2B5EF4-FFF2-40B4-BE49-F238E27FC236}">
                <a16:creationId xmlns:a16="http://schemas.microsoft.com/office/drawing/2014/main" xmlns="" id="{6589CEFF-63AD-48E0-B8C2-2B9C42EE3BA1}"/>
              </a:ext>
            </a:extLst>
          </p:cNvPr>
          <p:cNvCxnSpPr>
            <a:cxnSpLocks/>
          </p:cNvCxnSpPr>
          <p:nvPr/>
        </p:nvCxnSpPr>
        <p:spPr>
          <a:xfrm flipH="1">
            <a:off x="8372129" y="4469496"/>
            <a:ext cx="1052494" cy="8148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xmlns="" id="{6589CEFF-63AD-48E0-B8C2-2B9C42EE3BA1}"/>
              </a:ext>
            </a:extLst>
          </p:cNvPr>
          <p:cNvCxnSpPr>
            <a:cxnSpLocks/>
            <a:stCxn id="35" idx="4"/>
            <a:endCxn id="41" idx="0"/>
          </p:cNvCxnSpPr>
          <p:nvPr/>
        </p:nvCxnSpPr>
        <p:spPr>
          <a:xfrm>
            <a:off x="9435509" y="4469496"/>
            <a:ext cx="1189963" cy="8240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xmlns="" id="{836D266B-8A27-4DCF-8902-48EA7638FDF1}"/>
              </a:ext>
            </a:extLst>
          </p:cNvPr>
          <p:cNvSpPr txBox="1"/>
          <p:nvPr/>
        </p:nvSpPr>
        <p:spPr>
          <a:xfrm>
            <a:off x="8842918" y="4608348"/>
            <a:ext cx="2710176" cy="307777"/>
          </a:xfrm>
          <a:prstGeom prst="rect">
            <a:avLst/>
          </a:prstGeom>
          <a:noFill/>
        </p:spPr>
        <p:txBody>
          <a:bodyPr wrap="square" rtlCol="0">
            <a:spAutoFit/>
          </a:bodyPr>
          <a:lstStyle/>
          <a:p>
            <a:pPr algn="ctr"/>
            <a:r>
              <a:rPr lang="en-GB" sz="1400" b="1" dirty="0" smtClean="0"/>
              <a:t>no</a:t>
            </a:r>
            <a:endParaRPr lang="en-GB" sz="1400" dirty="0"/>
          </a:p>
        </p:txBody>
      </p:sp>
      <p:sp>
        <p:nvSpPr>
          <p:cNvPr id="53" name="Ellipse 52">
            <a:extLst>
              <a:ext uri="{FF2B5EF4-FFF2-40B4-BE49-F238E27FC236}">
                <a16:creationId xmlns:a16="http://schemas.microsoft.com/office/drawing/2014/main" xmlns="" id="{B48A28A4-F86C-489F-903E-CDB2F959EE1D}"/>
              </a:ext>
            </a:extLst>
          </p:cNvPr>
          <p:cNvSpPr/>
          <p:nvPr/>
        </p:nvSpPr>
        <p:spPr>
          <a:xfrm>
            <a:off x="2573628" y="493237"/>
            <a:ext cx="1494693" cy="11696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configure minimum values for the initial number of </a:t>
            </a:r>
            <a:r>
              <a:rPr lang="en-US" sz="1050" b="1" dirty="0" smtClean="0"/>
              <a:t>permitted  </a:t>
            </a:r>
            <a:r>
              <a:rPr lang="en-US" sz="1050" b="1" dirty="0"/>
              <a:t>streams of each type</a:t>
            </a:r>
            <a:endParaRPr lang="en-GB" sz="1200" b="1" dirty="0"/>
          </a:p>
        </p:txBody>
      </p:sp>
      <p:sp>
        <p:nvSpPr>
          <p:cNvPr id="59" name="Ellipse 58">
            <a:extLst>
              <a:ext uri="{FF2B5EF4-FFF2-40B4-BE49-F238E27FC236}">
                <a16:creationId xmlns:a16="http://schemas.microsoft.com/office/drawing/2014/main" xmlns="" id="{B48A28A4-F86C-489F-903E-CDB2F959EE1D}"/>
              </a:ext>
            </a:extLst>
          </p:cNvPr>
          <p:cNvSpPr/>
          <p:nvPr/>
        </p:nvSpPr>
        <p:spPr>
          <a:xfrm>
            <a:off x="845438" y="582361"/>
            <a:ext cx="1494693" cy="16642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control resource allocation for receive buffers by setting flow</a:t>
            </a:r>
          </a:p>
          <a:p>
            <a:pPr algn="ctr"/>
            <a:r>
              <a:rPr lang="en-US" sz="1050" b="1" dirty="0"/>
              <a:t>      control limits both for streams and for the connection</a:t>
            </a:r>
            <a:endParaRPr lang="en-GB" sz="1200" b="1" dirty="0"/>
          </a:p>
        </p:txBody>
      </p:sp>
      <p:sp>
        <p:nvSpPr>
          <p:cNvPr id="60" name="Ellipse 59">
            <a:extLst>
              <a:ext uri="{FF2B5EF4-FFF2-40B4-BE49-F238E27FC236}">
                <a16:creationId xmlns:a16="http://schemas.microsoft.com/office/drawing/2014/main" xmlns="" id="{B48A28A4-F86C-489F-903E-CDB2F959EE1D}"/>
              </a:ext>
            </a:extLst>
          </p:cNvPr>
          <p:cNvSpPr/>
          <p:nvPr/>
        </p:nvSpPr>
        <p:spPr>
          <a:xfrm>
            <a:off x="7542468" y="688804"/>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smtClean="0"/>
              <a:t>Identify handshake completion</a:t>
            </a:r>
            <a:endParaRPr lang="en-GB" sz="1200" b="1" dirty="0"/>
          </a:p>
        </p:txBody>
      </p:sp>
      <p:sp>
        <p:nvSpPr>
          <p:cNvPr id="61" name="Ellipse 60">
            <a:extLst>
              <a:ext uri="{FF2B5EF4-FFF2-40B4-BE49-F238E27FC236}">
                <a16:creationId xmlns:a16="http://schemas.microsoft.com/office/drawing/2014/main" xmlns="" id="{B48A28A4-F86C-489F-903E-CDB2F959EE1D}"/>
              </a:ext>
            </a:extLst>
          </p:cNvPr>
          <p:cNvSpPr/>
          <p:nvPr/>
        </p:nvSpPr>
        <p:spPr>
          <a:xfrm>
            <a:off x="8616513" y="1503411"/>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smtClean="0"/>
              <a:t>Keep connection alive</a:t>
            </a:r>
            <a:endParaRPr lang="en-GB" sz="1200" b="1" dirty="0"/>
          </a:p>
        </p:txBody>
      </p:sp>
      <p:sp>
        <p:nvSpPr>
          <p:cNvPr id="62" name="Ellipse 61">
            <a:extLst>
              <a:ext uri="{FF2B5EF4-FFF2-40B4-BE49-F238E27FC236}">
                <a16:creationId xmlns:a16="http://schemas.microsoft.com/office/drawing/2014/main" xmlns="" id="{B48A28A4-F86C-489F-903E-CDB2F959EE1D}"/>
              </a:ext>
            </a:extLst>
          </p:cNvPr>
          <p:cNvSpPr/>
          <p:nvPr/>
        </p:nvSpPr>
        <p:spPr>
          <a:xfrm>
            <a:off x="9526842" y="2318018"/>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smtClean="0"/>
              <a:t>Close connection</a:t>
            </a:r>
            <a:endParaRPr lang="en-GB" sz="1200" b="1" dirty="0"/>
          </a:p>
        </p:txBody>
      </p:sp>
      <p:cxnSp>
        <p:nvCxnSpPr>
          <p:cNvPr id="63" name="Connecteur droit avec flèche 62">
            <a:extLst>
              <a:ext uri="{FF2B5EF4-FFF2-40B4-BE49-F238E27FC236}">
                <a16:creationId xmlns:a16="http://schemas.microsoft.com/office/drawing/2014/main" xmlns="" id="{6589CEFF-63AD-48E0-B8C2-2B9C42EE3BA1}"/>
              </a:ext>
            </a:extLst>
          </p:cNvPr>
          <p:cNvCxnSpPr>
            <a:cxnSpLocks/>
            <a:stCxn id="33" idx="2"/>
            <a:endCxn id="53" idx="6"/>
          </p:cNvCxnSpPr>
          <p:nvPr/>
        </p:nvCxnSpPr>
        <p:spPr>
          <a:xfrm flipH="1" flipV="1">
            <a:off x="4068321" y="1078080"/>
            <a:ext cx="13253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xmlns="" id="{6589CEFF-63AD-48E0-B8C2-2B9C42EE3BA1}"/>
              </a:ext>
            </a:extLst>
          </p:cNvPr>
          <p:cNvCxnSpPr>
            <a:cxnSpLocks/>
            <a:stCxn id="33" idx="6"/>
            <a:endCxn id="60" idx="2"/>
          </p:cNvCxnSpPr>
          <p:nvPr/>
        </p:nvCxnSpPr>
        <p:spPr>
          <a:xfrm>
            <a:off x="6888323" y="1078081"/>
            <a:ext cx="654145" cy="72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eur droit avec flèche 74">
            <a:extLst>
              <a:ext uri="{FF2B5EF4-FFF2-40B4-BE49-F238E27FC236}">
                <a16:creationId xmlns:a16="http://schemas.microsoft.com/office/drawing/2014/main" xmlns="" id="{6589CEFF-63AD-48E0-B8C2-2B9C42EE3BA1}"/>
              </a:ext>
            </a:extLst>
          </p:cNvPr>
          <p:cNvCxnSpPr>
            <a:cxnSpLocks/>
            <a:stCxn id="33" idx="6"/>
            <a:endCxn id="61" idx="2"/>
          </p:cNvCxnSpPr>
          <p:nvPr/>
        </p:nvCxnSpPr>
        <p:spPr>
          <a:xfrm>
            <a:off x="6888323" y="1078081"/>
            <a:ext cx="1728190" cy="821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Connecteur droit avec flèche 77">
            <a:extLst>
              <a:ext uri="{FF2B5EF4-FFF2-40B4-BE49-F238E27FC236}">
                <a16:creationId xmlns:a16="http://schemas.microsoft.com/office/drawing/2014/main" xmlns="" id="{6589CEFF-63AD-48E0-B8C2-2B9C42EE3BA1}"/>
              </a:ext>
            </a:extLst>
          </p:cNvPr>
          <p:cNvCxnSpPr>
            <a:cxnSpLocks/>
            <a:stCxn id="33" idx="6"/>
            <a:endCxn id="62" idx="2"/>
          </p:cNvCxnSpPr>
          <p:nvPr/>
        </p:nvCxnSpPr>
        <p:spPr>
          <a:xfrm>
            <a:off x="6888323" y="1078081"/>
            <a:ext cx="2638519" cy="16365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258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smtClean="0"/>
              <a:t>6.Version Negotiation</a:t>
            </a:r>
            <a:endParaRPr lang="fr-FR" b="1" dirty="0"/>
          </a:p>
        </p:txBody>
      </p:sp>
    </p:spTree>
    <p:extLst>
      <p:ext uri="{BB962C8B-B14F-4D97-AF65-F5344CB8AC3E}">
        <p14:creationId xmlns:p14="http://schemas.microsoft.com/office/powerpoint/2010/main" val="171446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Sending Version Negotiation Packets</a:t>
            </a:r>
            <a:endParaRPr lang="en-GB" sz="2800" b="1" dirty="0"/>
          </a:p>
        </p:txBody>
      </p:sp>
      <p:sp>
        <p:nvSpPr>
          <p:cNvPr id="33" name="Ellipse 32">
            <a:extLst>
              <a:ext uri="{FF2B5EF4-FFF2-40B4-BE49-F238E27FC236}">
                <a16:creationId xmlns:a16="http://schemas.microsoft.com/office/drawing/2014/main" xmlns="" id="{89FCD844-DF7E-40C9-9D11-022F7FE63189}"/>
              </a:ext>
            </a:extLst>
          </p:cNvPr>
          <p:cNvSpPr/>
          <p:nvPr/>
        </p:nvSpPr>
        <p:spPr>
          <a:xfrm>
            <a:off x="1812231" y="2681412"/>
            <a:ext cx="1494693" cy="15204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New Connection on server and version selected by client not supported</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flipV="1">
            <a:off x="3306924" y="3414279"/>
            <a:ext cx="2373364" cy="273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5680288" y="29482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smtClean="0"/>
              <a:t>Client receive list of version</a:t>
            </a:r>
            <a:endParaRPr lang="en-GB" sz="1200" b="1" dirty="0"/>
          </a:p>
        </p:txBody>
      </p:sp>
      <p:sp>
        <p:nvSpPr>
          <p:cNvPr id="18" name="ZoneTexte 17">
            <a:extLst>
              <a:ext uri="{FF2B5EF4-FFF2-40B4-BE49-F238E27FC236}">
                <a16:creationId xmlns:a16="http://schemas.microsoft.com/office/drawing/2014/main" xmlns="" xmlns:a14="http://schemas.microsoft.com/office/drawing/2010/main" xmlns:mc="http://schemas.openxmlformats.org/markup-compatibility/2006" id="{DB737F55-3E4B-44C8-95BF-7E258C52E571}"/>
              </a:ext>
            </a:extLst>
          </p:cNvPr>
          <p:cNvSpPr txBox="1"/>
          <p:nvPr/>
        </p:nvSpPr>
        <p:spPr>
          <a:xfrm>
            <a:off x="3187826" y="3427964"/>
            <a:ext cx="2744655" cy="738664"/>
          </a:xfrm>
          <a:prstGeom prst="rect">
            <a:avLst/>
          </a:prstGeom>
          <a:noFill/>
        </p:spPr>
        <p:txBody>
          <a:bodyPr wrap="square" rtlCol="0">
            <a:spAutoFit/>
          </a:bodyPr>
          <a:lstStyle/>
          <a:p>
            <a:pPr algn="ctr"/>
            <a:r>
              <a:rPr lang="en-GB" sz="1400" dirty="0" smtClean="0"/>
              <a:t>Version Negociation packet</a:t>
            </a:r>
          </a:p>
          <a:p>
            <a:pPr algn="ctr"/>
            <a:r>
              <a:rPr lang="en-GB" sz="1400" dirty="0" smtClean="0"/>
              <a:t>-&gt; 1</a:t>
            </a:r>
            <a:r>
              <a:rPr lang="en-GB" sz="1400" baseline="30000" dirty="0" smtClean="0"/>
              <a:t>st</a:t>
            </a:r>
            <a:r>
              <a:rPr lang="en-GB" sz="1400" dirty="0" smtClean="0"/>
              <a:t> UDP datagram need enough size</a:t>
            </a:r>
            <a:endParaRPr lang="en-GB" sz="1400" dirty="0"/>
          </a:p>
        </p:txBody>
      </p:sp>
      <p:sp>
        <p:nvSpPr>
          <p:cNvPr id="10" name="Ellipse 9">
            <a:extLst>
              <a:ext uri="{FF2B5EF4-FFF2-40B4-BE49-F238E27FC236}">
                <a16:creationId xmlns:a16="http://schemas.microsoft.com/office/drawing/2014/main" xmlns="" id="{248768E0-C1A4-4110-B54A-35EAB18749A4}"/>
              </a:ext>
            </a:extLst>
          </p:cNvPr>
          <p:cNvSpPr/>
          <p:nvPr/>
        </p:nvSpPr>
        <p:spPr>
          <a:xfrm>
            <a:off x="8647164" y="294828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smtClean="0"/>
              <a:t>« Error »</a:t>
            </a:r>
            <a:endParaRPr lang="en-GB" sz="1100" b="1" dirty="0"/>
          </a:p>
        </p:txBody>
      </p:sp>
      <p:cxnSp>
        <p:nvCxnSpPr>
          <p:cNvPr id="12" name="Connecteur droit avec flèche 11">
            <a:extLst>
              <a:ext uri="{FF2B5EF4-FFF2-40B4-BE49-F238E27FC236}">
                <a16:creationId xmlns:a16="http://schemas.microsoft.com/office/drawing/2014/main" xmlns="" id="{6589CEFF-63AD-48E0-B8C2-2B9C42EE3BA1}"/>
              </a:ext>
            </a:extLst>
          </p:cNvPr>
          <p:cNvCxnSpPr>
            <a:cxnSpLocks/>
            <a:stCxn id="3" idx="6"/>
            <a:endCxn id="10" idx="2"/>
          </p:cNvCxnSpPr>
          <p:nvPr/>
        </p:nvCxnSpPr>
        <p:spPr>
          <a:xfrm>
            <a:off x="7174981" y="3414279"/>
            <a:ext cx="14721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349600" y="2667415"/>
            <a:ext cx="1122944" cy="738664"/>
          </a:xfrm>
          <a:prstGeom prst="rect">
            <a:avLst/>
          </a:prstGeom>
        </p:spPr>
        <p:txBody>
          <a:bodyPr wrap="square">
            <a:spAutoFit/>
          </a:bodyPr>
          <a:lstStyle/>
          <a:p>
            <a:pPr algn="ctr"/>
            <a:r>
              <a:rPr lang="en-GB" sz="1400" dirty="0"/>
              <a:t>Version Negociation packet</a:t>
            </a:r>
          </a:p>
        </p:txBody>
      </p:sp>
    </p:spTree>
    <p:extLst>
      <p:ext uri="{BB962C8B-B14F-4D97-AF65-F5344CB8AC3E}">
        <p14:creationId xmlns:p14="http://schemas.microsoft.com/office/powerpoint/2010/main" val="3303515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Handling Version Negotiation Packets</a:t>
            </a:r>
            <a:endParaRPr lang="en-GB" sz="2800" b="1" dirty="0"/>
          </a:p>
        </p:txBody>
      </p:sp>
      <p:sp>
        <p:nvSpPr>
          <p:cNvPr id="33" name="Ellipse 32">
            <a:extLst>
              <a:ext uri="{FF2B5EF4-FFF2-40B4-BE49-F238E27FC236}">
                <a16:creationId xmlns:a16="http://schemas.microsoft.com/office/drawing/2014/main" xmlns="" id="{89FCD844-DF7E-40C9-9D11-022F7FE63189}"/>
              </a:ext>
            </a:extLst>
          </p:cNvPr>
          <p:cNvSpPr/>
          <p:nvPr/>
        </p:nvSpPr>
        <p:spPr>
          <a:xfrm>
            <a:off x="10937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Client receive Version Negociation</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p:cNvCxnSpPr>
          <p:nvPr/>
        </p:nvCxnSpPr>
        <p:spPr>
          <a:xfrm>
            <a:off x="2588466" y="2624890"/>
            <a:ext cx="42021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xmlns="" xmlns:a14="http://schemas.microsoft.com/office/drawing/2010/main" xmlns:mc="http://schemas.openxmlformats.org/markup-compatibility/2006" id="{DB737F55-3E4B-44C8-95BF-7E258C52E571}"/>
              </a:ext>
            </a:extLst>
          </p:cNvPr>
          <p:cNvSpPr txBox="1"/>
          <p:nvPr/>
        </p:nvSpPr>
        <p:spPr>
          <a:xfrm rot="19728867">
            <a:off x="1903397" y="843446"/>
            <a:ext cx="2111401" cy="954107"/>
          </a:xfrm>
          <a:prstGeom prst="rect">
            <a:avLst/>
          </a:prstGeom>
          <a:noFill/>
        </p:spPr>
        <p:txBody>
          <a:bodyPr wrap="square" rtlCol="0">
            <a:spAutoFit/>
          </a:bodyPr>
          <a:lstStyle/>
          <a:p>
            <a:pPr marL="342900" indent="-342900" algn="ctr">
              <a:buAutoNum type="arabicParenR"/>
            </a:pPr>
            <a:r>
              <a:rPr lang="en-GB" sz="1400" dirty="0" smtClean="0"/>
              <a:t>Already process any other packet</a:t>
            </a:r>
          </a:p>
          <a:p>
            <a:pPr marL="342900" indent="-342900" algn="ctr">
              <a:buAutoNum type="arabicParenR"/>
            </a:pPr>
            <a:r>
              <a:rPr lang="en-GB" sz="1400" dirty="0" smtClean="0"/>
              <a:t>List version already selected by the client</a:t>
            </a:r>
            <a:endParaRPr lang="en-GB" sz="1400" dirty="0"/>
          </a:p>
        </p:txBody>
      </p:sp>
      <p:sp>
        <p:nvSpPr>
          <p:cNvPr id="12" name="Ellipse 11">
            <a:extLst>
              <a:ext uri="{FF2B5EF4-FFF2-40B4-BE49-F238E27FC236}">
                <a16:creationId xmlns:a16="http://schemas.microsoft.com/office/drawing/2014/main" xmlns="" id="{248768E0-C1A4-4110-B54A-35EAB18749A4}"/>
              </a:ext>
            </a:extLst>
          </p:cNvPr>
          <p:cNvSpPr/>
          <p:nvPr/>
        </p:nvSpPr>
        <p:spPr>
          <a:xfrm>
            <a:off x="4109267" y="32395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smtClean="0"/>
              <a:t>Packet discard</a:t>
            </a:r>
            <a:endParaRPr lang="en-GB" sz="1100" b="1" dirty="0"/>
          </a:p>
        </p:txBody>
      </p:sp>
      <p:cxnSp>
        <p:nvCxnSpPr>
          <p:cNvPr id="14" name="Connecteur droit avec flèche 13">
            <a:extLst>
              <a:ext uri="{FF2B5EF4-FFF2-40B4-BE49-F238E27FC236}">
                <a16:creationId xmlns:a16="http://schemas.microsoft.com/office/drawing/2014/main" xmlns="" id="{6589CEFF-63AD-48E0-B8C2-2B9C42EE3BA1}"/>
              </a:ext>
            </a:extLst>
          </p:cNvPr>
          <p:cNvCxnSpPr>
            <a:cxnSpLocks/>
            <a:stCxn id="33" idx="7"/>
            <a:endCxn id="12" idx="3"/>
          </p:cNvCxnSpPr>
          <p:nvPr/>
        </p:nvCxnSpPr>
        <p:spPr>
          <a:xfrm flipV="1">
            <a:off x="2369573" y="1119457"/>
            <a:ext cx="1958587" cy="1175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Ellipse 15">
            <a:extLst>
              <a:ext uri="{FF2B5EF4-FFF2-40B4-BE49-F238E27FC236}">
                <a16:creationId xmlns:a16="http://schemas.microsoft.com/office/drawing/2014/main" xmlns="" id="{248768E0-C1A4-4110-B54A-35EAB18749A4}"/>
              </a:ext>
            </a:extLst>
          </p:cNvPr>
          <p:cNvSpPr/>
          <p:nvPr/>
        </p:nvSpPr>
        <p:spPr>
          <a:xfrm>
            <a:off x="4109266" y="424268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smtClean="0"/>
              <a:t>Connection closed</a:t>
            </a:r>
            <a:endParaRPr lang="en-GB" sz="1100" b="1" dirty="0"/>
          </a:p>
        </p:txBody>
      </p:sp>
      <p:cxnSp>
        <p:nvCxnSpPr>
          <p:cNvPr id="17" name="Connecteur droit avec flèche 16">
            <a:extLst>
              <a:ext uri="{FF2B5EF4-FFF2-40B4-BE49-F238E27FC236}">
                <a16:creationId xmlns:a16="http://schemas.microsoft.com/office/drawing/2014/main" xmlns="" id="{6589CEFF-63AD-48E0-B8C2-2B9C42EE3BA1}"/>
              </a:ext>
            </a:extLst>
          </p:cNvPr>
          <p:cNvCxnSpPr>
            <a:cxnSpLocks/>
            <a:stCxn id="33" idx="5"/>
            <a:endCxn id="16" idx="2"/>
          </p:cNvCxnSpPr>
          <p:nvPr/>
        </p:nvCxnSpPr>
        <p:spPr>
          <a:xfrm>
            <a:off x="2369573" y="2954396"/>
            <a:ext cx="1739693" cy="1754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xmlns="" xmlns:a14="http://schemas.microsoft.com/office/drawing/2010/main" xmlns:mc="http://schemas.openxmlformats.org/markup-compatibility/2006" id="{DB737F55-3E4B-44C8-95BF-7E258C52E571}"/>
              </a:ext>
            </a:extLst>
          </p:cNvPr>
          <p:cNvSpPr txBox="1"/>
          <p:nvPr/>
        </p:nvSpPr>
        <p:spPr>
          <a:xfrm rot="2733685">
            <a:off x="1882633" y="3743123"/>
            <a:ext cx="2111401" cy="523220"/>
          </a:xfrm>
          <a:prstGeom prst="rect">
            <a:avLst/>
          </a:prstGeom>
          <a:noFill/>
        </p:spPr>
        <p:txBody>
          <a:bodyPr wrap="square" rtlCol="0">
            <a:spAutoFit/>
          </a:bodyPr>
          <a:lstStyle/>
          <a:p>
            <a:pPr algn="ctr"/>
            <a:r>
              <a:rPr lang="en-GB" sz="1400" dirty="0" smtClean="0"/>
              <a:t>Only supported selected version</a:t>
            </a:r>
            <a:endParaRPr lang="en-GB" sz="1400" dirty="0"/>
          </a:p>
        </p:txBody>
      </p:sp>
      <p:sp>
        <p:nvSpPr>
          <p:cNvPr id="19" name="ZoneTexte 18"/>
          <p:cNvSpPr txBox="1"/>
          <p:nvPr/>
        </p:nvSpPr>
        <p:spPr>
          <a:xfrm>
            <a:off x="6912429" y="2440223"/>
            <a:ext cx="2775953" cy="369332"/>
          </a:xfrm>
          <a:prstGeom prst="rect">
            <a:avLst/>
          </a:prstGeom>
          <a:noFill/>
        </p:spPr>
        <p:txBody>
          <a:bodyPr wrap="none" rtlCol="0">
            <a:spAutoFit/>
          </a:bodyPr>
          <a:lstStyle/>
          <a:p>
            <a:r>
              <a:rPr lang="fr-FR" b="1" dirty="0" smtClean="0"/>
              <a:t>? To be defined in the futur</a:t>
            </a:r>
            <a:endParaRPr lang="fr-FR" b="1" dirty="0"/>
          </a:p>
        </p:txBody>
      </p:sp>
    </p:spTree>
    <p:extLst>
      <p:ext uri="{BB962C8B-B14F-4D97-AF65-F5344CB8AC3E}">
        <p14:creationId xmlns:p14="http://schemas.microsoft.com/office/powerpoint/2010/main" val="19569434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Using Reserved Versions</a:t>
            </a:r>
            <a:endParaRPr lang="en-GB" sz="2800" b="1" dirty="0"/>
          </a:p>
        </p:txBody>
      </p:sp>
      <p:sp>
        <p:nvSpPr>
          <p:cNvPr id="33" name="Ellipse 32">
            <a:extLst>
              <a:ext uri="{FF2B5EF4-FFF2-40B4-BE49-F238E27FC236}">
                <a16:creationId xmlns:a16="http://schemas.microsoft.com/office/drawing/2014/main" xmlns=""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xmlns=""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p:sp>
            <p:nvSpPr>
              <p:cNvPr id="18" name="ZoneTexte 17">
                <a:extLst>
                  <a:ext uri="{FF2B5EF4-FFF2-40B4-BE49-F238E27FC236}">
                    <a16:creationId xmlns:a16="http://schemas.microsoft.com/office/drawing/2014/main" xmlns="" xmlns:a14="http://schemas.microsoft.com/office/drawing/2010/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a16="http://schemas.microsoft.com/office/drawing/2014/main" xmlns=""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xmlns=""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xmlns=""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6451412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smtClean="0"/>
              <a:t>7</a:t>
            </a:r>
            <a:r>
              <a:rPr lang="en-GB" b="1" dirty="0"/>
              <a:t>. Cryptographic and Transport Handshake</a:t>
            </a:r>
            <a:endParaRPr lang="fr-FR" b="1" dirty="0"/>
          </a:p>
        </p:txBody>
      </p:sp>
    </p:spTree>
    <p:extLst>
      <p:ext uri="{BB962C8B-B14F-4D97-AF65-F5344CB8AC3E}">
        <p14:creationId xmlns:p14="http://schemas.microsoft.com/office/powerpoint/2010/main" val="1283256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10.Connection Termination</a:t>
            </a:r>
            <a:endParaRPr lang="fr-FR" b="1" dirty="0"/>
          </a:p>
        </p:txBody>
      </p:sp>
    </p:spTree>
    <p:extLst>
      <p:ext uri="{BB962C8B-B14F-4D97-AF65-F5344CB8AC3E}">
        <p14:creationId xmlns:p14="http://schemas.microsoft.com/office/powerpoint/2010/main" val="408636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Sending and </a:t>
            </a:r>
          </a:p>
          <a:p>
            <a:r>
              <a:rPr lang="en-GB" sz="2800" b="1" dirty="0"/>
              <a:t>Receiving Data</a:t>
            </a:r>
          </a:p>
        </p:txBody>
      </p:sp>
      <p:sp>
        <p:nvSpPr>
          <p:cNvPr id="33" name="Ellipse 32">
            <a:extLst>
              <a:ext uri="{FF2B5EF4-FFF2-40B4-BE49-F238E27FC236}">
                <a16:creationId xmlns:a16="http://schemas.microsoft.com/office/drawing/2014/main" xmlns="" id="{89FCD844-DF7E-40C9-9D11-022F7FE63189}"/>
              </a:ext>
            </a:extLst>
          </p:cNvPr>
          <p:cNvSpPr/>
          <p:nvPr/>
        </p:nvSpPr>
        <p:spPr>
          <a:xfrm>
            <a:off x="1804972" y="99291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4" name="Ellipse 13">
            <a:extLst>
              <a:ext uri="{FF2B5EF4-FFF2-40B4-BE49-F238E27FC236}">
                <a16:creationId xmlns:a16="http://schemas.microsoft.com/office/drawing/2014/main" xmlns="" id="{89FCD844-DF7E-40C9-9D11-022F7FE63189}"/>
              </a:ext>
            </a:extLst>
          </p:cNvPr>
          <p:cNvSpPr/>
          <p:nvPr/>
        </p:nvSpPr>
        <p:spPr>
          <a:xfrm>
            <a:off x="1804972" y="345978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Frames sent</a:t>
            </a:r>
            <a:endParaRPr lang="en-GB" sz="14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p:nvPr/>
        </p:nvCxnSpPr>
        <p:spPr>
          <a:xfrm>
            <a:off x="2552318" y="1924899"/>
            <a:ext cx="0" cy="15348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xmlns="" id="{479D2F68-32D5-4E80-B573-2C6156DCB22F}"/>
              </a:ext>
            </a:extLst>
          </p:cNvPr>
          <p:cNvSpPr txBox="1"/>
          <p:nvPr/>
        </p:nvSpPr>
        <p:spPr>
          <a:xfrm rot="16200000">
            <a:off x="1814135" y="2538453"/>
            <a:ext cx="1168590" cy="307777"/>
          </a:xfrm>
          <a:prstGeom prst="rect">
            <a:avLst/>
          </a:prstGeom>
          <a:noFill/>
        </p:spPr>
        <p:txBody>
          <a:bodyPr wrap="none" rtlCol="0">
            <a:spAutoFit/>
          </a:bodyPr>
          <a:lstStyle/>
          <a:p>
            <a:pPr algn="ctr"/>
            <a:r>
              <a:rPr lang="en-GB" sz="1400" dirty="0"/>
              <a:t>Data produce</a:t>
            </a:r>
          </a:p>
        </p:txBody>
      </p:sp>
      <p:sp>
        <p:nvSpPr>
          <p:cNvPr id="19" name="Ellipse 18">
            <a:extLst>
              <a:ext uri="{FF2B5EF4-FFF2-40B4-BE49-F238E27FC236}">
                <a16:creationId xmlns:a16="http://schemas.microsoft.com/office/drawing/2014/main" xmlns="" id="{89FCD844-DF7E-40C9-9D11-022F7FE63189}"/>
              </a:ext>
            </a:extLst>
          </p:cNvPr>
          <p:cNvSpPr/>
          <p:nvPr/>
        </p:nvSpPr>
        <p:spPr>
          <a:xfrm>
            <a:off x="5429915" y="281064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Ordered Byte Stream recv</a:t>
            </a:r>
            <a:endParaRPr lang="en-GB" sz="1400" b="1" dirty="0"/>
          </a:p>
        </p:txBody>
      </p:sp>
      <p:cxnSp>
        <p:nvCxnSpPr>
          <p:cNvPr id="20" name="Connecteur droit avec flèche 19">
            <a:extLst>
              <a:ext uri="{FF2B5EF4-FFF2-40B4-BE49-F238E27FC236}">
                <a16:creationId xmlns:a16="http://schemas.microsoft.com/office/drawing/2014/main" xmlns="" id="{6589CEFF-63AD-48E0-B8C2-2B9C42EE3BA1}"/>
              </a:ext>
            </a:extLst>
          </p:cNvPr>
          <p:cNvCxnSpPr>
            <a:stCxn id="14" idx="6"/>
            <a:endCxn id="19" idx="2"/>
          </p:cNvCxnSpPr>
          <p:nvPr/>
        </p:nvCxnSpPr>
        <p:spPr>
          <a:xfrm flipV="1">
            <a:off x="3299665" y="3276637"/>
            <a:ext cx="2130250" cy="6491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xmlns="" id="{479D2F68-32D5-4E80-B573-2C6156DCB22F}"/>
              </a:ext>
            </a:extLst>
          </p:cNvPr>
          <p:cNvSpPr txBox="1"/>
          <p:nvPr/>
        </p:nvSpPr>
        <p:spPr>
          <a:xfrm rot="20532016">
            <a:off x="3353117" y="3299122"/>
            <a:ext cx="2217466" cy="523220"/>
          </a:xfrm>
          <a:prstGeom prst="rect">
            <a:avLst/>
          </a:prstGeom>
          <a:noFill/>
        </p:spPr>
        <p:txBody>
          <a:bodyPr wrap="none" rtlCol="0">
            <a:spAutoFit/>
          </a:bodyPr>
          <a:lstStyle/>
          <a:p>
            <a:pPr algn="ctr"/>
            <a:r>
              <a:rPr lang="en-GB" sz="1400" dirty="0"/>
              <a:t>Ensure flow control</a:t>
            </a:r>
          </a:p>
          <a:p>
            <a:pPr algn="ctr"/>
            <a:r>
              <a:rPr lang="en-GB" sz="1400" dirty="0"/>
              <a:t>Buffer any out of order data</a:t>
            </a:r>
          </a:p>
        </p:txBody>
      </p:sp>
      <p:sp>
        <p:nvSpPr>
          <p:cNvPr id="25" name="Ellipse 24">
            <a:extLst>
              <a:ext uri="{FF2B5EF4-FFF2-40B4-BE49-F238E27FC236}">
                <a16:creationId xmlns:a16="http://schemas.microsoft.com/office/drawing/2014/main" xmlns="" id="{89FCD844-DF7E-40C9-9D11-022F7FE63189}"/>
              </a:ext>
            </a:extLst>
          </p:cNvPr>
          <p:cNvSpPr/>
          <p:nvPr/>
        </p:nvSpPr>
        <p:spPr>
          <a:xfrm>
            <a:off x="5429915" y="411903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Duplicate discard</a:t>
            </a:r>
            <a:endParaRPr lang="en-GB" sz="1400" b="1" dirty="0"/>
          </a:p>
        </p:txBody>
      </p:sp>
      <p:cxnSp>
        <p:nvCxnSpPr>
          <p:cNvPr id="27" name="Connecteur droit avec flèche 26">
            <a:extLst>
              <a:ext uri="{FF2B5EF4-FFF2-40B4-BE49-F238E27FC236}">
                <a16:creationId xmlns:a16="http://schemas.microsoft.com/office/drawing/2014/main" xmlns="" id="{6589CEFF-63AD-48E0-B8C2-2B9C42EE3BA1}"/>
              </a:ext>
            </a:extLst>
          </p:cNvPr>
          <p:cNvCxnSpPr>
            <a:stCxn id="14" idx="6"/>
            <a:endCxn id="25" idx="2"/>
          </p:cNvCxnSpPr>
          <p:nvPr/>
        </p:nvCxnSpPr>
        <p:spPr>
          <a:xfrm>
            <a:off x="3299665" y="3925778"/>
            <a:ext cx="2130250" cy="659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Ellipse 1">
            <a:extLst>
              <a:ext uri="{FF2B5EF4-FFF2-40B4-BE49-F238E27FC236}">
                <a16:creationId xmlns:a16="http://schemas.microsoft.com/office/drawing/2014/main" xmlns="" id="{2D62BF91-374E-4C70-A413-1F361C845F1B}"/>
              </a:ext>
            </a:extLst>
          </p:cNvPr>
          <p:cNvSpPr/>
          <p:nvPr/>
        </p:nvSpPr>
        <p:spPr>
          <a:xfrm>
            <a:off x="8794085" y="2810644"/>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PROTOCOL_VIOLATION</a:t>
            </a:r>
            <a:endParaRPr lang="en-GB" sz="1100" b="1" dirty="0"/>
          </a:p>
        </p:txBody>
      </p:sp>
      <p:cxnSp>
        <p:nvCxnSpPr>
          <p:cNvPr id="15" name="Connecteur droit avec flèche 14">
            <a:extLst>
              <a:ext uri="{FF2B5EF4-FFF2-40B4-BE49-F238E27FC236}">
                <a16:creationId xmlns:a16="http://schemas.microsoft.com/office/drawing/2014/main" xmlns="" id="{3F48AD53-7C18-4029-B812-9BAF898CE042}"/>
              </a:ext>
            </a:extLst>
          </p:cNvPr>
          <p:cNvCxnSpPr>
            <a:cxnSpLocks/>
            <a:stCxn id="19" idx="6"/>
            <a:endCxn id="2" idx="2"/>
          </p:cNvCxnSpPr>
          <p:nvPr/>
        </p:nvCxnSpPr>
        <p:spPr>
          <a:xfrm>
            <a:off x="6924608" y="3276637"/>
            <a:ext cx="18694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xmlns="" id="{77D58596-B6D2-4AB0-9B40-50C29125575C}"/>
              </a:ext>
            </a:extLst>
          </p:cNvPr>
          <p:cNvSpPr txBox="1"/>
          <p:nvPr/>
        </p:nvSpPr>
        <p:spPr>
          <a:xfrm>
            <a:off x="7035305" y="301502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cxnSp>
        <p:nvCxnSpPr>
          <p:cNvPr id="24" name="Connecteur droit avec flèche 23">
            <a:extLst>
              <a:ext uri="{FF2B5EF4-FFF2-40B4-BE49-F238E27FC236}">
                <a16:creationId xmlns:a16="http://schemas.microsoft.com/office/drawing/2014/main" xmlns="" id="{CB53B89B-CE62-433B-A8D8-7E52C37474DB}"/>
              </a:ext>
            </a:extLst>
          </p:cNvPr>
          <p:cNvCxnSpPr>
            <a:cxnSpLocks/>
            <a:endCxn id="2" idx="3"/>
          </p:cNvCxnSpPr>
          <p:nvPr/>
        </p:nvCxnSpPr>
        <p:spPr>
          <a:xfrm flipV="1">
            <a:off x="6889018" y="3606143"/>
            <a:ext cx="2123960" cy="10472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xmlns="" id="{68FE54F3-E312-45AE-B889-3D59F20B3C07}"/>
              </a:ext>
            </a:extLst>
          </p:cNvPr>
          <p:cNvSpPr txBox="1"/>
          <p:nvPr/>
        </p:nvSpPr>
        <p:spPr>
          <a:xfrm rot="20027966">
            <a:off x="7118568" y="3882777"/>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spTree>
    <p:extLst>
      <p:ext uri="{BB962C8B-B14F-4D97-AF65-F5344CB8AC3E}">
        <p14:creationId xmlns:p14="http://schemas.microsoft.com/office/powerpoint/2010/main" val="660342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9558740" y="0"/>
            <a:ext cx="2633260" cy="523220"/>
          </a:xfrm>
          <a:prstGeom prst="rect">
            <a:avLst/>
          </a:prstGeom>
          <a:noFill/>
        </p:spPr>
        <p:txBody>
          <a:bodyPr wrap="square">
            <a:spAutoFit/>
          </a:bodyPr>
          <a:lstStyle/>
          <a:p>
            <a:r>
              <a:rPr lang="en-GB" sz="2800" b="1" dirty="0"/>
              <a:t>Immediate close</a:t>
            </a:r>
          </a:p>
        </p:txBody>
      </p:sp>
      <p:sp>
        <p:nvSpPr>
          <p:cNvPr id="3" name="Ellipse 2">
            <a:extLst>
              <a:ext uri="{FF2B5EF4-FFF2-40B4-BE49-F238E27FC236}">
                <a16:creationId xmlns:a16="http://schemas.microsoft.com/office/drawing/2014/main" xmlns="" id="{89FCD844-DF7E-40C9-9D11-022F7FE63189}"/>
              </a:ext>
            </a:extLst>
          </p:cNvPr>
          <p:cNvSpPr/>
          <p:nvPr/>
        </p:nvSpPr>
        <p:spPr>
          <a:xfrm>
            <a:off x="3376148"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4" name="Ellipse 3">
            <a:extLst>
              <a:ext uri="{FF2B5EF4-FFF2-40B4-BE49-F238E27FC236}">
                <a16:creationId xmlns:a16="http://schemas.microsoft.com/office/drawing/2014/main" xmlns="" id="{89FCD844-DF7E-40C9-9D11-022F7FE63189}"/>
              </a:ext>
            </a:extLst>
          </p:cNvPr>
          <p:cNvSpPr/>
          <p:nvPr/>
        </p:nvSpPr>
        <p:spPr>
          <a:xfrm>
            <a:off x="7150337"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7" name="Connecteur droit avec flèche 6">
            <a:extLst>
              <a:ext uri="{FF2B5EF4-FFF2-40B4-BE49-F238E27FC236}">
                <a16:creationId xmlns:a16="http://schemas.microsoft.com/office/drawing/2014/main" xmlns="" id="{6589CEFF-63AD-48E0-B8C2-2B9C42EE3BA1}"/>
              </a:ext>
            </a:extLst>
          </p:cNvPr>
          <p:cNvCxnSpPr>
            <a:endCxn id="3" idx="2"/>
          </p:cNvCxnSpPr>
          <p:nvPr/>
        </p:nvCxnSpPr>
        <p:spPr>
          <a:xfrm>
            <a:off x="2628801" y="1928770"/>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xmlns="" id="{479D2F68-32D5-4E80-B573-2C6156DCB22F}"/>
              </a:ext>
            </a:extLst>
          </p:cNvPr>
          <p:cNvSpPr txBox="1"/>
          <p:nvPr/>
        </p:nvSpPr>
        <p:spPr>
          <a:xfrm>
            <a:off x="422427" y="1744104"/>
            <a:ext cx="2274084" cy="369332"/>
          </a:xfrm>
          <a:prstGeom prst="rect">
            <a:avLst/>
          </a:prstGeom>
          <a:noFill/>
        </p:spPr>
        <p:txBody>
          <a:bodyPr wrap="none" rtlCol="0">
            <a:spAutoFit/>
          </a:bodyPr>
          <a:lstStyle/>
          <a:p>
            <a:r>
              <a:rPr lang="fr-BE" dirty="0"/>
              <a:t>r.CONNECTION_CLOSE</a:t>
            </a:r>
          </a:p>
        </p:txBody>
      </p:sp>
      <p:sp>
        <p:nvSpPr>
          <p:cNvPr id="9" name="Ellipse 8">
            <a:extLst>
              <a:ext uri="{FF2B5EF4-FFF2-40B4-BE49-F238E27FC236}">
                <a16:creationId xmlns:a16="http://schemas.microsoft.com/office/drawing/2014/main" xmlns="" id="{A05BD43F-3BA6-4D44-9A89-6240DC624C9A}"/>
              </a:ext>
            </a:extLst>
          </p:cNvPr>
          <p:cNvSpPr/>
          <p:nvPr/>
        </p:nvSpPr>
        <p:spPr>
          <a:xfrm>
            <a:off x="3376147" y="427045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0" name="Connecteur droit avec flèche 9">
            <a:extLst>
              <a:ext uri="{FF2B5EF4-FFF2-40B4-BE49-F238E27FC236}">
                <a16:creationId xmlns:a16="http://schemas.microsoft.com/office/drawing/2014/main" xmlns="" id="{6589CEFF-63AD-48E0-B8C2-2B9C42EE3BA1}"/>
              </a:ext>
            </a:extLst>
          </p:cNvPr>
          <p:cNvCxnSpPr>
            <a:stCxn id="3" idx="4"/>
            <a:endCxn id="9" idx="0"/>
          </p:cNvCxnSpPr>
          <p:nvPr/>
        </p:nvCxnSpPr>
        <p:spPr>
          <a:xfrm flipH="1">
            <a:off x="4123494" y="2394763"/>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xmlns="" id="{479D2F68-32D5-4E80-B573-2C6156DCB22F}"/>
              </a:ext>
            </a:extLst>
          </p:cNvPr>
          <p:cNvSpPr txBox="1"/>
          <p:nvPr/>
        </p:nvSpPr>
        <p:spPr>
          <a:xfrm rot="16200000">
            <a:off x="3051180" y="3150831"/>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7" name="Connecteur droit avec flèche 16">
            <a:extLst>
              <a:ext uri="{FF2B5EF4-FFF2-40B4-BE49-F238E27FC236}">
                <a16:creationId xmlns:a16="http://schemas.microsoft.com/office/drawing/2014/main" xmlns="" id="{6589CEFF-63AD-48E0-B8C2-2B9C42EE3BA1}"/>
              </a:ext>
            </a:extLst>
          </p:cNvPr>
          <p:cNvCxnSpPr>
            <a:endCxn id="4" idx="6"/>
          </p:cNvCxnSpPr>
          <p:nvPr/>
        </p:nvCxnSpPr>
        <p:spPr>
          <a:xfrm flipH="1">
            <a:off x="8645030" y="1928770"/>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xmlns="" id="{479D2F68-32D5-4E80-B573-2C6156DCB22F}"/>
              </a:ext>
            </a:extLst>
          </p:cNvPr>
          <p:cNvSpPr txBox="1"/>
          <p:nvPr/>
        </p:nvSpPr>
        <p:spPr>
          <a:xfrm>
            <a:off x="10134600" y="1744104"/>
            <a:ext cx="1069332" cy="369332"/>
          </a:xfrm>
          <a:prstGeom prst="rect">
            <a:avLst/>
          </a:prstGeom>
          <a:noFill/>
        </p:spPr>
        <p:txBody>
          <a:bodyPr wrap="none" rtlCol="0">
            <a:spAutoFit/>
          </a:bodyPr>
          <a:lstStyle/>
          <a:p>
            <a:r>
              <a:rPr lang="fr-BE" dirty="0"/>
              <a:t>Signal rcv</a:t>
            </a:r>
            <a:endParaRPr lang="en-GB" dirty="0"/>
          </a:p>
        </p:txBody>
      </p:sp>
      <p:cxnSp>
        <p:nvCxnSpPr>
          <p:cNvPr id="23" name="Connecteur droit avec flèche 22">
            <a:extLst>
              <a:ext uri="{FF2B5EF4-FFF2-40B4-BE49-F238E27FC236}">
                <a16:creationId xmlns:a16="http://schemas.microsoft.com/office/drawing/2014/main" xmlns="" id="{6589CEFF-63AD-48E0-B8C2-2B9C42EE3BA1}"/>
              </a:ext>
            </a:extLst>
          </p:cNvPr>
          <p:cNvCxnSpPr>
            <a:stCxn id="3" idx="6"/>
            <a:endCxn id="4" idx="2"/>
          </p:cNvCxnSpPr>
          <p:nvPr/>
        </p:nvCxnSpPr>
        <p:spPr>
          <a:xfrm>
            <a:off x="4870841" y="1928771"/>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xmlns="" id="{479D2F68-32D5-4E80-B573-2C6156DCB22F}"/>
              </a:ext>
            </a:extLst>
          </p:cNvPr>
          <p:cNvSpPr txBox="1"/>
          <p:nvPr/>
        </p:nvSpPr>
        <p:spPr>
          <a:xfrm>
            <a:off x="5050711" y="1387997"/>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xmlns="" id="{D18BD9DA-F640-40D8-890E-826C2DD83CAC}"/>
              </a:ext>
            </a:extLst>
          </p:cNvPr>
          <p:cNvSpPr/>
          <p:nvPr/>
        </p:nvSpPr>
        <p:spPr>
          <a:xfrm>
            <a:off x="7150336" y="32262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xmlns="" id="{D18BD9DA-F640-40D8-890E-826C2DD83CAC}"/>
              </a:ext>
            </a:extLst>
          </p:cNvPr>
          <p:cNvSpPr/>
          <p:nvPr/>
        </p:nvSpPr>
        <p:spPr>
          <a:xfrm>
            <a:off x="7150335" y="427045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xmlns="" id="{6589CEFF-63AD-48E0-B8C2-2B9C42EE3BA1}"/>
              </a:ext>
            </a:extLst>
          </p:cNvPr>
          <p:cNvCxnSpPr>
            <a:stCxn id="3" idx="5"/>
            <a:endCxn id="29" idx="1"/>
          </p:cNvCxnSpPr>
          <p:nvPr/>
        </p:nvCxnSpPr>
        <p:spPr>
          <a:xfrm>
            <a:off x="4651948" y="2258277"/>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xmlns="" id="{6589CEFF-63AD-48E0-B8C2-2B9C42EE3BA1}"/>
              </a:ext>
            </a:extLst>
          </p:cNvPr>
          <p:cNvCxnSpPr>
            <a:stCxn id="4" idx="4"/>
            <a:endCxn id="29" idx="0"/>
          </p:cNvCxnSpPr>
          <p:nvPr/>
        </p:nvCxnSpPr>
        <p:spPr>
          <a:xfrm flipH="1">
            <a:off x="7897683" y="2394763"/>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xmlns="" id="{479D2F68-32D5-4E80-B573-2C6156DCB22F}"/>
              </a:ext>
            </a:extLst>
          </p:cNvPr>
          <p:cNvSpPr txBox="1"/>
          <p:nvPr/>
        </p:nvSpPr>
        <p:spPr>
          <a:xfrm>
            <a:off x="6475945" y="2557313"/>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9" name="Connecteur droit avec flèche 38">
            <a:extLst>
              <a:ext uri="{FF2B5EF4-FFF2-40B4-BE49-F238E27FC236}">
                <a16:creationId xmlns:a16="http://schemas.microsoft.com/office/drawing/2014/main" xmlns="" id="{6589CEFF-63AD-48E0-B8C2-2B9C42EE3BA1}"/>
              </a:ext>
            </a:extLst>
          </p:cNvPr>
          <p:cNvCxnSpPr>
            <a:stCxn id="3" idx="5"/>
            <a:endCxn id="30" idx="2"/>
          </p:cNvCxnSpPr>
          <p:nvPr/>
        </p:nvCxnSpPr>
        <p:spPr>
          <a:xfrm>
            <a:off x="4651948" y="2258277"/>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xmlns="" id="{6589CEFF-63AD-48E0-B8C2-2B9C42EE3BA1}"/>
              </a:ext>
            </a:extLst>
          </p:cNvPr>
          <p:cNvCxnSpPr>
            <a:stCxn id="4" idx="5"/>
            <a:endCxn id="30" idx="7"/>
          </p:cNvCxnSpPr>
          <p:nvPr/>
        </p:nvCxnSpPr>
        <p:spPr>
          <a:xfrm flipH="1">
            <a:off x="8426135" y="2258277"/>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xmlns="" id="{479D2F68-32D5-4E80-B573-2C6156DCB22F}"/>
              </a:ext>
            </a:extLst>
          </p:cNvPr>
          <p:cNvSpPr txBox="1"/>
          <p:nvPr/>
        </p:nvSpPr>
        <p:spPr>
          <a:xfrm rot="2673654">
            <a:off x="4365111" y="3539818"/>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54" name="Bulle narrative : rectangle à coins arrondis 2">
            <a:extLst>
              <a:ext uri="{FF2B5EF4-FFF2-40B4-BE49-F238E27FC236}">
                <a16:creationId xmlns:a16="http://schemas.microsoft.com/office/drawing/2014/main" xmlns="" id="{988D0EB4-947A-46B9-A29D-46DAE79C5B8E}"/>
              </a:ext>
            </a:extLst>
          </p:cNvPr>
          <p:cNvSpPr/>
          <p:nvPr/>
        </p:nvSpPr>
        <p:spPr>
          <a:xfrm>
            <a:off x="3689418" y="1018665"/>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Tree>
    <p:extLst>
      <p:ext uri="{BB962C8B-B14F-4D97-AF65-F5344CB8AC3E}">
        <p14:creationId xmlns:p14="http://schemas.microsoft.com/office/powerpoint/2010/main" val="4106682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10112926" y="-47791"/>
            <a:ext cx="2079074" cy="523220"/>
          </a:xfrm>
          <a:prstGeom prst="rect">
            <a:avLst/>
          </a:prstGeom>
          <a:noFill/>
        </p:spPr>
        <p:txBody>
          <a:bodyPr wrap="square">
            <a:spAutoFit/>
          </a:bodyPr>
          <a:lstStyle/>
          <a:p>
            <a:r>
              <a:rPr lang="en-GB" sz="2800" b="1" dirty="0"/>
              <a:t>Idle timeout</a:t>
            </a:r>
          </a:p>
        </p:txBody>
      </p:sp>
      <p:sp>
        <p:nvSpPr>
          <p:cNvPr id="9" name="Ellipse 8">
            <a:extLst>
              <a:ext uri="{FF2B5EF4-FFF2-40B4-BE49-F238E27FC236}">
                <a16:creationId xmlns:a16="http://schemas.microsoft.com/office/drawing/2014/main" xmlns="" id="{1EA6948B-714F-43F0-9744-118D43364489}"/>
              </a:ext>
            </a:extLst>
          </p:cNvPr>
          <p:cNvSpPr/>
          <p:nvPr/>
        </p:nvSpPr>
        <p:spPr>
          <a:xfrm>
            <a:off x="5066206" y="105963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cxnSp>
        <p:nvCxnSpPr>
          <p:cNvPr id="10" name="Connecteur droit avec flèche 9">
            <a:extLst>
              <a:ext uri="{FF2B5EF4-FFF2-40B4-BE49-F238E27FC236}">
                <a16:creationId xmlns:a16="http://schemas.microsoft.com/office/drawing/2014/main" xmlns="" id="{6589CEFF-63AD-48E0-B8C2-2B9C42EE3BA1}"/>
              </a:ext>
            </a:extLst>
          </p:cNvPr>
          <p:cNvCxnSpPr/>
          <p:nvPr/>
        </p:nvCxnSpPr>
        <p:spPr>
          <a:xfrm>
            <a:off x="4294895" y="1417141"/>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xmlns="" id="{479D2F68-32D5-4E80-B573-2C6156DCB22F}"/>
              </a:ext>
            </a:extLst>
          </p:cNvPr>
          <p:cNvSpPr txBox="1"/>
          <p:nvPr/>
        </p:nvSpPr>
        <p:spPr>
          <a:xfrm>
            <a:off x="250071" y="962204"/>
            <a:ext cx="4883132" cy="923330"/>
          </a:xfrm>
          <a:prstGeom prst="rect">
            <a:avLst/>
          </a:prstGeom>
          <a:noFill/>
        </p:spPr>
        <p:txBody>
          <a:bodyPr wrap="none" rtlCol="0">
            <a:spAutoFit/>
          </a:bodyPr>
          <a:lstStyle/>
          <a:p>
            <a:pPr algn="ctr"/>
            <a:r>
              <a:rPr lang="fr-BE" dirty="0"/>
              <a:t>max_idle_timeout (=min(max_peer1,max_peer2))</a:t>
            </a:r>
          </a:p>
          <a:p>
            <a:pPr algn="ctr"/>
            <a:r>
              <a:rPr lang="fr-BE" dirty="0"/>
              <a:t>specified and exceed </a:t>
            </a:r>
            <a:r>
              <a:rPr lang="fr-BE" b="1" dirty="0"/>
              <a:t>both</a:t>
            </a:r>
            <a:r>
              <a:rPr lang="fr-BE" dirty="0"/>
              <a:t> peers</a:t>
            </a:r>
          </a:p>
          <a:p>
            <a:pPr algn="ctr"/>
            <a:r>
              <a:rPr lang="fr-BE" dirty="0"/>
              <a:t>+ &gt; 3 * ProbeTimeOut</a:t>
            </a:r>
            <a:endParaRPr lang="en-GB" dirty="0"/>
          </a:p>
        </p:txBody>
      </p:sp>
      <p:cxnSp>
        <p:nvCxnSpPr>
          <p:cNvPr id="12" name="Connecteur droit avec flèche 11">
            <a:extLst>
              <a:ext uri="{FF2B5EF4-FFF2-40B4-BE49-F238E27FC236}">
                <a16:creationId xmlns:a16="http://schemas.microsoft.com/office/drawing/2014/main" xmlns="" id="{6589CEFF-63AD-48E0-B8C2-2B9C42EE3BA1}"/>
              </a:ext>
            </a:extLst>
          </p:cNvPr>
          <p:cNvCxnSpPr>
            <a:stCxn id="9" idx="4"/>
          </p:cNvCxnSpPr>
          <p:nvPr/>
        </p:nvCxnSpPr>
        <p:spPr>
          <a:xfrm flipH="1">
            <a:off x="4518067" y="1788099"/>
            <a:ext cx="1364196" cy="672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xmlns="" id="{6589CEFF-63AD-48E0-B8C2-2B9C42EE3BA1}"/>
              </a:ext>
            </a:extLst>
          </p:cNvPr>
          <p:cNvCxnSpPr>
            <a:stCxn id="9" idx="4"/>
          </p:cNvCxnSpPr>
          <p:nvPr/>
        </p:nvCxnSpPr>
        <p:spPr>
          <a:xfrm>
            <a:off x="5882263" y="1788099"/>
            <a:ext cx="1732295" cy="676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xmlns="" id="{89FCD844-DF7E-40C9-9D11-022F7FE63189}"/>
              </a:ext>
            </a:extLst>
          </p:cNvPr>
          <p:cNvSpPr/>
          <p:nvPr/>
        </p:nvSpPr>
        <p:spPr>
          <a:xfrm>
            <a:off x="3363686"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21" name="Ellipse 20">
            <a:extLst>
              <a:ext uri="{FF2B5EF4-FFF2-40B4-BE49-F238E27FC236}">
                <a16:creationId xmlns:a16="http://schemas.microsoft.com/office/drawing/2014/main" xmlns="" id="{89FCD844-DF7E-40C9-9D11-022F7FE63189}"/>
              </a:ext>
            </a:extLst>
          </p:cNvPr>
          <p:cNvSpPr/>
          <p:nvPr/>
        </p:nvSpPr>
        <p:spPr>
          <a:xfrm>
            <a:off x="7137875"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sp>
        <p:nvSpPr>
          <p:cNvPr id="22" name="Ellipse 21">
            <a:extLst>
              <a:ext uri="{FF2B5EF4-FFF2-40B4-BE49-F238E27FC236}">
                <a16:creationId xmlns:a16="http://schemas.microsoft.com/office/drawing/2014/main" xmlns="" id="{A05BD43F-3BA6-4D44-9A89-6240DC624C9A}"/>
              </a:ext>
            </a:extLst>
          </p:cNvPr>
          <p:cNvSpPr/>
          <p:nvPr/>
        </p:nvSpPr>
        <p:spPr>
          <a:xfrm>
            <a:off x="3363685" y="534346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23" name="Connecteur droit avec flèche 22">
            <a:extLst>
              <a:ext uri="{FF2B5EF4-FFF2-40B4-BE49-F238E27FC236}">
                <a16:creationId xmlns:a16="http://schemas.microsoft.com/office/drawing/2014/main" xmlns="" id="{6589CEFF-63AD-48E0-B8C2-2B9C42EE3BA1}"/>
              </a:ext>
            </a:extLst>
          </p:cNvPr>
          <p:cNvCxnSpPr>
            <a:stCxn id="20" idx="4"/>
            <a:endCxn id="22" idx="0"/>
          </p:cNvCxnSpPr>
          <p:nvPr/>
        </p:nvCxnSpPr>
        <p:spPr>
          <a:xfrm flipH="1">
            <a:off x="4111032" y="3467771"/>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xmlns="" id="{479D2F68-32D5-4E80-B573-2C6156DCB22F}"/>
              </a:ext>
            </a:extLst>
          </p:cNvPr>
          <p:cNvSpPr txBox="1"/>
          <p:nvPr/>
        </p:nvSpPr>
        <p:spPr>
          <a:xfrm rot="16200000">
            <a:off x="3038718" y="4223839"/>
            <a:ext cx="1836850" cy="307777"/>
          </a:xfrm>
          <a:prstGeom prst="rect">
            <a:avLst/>
          </a:prstGeom>
          <a:noFill/>
        </p:spPr>
        <p:txBody>
          <a:bodyPr wrap="none" rtlCol="0">
            <a:spAutoFit/>
          </a:bodyPr>
          <a:lstStyle/>
          <a:p>
            <a:r>
              <a:rPr lang="fr-BE" sz="1400" dirty="0"/>
              <a:t>s.CONNECTION_CLOSE</a:t>
            </a:r>
            <a:endParaRPr lang="en-GB" sz="1400" dirty="0"/>
          </a:p>
        </p:txBody>
      </p:sp>
      <p:cxnSp>
        <p:nvCxnSpPr>
          <p:cNvPr id="25" name="Connecteur droit avec flèche 24">
            <a:extLst>
              <a:ext uri="{FF2B5EF4-FFF2-40B4-BE49-F238E27FC236}">
                <a16:creationId xmlns:a16="http://schemas.microsoft.com/office/drawing/2014/main" xmlns="" id="{6589CEFF-63AD-48E0-B8C2-2B9C42EE3BA1}"/>
              </a:ext>
            </a:extLst>
          </p:cNvPr>
          <p:cNvCxnSpPr>
            <a:endCxn id="21" idx="6"/>
          </p:cNvCxnSpPr>
          <p:nvPr/>
        </p:nvCxnSpPr>
        <p:spPr>
          <a:xfrm flipH="1">
            <a:off x="8632568" y="3001778"/>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xmlns="" id="{479D2F68-32D5-4E80-B573-2C6156DCB22F}"/>
              </a:ext>
            </a:extLst>
          </p:cNvPr>
          <p:cNvSpPr txBox="1"/>
          <p:nvPr/>
        </p:nvSpPr>
        <p:spPr>
          <a:xfrm>
            <a:off x="10122138" y="2817112"/>
            <a:ext cx="1069332" cy="369332"/>
          </a:xfrm>
          <a:prstGeom prst="rect">
            <a:avLst/>
          </a:prstGeom>
          <a:noFill/>
        </p:spPr>
        <p:txBody>
          <a:bodyPr wrap="none" rtlCol="0">
            <a:spAutoFit/>
          </a:bodyPr>
          <a:lstStyle/>
          <a:p>
            <a:r>
              <a:rPr lang="fr-BE" dirty="0"/>
              <a:t>Signal rcv</a:t>
            </a:r>
            <a:endParaRPr lang="en-GB" dirty="0"/>
          </a:p>
        </p:txBody>
      </p:sp>
      <p:cxnSp>
        <p:nvCxnSpPr>
          <p:cNvPr id="27" name="Connecteur droit avec flèche 26">
            <a:extLst>
              <a:ext uri="{FF2B5EF4-FFF2-40B4-BE49-F238E27FC236}">
                <a16:creationId xmlns:a16="http://schemas.microsoft.com/office/drawing/2014/main" xmlns="" id="{6589CEFF-63AD-48E0-B8C2-2B9C42EE3BA1}"/>
              </a:ext>
            </a:extLst>
          </p:cNvPr>
          <p:cNvCxnSpPr>
            <a:stCxn id="20" idx="6"/>
            <a:endCxn id="21" idx="2"/>
          </p:cNvCxnSpPr>
          <p:nvPr/>
        </p:nvCxnSpPr>
        <p:spPr>
          <a:xfrm>
            <a:off x="4858379" y="3001779"/>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xmlns="" id="{479D2F68-32D5-4E80-B573-2C6156DCB22F}"/>
              </a:ext>
            </a:extLst>
          </p:cNvPr>
          <p:cNvSpPr txBox="1"/>
          <p:nvPr/>
        </p:nvSpPr>
        <p:spPr>
          <a:xfrm>
            <a:off x="5038249" y="2461005"/>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xmlns="" id="{D18BD9DA-F640-40D8-890E-826C2DD83CAC}"/>
              </a:ext>
            </a:extLst>
          </p:cNvPr>
          <p:cNvSpPr/>
          <p:nvPr/>
        </p:nvSpPr>
        <p:spPr>
          <a:xfrm>
            <a:off x="7137874" y="42992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xmlns="" id="{D18BD9DA-F640-40D8-890E-826C2DD83CAC}"/>
              </a:ext>
            </a:extLst>
          </p:cNvPr>
          <p:cNvSpPr/>
          <p:nvPr/>
        </p:nvSpPr>
        <p:spPr>
          <a:xfrm>
            <a:off x="7137873" y="53434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xmlns="" id="{6589CEFF-63AD-48E0-B8C2-2B9C42EE3BA1}"/>
              </a:ext>
            </a:extLst>
          </p:cNvPr>
          <p:cNvCxnSpPr>
            <a:stCxn id="20" idx="5"/>
            <a:endCxn id="29" idx="1"/>
          </p:cNvCxnSpPr>
          <p:nvPr/>
        </p:nvCxnSpPr>
        <p:spPr>
          <a:xfrm>
            <a:off x="4639486" y="3331285"/>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xmlns="" id="{6589CEFF-63AD-48E0-B8C2-2B9C42EE3BA1}"/>
              </a:ext>
            </a:extLst>
          </p:cNvPr>
          <p:cNvCxnSpPr>
            <a:stCxn id="21" idx="4"/>
            <a:endCxn id="29" idx="0"/>
          </p:cNvCxnSpPr>
          <p:nvPr/>
        </p:nvCxnSpPr>
        <p:spPr>
          <a:xfrm flipH="1">
            <a:off x="7885221" y="3467771"/>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xmlns="" id="{479D2F68-32D5-4E80-B573-2C6156DCB22F}"/>
              </a:ext>
            </a:extLst>
          </p:cNvPr>
          <p:cNvSpPr txBox="1"/>
          <p:nvPr/>
        </p:nvSpPr>
        <p:spPr>
          <a:xfrm>
            <a:off x="6463483" y="3630321"/>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4" name="Connecteur droit avec flèche 33">
            <a:extLst>
              <a:ext uri="{FF2B5EF4-FFF2-40B4-BE49-F238E27FC236}">
                <a16:creationId xmlns:a16="http://schemas.microsoft.com/office/drawing/2014/main" xmlns="" id="{6589CEFF-63AD-48E0-B8C2-2B9C42EE3BA1}"/>
              </a:ext>
            </a:extLst>
          </p:cNvPr>
          <p:cNvCxnSpPr>
            <a:stCxn id="20" idx="5"/>
            <a:endCxn id="30" idx="2"/>
          </p:cNvCxnSpPr>
          <p:nvPr/>
        </p:nvCxnSpPr>
        <p:spPr>
          <a:xfrm>
            <a:off x="4639486" y="3331285"/>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xmlns="" id="{6589CEFF-63AD-48E0-B8C2-2B9C42EE3BA1}"/>
              </a:ext>
            </a:extLst>
          </p:cNvPr>
          <p:cNvCxnSpPr>
            <a:stCxn id="21" idx="5"/>
            <a:endCxn id="30" idx="7"/>
          </p:cNvCxnSpPr>
          <p:nvPr/>
        </p:nvCxnSpPr>
        <p:spPr>
          <a:xfrm flipH="1">
            <a:off x="8413673" y="3331285"/>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xmlns="" id="{479D2F68-32D5-4E80-B573-2C6156DCB22F}"/>
              </a:ext>
            </a:extLst>
          </p:cNvPr>
          <p:cNvSpPr txBox="1"/>
          <p:nvPr/>
        </p:nvSpPr>
        <p:spPr>
          <a:xfrm rot="2673654">
            <a:off x="4352649" y="4612826"/>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Tree>
    <p:extLst>
      <p:ext uri="{BB962C8B-B14F-4D97-AF65-F5344CB8AC3E}">
        <p14:creationId xmlns:p14="http://schemas.microsoft.com/office/powerpoint/2010/main" val="3973114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9748062" y="24641"/>
            <a:ext cx="2443938" cy="523220"/>
          </a:xfrm>
          <a:prstGeom prst="rect">
            <a:avLst/>
          </a:prstGeom>
          <a:noFill/>
        </p:spPr>
        <p:txBody>
          <a:bodyPr wrap="square">
            <a:spAutoFit/>
          </a:bodyPr>
          <a:lstStyle/>
          <a:p>
            <a:r>
              <a:rPr lang="en-GB" sz="2800" b="1" dirty="0"/>
              <a:t>Stateless reset</a:t>
            </a:r>
          </a:p>
        </p:txBody>
      </p:sp>
      <p:sp>
        <p:nvSpPr>
          <p:cNvPr id="9" name="Ellipse 8">
            <a:extLst>
              <a:ext uri="{FF2B5EF4-FFF2-40B4-BE49-F238E27FC236}">
                <a16:creationId xmlns:a16="http://schemas.microsoft.com/office/drawing/2014/main" xmlns="" id="{89FCD844-DF7E-40C9-9D11-022F7FE63189}"/>
              </a:ext>
            </a:extLst>
          </p:cNvPr>
          <p:cNvSpPr/>
          <p:nvPr/>
        </p:nvSpPr>
        <p:spPr>
          <a:xfrm>
            <a:off x="4018405"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10" name="Ellipse 9">
            <a:extLst>
              <a:ext uri="{FF2B5EF4-FFF2-40B4-BE49-F238E27FC236}">
                <a16:creationId xmlns:a16="http://schemas.microsoft.com/office/drawing/2014/main" xmlns="" id="{89FCD844-DF7E-40C9-9D11-022F7FE63189}"/>
              </a:ext>
            </a:extLst>
          </p:cNvPr>
          <p:cNvSpPr/>
          <p:nvPr/>
        </p:nvSpPr>
        <p:spPr>
          <a:xfrm>
            <a:off x="7792594"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11" name="Connecteur droit avec flèche 10">
            <a:extLst>
              <a:ext uri="{FF2B5EF4-FFF2-40B4-BE49-F238E27FC236}">
                <a16:creationId xmlns:a16="http://schemas.microsoft.com/office/drawing/2014/main" xmlns="" id="{6589CEFF-63AD-48E0-B8C2-2B9C42EE3BA1}"/>
              </a:ext>
            </a:extLst>
          </p:cNvPr>
          <p:cNvCxnSpPr>
            <a:endCxn id="9" idx="2"/>
          </p:cNvCxnSpPr>
          <p:nvPr/>
        </p:nvCxnSpPr>
        <p:spPr>
          <a:xfrm>
            <a:off x="3271058" y="3365684"/>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xmlns="" id="{479D2F68-32D5-4E80-B573-2C6156DCB22F}"/>
              </a:ext>
            </a:extLst>
          </p:cNvPr>
          <p:cNvSpPr txBox="1"/>
          <p:nvPr/>
        </p:nvSpPr>
        <p:spPr>
          <a:xfrm>
            <a:off x="988669" y="3027130"/>
            <a:ext cx="2889189" cy="954107"/>
          </a:xfrm>
          <a:prstGeom prst="rect">
            <a:avLst/>
          </a:prstGeom>
          <a:noFill/>
        </p:spPr>
        <p:txBody>
          <a:bodyPr wrap="none" rtlCol="0">
            <a:spAutoFit/>
          </a:bodyPr>
          <a:lstStyle/>
          <a:p>
            <a:r>
              <a:rPr lang="fr-BE" sz="1400" dirty="0"/>
              <a:t>If StatelessResetToken field = 1</a:t>
            </a:r>
          </a:p>
          <a:p>
            <a:r>
              <a:rPr lang="fr-BE" sz="1400" dirty="0"/>
              <a:t>And r.CONNECTION_CLOSE</a:t>
            </a:r>
          </a:p>
          <a:p>
            <a:r>
              <a:rPr lang="fr-BE" sz="1400" dirty="0"/>
              <a:t>And r.RETIRE_CONNECTION_ID</a:t>
            </a:r>
          </a:p>
          <a:p>
            <a:r>
              <a:rPr lang="fr-BE" sz="1400" dirty="0"/>
              <a:t>And Unpredictable Bits field &gt; 38 bits</a:t>
            </a:r>
          </a:p>
        </p:txBody>
      </p:sp>
      <p:sp>
        <p:nvSpPr>
          <p:cNvPr id="13" name="Ellipse 12">
            <a:extLst>
              <a:ext uri="{FF2B5EF4-FFF2-40B4-BE49-F238E27FC236}">
                <a16:creationId xmlns:a16="http://schemas.microsoft.com/office/drawing/2014/main" xmlns="" id="{A05BD43F-3BA6-4D44-9A89-6240DC624C9A}"/>
              </a:ext>
            </a:extLst>
          </p:cNvPr>
          <p:cNvSpPr/>
          <p:nvPr/>
        </p:nvSpPr>
        <p:spPr>
          <a:xfrm>
            <a:off x="4018404" y="570736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4" name="Connecteur droit avec flèche 13">
            <a:extLst>
              <a:ext uri="{FF2B5EF4-FFF2-40B4-BE49-F238E27FC236}">
                <a16:creationId xmlns:a16="http://schemas.microsoft.com/office/drawing/2014/main" xmlns="" id="{6589CEFF-63AD-48E0-B8C2-2B9C42EE3BA1}"/>
              </a:ext>
            </a:extLst>
          </p:cNvPr>
          <p:cNvCxnSpPr>
            <a:stCxn id="9" idx="4"/>
            <a:endCxn id="13" idx="0"/>
          </p:cNvCxnSpPr>
          <p:nvPr/>
        </p:nvCxnSpPr>
        <p:spPr>
          <a:xfrm flipH="1">
            <a:off x="4765751" y="3831677"/>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xmlns="" id="{479D2F68-32D5-4E80-B573-2C6156DCB22F}"/>
              </a:ext>
            </a:extLst>
          </p:cNvPr>
          <p:cNvSpPr txBox="1"/>
          <p:nvPr/>
        </p:nvSpPr>
        <p:spPr>
          <a:xfrm rot="16200000">
            <a:off x="3693437" y="4587745"/>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6" name="Connecteur droit avec flèche 15">
            <a:extLst>
              <a:ext uri="{FF2B5EF4-FFF2-40B4-BE49-F238E27FC236}">
                <a16:creationId xmlns:a16="http://schemas.microsoft.com/office/drawing/2014/main" xmlns="" id="{6589CEFF-63AD-48E0-B8C2-2B9C42EE3BA1}"/>
              </a:ext>
            </a:extLst>
          </p:cNvPr>
          <p:cNvCxnSpPr>
            <a:endCxn id="10" idx="6"/>
          </p:cNvCxnSpPr>
          <p:nvPr/>
        </p:nvCxnSpPr>
        <p:spPr>
          <a:xfrm flipH="1">
            <a:off x="9287287" y="3365684"/>
            <a:ext cx="99971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xmlns="" id="{479D2F68-32D5-4E80-B573-2C6156DCB22F}"/>
              </a:ext>
            </a:extLst>
          </p:cNvPr>
          <p:cNvSpPr txBox="1"/>
          <p:nvPr/>
        </p:nvSpPr>
        <p:spPr>
          <a:xfrm>
            <a:off x="10338608" y="3016150"/>
            <a:ext cx="1853392" cy="646331"/>
          </a:xfrm>
          <a:prstGeom prst="rect">
            <a:avLst/>
          </a:prstGeom>
          <a:noFill/>
        </p:spPr>
        <p:txBody>
          <a:bodyPr wrap="none" rtlCol="0">
            <a:spAutoFit/>
          </a:bodyPr>
          <a:lstStyle/>
          <a:p>
            <a:r>
              <a:rPr lang="fr-BE" dirty="0"/>
              <a:t>Signal rcv with</a:t>
            </a:r>
          </a:p>
          <a:p>
            <a:r>
              <a:rPr lang="fr-BE" dirty="0"/>
              <a:t>Connection_close</a:t>
            </a:r>
            <a:endParaRPr lang="en-GB" dirty="0"/>
          </a:p>
        </p:txBody>
      </p:sp>
      <p:cxnSp>
        <p:nvCxnSpPr>
          <p:cNvPr id="18" name="Connecteur droit avec flèche 17">
            <a:extLst>
              <a:ext uri="{FF2B5EF4-FFF2-40B4-BE49-F238E27FC236}">
                <a16:creationId xmlns:a16="http://schemas.microsoft.com/office/drawing/2014/main" xmlns="" id="{6589CEFF-63AD-48E0-B8C2-2B9C42EE3BA1}"/>
              </a:ext>
            </a:extLst>
          </p:cNvPr>
          <p:cNvCxnSpPr>
            <a:stCxn id="9" idx="6"/>
            <a:endCxn id="10" idx="2"/>
          </p:cNvCxnSpPr>
          <p:nvPr/>
        </p:nvCxnSpPr>
        <p:spPr>
          <a:xfrm>
            <a:off x="5513098" y="3365685"/>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xmlns="" id="{479D2F68-32D5-4E80-B573-2C6156DCB22F}"/>
              </a:ext>
            </a:extLst>
          </p:cNvPr>
          <p:cNvSpPr txBox="1"/>
          <p:nvPr/>
        </p:nvSpPr>
        <p:spPr>
          <a:xfrm>
            <a:off x="5692968" y="2824911"/>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0" name="Ellipse 19">
            <a:extLst>
              <a:ext uri="{FF2B5EF4-FFF2-40B4-BE49-F238E27FC236}">
                <a16:creationId xmlns:a16="http://schemas.microsoft.com/office/drawing/2014/main" xmlns="" id="{D18BD9DA-F640-40D8-890E-826C2DD83CAC}"/>
              </a:ext>
            </a:extLst>
          </p:cNvPr>
          <p:cNvSpPr/>
          <p:nvPr/>
        </p:nvSpPr>
        <p:spPr>
          <a:xfrm>
            <a:off x="7792593" y="466317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21" name="Ellipse 20">
            <a:extLst>
              <a:ext uri="{FF2B5EF4-FFF2-40B4-BE49-F238E27FC236}">
                <a16:creationId xmlns:a16="http://schemas.microsoft.com/office/drawing/2014/main" xmlns="" id="{D18BD9DA-F640-40D8-890E-826C2DD83CAC}"/>
              </a:ext>
            </a:extLst>
          </p:cNvPr>
          <p:cNvSpPr/>
          <p:nvPr/>
        </p:nvSpPr>
        <p:spPr>
          <a:xfrm>
            <a:off x="7792592" y="5707368"/>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22" name="Connecteur droit avec flèche 21">
            <a:extLst>
              <a:ext uri="{FF2B5EF4-FFF2-40B4-BE49-F238E27FC236}">
                <a16:creationId xmlns:a16="http://schemas.microsoft.com/office/drawing/2014/main" xmlns="" id="{6589CEFF-63AD-48E0-B8C2-2B9C42EE3BA1}"/>
              </a:ext>
            </a:extLst>
          </p:cNvPr>
          <p:cNvCxnSpPr>
            <a:stCxn id="9" idx="5"/>
            <a:endCxn id="20" idx="1"/>
          </p:cNvCxnSpPr>
          <p:nvPr/>
        </p:nvCxnSpPr>
        <p:spPr>
          <a:xfrm>
            <a:off x="5294205" y="3695191"/>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xmlns="" id="{6589CEFF-63AD-48E0-B8C2-2B9C42EE3BA1}"/>
              </a:ext>
            </a:extLst>
          </p:cNvPr>
          <p:cNvCxnSpPr>
            <a:stCxn id="10" idx="4"/>
            <a:endCxn id="20" idx="0"/>
          </p:cNvCxnSpPr>
          <p:nvPr/>
        </p:nvCxnSpPr>
        <p:spPr>
          <a:xfrm flipH="1">
            <a:off x="8539940" y="3831677"/>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xmlns="" id="{479D2F68-32D5-4E80-B573-2C6156DCB22F}"/>
              </a:ext>
            </a:extLst>
          </p:cNvPr>
          <p:cNvSpPr txBox="1"/>
          <p:nvPr/>
        </p:nvSpPr>
        <p:spPr>
          <a:xfrm>
            <a:off x="7118202" y="3994227"/>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25" name="Connecteur droit avec flèche 24">
            <a:extLst>
              <a:ext uri="{FF2B5EF4-FFF2-40B4-BE49-F238E27FC236}">
                <a16:creationId xmlns:a16="http://schemas.microsoft.com/office/drawing/2014/main" xmlns="" id="{6589CEFF-63AD-48E0-B8C2-2B9C42EE3BA1}"/>
              </a:ext>
            </a:extLst>
          </p:cNvPr>
          <p:cNvCxnSpPr>
            <a:stCxn id="9" idx="5"/>
            <a:endCxn id="21" idx="2"/>
          </p:cNvCxnSpPr>
          <p:nvPr/>
        </p:nvCxnSpPr>
        <p:spPr>
          <a:xfrm>
            <a:off x="5294205" y="3695191"/>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xmlns="" id="{6589CEFF-63AD-48E0-B8C2-2B9C42EE3BA1}"/>
              </a:ext>
            </a:extLst>
          </p:cNvPr>
          <p:cNvCxnSpPr>
            <a:stCxn id="10" idx="5"/>
            <a:endCxn id="21" idx="7"/>
          </p:cNvCxnSpPr>
          <p:nvPr/>
        </p:nvCxnSpPr>
        <p:spPr>
          <a:xfrm flipH="1">
            <a:off x="9068392" y="3695191"/>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xmlns="" id="{479D2F68-32D5-4E80-B573-2C6156DCB22F}"/>
              </a:ext>
            </a:extLst>
          </p:cNvPr>
          <p:cNvSpPr txBox="1"/>
          <p:nvPr/>
        </p:nvSpPr>
        <p:spPr>
          <a:xfrm rot="2673654">
            <a:off x="5007368" y="4976732"/>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28" name="Bulle narrative : rectangle à coins arrondis 2">
            <a:extLst>
              <a:ext uri="{FF2B5EF4-FFF2-40B4-BE49-F238E27FC236}">
                <a16:creationId xmlns:a16="http://schemas.microsoft.com/office/drawing/2014/main" xmlns="" id="{988D0EB4-947A-46B9-A29D-46DAE79C5B8E}"/>
              </a:ext>
            </a:extLst>
          </p:cNvPr>
          <p:cNvSpPr/>
          <p:nvPr/>
        </p:nvSpPr>
        <p:spPr>
          <a:xfrm>
            <a:off x="4919504" y="2407249"/>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
        <p:nvSpPr>
          <p:cNvPr id="30" name="Ellipse 29">
            <a:extLst>
              <a:ext uri="{FF2B5EF4-FFF2-40B4-BE49-F238E27FC236}">
                <a16:creationId xmlns:a16="http://schemas.microsoft.com/office/drawing/2014/main" xmlns="" id="{89FCD844-DF7E-40C9-9D11-022F7FE63189}"/>
              </a:ext>
            </a:extLst>
          </p:cNvPr>
          <p:cNvSpPr/>
          <p:nvPr/>
        </p:nvSpPr>
        <p:spPr>
          <a:xfrm>
            <a:off x="4018404" y="3446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Cancel</a:t>
            </a:r>
            <a:endParaRPr lang="en-GB" sz="1400" b="1" dirty="0"/>
          </a:p>
        </p:txBody>
      </p:sp>
      <p:cxnSp>
        <p:nvCxnSpPr>
          <p:cNvPr id="31" name="Connecteur droit avec flèche 30">
            <a:extLst>
              <a:ext uri="{FF2B5EF4-FFF2-40B4-BE49-F238E27FC236}">
                <a16:creationId xmlns:a16="http://schemas.microsoft.com/office/drawing/2014/main" xmlns="" id="{6589CEFF-63AD-48E0-B8C2-2B9C42EE3BA1}"/>
              </a:ext>
            </a:extLst>
          </p:cNvPr>
          <p:cNvCxnSpPr>
            <a:stCxn id="9" idx="0"/>
            <a:endCxn id="30" idx="4"/>
          </p:cNvCxnSpPr>
          <p:nvPr/>
        </p:nvCxnSpPr>
        <p:spPr>
          <a:xfrm flipH="1" flipV="1">
            <a:off x="4765751" y="1276674"/>
            <a:ext cx="1" cy="16230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xmlns="" id="{25D0CFDD-F8D9-4498-A666-F31BA473AEDD}"/>
              </a:ext>
            </a:extLst>
          </p:cNvPr>
          <p:cNvSpPr txBox="1"/>
          <p:nvPr/>
        </p:nvSpPr>
        <p:spPr>
          <a:xfrm>
            <a:off x="10574495" y="640194"/>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354199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11.Error Handling</a:t>
            </a:r>
            <a:endParaRPr lang="fr-FR" b="1" dirty="0"/>
          </a:p>
        </p:txBody>
      </p:sp>
    </p:spTree>
    <p:extLst>
      <p:ext uri="{BB962C8B-B14F-4D97-AF65-F5344CB8AC3E}">
        <p14:creationId xmlns:p14="http://schemas.microsoft.com/office/powerpoint/2010/main" val="1990766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Connection Errors</a:t>
            </a:r>
          </a:p>
        </p:txBody>
      </p:sp>
      <p:sp>
        <p:nvSpPr>
          <p:cNvPr id="24" name="Ellipse 23">
            <a:extLst>
              <a:ext uri="{FF2B5EF4-FFF2-40B4-BE49-F238E27FC236}">
                <a16:creationId xmlns:a16="http://schemas.microsoft.com/office/drawing/2014/main" xmlns="" id="{89FCD844-DF7E-40C9-9D11-022F7FE63189}"/>
              </a:ext>
            </a:extLst>
          </p:cNvPr>
          <p:cNvSpPr/>
          <p:nvPr/>
        </p:nvSpPr>
        <p:spPr>
          <a:xfrm>
            <a:off x="3582977"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12" name="Connecteur droit avec flèche 11"/>
          <p:cNvCxnSpPr>
            <a:endCxn id="24" idx="0"/>
          </p:cNvCxnSpPr>
          <p:nvPr/>
        </p:nvCxnSpPr>
        <p:spPr>
          <a:xfrm>
            <a:off x="4330323" y="155665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xmlns="" id="{479D2F68-32D5-4E80-B573-2C6156DCB22F}"/>
              </a:ext>
            </a:extLst>
          </p:cNvPr>
          <p:cNvSpPr txBox="1"/>
          <p:nvPr/>
        </p:nvSpPr>
        <p:spPr>
          <a:xfrm>
            <a:off x="3582977" y="1033437"/>
            <a:ext cx="2786276" cy="523220"/>
          </a:xfrm>
          <a:prstGeom prst="rect">
            <a:avLst/>
          </a:prstGeom>
          <a:noFill/>
        </p:spPr>
        <p:txBody>
          <a:bodyPr wrap="none" rtlCol="0">
            <a:spAutoFit/>
          </a:bodyPr>
          <a:lstStyle/>
          <a:p>
            <a:r>
              <a:rPr lang="fr-BE" sz="1400" dirty="0"/>
              <a:t>Obvious violation entire connection</a:t>
            </a:r>
          </a:p>
          <a:p>
            <a:r>
              <a:rPr lang="fr-BE" sz="1400" dirty="0"/>
              <a:t>| corruption of state</a:t>
            </a:r>
          </a:p>
        </p:txBody>
      </p:sp>
      <p:sp>
        <p:nvSpPr>
          <p:cNvPr id="33" name="Ellipse 32">
            <a:extLst>
              <a:ext uri="{FF2B5EF4-FFF2-40B4-BE49-F238E27FC236}">
                <a16:creationId xmlns:a16="http://schemas.microsoft.com/office/drawing/2014/main" xmlns="" id="{89FCD844-DF7E-40C9-9D11-022F7FE63189}"/>
              </a:ext>
            </a:extLst>
          </p:cNvPr>
          <p:cNvSpPr/>
          <p:nvPr/>
        </p:nvSpPr>
        <p:spPr>
          <a:xfrm>
            <a:off x="6924891"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34" name="Connecteur droit avec flèche 33">
            <a:extLst>
              <a:ext uri="{FF2B5EF4-FFF2-40B4-BE49-F238E27FC236}">
                <a16:creationId xmlns:a16="http://schemas.microsoft.com/office/drawing/2014/main" xmlns="" id="{6589CEFF-63AD-48E0-B8C2-2B9C42EE3BA1}"/>
              </a:ext>
            </a:extLst>
          </p:cNvPr>
          <p:cNvCxnSpPr>
            <a:stCxn id="24" idx="6"/>
            <a:endCxn id="33" idx="2"/>
          </p:cNvCxnSpPr>
          <p:nvPr/>
        </p:nvCxnSpPr>
        <p:spPr>
          <a:xfrm>
            <a:off x="5077670" y="2886714"/>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xmlns="" id="{479D2F68-32D5-4E80-B573-2C6156DCB22F}"/>
              </a:ext>
            </a:extLst>
          </p:cNvPr>
          <p:cNvSpPr txBox="1"/>
          <p:nvPr/>
        </p:nvSpPr>
        <p:spPr>
          <a:xfrm>
            <a:off x="5088041" y="2578936"/>
            <a:ext cx="1836850" cy="307777"/>
          </a:xfrm>
          <a:prstGeom prst="rect">
            <a:avLst/>
          </a:prstGeom>
          <a:noFill/>
        </p:spPr>
        <p:txBody>
          <a:bodyPr wrap="none" rtlCol="0">
            <a:spAutoFit/>
          </a:bodyPr>
          <a:lstStyle/>
          <a:p>
            <a:r>
              <a:rPr lang="fr-BE" sz="1400" dirty="0"/>
              <a:t>s.CONNECTION_CLOSE</a:t>
            </a:r>
            <a:endParaRPr lang="en-GB" sz="1400" dirty="0"/>
          </a:p>
        </p:txBody>
      </p:sp>
      <p:sp>
        <p:nvSpPr>
          <p:cNvPr id="37" name="Ellipse 36">
            <a:extLst>
              <a:ext uri="{FF2B5EF4-FFF2-40B4-BE49-F238E27FC236}">
                <a16:creationId xmlns:a16="http://schemas.microsoft.com/office/drawing/2014/main" xmlns="" id="{D18BD9DA-F640-40D8-890E-826C2DD83CAC}"/>
              </a:ext>
            </a:extLst>
          </p:cNvPr>
          <p:cNvSpPr/>
          <p:nvPr/>
        </p:nvSpPr>
        <p:spPr>
          <a:xfrm>
            <a:off x="6924890" y="42167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40" name="Connecteur droit avec flèche 39"/>
          <p:cNvCxnSpPr>
            <a:stCxn id="33" idx="4"/>
            <a:endCxn id="37" idx="0"/>
          </p:cNvCxnSpPr>
          <p:nvPr/>
        </p:nvCxnSpPr>
        <p:spPr>
          <a:xfrm flipH="1">
            <a:off x="7672237" y="3352706"/>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xmlns="" id="{479D2F68-32D5-4E80-B573-2C6156DCB22F}"/>
              </a:ext>
            </a:extLst>
          </p:cNvPr>
          <p:cNvSpPr txBox="1"/>
          <p:nvPr/>
        </p:nvSpPr>
        <p:spPr>
          <a:xfrm>
            <a:off x="7742220" y="3630849"/>
            <a:ext cx="1024511" cy="307777"/>
          </a:xfrm>
          <a:prstGeom prst="rect">
            <a:avLst/>
          </a:prstGeom>
          <a:noFill/>
        </p:spPr>
        <p:txBody>
          <a:bodyPr wrap="none" rtlCol="0">
            <a:spAutoFit/>
          </a:bodyPr>
          <a:lstStyle/>
          <a:p>
            <a:r>
              <a:rPr lang="fr-BE" sz="1400" dirty="0"/>
              <a:t>[May close]</a:t>
            </a:r>
            <a:endParaRPr lang="en-GB" sz="1400" dirty="0"/>
          </a:p>
        </p:txBody>
      </p:sp>
    </p:spTree>
    <p:extLst>
      <p:ext uri="{BB962C8B-B14F-4D97-AF65-F5344CB8AC3E}">
        <p14:creationId xmlns:p14="http://schemas.microsoft.com/office/powerpoint/2010/main" val="2441797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Stream Errors</a:t>
            </a:r>
          </a:p>
        </p:txBody>
      </p:sp>
      <p:sp>
        <p:nvSpPr>
          <p:cNvPr id="3" name="Ellipse 2">
            <a:extLst>
              <a:ext uri="{FF2B5EF4-FFF2-40B4-BE49-F238E27FC236}">
                <a16:creationId xmlns:a16="http://schemas.microsoft.com/office/drawing/2014/main" xmlns="" id="{89FCD844-DF7E-40C9-9D11-022F7FE63189}"/>
              </a:ext>
            </a:extLst>
          </p:cNvPr>
          <p:cNvSpPr/>
          <p:nvPr/>
        </p:nvSpPr>
        <p:spPr>
          <a:xfrm>
            <a:off x="3419692"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4" name="Connecteur droit avec flèche 3"/>
          <p:cNvCxnSpPr>
            <a:endCxn id="3" idx="0"/>
          </p:cNvCxnSpPr>
          <p:nvPr/>
        </p:nvCxnSpPr>
        <p:spPr>
          <a:xfrm>
            <a:off x="4167038" y="1643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xmlns="" id="{479D2F68-32D5-4E80-B573-2C6156DCB22F}"/>
              </a:ext>
            </a:extLst>
          </p:cNvPr>
          <p:cNvSpPr txBox="1"/>
          <p:nvPr/>
        </p:nvSpPr>
        <p:spPr>
          <a:xfrm>
            <a:off x="3419692" y="1120523"/>
            <a:ext cx="2136611" cy="523220"/>
          </a:xfrm>
          <a:prstGeom prst="rect">
            <a:avLst/>
          </a:prstGeom>
          <a:noFill/>
        </p:spPr>
        <p:txBody>
          <a:bodyPr wrap="none" rtlCol="0">
            <a:spAutoFit/>
          </a:bodyPr>
          <a:lstStyle/>
          <a:p>
            <a:r>
              <a:rPr lang="fr-BE" sz="1400" dirty="0"/>
              <a:t>Obvious violation 1 stream</a:t>
            </a:r>
          </a:p>
          <a:p>
            <a:r>
              <a:rPr lang="fr-BE" sz="1400" dirty="0"/>
              <a:t>| corruption of state</a:t>
            </a:r>
          </a:p>
        </p:txBody>
      </p:sp>
      <p:sp>
        <p:nvSpPr>
          <p:cNvPr id="7" name="Ellipse 6">
            <a:extLst>
              <a:ext uri="{FF2B5EF4-FFF2-40B4-BE49-F238E27FC236}">
                <a16:creationId xmlns:a16="http://schemas.microsoft.com/office/drawing/2014/main" xmlns="" id="{89FCD844-DF7E-40C9-9D11-022F7FE63189}"/>
              </a:ext>
            </a:extLst>
          </p:cNvPr>
          <p:cNvSpPr/>
          <p:nvPr/>
        </p:nvSpPr>
        <p:spPr>
          <a:xfrm>
            <a:off x="6761606"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8" name="Connecteur droit avec flèche 7">
            <a:extLst>
              <a:ext uri="{FF2B5EF4-FFF2-40B4-BE49-F238E27FC236}">
                <a16:creationId xmlns:a16="http://schemas.microsoft.com/office/drawing/2014/main" xmlns="" id="{6589CEFF-63AD-48E0-B8C2-2B9C42EE3BA1}"/>
              </a:ext>
            </a:extLst>
          </p:cNvPr>
          <p:cNvCxnSpPr>
            <a:stCxn id="3" idx="6"/>
            <a:endCxn id="7" idx="2"/>
          </p:cNvCxnSpPr>
          <p:nvPr/>
        </p:nvCxnSpPr>
        <p:spPr>
          <a:xfrm>
            <a:off x="4914385" y="2973800"/>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xmlns="" id="{479D2F68-32D5-4E80-B573-2C6156DCB22F}"/>
              </a:ext>
            </a:extLst>
          </p:cNvPr>
          <p:cNvSpPr txBox="1"/>
          <p:nvPr/>
        </p:nvSpPr>
        <p:spPr>
          <a:xfrm>
            <a:off x="5054800" y="2421967"/>
            <a:ext cx="1566391" cy="523220"/>
          </a:xfrm>
          <a:prstGeom prst="rect">
            <a:avLst/>
          </a:prstGeom>
          <a:noFill/>
        </p:spPr>
        <p:txBody>
          <a:bodyPr wrap="none" rtlCol="0">
            <a:spAutoFit/>
          </a:bodyPr>
          <a:lstStyle/>
          <a:p>
            <a:r>
              <a:rPr lang="fr-BE" sz="1400" dirty="0"/>
              <a:t>s.RESET_STREAM |</a:t>
            </a:r>
          </a:p>
          <a:p>
            <a:r>
              <a:rPr lang="fr-BE" sz="1400" dirty="0"/>
              <a:t>s.STOP_SENDING</a:t>
            </a:r>
            <a:endParaRPr lang="en-GB" sz="1400" dirty="0"/>
          </a:p>
        </p:txBody>
      </p:sp>
      <p:sp>
        <p:nvSpPr>
          <p:cNvPr id="10" name="Ellipse 9">
            <a:extLst>
              <a:ext uri="{FF2B5EF4-FFF2-40B4-BE49-F238E27FC236}">
                <a16:creationId xmlns:a16="http://schemas.microsoft.com/office/drawing/2014/main" xmlns="" id="{D18BD9DA-F640-40D8-890E-826C2DD83CAC}"/>
              </a:ext>
            </a:extLst>
          </p:cNvPr>
          <p:cNvSpPr/>
          <p:nvPr/>
        </p:nvSpPr>
        <p:spPr>
          <a:xfrm>
            <a:off x="6761605" y="433349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Stream close</a:t>
            </a:r>
            <a:endParaRPr lang="en-GB" sz="1400" b="1" dirty="0"/>
          </a:p>
        </p:txBody>
      </p:sp>
      <p:sp>
        <p:nvSpPr>
          <p:cNvPr id="11" name="ZoneTexte 10">
            <a:extLst>
              <a:ext uri="{FF2B5EF4-FFF2-40B4-BE49-F238E27FC236}">
                <a16:creationId xmlns:a16="http://schemas.microsoft.com/office/drawing/2014/main" xmlns="" id="{479D2F68-32D5-4E80-B573-2C6156DCB22F}"/>
              </a:ext>
            </a:extLst>
          </p:cNvPr>
          <p:cNvSpPr txBox="1"/>
          <p:nvPr/>
        </p:nvSpPr>
        <p:spPr>
          <a:xfrm>
            <a:off x="7508951" y="3699047"/>
            <a:ext cx="1024511" cy="307777"/>
          </a:xfrm>
          <a:prstGeom prst="rect">
            <a:avLst/>
          </a:prstGeom>
          <a:noFill/>
        </p:spPr>
        <p:txBody>
          <a:bodyPr wrap="none" rtlCol="0">
            <a:spAutoFit/>
          </a:bodyPr>
          <a:lstStyle/>
          <a:p>
            <a:r>
              <a:rPr lang="fr-BE" sz="1400" dirty="0"/>
              <a:t>[May close]</a:t>
            </a:r>
            <a:endParaRPr lang="en-GB" sz="1400" dirty="0"/>
          </a:p>
        </p:txBody>
      </p:sp>
      <p:cxnSp>
        <p:nvCxnSpPr>
          <p:cNvPr id="12" name="Connecteur droit avec flèche 11"/>
          <p:cNvCxnSpPr/>
          <p:nvPr/>
        </p:nvCxnSpPr>
        <p:spPr>
          <a:xfrm flipH="1">
            <a:off x="7508952" y="3454609"/>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387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12.Packet and Frames</a:t>
            </a:r>
            <a:endParaRPr lang="fr-FR" b="1" dirty="0"/>
          </a:p>
        </p:txBody>
      </p:sp>
    </p:spTree>
    <p:extLst>
      <p:ext uri="{BB962C8B-B14F-4D97-AF65-F5344CB8AC3E}">
        <p14:creationId xmlns:p14="http://schemas.microsoft.com/office/powerpoint/2010/main" val="416313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Protected packet</a:t>
            </a:r>
          </a:p>
        </p:txBody>
      </p:sp>
      <p:sp>
        <p:nvSpPr>
          <p:cNvPr id="13" name="Ellipse 12">
            <a:extLst>
              <a:ext uri="{FF2B5EF4-FFF2-40B4-BE49-F238E27FC236}">
                <a16:creationId xmlns:a16="http://schemas.microsoft.com/office/drawing/2014/main" xmlns="" id="{89FCD844-DF7E-40C9-9D11-022F7FE63189}"/>
              </a:ext>
            </a:extLst>
          </p:cNvPr>
          <p:cNvSpPr/>
          <p:nvPr/>
        </p:nvSpPr>
        <p:spPr>
          <a:xfrm>
            <a:off x="3163899" y="288880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Initial packets</a:t>
            </a:r>
          </a:p>
          <a:p>
            <a:pPr algn="ctr"/>
            <a:r>
              <a:rPr lang="fr-BE" sz="1400" b="1" dirty="0"/>
              <a:t>(all exept Version Negotiation)</a:t>
            </a:r>
            <a:endParaRPr lang="en-GB" sz="1400" b="1" dirty="0"/>
          </a:p>
        </p:txBody>
      </p:sp>
      <p:sp>
        <p:nvSpPr>
          <p:cNvPr id="16" name="Ellipse 15">
            <a:extLst>
              <a:ext uri="{FF2B5EF4-FFF2-40B4-BE49-F238E27FC236}">
                <a16:creationId xmlns:a16="http://schemas.microsoft.com/office/drawing/2014/main" xmlns="" id="{89FCD844-DF7E-40C9-9D11-022F7FE63189}"/>
              </a:ext>
            </a:extLst>
          </p:cNvPr>
          <p:cNvSpPr/>
          <p:nvPr/>
        </p:nvSpPr>
        <p:spPr>
          <a:xfrm>
            <a:off x="7813676" y="28888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All other packet</a:t>
            </a:r>
            <a:endParaRPr lang="en-GB" sz="1400" b="1" dirty="0"/>
          </a:p>
        </p:txBody>
      </p:sp>
      <p:cxnSp>
        <p:nvCxnSpPr>
          <p:cNvPr id="17" name="Connecteur droit avec flèche 16">
            <a:extLst>
              <a:ext uri="{FF2B5EF4-FFF2-40B4-BE49-F238E27FC236}">
                <a16:creationId xmlns:a16="http://schemas.microsoft.com/office/drawing/2014/main" xmlns="" id="{6589CEFF-63AD-48E0-B8C2-2B9C42EE3BA1}"/>
              </a:ext>
            </a:extLst>
          </p:cNvPr>
          <p:cNvCxnSpPr>
            <a:stCxn id="13" idx="6"/>
            <a:endCxn id="16" idx="2"/>
          </p:cNvCxnSpPr>
          <p:nvPr/>
        </p:nvCxnSpPr>
        <p:spPr>
          <a:xfrm>
            <a:off x="4943198" y="3354799"/>
            <a:ext cx="287047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xmlns="" id="{479D2F68-32D5-4E80-B573-2C6156DCB22F}"/>
              </a:ext>
            </a:extLst>
          </p:cNvPr>
          <p:cNvSpPr txBox="1"/>
          <p:nvPr/>
        </p:nvSpPr>
        <p:spPr>
          <a:xfrm>
            <a:off x="3114556" y="1735941"/>
            <a:ext cx="1828642" cy="307777"/>
          </a:xfrm>
          <a:prstGeom prst="rect">
            <a:avLst/>
          </a:prstGeom>
          <a:noFill/>
        </p:spPr>
        <p:txBody>
          <a:bodyPr wrap="none" rtlCol="0">
            <a:spAutoFit/>
          </a:bodyPr>
          <a:lstStyle/>
          <a:p>
            <a:r>
              <a:rPr lang="fr-BE" sz="1400" dirty="0"/>
              <a:t>Keys staticallly derived</a:t>
            </a:r>
            <a:endParaRPr lang="en-GB" sz="1400" dirty="0"/>
          </a:p>
        </p:txBody>
      </p:sp>
      <p:cxnSp>
        <p:nvCxnSpPr>
          <p:cNvPr id="23" name="Connecteur droit avec flèche 22"/>
          <p:cNvCxnSpPr/>
          <p:nvPr/>
        </p:nvCxnSpPr>
        <p:spPr>
          <a:xfrm>
            <a:off x="4053547" y="2024742"/>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xmlns="" id="{479D2F68-32D5-4E80-B573-2C6156DCB22F}"/>
              </a:ext>
            </a:extLst>
          </p:cNvPr>
          <p:cNvSpPr txBox="1"/>
          <p:nvPr/>
        </p:nvSpPr>
        <p:spPr>
          <a:xfrm>
            <a:off x="4992541" y="3011570"/>
            <a:ext cx="2833981" cy="307777"/>
          </a:xfrm>
          <a:prstGeom prst="rect">
            <a:avLst/>
          </a:prstGeom>
          <a:noFill/>
        </p:spPr>
        <p:txBody>
          <a:bodyPr wrap="none" rtlCol="0">
            <a:spAutoFit/>
          </a:bodyPr>
          <a:lstStyle/>
          <a:p>
            <a:r>
              <a:rPr lang="fr-BE" sz="1400" dirty="0"/>
              <a:t>Keys derived from crypto handshake</a:t>
            </a:r>
            <a:endParaRPr lang="en-GB" sz="1400" dirty="0"/>
          </a:p>
        </p:txBody>
      </p:sp>
    </p:spTree>
    <p:extLst>
      <p:ext uri="{BB962C8B-B14F-4D97-AF65-F5344CB8AC3E}">
        <p14:creationId xmlns:p14="http://schemas.microsoft.com/office/powerpoint/2010/main" val="3870665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Coalescing packet</a:t>
            </a:r>
          </a:p>
        </p:txBody>
      </p:sp>
      <p:sp>
        <p:nvSpPr>
          <p:cNvPr id="3" name="Ellipse 2">
            <a:extLst>
              <a:ext uri="{FF2B5EF4-FFF2-40B4-BE49-F238E27FC236}">
                <a16:creationId xmlns:a16="http://schemas.microsoft.com/office/drawing/2014/main" xmlns="" id="{89FCD844-DF7E-40C9-9D11-022F7FE63189}"/>
              </a:ext>
            </a:extLst>
          </p:cNvPr>
          <p:cNvSpPr/>
          <p:nvPr/>
        </p:nvSpPr>
        <p:spPr>
          <a:xfrm>
            <a:off x="5297499" y="2986778"/>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Coalesce multiple QUIC packet in one UDP datagram</a:t>
            </a:r>
          </a:p>
        </p:txBody>
      </p:sp>
      <p:sp>
        <p:nvSpPr>
          <p:cNvPr id="7" name="ZoneTexte 6">
            <a:extLst>
              <a:ext uri="{FF2B5EF4-FFF2-40B4-BE49-F238E27FC236}">
                <a16:creationId xmlns:a16="http://schemas.microsoft.com/office/drawing/2014/main" xmlns="" id="{479D2F68-32D5-4E80-B573-2C6156DCB22F}"/>
              </a:ext>
            </a:extLst>
          </p:cNvPr>
          <p:cNvSpPr txBox="1"/>
          <p:nvPr/>
        </p:nvSpPr>
        <p:spPr>
          <a:xfrm>
            <a:off x="3924958" y="1962114"/>
            <a:ext cx="4524380" cy="523220"/>
          </a:xfrm>
          <a:prstGeom prst="rect">
            <a:avLst/>
          </a:prstGeom>
          <a:noFill/>
        </p:spPr>
        <p:txBody>
          <a:bodyPr wrap="none" rtlCol="0">
            <a:spAutoFit/>
          </a:bodyPr>
          <a:lstStyle/>
          <a:p>
            <a:r>
              <a:rPr lang="fr-BE" sz="1400" dirty="0"/>
              <a:t>Length field of Initial/0-RTT/Handshake/1-RTT packets </a:t>
            </a:r>
          </a:p>
          <a:p>
            <a:r>
              <a:rPr lang="fr-BE" sz="1400" b="1" dirty="0"/>
              <a:t>if</a:t>
            </a:r>
            <a:r>
              <a:rPr lang="fr-BE" sz="1400" dirty="0"/>
              <a:t> receiver able for a single connection (same connection id)</a:t>
            </a:r>
            <a:endParaRPr lang="en-GB" sz="1400" dirty="0"/>
          </a:p>
        </p:txBody>
      </p:sp>
      <p:cxnSp>
        <p:nvCxnSpPr>
          <p:cNvPr id="8" name="Connecteur droit avec flèche 7"/>
          <p:cNvCxnSpPr>
            <a:stCxn id="7" idx="2"/>
            <a:endCxn id="3" idx="0"/>
          </p:cNvCxnSpPr>
          <p:nvPr/>
        </p:nvCxnSpPr>
        <p:spPr>
          <a:xfrm>
            <a:off x="6187148" y="2485334"/>
            <a:ext cx="1" cy="501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72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Packet number</a:t>
            </a:r>
          </a:p>
        </p:txBody>
      </p:sp>
      <p:sp>
        <p:nvSpPr>
          <p:cNvPr id="3" name="Ellipse 2">
            <a:extLst>
              <a:ext uri="{FF2B5EF4-FFF2-40B4-BE49-F238E27FC236}">
                <a16:creationId xmlns:a16="http://schemas.microsoft.com/office/drawing/2014/main" xmlns="" id="{89FCD844-DF7E-40C9-9D11-022F7FE63189}"/>
              </a:ext>
            </a:extLst>
          </p:cNvPr>
          <p:cNvSpPr/>
          <p:nvPr/>
        </p:nvSpPr>
        <p:spPr>
          <a:xfrm>
            <a:off x="5047127" y="1832892"/>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a:t>
            </a:r>
          </a:p>
        </p:txBody>
      </p:sp>
      <p:sp>
        <p:nvSpPr>
          <p:cNvPr id="4" name="ZoneTexte 3">
            <a:extLst>
              <a:ext uri="{FF2B5EF4-FFF2-40B4-BE49-F238E27FC236}">
                <a16:creationId xmlns:a16="http://schemas.microsoft.com/office/drawing/2014/main" xmlns="" id="{479D2F68-32D5-4E80-B573-2C6156DCB22F}"/>
              </a:ext>
            </a:extLst>
          </p:cNvPr>
          <p:cNvSpPr txBox="1"/>
          <p:nvPr/>
        </p:nvSpPr>
        <p:spPr>
          <a:xfrm>
            <a:off x="3583488" y="763438"/>
            <a:ext cx="4686476" cy="738664"/>
          </a:xfrm>
          <a:prstGeom prst="rect">
            <a:avLst/>
          </a:prstGeom>
          <a:noFill/>
        </p:spPr>
        <p:txBody>
          <a:bodyPr wrap="none" rtlCol="0">
            <a:spAutoFit/>
          </a:bodyPr>
          <a:lstStyle/>
          <a:p>
            <a:pPr marL="285750" indent="-285750">
              <a:buFont typeface="Arial" panose="020B0604020202020204" pitchFamily="34" charset="0"/>
              <a:buChar char="•"/>
            </a:pPr>
            <a:r>
              <a:rPr lang="en-GB" sz="1400" dirty="0"/>
              <a:t>0-2^62-1</a:t>
            </a:r>
          </a:p>
          <a:p>
            <a:pPr marL="285750" indent="-285750">
              <a:buFont typeface="Arial" panose="020B0604020202020204" pitchFamily="34" charset="0"/>
              <a:buChar char="•"/>
            </a:pPr>
            <a:r>
              <a:rPr lang="en-GB" sz="1400" dirty="0"/>
              <a:t>Determine the cryptographic nonce for packet protection </a:t>
            </a:r>
          </a:p>
          <a:p>
            <a:r>
              <a:rPr lang="en-GB" sz="1400" dirty="0"/>
              <a:t>       (enforce crypto separation)</a:t>
            </a:r>
          </a:p>
        </p:txBody>
      </p:sp>
      <p:cxnSp>
        <p:nvCxnSpPr>
          <p:cNvPr id="6" name="Connecteur droit avec flèche 5"/>
          <p:cNvCxnSpPr>
            <a:stCxn id="4" idx="2"/>
            <a:endCxn id="3" idx="0"/>
          </p:cNvCxnSpPr>
          <p:nvPr/>
        </p:nvCxnSpPr>
        <p:spPr>
          <a:xfrm>
            <a:off x="5926726" y="1502102"/>
            <a:ext cx="10051" cy="33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xmlns="" id="{89FCD844-DF7E-40C9-9D11-022F7FE63189}"/>
              </a:ext>
            </a:extLst>
          </p:cNvPr>
          <p:cNvSpPr/>
          <p:nvPr/>
        </p:nvSpPr>
        <p:spPr>
          <a:xfrm>
            <a:off x="5047126" y="4251287"/>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 in short or long header</a:t>
            </a:r>
          </a:p>
        </p:txBody>
      </p:sp>
      <p:sp>
        <p:nvSpPr>
          <p:cNvPr id="10" name="ZoneTexte 9">
            <a:extLst>
              <a:ext uri="{FF2B5EF4-FFF2-40B4-BE49-F238E27FC236}">
                <a16:creationId xmlns:a16="http://schemas.microsoft.com/office/drawing/2014/main" xmlns="" id="{479D2F68-32D5-4E80-B573-2C6156DCB22F}"/>
              </a:ext>
            </a:extLst>
          </p:cNvPr>
          <p:cNvSpPr txBox="1"/>
          <p:nvPr/>
        </p:nvSpPr>
        <p:spPr>
          <a:xfrm rot="16200000">
            <a:off x="4977987" y="3369582"/>
            <a:ext cx="1640577" cy="276999"/>
          </a:xfrm>
          <a:prstGeom prst="rect">
            <a:avLst/>
          </a:prstGeom>
          <a:noFill/>
        </p:spPr>
        <p:txBody>
          <a:bodyPr wrap="none" rtlCol="0">
            <a:spAutoFit/>
          </a:bodyPr>
          <a:lstStyle/>
          <a:p>
            <a:r>
              <a:rPr lang="en-GB" sz="1200" dirty="0"/>
              <a:t>Encoded in 1 to 4 bytes</a:t>
            </a:r>
          </a:p>
        </p:txBody>
      </p:sp>
      <p:cxnSp>
        <p:nvCxnSpPr>
          <p:cNvPr id="11" name="Connecteur droit avec flèche 10"/>
          <p:cNvCxnSpPr>
            <a:stCxn id="3" idx="4"/>
            <a:endCxn id="9" idx="0"/>
          </p:cNvCxnSpPr>
          <p:nvPr/>
        </p:nvCxnSpPr>
        <p:spPr>
          <a:xfrm flipH="1">
            <a:off x="5936776" y="2764877"/>
            <a:ext cx="1" cy="1486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Ellipse 14">
            <a:extLst>
              <a:ext uri="{FF2B5EF4-FFF2-40B4-BE49-F238E27FC236}">
                <a16:creationId xmlns:a16="http://schemas.microsoft.com/office/drawing/2014/main" xmlns="" id="{A05BD43F-3BA6-4D44-9A89-6240DC624C9A}"/>
              </a:ext>
            </a:extLst>
          </p:cNvPr>
          <p:cNvSpPr/>
          <p:nvPr/>
        </p:nvSpPr>
        <p:spPr>
          <a:xfrm>
            <a:off x="9056913" y="183289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Initial space</a:t>
            </a:r>
            <a:endParaRPr lang="en-GB" sz="1400" b="1" dirty="0"/>
          </a:p>
        </p:txBody>
      </p:sp>
      <p:sp>
        <p:nvSpPr>
          <p:cNvPr id="16" name="Ellipse 15">
            <a:extLst>
              <a:ext uri="{FF2B5EF4-FFF2-40B4-BE49-F238E27FC236}">
                <a16:creationId xmlns:a16="http://schemas.microsoft.com/office/drawing/2014/main" xmlns="" id="{A05BD43F-3BA6-4D44-9A89-6240DC624C9A}"/>
              </a:ext>
            </a:extLst>
          </p:cNvPr>
          <p:cNvSpPr/>
          <p:nvPr/>
        </p:nvSpPr>
        <p:spPr>
          <a:xfrm>
            <a:off x="9056912" y="304208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Handshake space</a:t>
            </a:r>
            <a:endParaRPr lang="en-GB" sz="1400" b="1" dirty="0"/>
          </a:p>
        </p:txBody>
      </p:sp>
      <p:sp>
        <p:nvSpPr>
          <p:cNvPr id="17" name="Ellipse 16">
            <a:extLst>
              <a:ext uri="{FF2B5EF4-FFF2-40B4-BE49-F238E27FC236}">
                <a16:creationId xmlns:a16="http://schemas.microsoft.com/office/drawing/2014/main" xmlns="" id="{A05BD43F-3BA6-4D44-9A89-6240DC624C9A}"/>
              </a:ext>
            </a:extLst>
          </p:cNvPr>
          <p:cNvSpPr/>
          <p:nvPr/>
        </p:nvSpPr>
        <p:spPr>
          <a:xfrm>
            <a:off x="9056911" y="425128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Application data space</a:t>
            </a:r>
            <a:endParaRPr lang="en-GB" sz="1400" b="1" dirty="0"/>
          </a:p>
        </p:txBody>
      </p:sp>
      <p:cxnSp>
        <p:nvCxnSpPr>
          <p:cNvPr id="18" name="Connecteur droit avec flèche 17"/>
          <p:cNvCxnSpPr>
            <a:stCxn id="3" idx="6"/>
            <a:endCxn id="15" idx="2"/>
          </p:cNvCxnSpPr>
          <p:nvPr/>
        </p:nvCxnSpPr>
        <p:spPr>
          <a:xfrm flipV="1">
            <a:off x="6826426"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a:stCxn id="3" idx="6"/>
            <a:endCxn id="16" idx="2"/>
          </p:cNvCxnSpPr>
          <p:nvPr/>
        </p:nvCxnSpPr>
        <p:spPr>
          <a:xfrm>
            <a:off x="6826426" y="2298885"/>
            <a:ext cx="2230486" cy="120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3" idx="6"/>
            <a:endCxn id="17" idx="2"/>
          </p:cNvCxnSpPr>
          <p:nvPr/>
        </p:nvCxnSpPr>
        <p:spPr>
          <a:xfrm>
            <a:off x="6826426" y="2298885"/>
            <a:ext cx="2230485" cy="2418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xmlns="" id="{479D2F68-32D5-4E80-B573-2C6156DCB22F}"/>
              </a:ext>
            </a:extLst>
          </p:cNvPr>
          <p:cNvSpPr txBox="1"/>
          <p:nvPr/>
        </p:nvSpPr>
        <p:spPr>
          <a:xfrm>
            <a:off x="7416297" y="1991106"/>
            <a:ext cx="1189428" cy="307777"/>
          </a:xfrm>
          <a:prstGeom prst="rect">
            <a:avLst/>
          </a:prstGeom>
          <a:noFill/>
        </p:spPr>
        <p:txBody>
          <a:bodyPr wrap="none" rtlCol="0">
            <a:spAutoFit/>
          </a:bodyPr>
          <a:lstStyle/>
          <a:p>
            <a:r>
              <a:rPr lang="fr-BE" sz="1400" dirty="0"/>
              <a:t>Initial packets</a:t>
            </a:r>
            <a:endParaRPr lang="en-GB" sz="1400" dirty="0"/>
          </a:p>
        </p:txBody>
      </p:sp>
      <p:sp>
        <p:nvSpPr>
          <p:cNvPr id="28" name="ZoneTexte 27">
            <a:extLst>
              <a:ext uri="{FF2B5EF4-FFF2-40B4-BE49-F238E27FC236}">
                <a16:creationId xmlns:a16="http://schemas.microsoft.com/office/drawing/2014/main" xmlns="" id="{479D2F68-32D5-4E80-B573-2C6156DCB22F}"/>
              </a:ext>
            </a:extLst>
          </p:cNvPr>
          <p:cNvSpPr txBox="1"/>
          <p:nvPr/>
        </p:nvSpPr>
        <p:spPr>
          <a:xfrm rot="1720519">
            <a:off x="7478561" y="2780537"/>
            <a:ext cx="1582806" cy="307777"/>
          </a:xfrm>
          <a:prstGeom prst="rect">
            <a:avLst/>
          </a:prstGeom>
          <a:noFill/>
        </p:spPr>
        <p:txBody>
          <a:bodyPr wrap="none" rtlCol="0">
            <a:spAutoFit/>
          </a:bodyPr>
          <a:lstStyle/>
          <a:p>
            <a:r>
              <a:rPr lang="fr-BE" sz="1400" dirty="0"/>
              <a:t>Handshake packets</a:t>
            </a:r>
            <a:endParaRPr lang="en-GB" sz="1400" dirty="0"/>
          </a:p>
        </p:txBody>
      </p:sp>
      <p:sp>
        <p:nvSpPr>
          <p:cNvPr id="29" name="ZoneTexte 28">
            <a:extLst>
              <a:ext uri="{FF2B5EF4-FFF2-40B4-BE49-F238E27FC236}">
                <a16:creationId xmlns:a16="http://schemas.microsoft.com/office/drawing/2014/main" xmlns="" id="{479D2F68-32D5-4E80-B573-2C6156DCB22F}"/>
              </a:ext>
            </a:extLst>
          </p:cNvPr>
          <p:cNvSpPr txBox="1"/>
          <p:nvPr/>
        </p:nvSpPr>
        <p:spPr>
          <a:xfrm rot="2775170">
            <a:off x="7210335" y="3430659"/>
            <a:ext cx="1974708" cy="307777"/>
          </a:xfrm>
          <a:prstGeom prst="rect">
            <a:avLst/>
          </a:prstGeom>
          <a:noFill/>
        </p:spPr>
        <p:txBody>
          <a:bodyPr wrap="none" rtlCol="0">
            <a:spAutoFit/>
          </a:bodyPr>
          <a:lstStyle/>
          <a:p>
            <a:r>
              <a:rPr lang="fr-BE" sz="1400" dirty="0"/>
              <a:t>0-RTT and 1-RTT packets</a:t>
            </a:r>
            <a:endParaRPr lang="en-GB" sz="1400" dirty="0"/>
          </a:p>
        </p:txBody>
      </p:sp>
      <p:sp>
        <p:nvSpPr>
          <p:cNvPr id="31" name="Ellipse 30">
            <a:extLst>
              <a:ext uri="{FF2B5EF4-FFF2-40B4-BE49-F238E27FC236}">
                <a16:creationId xmlns:a16="http://schemas.microsoft.com/office/drawing/2014/main" xmlns="" id="{D18BD9DA-F640-40D8-890E-826C2DD83CAC}"/>
              </a:ext>
            </a:extLst>
          </p:cNvPr>
          <p:cNvSpPr/>
          <p:nvPr/>
        </p:nvSpPr>
        <p:spPr>
          <a:xfrm>
            <a:off x="1321947" y="1832891"/>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32" name="Connecteur droit avec flèche 31"/>
          <p:cNvCxnSpPr>
            <a:stCxn id="3" idx="2"/>
            <a:endCxn id="31" idx="6"/>
          </p:cNvCxnSpPr>
          <p:nvPr/>
        </p:nvCxnSpPr>
        <p:spPr>
          <a:xfrm flipH="1" flipV="1">
            <a:off x="2816640"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xmlns="" id="{479D2F68-32D5-4E80-B573-2C6156DCB22F}"/>
              </a:ext>
            </a:extLst>
          </p:cNvPr>
          <p:cNvSpPr txBox="1"/>
          <p:nvPr/>
        </p:nvSpPr>
        <p:spPr>
          <a:xfrm>
            <a:off x="2969176" y="1929551"/>
            <a:ext cx="2185342" cy="738664"/>
          </a:xfrm>
          <a:prstGeom prst="rect">
            <a:avLst/>
          </a:prstGeom>
          <a:noFill/>
        </p:spPr>
        <p:txBody>
          <a:bodyPr wrap="none" rtlCol="0">
            <a:spAutoFit/>
          </a:bodyPr>
          <a:lstStyle/>
          <a:p>
            <a:r>
              <a:rPr lang="fr-BE" sz="1400" dirty="0"/>
              <a:t>N° sending reach 2^62-1</a:t>
            </a:r>
          </a:p>
          <a:p>
            <a:endParaRPr lang="fr-BE" sz="1400" dirty="0"/>
          </a:p>
          <a:p>
            <a:r>
              <a:rPr lang="fr-BE" sz="1400" dirty="0"/>
              <a:t>(without connection_close)</a:t>
            </a:r>
            <a:endParaRPr lang="en-GB" sz="1400" dirty="0"/>
          </a:p>
        </p:txBody>
      </p:sp>
    </p:spTree>
    <p:extLst>
      <p:ext uri="{BB962C8B-B14F-4D97-AF65-F5344CB8AC3E}">
        <p14:creationId xmlns:p14="http://schemas.microsoft.com/office/powerpoint/2010/main" val="111283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Prioritization</a:t>
            </a:r>
          </a:p>
        </p:txBody>
      </p:sp>
      <p:sp>
        <p:nvSpPr>
          <p:cNvPr id="33" name="Ellipse 32">
            <a:extLst>
              <a:ext uri="{FF2B5EF4-FFF2-40B4-BE49-F238E27FC236}">
                <a16:creationId xmlns:a16="http://schemas.microsoft.com/office/drawing/2014/main" xmlns="" id="{89FCD844-DF7E-40C9-9D11-022F7FE63189}"/>
              </a:ext>
            </a:extLst>
          </p:cNvPr>
          <p:cNvSpPr/>
          <p:nvPr/>
        </p:nvSpPr>
        <p:spPr>
          <a:xfrm>
            <a:off x="3096745"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multiplexing</a:t>
            </a:r>
            <a:endParaRPr lang="en-GB" sz="1600" b="1" dirty="0"/>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xmlns="" id="{B48A28A4-F86C-489F-903E-CDB2F959EE1D}"/>
              </a:ext>
            </a:extLst>
          </p:cNvPr>
          <p:cNvSpPr/>
          <p:nvPr/>
        </p:nvSpPr>
        <p:spPr>
          <a:xfrm>
            <a:off x="6964802"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Resources allocated correctly prioritized</a:t>
            </a:r>
            <a:endParaRPr lang="en-GB" sz="1600" b="1" dirty="0"/>
          </a:p>
        </p:txBody>
      </p:sp>
      <p:sp>
        <p:nvSpPr>
          <p:cNvPr id="8" name="Ellipse 7">
            <a:extLst>
              <a:ext uri="{FF2B5EF4-FFF2-40B4-BE49-F238E27FC236}">
                <a16:creationId xmlns:a16="http://schemas.microsoft.com/office/drawing/2014/main" xmlns="" id="{846DBD23-0D29-4818-BD2D-A829F9FB2E58}"/>
              </a:ext>
            </a:extLst>
          </p:cNvPr>
          <p:cNvSpPr/>
          <p:nvPr/>
        </p:nvSpPr>
        <p:spPr>
          <a:xfrm>
            <a:off x="5030773" y="128804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cxnSp>
        <p:nvCxnSpPr>
          <p:cNvPr id="10" name="Connecteur droit 9">
            <a:extLst>
              <a:ext uri="{FF2B5EF4-FFF2-40B4-BE49-F238E27FC236}">
                <a16:creationId xmlns:a16="http://schemas.microsoft.com/office/drawing/2014/main" xmlns="" id="{DF23EB8A-F642-4232-8EBF-D9A94C501694}"/>
              </a:ext>
            </a:extLst>
          </p:cNvPr>
          <p:cNvCxnSpPr>
            <a:cxnSpLocks/>
            <a:stCxn id="8" idx="4"/>
          </p:cNvCxnSpPr>
          <p:nvPr/>
        </p:nvCxnSpPr>
        <p:spPr>
          <a:xfrm>
            <a:off x="5778120" y="2220025"/>
            <a:ext cx="0" cy="1435378"/>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xmlns="" id="{DB737F55-3E4B-44C8-95BF-7E258C52E571}"/>
              </a:ext>
            </a:extLst>
          </p:cNvPr>
          <p:cNvSpPr txBox="1"/>
          <p:nvPr/>
        </p:nvSpPr>
        <p:spPr>
          <a:xfrm>
            <a:off x="4848249" y="3655403"/>
            <a:ext cx="1859740" cy="307777"/>
          </a:xfrm>
          <a:prstGeom prst="rect">
            <a:avLst/>
          </a:prstGeom>
          <a:noFill/>
        </p:spPr>
        <p:txBody>
          <a:bodyPr wrap="none" rtlCol="0">
            <a:spAutoFit/>
          </a:bodyPr>
          <a:lstStyle/>
          <a:p>
            <a:pPr algn="ctr"/>
            <a:r>
              <a:rPr lang="en-GB" sz="1400" dirty="0"/>
              <a:t>Information on priority</a:t>
            </a:r>
          </a:p>
        </p:txBody>
      </p:sp>
    </p:spTree>
    <p:extLst>
      <p:ext uri="{BB962C8B-B14F-4D97-AF65-F5344CB8AC3E}">
        <p14:creationId xmlns:p14="http://schemas.microsoft.com/office/powerpoint/2010/main" val="1504282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10832369" y="0"/>
            <a:ext cx="1359631" cy="523220"/>
          </a:xfrm>
          <a:prstGeom prst="rect">
            <a:avLst/>
          </a:prstGeom>
          <a:noFill/>
        </p:spPr>
        <p:txBody>
          <a:bodyPr wrap="square">
            <a:spAutoFit/>
          </a:bodyPr>
          <a:lstStyle/>
          <a:p>
            <a:r>
              <a:rPr lang="en-GB" sz="2800" b="1" dirty="0"/>
              <a:t>Frames</a:t>
            </a:r>
          </a:p>
        </p:txBody>
      </p:sp>
      <p:sp>
        <p:nvSpPr>
          <p:cNvPr id="3" name="Ellipse 2">
            <a:extLst>
              <a:ext uri="{FF2B5EF4-FFF2-40B4-BE49-F238E27FC236}">
                <a16:creationId xmlns:a16="http://schemas.microsoft.com/office/drawing/2014/main" xmlns="" id="{89FCD844-DF7E-40C9-9D11-022F7FE63189}"/>
              </a:ext>
            </a:extLst>
          </p:cNvPr>
          <p:cNvSpPr/>
          <p:nvPr/>
        </p:nvSpPr>
        <p:spPr>
          <a:xfrm>
            <a:off x="7289584" y="350913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Contain at least 1 frame</a:t>
            </a:r>
          </a:p>
        </p:txBody>
      </p:sp>
      <p:sp>
        <p:nvSpPr>
          <p:cNvPr id="7" name="ZoneTexte 6">
            <a:extLst>
              <a:ext uri="{FF2B5EF4-FFF2-40B4-BE49-F238E27FC236}">
                <a16:creationId xmlns:a16="http://schemas.microsoft.com/office/drawing/2014/main" xmlns="" id="{479D2F68-32D5-4E80-B573-2C6156DCB22F}"/>
              </a:ext>
            </a:extLst>
          </p:cNvPr>
          <p:cNvSpPr txBox="1"/>
          <p:nvPr/>
        </p:nvSpPr>
        <p:spPr>
          <a:xfrm>
            <a:off x="5917043" y="2484472"/>
            <a:ext cx="4547014" cy="307777"/>
          </a:xfrm>
          <a:prstGeom prst="rect">
            <a:avLst/>
          </a:prstGeom>
          <a:noFill/>
        </p:spPr>
        <p:txBody>
          <a:bodyPr wrap="none" rtlCol="0">
            <a:spAutoFit/>
          </a:bodyPr>
          <a:lstStyle/>
          <a:p>
            <a:r>
              <a:rPr lang="fr-BE" sz="1400" b="1" dirty="0"/>
              <a:t>If not </a:t>
            </a:r>
            <a:r>
              <a:rPr lang="fr-BE" sz="1400" dirty="0"/>
              <a:t>Version Negociation | Stateless Reset | Retry packets</a:t>
            </a:r>
            <a:endParaRPr lang="en-GB" sz="1400" dirty="0"/>
          </a:p>
        </p:txBody>
      </p:sp>
      <p:cxnSp>
        <p:nvCxnSpPr>
          <p:cNvPr id="8" name="Connecteur droit avec flèche 7"/>
          <p:cNvCxnSpPr>
            <a:stCxn id="7" idx="2"/>
            <a:endCxn id="3" idx="0"/>
          </p:cNvCxnSpPr>
          <p:nvPr/>
        </p:nvCxnSpPr>
        <p:spPr>
          <a:xfrm flipH="1">
            <a:off x="8179234" y="2792249"/>
            <a:ext cx="11316" cy="716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489643" y="103553"/>
            <a:ext cx="3537857" cy="1107996"/>
          </a:xfrm>
          <a:prstGeom prst="rect">
            <a:avLst/>
          </a:prstGeom>
          <a:noFill/>
        </p:spPr>
        <p:txBody>
          <a:bodyPr wrap="square" rtlCol="0">
            <a:spAutoFit/>
          </a:bodyPr>
          <a:lstStyle/>
          <a:p>
            <a:pPr marL="285750" indent="-285750">
              <a:buFont typeface="Arial" panose="020B0604020202020204" pitchFamily="34" charset="0"/>
              <a:buChar char="•"/>
            </a:pPr>
            <a:r>
              <a:rPr lang="en-US" sz="1100" dirty="0"/>
              <a:t>I:  Initial (Section 17.2.2)</a:t>
            </a:r>
          </a:p>
          <a:p>
            <a:pPr marL="285750" indent="-285750">
              <a:buFont typeface="Arial" panose="020B0604020202020204" pitchFamily="34" charset="0"/>
              <a:buChar char="•"/>
            </a:pPr>
            <a:r>
              <a:rPr lang="en-US" sz="1100" dirty="0"/>
              <a:t>H:  Handshake (Section 17.2.4)</a:t>
            </a:r>
          </a:p>
          <a:p>
            <a:pPr marL="285750" indent="-285750">
              <a:buFont typeface="Arial" panose="020B0604020202020204" pitchFamily="34" charset="0"/>
              <a:buChar char="•"/>
            </a:pPr>
            <a:r>
              <a:rPr lang="en-US" sz="1100" dirty="0"/>
              <a:t>0:  0-RTT (Section 17.2.3)</a:t>
            </a:r>
          </a:p>
          <a:p>
            <a:pPr marL="285750" indent="-285750">
              <a:buFont typeface="Arial" panose="020B0604020202020204" pitchFamily="34" charset="0"/>
              <a:buChar char="•"/>
            </a:pPr>
            <a:r>
              <a:rPr lang="en-US" sz="1100" dirty="0"/>
              <a:t>1:  1-RTT (Section 17.3)</a:t>
            </a:r>
          </a:p>
          <a:p>
            <a:pPr marL="285750" indent="-285750">
              <a:buFont typeface="Arial" panose="020B0604020202020204" pitchFamily="34" charset="0"/>
              <a:buChar char="•"/>
            </a:pPr>
            <a:r>
              <a:rPr lang="en-US" sz="1100" dirty="0"/>
              <a:t>ih:  A CONNECTION_CLOSE frame of type 0x1d cannot appear in Initial or Handshake packet</a:t>
            </a:r>
            <a:endParaRPr lang="fr-F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7" y="1292862"/>
            <a:ext cx="4154620" cy="5565138"/>
          </a:xfrm>
          <a:prstGeom prst="rect">
            <a:avLst/>
          </a:prstGeom>
        </p:spPr>
      </p:pic>
    </p:spTree>
    <p:extLst>
      <p:ext uri="{BB962C8B-B14F-4D97-AF65-F5344CB8AC3E}">
        <p14:creationId xmlns:p14="http://schemas.microsoft.com/office/powerpoint/2010/main" val="29824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xmlns="" id="{25D0CFDD-F8D9-4498-A666-F31BA473AEDD}"/>
              </a:ext>
            </a:extLst>
          </p:cNvPr>
          <p:cNvSpPr txBox="1"/>
          <p:nvPr/>
        </p:nvSpPr>
        <p:spPr>
          <a:xfrm>
            <a:off x="8621487" y="0"/>
            <a:ext cx="3570514" cy="523220"/>
          </a:xfrm>
          <a:prstGeom prst="rect">
            <a:avLst/>
          </a:prstGeom>
          <a:noFill/>
        </p:spPr>
        <p:txBody>
          <a:bodyPr wrap="square">
            <a:spAutoFit/>
          </a:bodyPr>
          <a:lstStyle/>
          <a:p>
            <a:r>
              <a:rPr lang="en-GB" sz="2800" b="1" dirty="0"/>
              <a:t>Operations on Streams</a:t>
            </a:r>
          </a:p>
        </p:txBody>
      </p:sp>
      <p:cxnSp>
        <p:nvCxnSpPr>
          <p:cNvPr id="13" name="Connecteur droit avec flèche 12">
            <a:extLst>
              <a:ext uri="{FF2B5EF4-FFF2-40B4-BE49-F238E27FC236}">
                <a16:creationId xmlns:a16="http://schemas.microsoft.com/office/drawing/2014/main" xmlns="" id="{6589CEFF-63AD-48E0-B8C2-2B9C42EE3BA1}"/>
              </a:ext>
            </a:extLst>
          </p:cNvPr>
          <p:cNvCxnSpPr>
            <a:cxnSpLocks/>
            <a:stCxn id="8" idx="6"/>
            <a:endCxn id="2" idx="2"/>
          </p:cNvCxnSpPr>
          <p:nvPr/>
        </p:nvCxnSpPr>
        <p:spPr>
          <a:xfrm flipV="1">
            <a:off x="3198344" y="2043167"/>
            <a:ext cx="1244980" cy="1509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xmlns="" id="{846DBD23-0D29-4818-BD2D-A829F9FB2E58}"/>
              </a:ext>
            </a:extLst>
          </p:cNvPr>
          <p:cNvSpPr/>
          <p:nvPr/>
        </p:nvSpPr>
        <p:spPr>
          <a:xfrm>
            <a:off x="1703651" y="30871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8" name="ZoneTexte 17">
            <a:extLst>
              <a:ext uri="{FF2B5EF4-FFF2-40B4-BE49-F238E27FC236}">
                <a16:creationId xmlns:a16="http://schemas.microsoft.com/office/drawing/2014/main" xmlns="" id="{DB737F55-3E4B-44C8-95BF-7E258C52E571}"/>
              </a:ext>
            </a:extLst>
          </p:cNvPr>
          <p:cNvSpPr txBox="1"/>
          <p:nvPr/>
        </p:nvSpPr>
        <p:spPr>
          <a:xfrm>
            <a:off x="6176959" y="1788209"/>
            <a:ext cx="926856" cy="261610"/>
          </a:xfrm>
          <a:prstGeom prst="rect">
            <a:avLst/>
          </a:prstGeom>
          <a:noFill/>
        </p:spPr>
        <p:txBody>
          <a:bodyPr wrap="none" rtlCol="0">
            <a:spAutoFit/>
          </a:bodyPr>
          <a:lstStyle/>
          <a:p>
            <a:pPr algn="ctr"/>
            <a:r>
              <a:rPr lang="en-GB" sz="1100" dirty="0"/>
              <a:t>STREAM+FIN</a:t>
            </a:r>
          </a:p>
        </p:txBody>
      </p:sp>
      <p:sp>
        <p:nvSpPr>
          <p:cNvPr id="2" name="Ellipse 1">
            <a:extLst>
              <a:ext uri="{FF2B5EF4-FFF2-40B4-BE49-F238E27FC236}">
                <a16:creationId xmlns:a16="http://schemas.microsoft.com/office/drawing/2014/main" xmlns="" id="{D93DE7E0-18A0-4219-ABF7-1A9EE0DAEBBB}"/>
              </a:ext>
            </a:extLst>
          </p:cNvPr>
          <p:cNvSpPr/>
          <p:nvPr/>
        </p:nvSpPr>
        <p:spPr>
          <a:xfrm>
            <a:off x="4443324" y="157717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Sending</a:t>
            </a:r>
            <a:endParaRPr lang="en-GB" b="1" dirty="0"/>
          </a:p>
        </p:txBody>
      </p:sp>
      <p:sp>
        <p:nvSpPr>
          <p:cNvPr id="7" name="Ellipse 6">
            <a:extLst>
              <a:ext uri="{FF2B5EF4-FFF2-40B4-BE49-F238E27FC236}">
                <a16:creationId xmlns:a16="http://schemas.microsoft.com/office/drawing/2014/main" xmlns="" id="{B433A216-DA7E-4A46-A117-1CEE29F8F6C8}"/>
              </a:ext>
            </a:extLst>
          </p:cNvPr>
          <p:cNvSpPr/>
          <p:nvPr/>
        </p:nvSpPr>
        <p:spPr>
          <a:xfrm>
            <a:off x="4443325" y="481483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t>Receiving</a:t>
            </a:r>
            <a:endParaRPr lang="en-GB" sz="1600" b="1" dirty="0"/>
          </a:p>
        </p:txBody>
      </p:sp>
      <p:cxnSp>
        <p:nvCxnSpPr>
          <p:cNvPr id="15" name="Connecteur droit avec flèche 14">
            <a:extLst>
              <a:ext uri="{FF2B5EF4-FFF2-40B4-BE49-F238E27FC236}">
                <a16:creationId xmlns:a16="http://schemas.microsoft.com/office/drawing/2014/main" xmlns="" id="{8939BAB6-48C8-40C7-8CA1-5F72BC1EC1D6}"/>
              </a:ext>
            </a:extLst>
          </p:cNvPr>
          <p:cNvCxnSpPr>
            <a:cxnSpLocks/>
            <a:stCxn id="8" idx="6"/>
            <a:endCxn id="7" idx="2"/>
          </p:cNvCxnSpPr>
          <p:nvPr/>
        </p:nvCxnSpPr>
        <p:spPr>
          <a:xfrm>
            <a:off x="3198344" y="3553104"/>
            <a:ext cx="1244981" cy="17277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Ellipse 21">
            <a:extLst>
              <a:ext uri="{FF2B5EF4-FFF2-40B4-BE49-F238E27FC236}">
                <a16:creationId xmlns:a16="http://schemas.microsoft.com/office/drawing/2014/main" xmlns="" id="{C817682D-2E44-4081-BE9D-6F820EB51F93}"/>
              </a:ext>
            </a:extLst>
          </p:cNvPr>
          <p:cNvSpPr/>
          <p:nvPr/>
        </p:nvSpPr>
        <p:spPr>
          <a:xfrm>
            <a:off x="7110608" y="2575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Write data</a:t>
            </a:r>
            <a:endParaRPr lang="en-GB" sz="2000" b="1" dirty="0"/>
          </a:p>
        </p:txBody>
      </p:sp>
      <p:sp>
        <p:nvSpPr>
          <p:cNvPr id="24" name="Ellipse 23">
            <a:extLst>
              <a:ext uri="{FF2B5EF4-FFF2-40B4-BE49-F238E27FC236}">
                <a16:creationId xmlns:a16="http://schemas.microsoft.com/office/drawing/2014/main" xmlns="" id="{EE912597-D3FB-4EFB-8902-F6CAA09DE17F}"/>
              </a:ext>
            </a:extLst>
          </p:cNvPr>
          <p:cNvSpPr/>
          <p:nvPr/>
        </p:nvSpPr>
        <p:spPr>
          <a:xfrm>
            <a:off x="7154152" y="156074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Clean Terminaison</a:t>
            </a:r>
            <a:endParaRPr lang="en-GB" sz="1200" dirty="0"/>
          </a:p>
        </p:txBody>
      </p:sp>
      <p:sp>
        <p:nvSpPr>
          <p:cNvPr id="26" name="Ellipse 25">
            <a:extLst>
              <a:ext uri="{FF2B5EF4-FFF2-40B4-BE49-F238E27FC236}">
                <a16:creationId xmlns:a16="http://schemas.microsoft.com/office/drawing/2014/main" xmlns="" id="{A848EE60-A5BF-4202-BE08-4CA3D18F2770}"/>
              </a:ext>
            </a:extLst>
          </p:cNvPr>
          <p:cNvSpPr/>
          <p:nvPr/>
        </p:nvSpPr>
        <p:spPr>
          <a:xfrm>
            <a:off x="7154152" y="28639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Abrupt Terminaison (Reset)</a:t>
            </a:r>
            <a:endParaRPr lang="en-GB" sz="1200" dirty="0"/>
          </a:p>
        </p:txBody>
      </p:sp>
      <p:cxnSp>
        <p:nvCxnSpPr>
          <p:cNvPr id="29" name="Connecteur droit avec flèche 28">
            <a:extLst>
              <a:ext uri="{FF2B5EF4-FFF2-40B4-BE49-F238E27FC236}">
                <a16:creationId xmlns:a16="http://schemas.microsoft.com/office/drawing/2014/main" xmlns="" id="{BCDB3263-C4E7-4405-83E3-2AFC31143B2A}"/>
              </a:ext>
            </a:extLst>
          </p:cNvPr>
          <p:cNvCxnSpPr>
            <a:cxnSpLocks/>
            <a:stCxn id="2" idx="6"/>
            <a:endCxn id="22" idx="2"/>
          </p:cNvCxnSpPr>
          <p:nvPr/>
        </p:nvCxnSpPr>
        <p:spPr>
          <a:xfrm flipV="1">
            <a:off x="5938017" y="723525"/>
            <a:ext cx="1172591" cy="13196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xmlns="" id="{CDF8986E-C313-4ACB-BD54-FB8932F64D61}"/>
              </a:ext>
            </a:extLst>
          </p:cNvPr>
          <p:cNvCxnSpPr>
            <a:cxnSpLocks/>
            <a:stCxn id="2" idx="6"/>
            <a:endCxn id="24" idx="2"/>
          </p:cNvCxnSpPr>
          <p:nvPr/>
        </p:nvCxnSpPr>
        <p:spPr>
          <a:xfrm flipV="1">
            <a:off x="5938017" y="2026739"/>
            <a:ext cx="1216135" cy="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xmlns="" id="{7D5D8C5A-BCAE-4BAD-ADA6-FC9E03DFC60D}"/>
              </a:ext>
            </a:extLst>
          </p:cNvPr>
          <p:cNvCxnSpPr>
            <a:cxnSpLocks/>
            <a:stCxn id="2" idx="6"/>
            <a:endCxn id="26" idx="2"/>
          </p:cNvCxnSpPr>
          <p:nvPr/>
        </p:nvCxnSpPr>
        <p:spPr>
          <a:xfrm>
            <a:off x="5938017" y="2043167"/>
            <a:ext cx="1216135" cy="12867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xmlns="" id="{EAFC5736-B4EA-42F9-85AE-47CC96E7276B}"/>
              </a:ext>
            </a:extLst>
          </p:cNvPr>
          <p:cNvSpPr/>
          <p:nvPr/>
        </p:nvSpPr>
        <p:spPr>
          <a:xfrm>
            <a:off x="7161407" y="417658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Read data</a:t>
            </a:r>
            <a:endParaRPr lang="en-GB" sz="2000" b="1" dirty="0"/>
          </a:p>
        </p:txBody>
      </p:sp>
      <p:sp>
        <p:nvSpPr>
          <p:cNvPr id="41" name="Ellipse 40">
            <a:extLst>
              <a:ext uri="{FF2B5EF4-FFF2-40B4-BE49-F238E27FC236}">
                <a16:creationId xmlns:a16="http://schemas.microsoft.com/office/drawing/2014/main" xmlns="" id="{DBACB7EC-0545-4AAA-A20F-D1B025273D05}"/>
              </a:ext>
            </a:extLst>
          </p:cNvPr>
          <p:cNvSpPr/>
          <p:nvPr/>
        </p:nvSpPr>
        <p:spPr>
          <a:xfrm>
            <a:off x="7204951" y="54798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Abort  reading + request closure</a:t>
            </a:r>
            <a:endParaRPr lang="en-GB" sz="1200" dirty="0"/>
          </a:p>
        </p:txBody>
      </p:sp>
      <p:sp>
        <p:nvSpPr>
          <p:cNvPr id="43" name="ZoneTexte 42">
            <a:extLst>
              <a:ext uri="{FF2B5EF4-FFF2-40B4-BE49-F238E27FC236}">
                <a16:creationId xmlns:a16="http://schemas.microsoft.com/office/drawing/2014/main" xmlns="" id="{3549ACE9-D9DF-4A6E-8795-098B81244A28}"/>
              </a:ext>
            </a:extLst>
          </p:cNvPr>
          <p:cNvSpPr txBox="1"/>
          <p:nvPr/>
        </p:nvSpPr>
        <p:spPr>
          <a:xfrm rot="2798231">
            <a:off x="6169219" y="2559081"/>
            <a:ext cx="1083951" cy="261610"/>
          </a:xfrm>
          <a:prstGeom prst="rect">
            <a:avLst/>
          </a:prstGeom>
          <a:noFill/>
        </p:spPr>
        <p:txBody>
          <a:bodyPr wrap="none" rtlCol="0">
            <a:spAutoFit/>
          </a:bodyPr>
          <a:lstStyle/>
          <a:p>
            <a:pPr algn="ctr"/>
            <a:r>
              <a:rPr lang="en-GB" sz="1100" dirty="0"/>
              <a:t>RESET_STREAM</a:t>
            </a:r>
          </a:p>
        </p:txBody>
      </p:sp>
      <p:cxnSp>
        <p:nvCxnSpPr>
          <p:cNvPr id="44" name="Connecteur droit avec flèche 43">
            <a:extLst>
              <a:ext uri="{FF2B5EF4-FFF2-40B4-BE49-F238E27FC236}">
                <a16:creationId xmlns:a16="http://schemas.microsoft.com/office/drawing/2014/main" xmlns="" id="{54DD9358-BEDF-4236-9500-99A60739A3B6}"/>
              </a:ext>
            </a:extLst>
          </p:cNvPr>
          <p:cNvCxnSpPr>
            <a:cxnSpLocks/>
            <a:stCxn id="7" idx="6"/>
            <a:endCxn id="39" idx="2"/>
          </p:cNvCxnSpPr>
          <p:nvPr/>
        </p:nvCxnSpPr>
        <p:spPr>
          <a:xfrm flipV="1">
            <a:off x="5938018" y="4642580"/>
            <a:ext cx="1223389" cy="6382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xmlns="" id="{B9E7C0CB-7ECB-44E6-93B2-E00809A23BC0}"/>
              </a:ext>
            </a:extLst>
          </p:cNvPr>
          <p:cNvCxnSpPr>
            <a:cxnSpLocks/>
            <a:stCxn id="7" idx="6"/>
            <a:endCxn id="41" idx="2"/>
          </p:cNvCxnSpPr>
          <p:nvPr/>
        </p:nvCxnSpPr>
        <p:spPr>
          <a:xfrm>
            <a:off x="5938018" y="5280826"/>
            <a:ext cx="1266933" cy="6649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xmlns="" id="{9C451AEB-76F8-462C-BA0F-A02187D5D2DD}"/>
              </a:ext>
            </a:extLst>
          </p:cNvPr>
          <p:cNvSpPr txBox="1"/>
          <p:nvPr/>
        </p:nvSpPr>
        <p:spPr>
          <a:xfrm rot="1692270">
            <a:off x="6100015" y="5383018"/>
            <a:ext cx="1080745" cy="261610"/>
          </a:xfrm>
          <a:prstGeom prst="rect">
            <a:avLst/>
          </a:prstGeom>
          <a:noFill/>
        </p:spPr>
        <p:txBody>
          <a:bodyPr wrap="none" rtlCol="0">
            <a:spAutoFit/>
          </a:bodyPr>
          <a:lstStyle/>
          <a:p>
            <a:pPr algn="ctr"/>
            <a:r>
              <a:rPr lang="en-GB" sz="1100" dirty="0"/>
              <a:t>STOP_SENDING</a:t>
            </a:r>
          </a:p>
        </p:txBody>
      </p:sp>
    </p:spTree>
    <p:extLst>
      <p:ext uri="{BB962C8B-B14F-4D97-AF65-F5344CB8AC3E}">
        <p14:creationId xmlns:p14="http://schemas.microsoft.com/office/powerpoint/2010/main" val="272501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3.Streams state</a:t>
            </a:r>
          </a:p>
        </p:txBody>
      </p:sp>
    </p:spTree>
    <p:extLst>
      <p:ext uri="{BB962C8B-B14F-4D97-AF65-F5344CB8AC3E}">
        <p14:creationId xmlns:p14="http://schemas.microsoft.com/office/powerpoint/2010/main" val="190913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xmlns="" id="{89FCD844-DF7E-40C9-9D11-022F7FE63189}"/>
              </a:ext>
            </a:extLst>
          </p:cNvPr>
          <p:cNvSpPr/>
          <p:nvPr/>
        </p:nvSpPr>
        <p:spPr>
          <a:xfrm>
            <a:off x="1652953" y="145952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Ready </a:t>
            </a:r>
            <a:endParaRPr lang="en-GB" b="1" dirty="0"/>
          </a:p>
        </p:txBody>
      </p:sp>
      <p:sp>
        <p:nvSpPr>
          <p:cNvPr id="5" name="Ellipse 4">
            <a:extLst>
              <a:ext uri="{FF2B5EF4-FFF2-40B4-BE49-F238E27FC236}">
                <a16:creationId xmlns:a16="http://schemas.microsoft.com/office/drawing/2014/main" xmlns="" id="{04266D3A-83FA-4DC5-B077-3FE3BE66996C}"/>
              </a:ext>
            </a:extLst>
          </p:cNvPr>
          <p:cNvSpPr/>
          <p:nvPr/>
        </p:nvSpPr>
        <p:spPr>
          <a:xfrm>
            <a:off x="1652952"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 </a:t>
            </a:r>
            <a:endParaRPr lang="en-GB" b="1" dirty="0"/>
          </a:p>
        </p:txBody>
      </p:sp>
      <p:sp>
        <p:nvSpPr>
          <p:cNvPr id="6" name="Ellipse 5">
            <a:extLst>
              <a:ext uri="{FF2B5EF4-FFF2-40B4-BE49-F238E27FC236}">
                <a16:creationId xmlns:a16="http://schemas.microsoft.com/office/drawing/2014/main" xmlns="" id="{20EF6430-F8E7-4FD1-9FFC-35EEC2563371}"/>
              </a:ext>
            </a:extLst>
          </p:cNvPr>
          <p:cNvSpPr/>
          <p:nvPr/>
        </p:nvSpPr>
        <p:spPr>
          <a:xfrm>
            <a:off x="5348653"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Sent </a:t>
            </a:r>
            <a:endParaRPr lang="en-GB" b="1" dirty="0"/>
          </a:p>
        </p:txBody>
      </p:sp>
      <p:sp>
        <p:nvSpPr>
          <p:cNvPr id="7" name="Ellipse 6">
            <a:extLst>
              <a:ext uri="{FF2B5EF4-FFF2-40B4-BE49-F238E27FC236}">
                <a16:creationId xmlns:a16="http://schemas.microsoft.com/office/drawing/2014/main" xmlns="" id="{A05BD43F-3BA6-4D44-9A89-6240DC624C9A}"/>
              </a:ext>
            </a:extLst>
          </p:cNvPr>
          <p:cNvSpPr/>
          <p:nvPr/>
        </p:nvSpPr>
        <p:spPr>
          <a:xfrm>
            <a:off x="5348652" y="145952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Sent </a:t>
            </a:r>
            <a:endParaRPr lang="en-GB" b="1" dirty="0"/>
          </a:p>
        </p:txBody>
      </p:sp>
      <p:sp>
        <p:nvSpPr>
          <p:cNvPr id="8" name="Ellipse 7">
            <a:extLst>
              <a:ext uri="{FF2B5EF4-FFF2-40B4-BE49-F238E27FC236}">
                <a16:creationId xmlns:a16="http://schemas.microsoft.com/office/drawing/2014/main" xmlns="" id="{D18BD9DA-F640-40D8-890E-826C2DD83CAC}"/>
              </a:ext>
            </a:extLst>
          </p:cNvPr>
          <p:cNvSpPr/>
          <p:nvPr/>
        </p:nvSpPr>
        <p:spPr>
          <a:xfrm>
            <a:off x="9044354" y="145952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9" name="Ellipse 8">
            <a:extLst>
              <a:ext uri="{FF2B5EF4-FFF2-40B4-BE49-F238E27FC236}">
                <a16:creationId xmlns:a16="http://schemas.microsoft.com/office/drawing/2014/main" xmlns="" id="{C9FE4625-6D4C-4C81-B023-2ED8433BE05F}"/>
              </a:ext>
            </a:extLst>
          </p:cNvPr>
          <p:cNvSpPr/>
          <p:nvPr/>
        </p:nvSpPr>
        <p:spPr>
          <a:xfrm>
            <a:off x="9044354" y="480939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cxnSp>
        <p:nvCxnSpPr>
          <p:cNvPr id="11" name="Connecteur droit avec flèche 10">
            <a:extLst>
              <a:ext uri="{FF2B5EF4-FFF2-40B4-BE49-F238E27FC236}">
                <a16:creationId xmlns:a16="http://schemas.microsoft.com/office/drawing/2014/main" xmlns="" id="{FA4799A5-0298-4D1C-A51C-8C4AC1ECF70E}"/>
              </a:ext>
            </a:extLst>
          </p:cNvPr>
          <p:cNvCxnSpPr>
            <a:stCxn id="4" idx="6"/>
            <a:endCxn id="7" idx="2"/>
          </p:cNvCxnSpPr>
          <p:nvPr/>
        </p:nvCxnSpPr>
        <p:spPr>
          <a:xfrm flipV="1">
            <a:off x="3147646" y="1925516"/>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xmlns="" id="{015152B5-CA66-4A0F-9894-51E75D341D8D}"/>
              </a:ext>
            </a:extLst>
          </p:cNvPr>
          <p:cNvCxnSpPr/>
          <p:nvPr/>
        </p:nvCxnSpPr>
        <p:spPr>
          <a:xfrm flipV="1">
            <a:off x="2919046" y="2391507"/>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xmlns="" id="{7849844A-8993-4C5F-A72A-918BFA1F176F}"/>
              </a:ext>
            </a:extLst>
          </p:cNvPr>
          <p:cNvCxnSpPr>
            <a:stCxn id="4" idx="4"/>
            <a:endCxn id="5" idx="0"/>
          </p:cNvCxnSpPr>
          <p:nvPr/>
        </p:nvCxnSpPr>
        <p:spPr>
          <a:xfrm flipH="1">
            <a:off x="2400299" y="2391509"/>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xmlns="" id="{35CD81BA-EEE1-4F6F-B1D2-060F1B5B1F95}"/>
              </a:ext>
            </a:extLst>
          </p:cNvPr>
          <p:cNvCxnSpPr>
            <a:stCxn id="5" idx="6"/>
            <a:endCxn id="6" idx="2"/>
          </p:cNvCxnSpPr>
          <p:nvPr/>
        </p:nvCxnSpPr>
        <p:spPr>
          <a:xfrm>
            <a:off x="3147645" y="5275386"/>
            <a:ext cx="2201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xmlns="" id="{1055E33E-43DF-4EA1-B851-345375F53862}"/>
              </a:ext>
            </a:extLst>
          </p:cNvPr>
          <p:cNvCxnSpPr>
            <a:stCxn id="6" idx="6"/>
            <a:endCxn id="9" idx="2"/>
          </p:cNvCxnSpPr>
          <p:nvPr/>
        </p:nvCxnSpPr>
        <p:spPr>
          <a:xfrm flipV="1">
            <a:off x="6843346" y="5275385"/>
            <a:ext cx="22010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xmlns="" id="{774693B9-DF54-4AE5-81F3-7FD221F2E9EC}"/>
              </a:ext>
            </a:extLst>
          </p:cNvPr>
          <p:cNvCxnSpPr>
            <a:stCxn id="7" idx="6"/>
            <a:endCxn id="8" idx="2"/>
          </p:cNvCxnSpPr>
          <p:nvPr/>
        </p:nvCxnSpPr>
        <p:spPr>
          <a:xfrm flipV="1">
            <a:off x="6843345" y="1925515"/>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xmlns="" id="{FE3792FD-3716-4B03-8B24-62235C4F1465}"/>
              </a:ext>
            </a:extLst>
          </p:cNvPr>
          <p:cNvCxnSpPr>
            <a:stCxn id="6" idx="0"/>
            <a:endCxn id="7" idx="4"/>
          </p:cNvCxnSpPr>
          <p:nvPr/>
        </p:nvCxnSpPr>
        <p:spPr>
          <a:xfrm flipH="1" flipV="1">
            <a:off x="6095999" y="2391508"/>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xmlns="" id="{EC37E58C-8569-44E3-A1DC-1FED44F81068}"/>
              </a:ext>
            </a:extLst>
          </p:cNvPr>
          <p:cNvSpPr txBox="1"/>
          <p:nvPr/>
        </p:nvSpPr>
        <p:spPr>
          <a:xfrm>
            <a:off x="3404781" y="1538360"/>
            <a:ext cx="1794146" cy="369332"/>
          </a:xfrm>
          <a:prstGeom prst="rect">
            <a:avLst/>
          </a:prstGeom>
          <a:noFill/>
        </p:spPr>
        <p:txBody>
          <a:bodyPr wrap="none" rtlCol="0">
            <a:spAutoFit/>
          </a:bodyPr>
          <a:lstStyle/>
          <a:p>
            <a:r>
              <a:rPr lang="fr-BE" dirty="0"/>
              <a:t>s.RESET_STREAM</a:t>
            </a:r>
            <a:endParaRPr lang="en-GB" dirty="0"/>
          </a:p>
        </p:txBody>
      </p:sp>
      <p:sp>
        <p:nvSpPr>
          <p:cNvPr id="26" name="ZoneTexte 25">
            <a:extLst>
              <a:ext uri="{FF2B5EF4-FFF2-40B4-BE49-F238E27FC236}">
                <a16:creationId xmlns:a16="http://schemas.microsoft.com/office/drawing/2014/main" xmlns="" id="{FAA392D6-1A3B-4D0A-8C01-817A0F04B637}"/>
              </a:ext>
            </a:extLst>
          </p:cNvPr>
          <p:cNvSpPr txBox="1"/>
          <p:nvPr/>
        </p:nvSpPr>
        <p:spPr>
          <a:xfrm rot="18948727">
            <a:off x="3242901" y="3192815"/>
            <a:ext cx="1794146" cy="369332"/>
          </a:xfrm>
          <a:prstGeom prst="rect">
            <a:avLst/>
          </a:prstGeom>
          <a:noFill/>
        </p:spPr>
        <p:txBody>
          <a:bodyPr wrap="none" rtlCol="0">
            <a:spAutoFit/>
          </a:bodyPr>
          <a:lstStyle/>
          <a:p>
            <a:r>
              <a:rPr lang="fr-BE" dirty="0"/>
              <a:t>s.RESET_STREAM</a:t>
            </a:r>
            <a:endParaRPr lang="en-GB" dirty="0"/>
          </a:p>
        </p:txBody>
      </p:sp>
      <p:sp>
        <p:nvSpPr>
          <p:cNvPr id="27" name="ZoneTexte 26">
            <a:extLst>
              <a:ext uri="{FF2B5EF4-FFF2-40B4-BE49-F238E27FC236}">
                <a16:creationId xmlns:a16="http://schemas.microsoft.com/office/drawing/2014/main" xmlns="" id="{E9D2A897-EAB3-4778-A48C-996CC1E8AC50}"/>
              </a:ext>
            </a:extLst>
          </p:cNvPr>
          <p:cNvSpPr txBox="1"/>
          <p:nvPr/>
        </p:nvSpPr>
        <p:spPr>
          <a:xfrm rot="16200000">
            <a:off x="4946881" y="3496169"/>
            <a:ext cx="1794146" cy="369332"/>
          </a:xfrm>
          <a:prstGeom prst="rect">
            <a:avLst/>
          </a:prstGeom>
          <a:noFill/>
        </p:spPr>
        <p:txBody>
          <a:bodyPr wrap="none" rtlCol="0">
            <a:spAutoFit/>
          </a:bodyPr>
          <a:lstStyle/>
          <a:p>
            <a:r>
              <a:rPr lang="fr-BE" dirty="0"/>
              <a:t>s.RESET_STREAM</a:t>
            </a:r>
            <a:endParaRPr lang="en-GB" dirty="0"/>
          </a:p>
        </p:txBody>
      </p:sp>
      <p:sp>
        <p:nvSpPr>
          <p:cNvPr id="28" name="ZoneTexte 27">
            <a:extLst>
              <a:ext uri="{FF2B5EF4-FFF2-40B4-BE49-F238E27FC236}">
                <a16:creationId xmlns:a16="http://schemas.microsoft.com/office/drawing/2014/main" xmlns="" id="{25FE3CA9-2E21-4E5D-8555-BE8394BBA317}"/>
              </a:ext>
            </a:extLst>
          </p:cNvPr>
          <p:cNvSpPr txBox="1"/>
          <p:nvPr/>
        </p:nvSpPr>
        <p:spPr>
          <a:xfrm>
            <a:off x="7599222" y="1556182"/>
            <a:ext cx="675698" cy="369332"/>
          </a:xfrm>
          <a:prstGeom prst="rect">
            <a:avLst/>
          </a:prstGeom>
          <a:noFill/>
        </p:spPr>
        <p:txBody>
          <a:bodyPr wrap="none" rtlCol="0">
            <a:spAutoFit/>
          </a:bodyPr>
          <a:lstStyle/>
          <a:p>
            <a:r>
              <a:rPr lang="fr-BE" dirty="0"/>
              <a:t>r.ACK</a:t>
            </a:r>
            <a:endParaRPr lang="en-GB" dirty="0"/>
          </a:p>
        </p:txBody>
      </p:sp>
      <p:sp>
        <p:nvSpPr>
          <p:cNvPr id="29" name="ZoneTexte 28">
            <a:extLst>
              <a:ext uri="{FF2B5EF4-FFF2-40B4-BE49-F238E27FC236}">
                <a16:creationId xmlns:a16="http://schemas.microsoft.com/office/drawing/2014/main" xmlns="" id="{0692236C-15B0-4B00-964F-2FC9F6384F6F}"/>
              </a:ext>
            </a:extLst>
          </p:cNvPr>
          <p:cNvSpPr txBox="1"/>
          <p:nvPr/>
        </p:nvSpPr>
        <p:spPr>
          <a:xfrm>
            <a:off x="7641825" y="4809391"/>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xmlns="" id="{CE7EF607-C441-4C6F-934E-973FAD16220A}"/>
              </a:ext>
            </a:extLst>
          </p:cNvPr>
          <p:cNvSpPr txBox="1"/>
          <p:nvPr/>
        </p:nvSpPr>
        <p:spPr>
          <a:xfrm>
            <a:off x="3431822" y="4897256"/>
            <a:ext cx="1647310" cy="369332"/>
          </a:xfrm>
          <a:prstGeom prst="rect">
            <a:avLst/>
          </a:prstGeom>
          <a:noFill/>
        </p:spPr>
        <p:txBody>
          <a:bodyPr wrap="none" rtlCol="0">
            <a:spAutoFit/>
          </a:bodyPr>
          <a:lstStyle/>
          <a:p>
            <a:r>
              <a:rPr lang="fr-BE" dirty="0"/>
              <a:t>s.STREAM + FIN</a:t>
            </a:r>
            <a:endParaRPr lang="en-GB" dirty="0"/>
          </a:p>
        </p:txBody>
      </p:sp>
      <p:sp>
        <p:nvSpPr>
          <p:cNvPr id="31" name="ZoneTexte 30">
            <a:extLst>
              <a:ext uri="{FF2B5EF4-FFF2-40B4-BE49-F238E27FC236}">
                <a16:creationId xmlns:a16="http://schemas.microsoft.com/office/drawing/2014/main" xmlns="" id="{C9963DA0-1C1A-4E2E-BA58-B5FF1051DD91}"/>
              </a:ext>
            </a:extLst>
          </p:cNvPr>
          <p:cNvSpPr txBox="1"/>
          <p:nvPr/>
        </p:nvSpPr>
        <p:spPr>
          <a:xfrm rot="16200000">
            <a:off x="712377" y="3031062"/>
            <a:ext cx="2584747" cy="1138773"/>
          </a:xfrm>
          <a:prstGeom prst="rect">
            <a:avLst/>
          </a:prstGeom>
          <a:noFill/>
        </p:spPr>
        <p:txBody>
          <a:bodyPr wrap="none" rtlCol="0">
            <a:spAutoFit/>
          </a:bodyPr>
          <a:lstStyle/>
          <a:p>
            <a:r>
              <a:rPr lang="fr-BE" dirty="0"/>
              <a:t>s.STREAM</a:t>
            </a:r>
          </a:p>
          <a:p>
            <a:r>
              <a:rPr lang="fr-BE" dirty="0"/>
              <a:t>s.STRAM_DATA_BLOCKED</a:t>
            </a:r>
          </a:p>
          <a:p>
            <a:r>
              <a:rPr lang="en-GB" sz="1400" dirty="0"/>
              <a:t>Peer Create Bidirectional Stream</a:t>
            </a:r>
            <a:endParaRPr lang="fr-BE" sz="1400" dirty="0"/>
          </a:p>
          <a:p>
            <a:endParaRPr lang="en-GB" dirty="0"/>
          </a:p>
        </p:txBody>
      </p:sp>
      <p:cxnSp>
        <p:nvCxnSpPr>
          <p:cNvPr id="33" name="Connecteur droit avec flèche 32">
            <a:extLst>
              <a:ext uri="{FF2B5EF4-FFF2-40B4-BE49-F238E27FC236}">
                <a16:creationId xmlns:a16="http://schemas.microsoft.com/office/drawing/2014/main" xmlns="" id="{6589CEFF-63AD-48E0-B8C2-2B9C42EE3BA1}"/>
              </a:ext>
            </a:extLst>
          </p:cNvPr>
          <p:cNvCxnSpPr>
            <a:endCxn id="4" idx="1"/>
          </p:cNvCxnSpPr>
          <p:nvPr/>
        </p:nvCxnSpPr>
        <p:spPr>
          <a:xfrm>
            <a:off x="1072662" y="1055078"/>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xmlns="" id="{88F6E5C9-E973-4B06-9C4B-9944C2767988}"/>
              </a:ext>
            </a:extLst>
          </p:cNvPr>
          <p:cNvSpPr txBox="1"/>
          <p:nvPr/>
        </p:nvSpPr>
        <p:spPr>
          <a:xfrm>
            <a:off x="359650" y="436564"/>
            <a:ext cx="3232936" cy="646331"/>
          </a:xfrm>
          <a:prstGeom prst="rect">
            <a:avLst/>
          </a:prstGeom>
          <a:noFill/>
        </p:spPr>
        <p:txBody>
          <a:bodyPr wrap="none" rtlCol="0">
            <a:spAutoFit/>
          </a:bodyPr>
          <a:lstStyle/>
          <a:p>
            <a:r>
              <a:rPr lang="fr-BE" dirty="0"/>
              <a:t>Create Stream (Sending</a:t>
            </a:r>
            <a:r>
              <a:rPr lang="en-GB" dirty="0"/>
              <a:t>)</a:t>
            </a:r>
          </a:p>
          <a:p>
            <a:r>
              <a:rPr lang="en-GB" dirty="0"/>
              <a:t>Peer Create Bidirectional Stream</a:t>
            </a:r>
            <a:endParaRPr lang="fr-BE" dirty="0"/>
          </a:p>
        </p:txBody>
      </p:sp>
      <p:sp>
        <p:nvSpPr>
          <p:cNvPr id="3" name="Bulle narrative : rectangle à coins arrondis 2">
            <a:extLst>
              <a:ext uri="{FF2B5EF4-FFF2-40B4-BE49-F238E27FC236}">
                <a16:creationId xmlns:a16="http://schemas.microsoft.com/office/drawing/2014/main" xmlns="" id="{988D0EB4-947A-46B9-A29D-46DAE79C5B8E}"/>
              </a:ext>
            </a:extLst>
          </p:cNvPr>
          <p:cNvSpPr/>
          <p:nvPr/>
        </p:nvSpPr>
        <p:spPr>
          <a:xfrm>
            <a:off x="3790358" y="1072421"/>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sending</a:t>
            </a:r>
            <a:endParaRPr lang="en-GB" dirty="0"/>
          </a:p>
        </p:txBody>
      </p:sp>
      <p:sp>
        <p:nvSpPr>
          <p:cNvPr id="10" name="Bulle narrative : rectangle à coins arrondis 9">
            <a:extLst>
              <a:ext uri="{FF2B5EF4-FFF2-40B4-BE49-F238E27FC236}">
                <a16:creationId xmlns:a16="http://schemas.microsoft.com/office/drawing/2014/main" xmlns="" id="{5DD2B065-1291-4E98-9EA8-E397CA6004D6}"/>
              </a:ext>
            </a:extLst>
          </p:cNvPr>
          <p:cNvSpPr/>
          <p:nvPr/>
        </p:nvSpPr>
        <p:spPr>
          <a:xfrm>
            <a:off x="7599222" y="1138519"/>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receiving</a:t>
            </a:r>
            <a:endParaRPr lang="en-GB" dirty="0"/>
          </a:p>
        </p:txBody>
      </p:sp>
      <p:sp>
        <p:nvSpPr>
          <p:cNvPr id="14" name="Bulle narrative : rectangle à coins arrondis 13">
            <a:extLst>
              <a:ext uri="{FF2B5EF4-FFF2-40B4-BE49-F238E27FC236}">
                <a16:creationId xmlns:a16="http://schemas.microsoft.com/office/drawing/2014/main" xmlns="" id="{949E7391-F356-4A29-822D-BB2783A50072}"/>
              </a:ext>
            </a:extLst>
          </p:cNvPr>
          <p:cNvSpPr/>
          <p:nvPr/>
        </p:nvSpPr>
        <p:spPr>
          <a:xfrm>
            <a:off x="9228239" y="624253"/>
            <a:ext cx="1126921" cy="603783"/>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Terminal state</a:t>
            </a:r>
            <a:endParaRPr lang="en-GB" dirty="0"/>
          </a:p>
        </p:txBody>
      </p:sp>
      <p:sp>
        <p:nvSpPr>
          <p:cNvPr id="32" name="ZoneTexte 31">
            <a:extLst>
              <a:ext uri="{FF2B5EF4-FFF2-40B4-BE49-F238E27FC236}">
                <a16:creationId xmlns:a16="http://schemas.microsoft.com/office/drawing/2014/main" xmlns="" id="{3854FA4F-3B96-4A8F-9412-672862F5CD0D}"/>
              </a:ext>
            </a:extLst>
          </p:cNvPr>
          <p:cNvSpPr txBox="1"/>
          <p:nvPr/>
        </p:nvSpPr>
        <p:spPr>
          <a:xfrm>
            <a:off x="8669718" y="1656"/>
            <a:ext cx="3522282" cy="523220"/>
          </a:xfrm>
          <a:prstGeom prst="rect">
            <a:avLst/>
          </a:prstGeom>
          <a:noFill/>
        </p:spPr>
        <p:txBody>
          <a:bodyPr wrap="square">
            <a:spAutoFit/>
          </a:bodyPr>
          <a:lstStyle/>
          <a:p>
            <a:r>
              <a:rPr lang="en-GB" sz="2800" b="1" dirty="0"/>
              <a:t>Sending Stream States</a:t>
            </a:r>
          </a:p>
        </p:txBody>
      </p:sp>
    </p:spTree>
    <p:extLst>
      <p:ext uri="{BB962C8B-B14F-4D97-AF65-F5344CB8AC3E}">
        <p14:creationId xmlns:p14="http://schemas.microsoft.com/office/powerpoint/2010/main" val="375877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xmlns="" id="{89FCD844-DF7E-40C9-9D11-022F7FE63189}"/>
              </a:ext>
            </a:extLst>
          </p:cNvPr>
          <p:cNvSpPr/>
          <p:nvPr/>
        </p:nvSpPr>
        <p:spPr>
          <a:xfrm>
            <a:off x="1652953" y="154744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Recv </a:t>
            </a:r>
            <a:endParaRPr lang="en-GB" b="1" dirty="0"/>
          </a:p>
        </p:txBody>
      </p:sp>
      <p:sp>
        <p:nvSpPr>
          <p:cNvPr id="5" name="Ellipse 4">
            <a:extLst>
              <a:ext uri="{FF2B5EF4-FFF2-40B4-BE49-F238E27FC236}">
                <a16:creationId xmlns:a16="http://schemas.microsoft.com/office/drawing/2014/main" xmlns="" id="{04266D3A-83FA-4DC5-B077-3FE3BE66996C}"/>
              </a:ext>
            </a:extLst>
          </p:cNvPr>
          <p:cNvSpPr/>
          <p:nvPr/>
        </p:nvSpPr>
        <p:spPr>
          <a:xfrm>
            <a:off x="1652952" y="489731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Size Known </a:t>
            </a:r>
            <a:endParaRPr lang="en-GB" b="1" dirty="0"/>
          </a:p>
        </p:txBody>
      </p:sp>
      <p:sp>
        <p:nvSpPr>
          <p:cNvPr id="6" name="Ellipse 5">
            <a:extLst>
              <a:ext uri="{FF2B5EF4-FFF2-40B4-BE49-F238E27FC236}">
                <a16:creationId xmlns:a16="http://schemas.microsoft.com/office/drawing/2014/main" xmlns="" id="{20EF6430-F8E7-4FD1-9FFC-35EEC2563371}"/>
              </a:ext>
            </a:extLst>
          </p:cNvPr>
          <p:cNvSpPr/>
          <p:nvPr/>
        </p:nvSpPr>
        <p:spPr>
          <a:xfrm>
            <a:off x="5348652" y="489731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sp>
        <p:nvSpPr>
          <p:cNvPr id="7" name="Ellipse 6">
            <a:extLst>
              <a:ext uri="{FF2B5EF4-FFF2-40B4-BE49-F238E27FC236}">
                <a16:creationId xmlns:a16="http://schemas.microsoft.com/office/drawing/2014/main" xmlns="" id="{A05BD43F-3BA6-4D44-9A89-6240DC624C9A}"/>
              </a:ext>
            </a:extLst>
          </p:cNvPr>
          <p:cNvSpPr/>
          <p:nvPr/>
        </p:nvSpPr>
        <p:spPr>
          <a:xfrm>
            <a:off x="5348652" y="154744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8" name="Ellipse 7">
            <a:extLst>
              <a:ext uri="{FF2B5EF4-FFF2-40B4-BE49-F238E27FC236}">
                <a16:creationId xmlns:a16="http://schemas.microsoft.com/office/drawing/2014/main" xmlns="" id="{D18BD9DA-F640-40D8-890E-826C2DD83CAC}"/>
              </a:ext>
            </a:extLst>
          </p:cNvPr>
          <p:cNvSpPr/>
          <p:nvPr/>
        </p:nvSpPr>
        <p:spPr>
          <a:xfrm>
            <a:off x="9044354" y="154744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Read </a:t>
            </a:r>
            <a:endParaRPr lang="en-GB" b="1" dirty="0"/>
          </a:p>
        </p:txBody>
      </p:sp>
      <p:sp>
        <p:nvSpPr>
          <p:cNvPr id="9" name="Ellipse 8">
            <a:extLst>
              <a:ext uri="{FF2B5EF4-FFF2-40B4-BE49-F238E27FC236}">
                <a16:creationId xmlns:a16="http://schemas.microsoft.com/office/drawing/2014/main" xmlns="" id="{C9FE4625-6D4C-4C81-B023-2ED8433BE05F}"/>
              </a:ext>
            </a:extLst>
          </p:cNvPr>
          <p:cNvSpPr/>
          <p:nvPr/>
        </p:nvSpPr>
        <p:spPr>
          <a:xfrm>
            <a:off x="9044354" y="489731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Read </a:t>
            </a:r>
            <a:endParaRPr lang="en-GB" b="1" dirty="0"/>
          </a:p>
        </p:txBody>
      </p:sp>
      <p:cxnSp>
        <p:nvCxnSpPr>
          <p:cNvPr id="11" name="Connecteur droit avec flèche 10">
            <a:extLst>
              <a:ext uri="{FF2B5EF4-FFF2-40B4-BE49-F238E27FC236}">
                <a16:creationId xmlns:a16="http://schemas.microsoft.com/office/drawing/2014/main" xmlns="" id="{FA4799A5-0298-4D1C-A51C-8C4AC1ECF70E}"/>
              </a:ext>
            </a:extLst>
          </p:cNvPr>
          <p:cNvCxnSpPr>
            <a:stCxn id="4" idx="6"/>
            <a:endCxn id="7" idx="2"/>
          </p:cNvCxnSpPr>
          <p:nvPr/>
        </p:nvCxnSpPr>
        <p:spPr>
          <a:xfrm flipV="1">
            <a:off x="3147646" y="2013440"/>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xmlns="" id="{015152B5-CA66-4A0F-9894-51E75D341D8D}"/>
              </a:ext>
            </a:extLst>
          </p:cNvPr>
          <p:cNvCxnSpPr/>
          <p:nvPr/>
        </p:nvCxnSpPr>
        <p:spPr>
          <a:xfrm flipV="1">
            <a:off x="2919046" y="2479431"/>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xmlns="" id="{7849844A-8993-4C5F-A72A-918BFA1F176F}"/>
              </a:ext>
            </a:extLst>
          </p:cNvPr>
          <p:cNvCxnSpPr>
            <a:stCxn id="4" idx="4"/>
            <a:endCxn id="5" idx="0"/>
          </p:cNvCxnSpPr>
          <p:nvPr/>
        </p:nvCxnSpPr>
        <p:spPr>
          <a:xfrm flipH="1">
            <a:off x="2400299" y="2479433"/>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xmlns="" id="{35CD81BA-EEE1-4F6F-B1D2-060F1B5B1F95}"/>
              </a:ext>
            </a:extLst>
          </p:cNvPr>
          <p:cNvCxnSpPr>
            <a:stCxn id="5" idx="6"/>
            <a:endCxn id="6" idx="2"/>
          </p:cNvCxnSpPr>
          <p:nvPr/>
        </p:nvCxnSpPr>
        <p:spPr>
          <a:xfrm flipV="1">
            <a:off x="3147645" y="5363308"/>
            <a:ext cx="2201007"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xmlns="" id="{1055E33E-43DF-4EA1-B851-345375F53862}"/>
              </a:ext>
            </a:extLst>
          </p:cNvPr>
          <p:cNvCxnSpPr>
            <a:stCxn id="6" idx="6"/>
            <a:endCxn id="9" idx="2"/>
          </p:cNvCxnSpPr>
          <p:nvPr/>
        </p:nvCxnSpPr>
        <p:spPr>
          <a:xfrm>
            <a:off x="6843345" y="5363308"/>
            <a:ext cx="220100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xmlns="" id="{774693B9-DF54-4AE5-81F3-7FD221F2E9EC}"/>
              </a:ext>
            </a:extLst>
          </p:cNvPr>
          <p:cNvCxnSpPr>
            <a:stCxn id="7" idx="6"/>
            <a:endCxn id="8" idx="2"/>
          </p:cNvCxnSpPr>
          <p:nvPr/>
        </p:nvCxnSpPr>
        <p:spPr>
          <a:xfrm flipV="1">
            <a:off x="6843345" y="2013439"/>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xmlns="" id="{FE3792FD-3716-4B03-8B24-62235C4F1465}"/>
              </a:ext>
            </a:extLst>
          </p:cNvPr>
          <p:cNvCxnSpPr>
            <a:cxnSpLocks/>
          </p:cNvCxnSpPr>
          <p:nvPr/>
        </p:nvCxnSpPr>
        <p:spPr>
          <a:xfrm flipH="1" flipV="1">
            <a:off x="5887774" y="2479431"/>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xmlns="" id="{EC37E58C-8569-44E3-A1DC-1FED44F81068}"/>
              </a:ext>
            </a:extLst>
          </p:cNvPr>
          <p:cNvSpPr txBox="1"/>
          <p:nvPr/>
        </p:nvSpPr>
        <p:spPr>
          <a:xfrm>
            <a:off x="3404781" y="1626284"/>
            <a:ext cx="1761316" cy="369332"/>
          </a:xfrm>
          <a:prstGeom prst="rect">
            <a:avLst/>
          </a:prstGeom>
          <a:noFill/>
        </p:spPr>
        <p:txBody>
          <a:bodyPr wrap="none" rtlCol="0">
            <a:spAutoFit/>
          </a:bodyPr>
          <a:lstStyle/>
          <a:p>
            <a:r>
              <a:rPr lang="fr-BE" dirty="0"/>
              <a:t>r.RESET_STREAM</a:t>
            </a:r>
            <a:endParaRPr lang="en-GB" dirty="0"/>
          </a:p>
        </p:txBody>
      </p:sp>
      <p:sp>
        <p:nvSpPr>
          <p:cNvPr id="26" name="ZoneTexte 25">
            <a:extLst>
              <a:ext uri="{FF2B5EF4-FFF2-40B4-BE49-F238E27FC236}">
                <a16:creationId xmlns:a16="http://schemas.microsoft.com/office/drawing/2014/main" xmlns="" id="{FAA392D6-1A3B-4D0A-8C01-817A0F04B637}"/>
              </a:ext>
            </a:extLst>
          </p:cNvPr>
          <p:cNvSpPr txBox="1"/>
          <p:nvPr/>
        </p:nvSpPr>
        <p:spPr>
          <a:xfrm rot="18948727">
            <a:off x="3259316" y="3280739"/>
            <a:ext cx="1761316" cy="369332"/>
          </a:xfrm>
          <a:prstGeom prst="rect">
            <a:avLst/>
          </a:prstGeom>
          <a:noFill/>
        </p:spPr>
        <p:txBody>
          <a:bodyPr wrap="none" rtlCol="0">
            <a:spAutoFit/>
          </a:bodyPr>
          <a:lstStyle/>
          <a:p>
            <a:r>
              <a:rPr lang="fr-BE" dirty="0"/>
              <a:t>r.RESET_STREAM</a:t>
            </a:r>
            <a:endParaRPr lang="en-GB" dirty="0"/>
          </a:p>
        </p:txBody>
      </p:sp>
      <p:sp>
        <p:nvSpPr>
          <p:cNvPr id="27" name="ZoneTexte 26">
            <a:extLst>
              <a:ext uri="{FF2B5EF4-FFF2-40B4-BE49-F238E27FC236}">
                <a16:creationId xmlns:a16="http://schemas.microsoft.com/office/drawing/2014/main" xmlns="" id="{E9D2A897-EAB3-4778-A48C-996CC1E8AC50}"/>
              </a:ext>
            </a:extLst>
          </p:cNvPr>
          <p:cNvSpPr txBox="1"/>
          <p:nvPr/>
        </p:nvSpPr>
        <p:spPr>
          <a:xfrm rot="16200000">
            <a:off x="4664278" y="3566218"/>
            <a:ext cx="1902380" cy="369332"/>
          </a:xfrm>
          <a:prstGeom prst="rect">
            <a:avLst/>
          </a:prstGeom>
          <a:noFill/>
        </p:spPr>
        <p:txBody>
          <a:bodyPr wrap="none" rtlCol="0">
            <a:spAutoFit/>
          </a:bodyPr>
          <a:lstStyle/>
          <a:p>
            <a:r>
              <a:rPr lang="fr-BE" dirty="0"/>
              <a:t>[r.RESET_STREAM]</a:t>
            </a:r>
            <a:endParaRPr lang="en-GB" dirty="0"/>
          </a:p>
        </p:txBody>
      </p:sp>
      <p:sp>
        <p:nvSpPr>
          <p:cNvPr id="28" name="ZoneTexte 27">
            <a:extLst>
              <a:ext uri="{FF2B5EF4-FFF2-40B4-BE49-F238E27FC236}">
                <a16:creationId xmlns:a16="http://schemas.microsoft.com/office/drawing/2014/main" xmlns="" id="{25FE3CA9-2E21-4E5D-8555-BE8394BBA317}"/>
              </a:ext>
            </a:extLst>
          </p:cNvPr>
          <p:cNvSpPr txBox="1"/>
          <p:nvPr/>
        </p:nvSpPr>
        <p:spPr>
          <a:xfrm>
            <a:off x="7223748" y="1626519"/>
            <a:ext cx="1417760" cy="369332"/>
          </a:xfrm>
          <a:prstGeom prst="rect">
            <a:avLst/>
          </a:prstGeom>
          <a:noFill/>
        </p:spPr>
        <p:txBody>
          <a:bodyPr wrap="none" rtlCol="0">
            <a:spAutoFit/>
          </a:bodyPr>
          <a:lstStyle/>
          <a:p>
            <a:r>
              <a:rPr lang="fr-BE" dirty="0"/>
              <a:t>app.read.RST</a:t>
            </a:r>
            <a:endParaRPr lang="en-GB" dirty="0"/>
          </a:p>
        </p:txBody>
      </p:sp>
      <p:sp>
        <p:nvSpPr>
          <p:cNvPr id="29" name="ZoneTexte 28">
            <a:extLst>
              <a:ext uri="{FF2B5EF4-FFF2-40B4-BE49-F238E27FC236}">
                <a16:creationId xmlns:a16="http://schemas.microsoft.com/office/drawing/2014/main" xmlns="" id="{0692236C-15B0-4B00-964F-2FC9F6384F6F}"/>
              </a:ext>
            </a:extLst>
          </p:cNvPr>
          <p:cNvSpPr txBox="1"/>
          <p:nvPr/>
        </p:nvSpPr>
        <p:spPr>
          <a:xfrm>
            <a:off x="7641825" y="4897315"/>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xmlns="" id="{CE7EF607-C441-4C6F-934E-973FAD16220A}"/>
              </a:ext>
            </a:extLst>
          </p:cNvPr>
          <p:cNvSpPr txBox="1"/>
          <p:nvPr/>
        </p:nvSpPr>
        <p:spPr>
          <a:xfrm>
            <a:off x="3431822" y="4985180"/>
            <a:ext cx="1763688" cy="369332"/>
          </a:xfrm>
          <a:prstGeom prst="rect">
            <a:avLst/>
          </a:prstGeom>
          <a:noFill/>
        </p:spPr>
        <p:txBody>
          <a:bodyPr wrap="none" rtlCol="0">
            <a:spAutoFit/>
          </a:bodyPr>
          <a:lstStyle/>
          <a:p>
            <a:r>
              <a:rPr lang="fr-BE" dirty="0"/>
              <a:t>app.read.all data</a:t>
            </a:r>
            <a:endParaRPr lang="en-GB" dirty="0"/>
          </a:p>
        </p:txBody>
      </p:sp>
      <p:sp>
        <p:nvSpPr>
          <p:cNvPr id="31" name="ZoneTexte 30">
            <a:extLst>
              <a:ext uri="{FF2B5EF4-FFF2-40B4-BE49-F238E27FC236}">
                <a16:creationId xmlns:a16="http://schemas.microsoft.com/office/drawing/2014/main" xmlns="" id="{C9963DA0-1C1A-4E2E-BA58-B5FF1051DD91}"/>
              </a:ext>
            </a:extLst>
          </p:cNvPr>
          <p:cNvSpPr txBox="1"/>
          <p:nvPr/>
        </p:nvSpPr>
        <p:spPr>
          <a:xfrm rot="16200000">
            <a:off x="1219384" y="3494259"/>
            <a:ext cx="1614481" cy="369332"/>
          </a:xfrm>
          <a:prstGeom prst="rect">
            <a:avLst/>
          </a:prstGeom>
          <a:noFill/>
        </p:spPr>
        <p:txBody>
          <a:bodyPr wrap="none" rtlCol="0">
            <a:spAutoFit/>
          </a:bodyPr>
          <a:lstStyle/>
          <a:p>
            <a:r>
              <a:rPr lang="fr-BE" dirty="0"/>
              <a:t>r.STREAM + FIN</a:t>
            </a:r>
          </a:p>
        </p:txBody>
      </p:sp>
      <p:cxnSp>
        <p:nvCxnSpPr>
          <p:cNvPr id="33" name="Connecteur droit avec flèche 32">
            <a:extLst>
              <a:ext uri="{FF2B5EF4-FFF2-40B4-BE49-F238E27FC236}">
                <a16:creationId xmlns:a16="http://schemas.microsoft.com/office/drawing/2014/main" xmlns="" id="{6589CEFF-63AD-48E0-B8C2-2B9C42EE3BA1}"/>
              </a:ext>
            </a:extLst>
          </p:cNvPr>
          <p:cNvCxnSpPr>
            <a:endCxn id="4" idx="1"/>
          </p:cNvCxnSpPr>
          <p:nvPr/>
        </p:nvCxnSpPr>
        <p:spPr>
          <a:xfrm>
            <a:off x="1072662" y="1143002"/>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xmlns="" id="{479D2F68-32D5-4E80-B573-2C6156DCB22F}"/>
              </a:ext>
            </a:extLst>
          </p:cNvPr>
          <p:cNvSpPr txBox="1"/>
          <p:nvPr/>
        </p:nvSpPr>
        <p:spPr>
          <a:xfrm>
            <a:off x="229185" y="14804"/>
            <a:ext cx="5386283" cy="1200329"/>
          </a:xfrm>
          <a:prstGeom prst="rect">
            <a:avLst/>
          </a:prstGeom>
          <a:noFill/>
        </p:spPr>
        <p:txBody>
          <a:bodyPr wrap="none" rtlCol="0">
            <a:spAutoFit/>
          </a:bodyPr>
          <a:lstStyle/>
          <a:p>
            <a:r>
              <a:rPr lang="fr-BE" dirty="0"/>
              <a:t>r.STREAM / r.RESET_STREAM/ r.STRAM_DATA_BLOCKED</a:t>
            </a:r>
          </a:p>
          <a:p>
            <a:r>
              <a:rPr lang="fr-BE" dirty="0"/>
              <a:t>Create Bidirectional Stream (Sending)</a:t>
            </a:r>
          </a:p>
          <a:p>
            <a:r>
              <a:rPr lang="fr-BE" dirty="0"/>
              <a:t>r.MAX_STREAM_DATA / r.STOP_SENDING (Bidirectional)</a:t>
            </a:r>
          </a:p>
          <a:p>
            <a:r>
              <a:rPr lang="fr-BE" dirty="0"/>
              <a:t>Create Higher-Numbered Stream</a:t>
            </a:r>
            <a:endParaRPr lang="en-GB" dirty="0"/>
          </a:p>
        </p:txBody>
      </p:sp>
      <p:cxnSp>
        <p:nvCxnSpPr>
          <p:cNvPr id="32" name="Connecteur droit avec flèche 31">
            <a:extLst>
              <a:ext uri="{FF2B5EF4-FFF2-40B4-BE49-F238E27FC236}">
                <a16:creationId xmlns:a16="http://schemas.microsoft.com/office/drawing/2014/main" xmlns="" id="{F4BA6B60-DF61-4E3A-B967-DF30AA624FE0}"/>
              </a:ext>
            </a:extLst>
          </p:cNvPr>
          <p:cNvCxnSpPr>
            <a:cxnSpLocks/>
          </p:cNvCxnSpPr>
          <p:nvPr/>
        </p:nvCxnSpPr>
        <p:spPr>
          <a:xfrm flipH="1">
            <a:off x="6304227" y="2505971"/>
            <a:ext cx="1" cy="2391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xmlns="" id="{E9ED5443-1DA7-441F-B3CC-AA9A0CEBB87B}"/>
              </a:ext>
            </a:extLst>
          </p:cNvPr>
          <p:cNvSpPr txBox="1"/>
          <p:nvPr/>
        </p:nvSpPr>
        <p:spPr>
          <a:xfrm rot="16200000">
            <a:off x="5916870" y="3503708"/>
            <a:ext cx="1238288" cy="369332"/>
          </a:xfrm>
          <a:prstGeom prst="rect">
            <a:avLst/>
          </a:prstGeom>
          <a:noFill/>
        </p:spPr>
        <p:txBody>
          <a:bodyPr wrap="none" rtlCol="0">
            <a:spAutoFit/>
          </a:bodyPr>
          <a:lstStyle/>
          <a:p>
            <a:r>
              <a:rPr lang="fr-BE" dirty="0"/>
              <a:t>[r.ALL data]</a:t>
            </a:r>
            <a:endParaRPr lang="en-GB" dirty="0"/>
          </a:p>
        </p:txBody>
      </p:sp>
      <p:sp>
        <p:nvSpPr>
          <p:cNvPr id="18" name="ZoneTexte 17">
            <a:extLst>
              <a:ext uri="{FF2B5EF4-FFF2-40B4-BE49-F238E27FC236}">
                <a16:creationId xmlns:a16="http://schemas.microsoft.com/office/drawing/2014/main" xmlns="" id="{1B9DEA2C-3E1F-47F7-9854-33FFAE313979}"/>
              </a:ext>
            </a:extLst>
          </p:cNvPr>
          <p:cNvSpPr txBox="1"/>
          <p:nvPr/>
        </p:nvSpPr>
        <p:spPr>
          <a:xfrm>
            <a:off x="8469138" y="0"/>
            <a:ext cx="3722862" cy="523220"/>
          </a:xfrm>
          <a:prstGeom prst="rect">
            <a:avLst/>
          </a:prstGeom>
          <a:noFill/>
        </p:spPr>
        <p:txBody>
          <a:bodyPr wrap="square">
            <a:spAutoFit/>
          </a:bodyPr>
          <a:lstStyle/>
          <a:p>
            <a:r>
              <a:rPr lang="en-GB" sz="2800" b="1" dirty="0"/>
              <a:t>Receiving Stream States</a:t>
            </a:r>
          </a:p>
        </p:txBody>
      </p:sp>
    </p:spTree>
    <p:extLst>
      <p:ext uri="{BB962C8B-B14F-4D97-AF65-F5344CB8AC3E}">
        <p14:creationId xmlns:p14="http://schemas.microsoft.com/office/powerpoint/2010/main" val="152038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ZoneTexte 161">
            <a:extLst>
              <a:ext uri="{FF2B5EF4-FFF2-40B4-BE49-F238E27FC236}">
                <a16:creationId xmlns:a16="http://schemas.microsoft.com/office/drawing/2014/main" xmlns="" id="{1E9F2AA7-EE6F-4583-B9CC-274E91DD8329}"/>
              </a:ext>
            </a:extLst>
          </p:cNvPr>
          <p:cNvSpPr txBox="1"/>
          <p:nvPr/>
        </p:nvSpPr>
        <p:spPr>
          <a:xfrm>
            <a:off x="7918162" y="-13891"/>
            <a:ext cx="4273838" cy="523220"/>
          </a:xfrm>
          <a:prstGeom prst="rect">
            <a:avLst/>
          </a:prstGeom>
          <a:noFill/>
        </p:spPr>
        <p:txBody>
          <a:bodyPr wrap="square">
            <a:spAutoFit/>
          </a:bodyPr>
          <a:lstStyle/>
          <a:p>
            <a:r>
              <a:rPr lang="en-GB" sz="2800" b="1" dirty="0"/>
              <a:t>Bidirectional Stream States</a:t>
            </a:r>
          </a:p>
        </p:txBody>
      </p:sp>
      <p:sp>
        <p:nvSpPr>
          <p:cNvPr id="164" name="Ellipse 163">
            <a:extLst>
              <a:ext uri="{FF2B5EF4-FFF2-40B4-BE49-F238E27FC236}">
                <a16:creationId xmlns:a16="http://schemas.microsoft.com/office/drawing/2014/main" xmlns="" id="{1EA6948B-714F-43F0-9744-118D43364489}"/>
              </a:ext>
            </a:extLst>
          </p:cNvPr>
          <p:cNvSpPr/>
          <p:nvPr/>
        </p:nvSpPr>
        <p:spPr>
          <a:xfrm>
            <a:off x="1756949" y="50932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sp>
        <p:nvSpPr>
          <p:cNvPr id="168" name="Ellipse 167">
            <a:extLst>
              <a:ext uri="{FF2B5EF4-FFF2-40B4-BE49-F238E27FC236}">
                <a16:creationId xmlns:a16="http://schemas.microsoft.com/office/drawing/2014/main" xmlns="" id="{CB6D624A-7107-465A-8446-21A7AFD83649}"/>
              </a:ext>
            </a:extLst>
          </p:cNvPr>
          <p:cNvSpPr/>
          <p:nvPr/>
        </p:nvSpPr>
        <p:spPr>
          <a:xfrm>
            <a:off x="1860474" y="315235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Open </a:t>
            </a:r>
            <a:endParaRPr lang="en-GB" sz="1600" b="1" dirty="0"/>
          </a:p>
        </p:txBody>
      </p:sp>
      <p:sp>
        <p:nvSpPr>
          <p:cNvPr id="170" name="Ellipse 169">
            <a:extLst>
              <a:ext uri="{FF2B5EF4-FFF2-40B4-BE49-F238E27FC236}">
                <a16:creationId xmlns:a16="http://schemas.microsoft.com/office/drawing/2014/main" xmlns="" id="{D96BE0B3-B7D3-43C3-BCE3-CF021A5D7237}"/>
              </a:ext>
            </a:extLst>
          </p:cNvPr>
          <p:cNvSpPr/>
          <p:nvPr/>
        </p:nvSpPr>
        <p:spPr>
          <a:xfrm>
            <a:off x="8064533" y="441489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(remote)</a:t>
            </a:r>
            <a:endParaRPr lang="en-GB" sz="1600" b="1" dirty="0"/>
          </a:p>
        </p:txBody>
      </p:sp>
      <p:sp>
        <p:nvSpPr>
          <p:cNvPr id="172" name="Ellipse 171">
            <a:extLst>
              <a:ext uri="{FF2B5EF4-FFF2-40B4-BE49-F238E27FC236}">
                <a16:creationId xmlns:a16="http://schemas.microsoft.com/office/drawing/2014/main" xmlns="" id="{619E1E41-588A-483E-9D50-84EBFE3C6057}"/>
              </a:ext>
            </a:extLst>
          </p:cNvPr>
          <p:cNvSpPr/>
          <p:nvPr/>
        </p:nvSpPr>
        <p:spPr>
          <a:xfrm>
            <a:off x="5922200" y="3623736"/>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(local)</a:t>
            </a:r>
            <a:endParaRPr lang="en-GB" sz="1600" b="1" dirty="0"/>
          </a:p>
        </p:txBody>
      </p:sp>
      <p:sp>
        <p:nvSpPr>
          <p:cNvPr id="174" name="Ellipse 173">
            <a:extLst>
              <a:ext uri="{FF2B5EF4-FFF2-40B4-BE49-F238E27FC236}">
                <a16:creationId xmlns:a16="http://schemas.microsoft.com/office/drawing/2014/main" xmlns="" id="{C5D5C692-6E58-4BC9-8D5E-89B457F0E824}"/>
              </a:ext>
            </a:extLst>
          </p:cNvPr>
          <p:cNvSpPr/>
          <p:nvPr/>
        </p:nvSpPr>
        <p:spPr>
          <a:xfrm>
            <a:off x="10243457" y="326028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Closed</a:t>
            </a:r>
            <a:endParaRPr lang="en-GB" sz="1600" b="1" dirty="0"/>
          </a:p>
        </p:txBody>
      </p:sp>
      <p:sp>
        <p:nvSpPr>
          <p:cNvPr id="175" name="Rectangle 174">
            <a:extLst>
              <a:ext uri="{FF2B5EF4-FFF2-40B4-BE49-F238E27FC236}">
                <a16:creationId xmlns:a16="http://schemas.microsoft.com/office/drawing/2014/main" xmlns="" id="{66718011-F1A9-4A80-9F56-C0593A608762}"/>
              </a:ext>
            </a:extLst>
          </p:cNvPr>
          <p:cNvSpPr/>
          <p:nvPr/>
        </p:nvSpPr>
        <p:spPr>
          <a:xfrm>
            <a:off x="955524" y="1754026"/>
            <a:ext cx="1337733" cy="523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Ready</a:t>
            </a:r>
            <a:endParaRPr lang="en-GB" dirty="0"/>
          </a:p>
        </p:txBody>
      </p:sp>
      <p:sp>
        <p:nvSpPr>
          <p:cNvPr id="176" name="Rectangle : coins arrondis 175">
            <a:extLst>
              <a:ext uri="{FF2B5EF4-FFF2-40B4-BE49-F238E27FC236}">
                <a16:creationId xmlns:a16="http://schemas.microsoft.com/office/drawing/2014/main" xmlns="" id="{6EC3BE33-2D16-45B4-B62D-63EB4C274A25}"/>
              </a:ext>
            </a:extLst>
          </p:cNvPr>
          <p:cNvSpPr/>
          <p:nvPr/>
        </p:nvSpPr>
        <p:spPr>
          <a:xfrm>
            <a:off x="2860524" y="1737548"/>
            <a:ext cx="1243342"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Recv</a:t>
            </a:r>
            <a:endParaRPr lang="en-GB" dirty="0"/>
          </a:p>
        </p:txBody>
      </p:sp>
      <p:sp>
        <p:nvSpPr>
          <p:cNvPr id="178" name="Rectangle 177">
            <a:extLst>
              <a:ext uri="{FF2B5EF4-FFF2-40B4-BE49-F238E27FC236}">
                <a16:creationId xmlns:a16="http://schemas.microsoft.com/office/drawing/2014/main" xmlns="" id="{523D3E57-D6CD-47B5-9604-315199251AF9}"/>
              </a:ext>
            </a:extLst>
          </p:cNvPr>
          <p:cNvSpPr/>
          <p:nvPr/>
        </p:nvSpPr>
        <p:spPr>
          <a:xfrm>
            <a:off x="955524" y="5273717"/>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Send</a:t>
            </a:r>
            <a:endParaRPr lang="en-GB" dirty="0"/>
          </a:p>
        </p:txBody>
      </p:sp>
      <p:sp>
        <p:nvSpPr>
          <p:cNvPr id="180" name="Rectangle 179">
            <a:extLst>
              <a:ext uri="{FF2B5EF4-FFF2-40B4-BE49-F238E27FC236}">
                <a16:creationId xmlns:a16="http://schemas.microsoft.com/office/drawing/2014/main" xmlns="" id="{2357F8A8-5CDA-4D11-8FE0-1989EE191E4A}"/>
              </a:ext>
            </a:extLst>
          </p:cNvPr>
          <p:cNvSpPr/>
          <p:nvPr/>
        </p:nvSpPr>
        <p:spPr>
          <a:xfrm>
            <a:off x="2912928" y="4779120"/>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Sent</a:t>
            </a:r>
            <a:endParaRPr lang="en-GB" dirty="0"/>
          </a:p>
        </p:txBody>
      </p:sp>
      <p:sp>
        <p:nvSpPr>
          <p:cNvPr id="182" name="Rectangle 181">
            <a:extLst>
              <a:ext uri="{FF2B5EF4-FFF2-40B4-BE49-F238E27FC236}">
                <a16:creationId xmlns:a16="http://schemas.microsoft.com/office/drawing/2014/main" xmlns="" id="{D725C38A-8727-4AD5-B8C6-AA47886C28D2}"/>
              </a:ext>
            </a:extLst>
          </p:cNvPr>
          <p:cNvSpPr/>
          <p:nvPr/>
        </p:nvSpPr>
        <p:spPr>
          <a:xfrm>
            <a:off x="2912928" y="5825682"/>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Sent</a:t>
            </a:r>
            <a:endParaRPr lang="en-GB" dirty="0"/>
          </a:p>
        </p:txBody>
      </p:sp>
      <p:sp>
        <p:nvSpPr>
          <p:cNvPr id="184" name="Rectangle 183">
            <a:extLst>
              <a:ext uri="{FF2B5EF4-FFF2-40B4-BE49-F238E27FC236}">
                <a16:creationId xmlns:a16="http://schemas.microsoft.com/office/drawing/2014/main" xmlns="" id="{70DF2D4B-F8F5-40C3-B075-1CAE3632CAFD}"/>
              </a:ext>
            </a:extLst>
          </p:cNvPr>
          <p:cNvSpPr/>
          <p:nvPr/>
        </p:nvSpPr>
        <p:spPr>
          <a:xfrm>
            <a:off x="4707864" y="4779120"/>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Reset Recvd</a:t>
            </a:r>
            <a:endParaRPr lang="en-GB" dirty="0"/>
          </a:p>
        </p:txBody>
      </p:sp>
      <p:sp>
        <p:nvSpPr>
          <p:cNvPr id="186" name="Rectangle 185">
            <a:extLst>
              <a:ext uri="{FF2B5EF4-FFF2-40B4-BE49-F238E27FC236}">
                <a16:creationId xmlns:a16="http://schemas.microsoft.com/office/drawing/2014/main" xmlns="" id="{48D27E21-6331-4013-A8ED-C8F531D3EB23}"/>
              </a:ext>
            </a:extLst>
          </p:cNvPr>
          <p:cNvSpPr/>
          <p:nvPr/>
        </p:nvSpPr>
        <p:spPr>
          <a:xfrm>
            <a:off x="4707864" y="5825682"/>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Data Recvd</a:t>
            </a:r>
            <a:endParaRPr lang="en-GB" dirty="0"/>
          </a:p>
        </p:txBody>
      </p:sp>
      <p:cxnSp>
        <p:nvCxnSpPr>
          <p:cNvPr id="188" name="Connecteur droit avec flèche 187">
            <a:extLst>
              <a:ext uri="{FF2B5EF4-FFF2-40B4-BE49-F238E27FC236}">
                <a16:creationId xmlns:a16="http://schemas.microsoft.com/office/drawing/2014/main" xmlns="" id="{08D9A169-A7C0-461D-8187-840540051B18}"/>
              </a:ext>
            </a:extLst>
          </p:cNvPr>
          <p:cNvCxnSpPr>
            <a:stCxn id="178" idx="3"/>
            <a:endCxn id="180" idx="1"/>
          </p:cNvCxnSpPr>
          <p:nvPr/>
        </p:nvCxnSpPr>
        <p:spPr>
          <a:xfrm flipV="1">
            <a:off x="2293257" y="5040761"/>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droit avec flèche 188">
            <a:extLst>
              <a:ext uri="{FF2B5EF4-FFF2-40B4-BE49-F238E27FC236}">
                <a16:creationId xmlns:a16="http://schemas.microsoft.com/office/drawing/2014/main" xmlns="" id="{2DE85B40-3301-44A8-BFE9-E72679501136}"/>
              </a:ext>
            </a:extLst>
          </p:cNvPr>
          <p:cNvCxnSpPr>
            <a:cxnSpLocks/>
            <a:stCxn id="178" idx="3"/>
            <a:endCxn id="182" idx="1"/>
          </p:cNvCxnSpPr>
          <p:nvPr/>
        </p:nvCxnSpPr>
        <p:spPr>
          <a:xfrm>
            <a:off x="2293257" y="5535358"/>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191">
            <a:extLst>
              <a:ext uri="{FF2B5EF4-FFF2-40B4-BE49-F238E27FC236}">
                <a16:creationId xmlns:a16="http://schemas.microsoft.com/office/drawing/2014/main" xmlns="" id="{D6DA2AEB-C5AE-412C-A3CD-51F2A34EA60A}"/>
              </a:ext>
            </a:extLst>
          </p:cNvPr>
          <p:cNvCxnSpPr>
            <a:cxnSpLocks/>
            <a:stCxn id="182" idx="0"/>
            <a:endCxn id="180" idx="2"/>
          </p:cNvCxnSpPr>
          <p:nvPr/>
        </p:nvCxnSpPr>
        <p:spPr>
          <a:xfrm flipV="1">
            <a:off x="3581795" y="5302401"/>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194">
            <a:extLst>
              <a:ext uri="{FF2B5EF4-FFF2-40B4-BE49-F238E27FC236}">
                <a16:creationId xmlns:a16="http://schemas.microsoft.com/office/drawing/2014/main" xmlns="" id="{F8CF6522-BB05-404D-89B0-27210AC93648}"/>
              </a:ext>
            </a:extLst>
          </p:cNvPr>
          <p:cNvCxnSpPr>
            <a:cxnSpLocks/>
            <a:stCxn id="180" idx="3"/>
            <a:endCxn id="184" idx="1"/>
          </p:cNvCxnSpPr>
          <p:nvPr/>
        </p:nvCxnSpPr>
        <p:spPr>
          <a:xfrm>
            <a:off x="4250661" y="504076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a:extLst>
              <a:ext uri="{FF2B5EF4-FFF2-40B4-BE49-F238E27FC236}">
                <a16:creationId xmlns:a16="http://schemas.microsoft.com/office/drawing/2014/main" xmlns="" id="{F06AB171-C4D0-4A6C-9431-6478921646FC}"/>
              </a:ext>
            </a:extLst>
          </p:cNvPr>
          <p:cNvCxnSpPr>
            <a:cxnSpLocks/>
          </p:cNvCxnSpPr>
          <p:nvPr/>
        </p:nvCxnSpPr>
        <p:spPr>
          <a:xfrm>
            <a:off x="4250661" y="608732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 coins arrondis 216">
            <a:extLst>
              <a:ext uri="{FF2B5EF4-FFF2-40B4-BE49-F238E27FC236}">
                <a16:creationId xmlns:a16="http://schemas.microsoft.com/office/drawing/2014/main" xmlns="" id="{B1EBE2B5-BCD4-4009-BC49-E3743BDA79EE}"/>
              </a:ext>
            </a:extLst>
          </p:cNvPr>
          <p:cNvSpPr/>
          <p:nvPr/>
        </p:nvSpPr>
        <p:spPr>
          <a:xfrm>
            <a:off x="4636274" y="175854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Size Known</a:t>
            </a:r>
            <a:endParaRPr lang="en-GB" dirty="0"/>
          </a:p>
        </p:txBody>
      </p:sp>
      <p:sp>
        <p:nvSpPr>
          <p:cNvPr id="219" name="Rectangle : coins arrondis 218">
            <a:extLst>
              <a:ext uri="{FF2B5EF4-FFF2-40B4-BE49-F238E27FC236}">
                <a16:creationId xmlns:a16="http://schemas.microsoft.com/office/drawing/2014/main" xmlns="" id="{841C666D-A606-47D4-B762-686A42A8296D}"/>
              </a:ext>
            </a:extLst>
          </p:cNvPr>
          <p:cNvSpPr/>
          <p:nvPr/>
        </p:nvSpPr>
        <p:spPr>
          <a:xfrm>
            <a:off x="6541274" y="1292660"/>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Recvd</a:t>
            </a:r>
            <a:endParaRPr lang="en-GB" dirty="0"/>
          </a:p>
        </p:txBody>
      </p:sp>
      <p:cxnSp>
        <p:nvCxnSpPr>
          <p:cNvPr id="220" name="Connecteur droit avec flèche 219">
            <a:extLst>
              <a:ext uri="{FF2B5EF4-FFF2-40B4-BE49-F238E27FC236}">
                <a16:creationId xmlns:a16="http://schemas.microsoft.com/office/drawing/2014/main" xmlns="" id="{E282615C-C279-424D-AC29-946D456855CB}"/>
              </a:ext>
            </a:extLst>
          </p:cNvPr>
          <p:cNvCxnSpPr/>
          <p:nvPr/>
        </p:nvCxnSpPr>
        <p:spPr>
          <a:xfrm flipV="1">
            <a:off x="5879616" y="1554270"/>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 coins arrondis 221">
            <a:extLst>
              <a:ext uri="{FF2B5EF4-FFF2-40B4-BE49-F238E27FC236}">
                <a16:creationId xmlns:a16="http://schemas.microsoft.com/office/drawing/2014/main" xmlns="" id="{3BE9F64E-183E-4FC2-9E85-9AEC4A332740}"/>
              </a:ext>
            </a:extLst>
          </p:cNvPr>
          <p:cNvSpPr/>
          <p:nvPr/>
        </p:nvSpPr>
        <p:spPr>
          <a:xfrm>
            <a:off x="6541274" y="231416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Recvd</a:t>
            </a:r>
            <a:endParaRPr lang="en-GB" dirty="0"/>
          </a:p>
        </p:txBody>
      </p:sp>
      <p:cxnSp>
        <p:nvCxnSpPr>
          <p:cNvPr id="223" name="Connecteur droit avec flèche 222">
            <a:extLst>
              <a:ext uri="{FF2B5EF4-FFF2-40B4-BE49-F238E27FC236}">
                <a16:creationId xmlns:a16="http://schemas.microsoft.com/office/drawing/2014/main" xmlns="" id="{DF236E6B-21F7-4A46-966C-032D44C15BEF}"/>
              </a:ext>
            </a:extLst>
          </p:cNvPr>
          <p:cNvCxnSpPr>
            <a:cxnSpLocks/>
          </p:cNvCxnSpPr>
          <p:nvPr/>
        </p:nvCxnSpPr>
        <p:spPr>
          <a:xfrm>
            <a:off x="5900609" y="2048867"/>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eur droit avec flèche 223">
            <a:extLst>
              <a:ext uri="{FF2B5EF4-FFF2-40B4-BE49-F238E27FC236}">
                <a16:creationId xmlns:a16="http://schemas.microsoft.com/office/drawing/2014/main" xmlns="" id="{710F0520-3080-405A-8A08-0596A1BCD120}"/>
              </a:ext>
            </a:extLst>
          </p:cNvPr>
          <p:cNvCxnSpPr>
            <a:cxnSpLocks/>
          </p:cNvCxnSpPr>
          <p:nvPr/>
        </p:nvCxnSpPr>
        <p:spPr>
          <a:xfrm flipV="1">
            <a:off x="6947673" y="1787226"/>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a16="http://schemas.microsoft.com/office/drawing/2014/main" xmlns="" id="{FD2AD9F1-AAA5-40ED-9EF5-A8FD862862E1}"/>
              </a:ext>
            </a:extLst>
          </p:cNvPr>
          <p:cNvCxnSpPr>
            <a:cxnSpLocks/>
          </p:cNvCxnSpPr>
          <p:nvPr/>
        </p:nvCxnSpPr>
        <p:spPr>
          <a:xfrm>
            <a:off x="7396060" y="1815880"/>
            <a:ext cx="0" cy="50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 coins arrondis 229">
            <a:extLst>
              <a:ext uri="{FF2B5EF4-FFF2-40B4-BE49-F238E27FC236}">
                <a16:creationId xmlns:a16="http://schemas.microsoft.com/office/drawing/2014/main" xmlns="" id="{13F37134-309F-4816-9A78-651A5D7CB676}"/>
              </a:ext>
            </a:extLst>
          </p:cNvPr>
          <p:cNvSpPr/>
          <p:nvPr/>
        </p:nvSpPr>
        <p:spPr>
          <a:xfrm>
            <a:off x="8233002" y="1278348"/>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Read</a:t>
            </a:r>
            <a:endParaRPr lang="en-GB" dirty="0"/>
          </a:p>
        </p:txBody>
      </p:sp>
      <p:sp>
        <p:nvSpPr>
          <p:cNvPr id="232" name="Rectangle : coins arrondis 231">
            <a:extLst>
              <a:ext uri="{FF2B5EF4-FFF2-40B4-BE49-F238E27FC236}">
                <a16:creationId xmlns:a16="http://schemas.microsoft.com/office/drawing/2014/main" xmlns="" id="{E561FA01-2DAB-42B4-95C2-0E356AA4D4DF}"/>
              </a:ext>
            </a:extLst>
          </p:cNvPr>
          <p:cNvSpPr/>
          <p:nvPr/>
        </p:nvSpPr>
        <p:spPr>
          <a:xfrm>
            <a:off x="8271841" y="2324849"/>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Read</a:t>
            </a:r>
            <a:endParaRPr lang="en-GB" dirty="0"/>
          </a:p>
        </p:txBody>
      </p:sp>
      <p:cxnSp>
        <p:nvCxnSpPr>
          <p:cNvPr id="233" name="Connecteur droit avec flèche 232">
            <a:extLst>
              <a:ext uri="{FF2B5EF4-FFF2-40B4-BE49-F238E27FC236}">
                <a16:creationId xmlns:a16="http://schemas.microsoft.com/office/drawing/2014/main" xmlns="" id="{AB81251E-8436-4FCE-A331-264E6593C451}"/>
              </a:ext>
            </a:extLst>
          </p:cNvPr>
          <p:cNvCxnSpPr>
            <a:cxnSpLocks/>
          </p:cNvCxnSpPr>
          <p:nvPr/>
        </p:nvCxnSpPr>
        <p:spPr>
          <a:xfrm>
            <a:off x="7784616" y="1554270"/>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a16="http://schemas.microsoft.com/office/drawing/2014/main" xmlns="" id="{FE902090-C3A8-4B74-BEF8-4402648111E1}"/>
              </a:ext>
            </a:extLst>
          </p:cNvPr>
          <p:cNvCxnSpPr>
            <a:cxnSpLocks/>
          </p:cNvCxnSpPr>
          <p:nvPr/>
        </p:nvCxnSpPr>
        <p:spPr>
          <a:xfrm>
            <a:off x="7800293" y="260083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a16="http://schemas.microsoft.com/office/drawing/2014/main" xmlns="" id="{9A07EC96-3AC2-48A7-B279-3B7E74DA5465}"/>
              </a:ext>
            </a:extLst>
          </p:cNvPr>
          <p:cNvCxnSpPr>
            <a:cxnSpLocks/>
            <a:stCxn id="164" idx="5"/>
            <a:endCxn id="176" idx="0"/>
          </p:cNvCxnSpPr>
          <p:nvPr/>
        </p:nvCxnSpPr>
        <p:spPr>
          <a:xfrm>
            <a:off x="3150045" y="1131109"/>
            <a:ext cx="332150" cy="60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avec flèche 238">
            <a:extLst>
              <a:ext uri="{FF2B5EF4-FFF2-40B4-BE49-F238E27FC236}">
                <a16:creationId xmlns:a16="http://schemas.microsoft.com/office/drawing/2014/main" xmlns="" id="{2E747C15-F807-45E7-BFDC-B8E819925F1A}"/>
              </a:ext>
            </a:extLst>
          </p:cNvPr>
          <p:cNvCxnSpPr>
            <a:cxnSpLocks/>
            <a:stCxn id="164" idx="3"/>
            <a:endCxn id="175" idx="0"/>
          </p:cNvCxnSpPr>
          <p:nvPr/>
        </p:nvCxnSpPr>
        <p:spPr>
          <a:xfrm flipH="1">
            <a:off x="1624391" y="1131109"/>
            <a:ext cx="371575" cy="62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a:extLst>
              <a:ext uri="{FF2B5EF4-FFF2-40B4-BE49-F238E27FC236}">
                <a16:creationId xmlns:a16="http://schemas.microsoft.com/office/drawing/2014/main" xmlns="" id="{54CC4135-177E-4569-9CFA-193A1B456190}"/>
              </a:ext>
            </a:extLst>
          </p:cNvPr>
          <p:cNvCxnSpPr>
            <a:cxnSpLocks/>
            <a:stCxn id="175" idx="2"/>
            <a:endCxn id="178" idx="0"/>
          </p:cNvCxnSpPr>
          <p:nvPr/>
        </p:nvCxnSpPr>
        <p:spPr>
          <a:xfrm>
            <a:off x="1624391" y="2277307"/>
            <a:ext cx="0" cy="2996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a:extLst>
              <a:ext uri="{FF2B5EF4-FFF2-40B4-BE49-F238E27FC236}">
                <a16:creationId xmlns:a16="http://schemas.microsoft.com/office/drawing/2014/main" xmlns="" id="{02386CF8-1EE3-4FE8-AA13-AD36A0F7108E}"/>
              </a:ext>
            </a:extLst>
          </p:cNvPr>
          <p:cNvCxnSpPr>
            <a:cxnSpLocks/>
            <a:stCxn id="176" idx="3"/>
            <a:endCxn id="217" idx="1"/>
          </p:cNvCxnSpPr>
          <p:nvPr/>
        </p:nvCxnSpPr>
        <p:spPr>
          <a:xfrm>
            <a:off x="4103866" y="1999158"/>
            <a:ext cx="532408" cy="2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a16="http://schemas.microsoft.com/office/drawing/2014/main" xmlns="" id="{B45C2B87-9299-4486-B04F-AA6E045EEA78}"/>
              </a:ext>
            </a:extLst>
          </p:cNvPr>
          <p:cNvCxnSpPr>
            <a:stCxn id="168" idx="7"/>
            <a:endCxn id="217" idx="2"/>
          </p:cNvCxnSpPr>
          <p:nvPr/>
        </p:nvCxnSpPr>
        <p:spPr>
          <a:xfrm flipV="1">
            <a:off x="3253570" y="2281764"/>
            <a:ext cx="2004375" cy="9772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onnecteur droit avec flèche 251">
            <a:extLst>
              <a:ext uri="{FF2B5EF4-FFF2-40B4-BE49-F238E27FC236}">
                <a16:creationId xmlns:a16="http://schemas.microsoft.com/office/drawing/2014/main" xmlns="" id="{439C077F-27BB-4F3B-B59E-6A55E27B6D38}"/>
              </a:ext>
            </a:extLst>
          </p:cNvPr>
          <p:cNvCxnSpPr>
            <a:cxnSpLocks/>
            <a:stCxn id="182" idx="0"/>
            <a:endCxn id="168" idx="4"/>
          </p:cNvCxnSpPr>
          <p:nvPr/>
        </p:nvCxnSpPr>
        <p:spPr>
          <a:xfrm flipH="1" flipV="1">
            <a:off x="2676531" y="3880810"/>
            <a:ext cx="905264" cy="194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a:extLst>
              <a:ext uri="{FF2B5EF4-FFF2-40B4-BE49-F238E27FC236}">
                <a16:creationId xmlns:a16="http://schemas.microsoft.com/office/drawing/2014/main" xmlns="" id="{AAF2B872-E6D7-42D7-869A-0AF764772FD8}"/>
              </a:ext>
            </a:extLst>
          </p:cNvPr>
          <p:cNvCxnSpPr>
            <a:cxnSpLocks/>
            <a:stCxn id="182" idx="3"/>
            <a:endCxn id="170" idx="2"/>
          </p:cNvCxnSpPr>
          <p:nvPr/>
        </p:nvCxnSpPr>
        <p:spPr>
          <a:xfrm flipV="1">
            <a:off x="4250661" y="4779120"/>
            <a:ext cx="3813872" cy="1308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a16="http://schemas.microsoft.com/office/drawing/2014/main" xmlns="" id="{15F80B20-804A-4682-9538-EC1F3419BD2A}"/>
              </a:ext>
            </a:extLst>
          </p:cNvPr>
          <p:cNvCxnSpPr>
            <a:cxnSpLocks/>
            <a:stCxn id="232" idx="2"/>
            <a:endCxn id="170" idx="0"/>
          </p:cNvCxnSpPr>
          <p:nvPr/>
        </p:nvCxnSpPr>
        <p:spPr>
          <a:xfrm flipH="1">
            <a:off x="8880590" y="2848069"/>
            <a:ext cx="12922" cy="1566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5" name="Connecteur droit avec flèche 264">
            <a:extLst>
              <a:ext uri="{FF2B5EF4-FFF2-40B4-BE49-F238E27FC236}">
                <a16:creationId xmlns:a16="http://schemas.microsoft.com/office/drawing/2014/main" xmlns="" id="{3E54D7A2-DE93-4811-861F-F48F159567E4}"/>
              </a:ext>
            </a:extLst>
          </p:cNvPr>
          <p:cNvCxnSpPr>
            <a:cxnSpLocks/>
          </p:cNvCxnSpPr>
          <p:nvPr/>
        </p:nvCxnSpPr>
        <p:spPr>
          <a:xfrm>
            <a:off x="9102444" y="1815880"/>
            <a:ext cx="0" cy="25990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7" name="Connecteur droit avec flèche 266">
            <a:extLst>
              <a:ext uri="{FF2B5EF4-FFF2-40B4-BE49-F238E27FC236}">
                <a16:creationId xmlns:a16="http://schemas.microsoft.com/office/drawing/2014/main" xmlns="" id="{F7AC6A69-12E7-4B67-A60E-BB2E6236BA96}"/>
              </a:ext>
            </a:extLst>
          </p:cNvPr>
          <p:cNvCxnSpPr>
            <a:cxnSpLocks/>
            <a:stCxn id="172" idx="1"/>
          </p:cNvCxnSpPr>
          <p:nvPr/>
        </p:nvCxnSpPr>
        <p:spPr>
          <a:xfrm flipH="1" flipV="1">
            <a:off x="5538926" y="2310507"/>
            <a:ext cx="622291" cy="1419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xmlns="" id="{99F3C843-32BA-445B-A4F8-EBD52E25820E}"/>
              </a:ext>
            </a:extLst>
          </p:cNvPr>
          <p:cNvCxnSpPr>
            <a:cxnSpLocks/>
            <a:endCxn id="172" idx="4"/>
          </p:cNvCxnSpPr>
          <p:nvPr/>
        </p:nvCxnSpPr>
        <p:spPr>
          <a:xfrm flipV="1">
            <a:off x="5897316" y="4352196"/>
            <a:ext cx="840941" cy="14448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272">
            <a:extLst>
              <a:ext uri="{FF2B5EF4-FFF2-40B4-BE49-F238E27FC236}">
                <a16:creationId xmlns:a16="http://schemas.microsoft.com/office/drawing/2014/main" xmlns="" id="{99E80C1D-CD0F-43B7-9F88-8A2CA1CFF469}"/>
              </a:ext>
            </a:extLst>
          </p:cNvPr>
          <p:cNvCxnSpPr>
            <a:cxnSpLocks/>
            <a:endCxn id="172" idx="3"/>
          </p:cNvCxnSpPr>
          <p:nvPr/>
        </p:nvCxnSpPr>
        <p:spPr>
          <a:xfrm flipV="1">
            <a:off x="5850071" y="4245516"/>
            <a:ext cx="311146" cy="501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xmlns="" id="{39D10607-7465-4ED6-AD0B-FEF292123988}"/>
              </a:ext>
            </a:extLst>
          </p:cNvPr>
          <p:cNvCxnSpPr>
            <a:cxnSpLocks/>
            <a:stCxn id="174" idx="2"/>
            <a:endCxn id="184" idx="3"/>
          </p:cNvCxnSpPr>
          <p:nvPr/>
        </p:nvCxnSpPr>
        <p:spPr>
          <a:xfrm flipH="1">
            <a:off x="6045597" y="3624517"/>
            <a:ext cx="4197860" cy="1416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Connecteur droit avec flèche 278">
            <a:extLst>
              <a:ext uri="{FF2B5EF4-FFF2-40B4-BE49-F238E27FC236}">
                <a16:creationId xmlns:a16="http://schemas.microsoft.com/office/drawing/2014/main" xmlns="" id="{07027E4A-A6DF-4651-B31B-0348AFB091F4}"/>
              </a:ext>
            </a:extLst>
          </p:cNvPr>
          <p:cNvCxnSpPr>
            <a:cxnSpLocks/>
            <a:stCxn id="174" idx="1"/>
            <a:endCxn id="232" idx="3"/>
          </p:cNvCxnSpPr>
          <p:nvPr/>
        </p:nvCxnSpPr>
        <p:spPr>
          <a:xfrm flipH="1" flipV="1">
            <a:off x="9515183" y="2586459"/>
            <a:ext cx="967291" cy="780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Connecteur droit avec flèche 281">
            <a:extLst>
              <a:ext uri="{FF2B5EF4-FFF2-40B4-BE49-F238E27FC236}">
                <a16:creationId xmlns:a16="http://schemas.microsoft.com/office/drawing/2014/main" xmlns="" id="{DEBB1C9C-3D9E-4EA6-B05E-B1C92B9B837D}"/>
              </a:ext>
            </a:extLst>
          </p:cNvPr>
          <p:cNvCxnSpPr>
            <a:cxnSpLocks/>
            <a:stCxn id="174" idx="0"/>
            <a:endCxn id="230" idx="3"/>
          </p:cNvCxnSpPr>
          <p:nvPr/>
        </p:nvCxnSpPr>
        <p:spPr>
          <a:xfrm flipH="1" flipV="1">
            <a:off x="9476344" y="1539958"/>
            <a:ext cx="1583170" cy="1720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a16="http://schemas.microsoft.com/office/drawing/2014/main" xmlns="" id="{197E7B99-DEFD-4536-9E2C-99DC5AF8F6E0}"/>
              </a:ext>
            </a:extLst>
          </p:cNvPr>
          <p:cNvCxnSpPr>
            <a:cxnSpLocks/>
            <a:stCxn id="174" idx="4"/>
          </p:cNvCxnSpPr>
          <p:nvPr/>
        </p:nvCxnSpPr>
        <p:spPr>
          <a:xfrm flipH="1">
            <a:off x="6045598" y="3988747"/>
            <a:ext cx="5013916" cy="212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788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2547</Words>
  <Application>Microsoft Office PowerPoint</Application>
  <PresentationFormat>Grand écran</PresentationFormat>
  <Paragraphs>520</Paragraphs>
  <Slides>40</Slides>
  <Notes>35</Notes>
  <HiddenSlides>3</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Calibri Light</vt:lpstr>
      <vt:lpstr>Cambria Math</vt:lpstr>
      <vt:lpstr>Thème Office</vt:lpstr>
      <vt:lpstr>2.Streams</vt:lpstr>
      <vt:lpstr>Présentation PowerPoint</vt:lpstr>
      <vt:lpstr>Présentation PowerPoint</vt:lpstr>
      <vt:lpstr>Présentation PowerPoint</vt:lpstr>
      <vt:lpstr>Présentation PowerPoint</vt:lpstr>
      <vt:lpstr>3.Streams state</vt:lpstr>
      <vt:lpstr>Présentation PowerPoint</vt:lpstr>
      <vt:lpstr>Présentation PowerPoint</vt:lpstr>
      <vt:lpstr>Présentation PowerPoint</vt:lpstr>
      <vt:lpstr>4.Flow Control</vt:lpstr>
      <vt:lpstr>Présentation PowerPoint</vt:lpstr>
      <vt:lpstr>Présentation PowerPoint</vt:lpstr>
      <vt:lpstr>Présentation PowerPoint</vt:lpstr>
      <vt:lpstr>Présentation PowerPoint</vt:lpstr>
      <vt:lpstr>5.Connection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6.Version Negotiation</vt:lpstr>
      <vt:lpstr>Présentation PowerPoint</vt:lpstr>
      <vt:lpstr>Présentation PowerPoint</vt:lpstr>
      <vt:lpstr>Présentation PowerPoint</vt:lpstr>
      <vt:lpstr>7. Cryptographic and Transport Handshake</vt:lpstr>
      <vt:lpstr>10.Connection Termination</vt:lpstr>
      <vt:lpstr>Présentation PowerPoint</vt:lpstr>
      <vt:lpstr>Présentation PowerPoint</vt:lpstr>
      <vt:lpstr>Présentation PowerPoint</vt:lpstr>
      <vt:lpstr>11.Error Handling</vt:lpstr>
      <vt:lpstr>Présentation PowerPoint</vt:lpstr>
      <vt:lpstr>Présentation PowerPoint</vt:lpstr>
      <vt:lpstr>12.Packet and Frames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Crochet</dc:creator>
  <cp:lastModifiedBy>Crochet Christophe</cp:lastModifiedBy>
  <cp:revision>74</cp:revision>
  <dcterms:created xsi:type="dcterms:W3CDTF">2020-06-26T15:12:53Z</dcterms:created>
  <dcterms:modified xsi:type="dcterms:W3CDTF">2020-10-08T16:28:53Z</dcterms:modified>
</cp:coreProperties>
</file>