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56" r:id="rId3"/>
    <p:sldId id="257" r:id="rId4"/>
    <p:sldId id="258" r:id="rId5"/>
    <p:sldId id="263" r:id="rId6"/>
    <p:sldId id="260" r:id="rId7"/>
    <p:sldId id="259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74558" autoAdjust="0"/>
  </p:normalViewPr>
  <p:slideViewPr>
    <p:cSldViewPr snapToGrid="0">
      <p:cViewPr varScale="1">
        <p:scale>
          <a:sx n="87" d="100"/>
          <a:sy n="87" d="100"/>
        </p:scale>
        <p:origin x="14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9FBD5-0A08-42A7-A20A-3E938E2C13C1}" type="datetimeFigureOut">
              <a:rPr lang="en-GB" smtClean="0"/>
              <a:t>01/10/2020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EB12-3C52-4A5B-9741-32EF9D1D721D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7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ietf-quic-transport-29#ref-QUIC-RECOVER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3,3 check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291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848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372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242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3,3 check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77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10,1</a:t>
            </a:r>
          </a:p>
          <a:p>
            <a:endParaRPr lang="fr-FR" dirty="0" smtClean="0"/>
          </a:p>
          <a:p>
            <a:r>
              <a:rPr lang="fr-FR" dirty="0" smtClean="0"/>
              <a:t>?? </a:t>
            </a:r>
            <a:r>
              <a:rPr lang="en-US" dirty="0" smtClean="0"/>
              <a:t>Once the closing or draining period has ended, an endpoint SHOULD discard all connection state. </a:t>
            </a:r>
          </a:p>
          <a:p>
            <a:r>
              <a:rPr lang="en-US" dirty="0" smtClean="0"/>
              <a:t>This results in new packets on the connection being handled generically. </a:t>
            </a:r>
          </a:p>
          <a:p>
            <a:r>
              <a:rPr lang="en-US" dirty="0" smtClean="0"/>
              <a:t>For instance, an endpoint MAY send a stateless reset in response to any further incoming packets.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33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10,2</a:t>
            </a:r>
          </a:p>
          <a:p>
            <a:endParaRPr lang="fr-FR" dirty="0" smtClean="0"/>
          </a:p>
          <a:p>
            <a:r>
              <a:rPr lang="fr-FR" dirty="0" smtClean="0"/>
              <a:t>https://tools.ietf.org/html/draft-ietf-quic-recovery-29</a:t>
            </a:r>
          </a:p>
          <a:p>
            <a:endParaRPr lang="fr-FR" dirty="0" smtClean="0"/>
          </a:p>
          <a:p>
            <a:r>
              <a:rPr lang="fr-FR" dirty="0" smtClean="0"/>
              <a:t>LIVENESS</a:t>
            </a:r>
          </a:p>
          <a:p>
            <a:r>
              <a:rPr lang="en-US" dirty="0" smtClean="0"/>
              <a:t>An endpoint that sends packets close to the effective timeout risks having them be discarded at the peer, since the peer might enter its draining state before these packets arrive</a:t>
            </a:r>
          </a:p>
          <a:p>
            <a:r>
              <a:rPr lang="en-US" dirty="0" smtClean="0"/>
              <a:t>An endpoint can send a PING or another ack-eliciting frame to test the connection for liveness if the peer could time out soon, such as within a PTO; see Section 6.2 of [</a:t>
            </a:r>
            <a:r>
              <a:rPr lang="en-US" dirty="0" smtClean="0">
                <a:hlinkClick r:id="rId3" tooltip="&quot;QUIC Loss Detection and Congestion Control&quot;"/>
              </a:rPr>
              <a:t>QUIC-RECOVERY</a:t>
            </a:r>
            <a:r>
              <a:rPr lang="en-US" dirty="0" smtClean="0"/>
              <a:t>]. </a:t>
            </a:r>
          </a:p>
          <a:p>
            <a:r>
              <a:rPr lang="en-US" dirty="0" smtClean="0"/>
              <a:t>This is especially useful if any available application data cannot be safely retried. Note that the application determines what data is safe to retry.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58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A minimum size of 21 bytes does not guarantee that a stateless reset</a:t>
            </a:r>
          </a:p>
          <a:p>
            <a:r>
              <a:rPr lang="en-US" dirty="0" smtClean="0"/>
              <a:t>   is difficult to distinguish from other packets if the recipient</a:t>
            </a:r>
          </a:p>
          <a:p>
            <a:r>
              <a:rPr lang="en-US" dirty="0" smtClean="0"/>
              <a:t>   requires the use of a connection ID.  To prevent a resulting</a:t>
            </a:r>
          </a:p>
          <a:p>
            <a:r>
              <a:rPr lang="en-US" dirty="0" smtClean="0"/>
              <a:t>   stateless reset from being trivially distinguishable from a valid</a:t>
            </a:r>
          </a:p>
          <a:p>
            <a:r>
              <a:rPr lang="en-US" dirty="0" smtClean="0"/>
              <a:t>   packet, all packets sent by an endpoint SHOULD be padded to at least</a:t>
            </a:r>
          </a:p>
          <a:p>
            <a:r>
              <a:rPr lang="en-US" dirty="0" smtClean="0"/>
              <a:t>   22 bytes longer than the minimum connection ID that the endpoint</a:t>
            </a:r>
          </a:p>
          <a:p>
            <a:r>
              <a:rPr lang="en-US" dirty="0" smtClean="0"/>
              <a:t>   might use.  An endpoint that sends a stateless reset in response to a</a:t>
            </a:r>
          </a:p>
          <a:p>
            <a:r>
              <a:rPr lang="en-US" dirty="0" smtClean="0"/>
              <a:t>   packet that is 43 bytes or less in length SHOULD send a stateless</a:t>
            </a:r>
          </a:p>
          <a:p>
            <a:r>
              <a:rPr lang="en-US" dirty="0" smtClean="0"/>
              <a:t>   reset that is one byte shorter than the packet it responds to.</a:t>
            </a:r>
          </a:p>
          <a:p>
            <a:endParaRPr lang="en-US" dirty="0" smtClean="0"/>
          </a:p>
          <a:p>
            <a:r>
              <a:rPr lang="en-US" dirty="0" smtClean="0"/>
              <a:t>   These values assume that the Stateless Reset Token is the same length</a:t>
            </a:r>
          </a:p>
          <a:p>
            <a:r>
              <a:rPr lang="en-US" dirty="0" smtClean="0"/>
              <a:t>   as the minimum expansion of the packet protection AEAD.  Additional</a:t>
            </a:r>
          </a:p>
          <a:p>
            <a:r>
              <a:rPr lang="en-US" dirty="0" smtClean="0"/>
              <a:t>   unpredictable bytes are necessary if the endpoint could have</a:t>
            </a:r>
          </a:p>
          <a:p>
            <a:r>
              <a:rPr lang="en-US" dirty="0" smtClean="0"/>
              <a:t>   negotiated a packet protection scheme with a larger minimum</a:t>
            </a:r>
          </a:p>
          <a:p>
            <a:r>
              <a:rPr lang="en-US" dirty="0" smtClean="0"/>
              <a:t>   expansion.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70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333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27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305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38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9E3394D-DD88-4BFA-88A9-110D4ECA4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166594DE-FD46-42BB-A276-9B76DA001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ECB63B5-A7DD-4085-A1E9-6C31FD67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01/10/2020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75EFB3A-A725-4EAF-935A-76DA0DF3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8ECEA54-9A57-4837-B63D-2C59499C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42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C9BE05C-63A7-450A-9790-60BDC0DF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41AC279B-0CA7-44FD-864C-FA7475C3F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E6E87B2-E303-4D52-8466-2576624D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01/10/2020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91C475F-EE53-4824-A479-291E8BC9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F6DC346-0C49-4B9D-B739-8D8FF178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31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4FED3BAF-2376-4728-8BF7-8DB84B7B6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F833F1F4-97DD-42BA-94D0-2FE696EBC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41BC0C2-2BC4-4C2F-968C-F17D8EEC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01/10/2020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95F807C-4C53-4110-BE4D-D4A1AE7C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864A6F6-59D9-45F3-B32F-CCEACB68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9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D3C2618-69F0-45B6-8F27-09B7A203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4389116-6456-4E0B-9420-C0810F85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2D34F74-D7AB-4A9A-AF48-19A37145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01/10/2020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E284FFD-493C-407D-86AE-FA2209DC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A9E5556-53BA-4B18-8B46-7C10511C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0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84EDBC3-48EB-4660-A71A-81D826D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4934F111-3E17-4DC3-B9F1-3B281A0E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E844854-D2DD-43B9-B16A-2BBD39D0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01/10/2020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4CDFE30-C34F-44C1-AC90-65461E8B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09F30A0-E658-47E1-80FF-A795B55F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09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89645C2-3497-4817-8503-09A09D3F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B58AEBF-CC00-4EB3-992E-D4901B40A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1AC2563-9C02-4FF6-AC5E-BD3104993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DB32CB1-6FDC-4E55-8597-5B55A0D0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01/10/2020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216C04C-C11B-4D45-914C-33584704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94D47916-5038-4CB3-9CB7-F8FC9F8A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19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6DE7CE-1804-438D-92F3-8ECCE7FC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AEAF901-B2E6-4EFB-8256-2024C9F7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4E0906BE-0FD6-4C59-891F-485B80865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E9510595-D718-4D18-A662-38248708A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943853A8-6FB0-4188-82AE-071C2836E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D6E2BD8B-D645-423A-A613-EF6AE8CA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01/10/2020</a:t>
            </a:fld>
            <a:endParaRPr lang="en-GB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1930F11A-0202-4F0A-B8CC-13773D6E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C2EBFF67-0B6C-41CB-B69D-58B7A1FC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67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E1B6B80-0F0A-4418-9FF7-988FF646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7C0B3F64-9335-40BA-999F-C11D9593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01/10/2020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A95AA07E-E44B-40C4-904A-6B2F9984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114E8655-3895-4A33-BB09-1138AD2B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88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DF25D4A0-12F0-439C-BD13-D69D2E90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01/10/2020</a:t>
            </a:fld>
            <a:endParaRPr lang="en-GB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9404ED9A-37C7-4CD4-8544-B3E56ABA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D368354-4F02-410F-B452-5F809242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45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32ADDE6-48F7-491B-9EEB-E0CFCFAE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A0582AD-F3CF-4B1C-8D7E-1CF8DA0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CDEE0241-53C0-45BA-98AE-B40355BC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60609A82-974A-41D7-B24F-74B98489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01/10/2020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970C28E-E1A0-45E4-93B9-21604529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498D67BA-5A09-432C-B808-23937F9A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8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2E0DACD-13BC-43FB-B1E0-B22645BD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276D1F07-F43D-4E32-B947-4A4A6081D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9F8B9218-AB50-4D9F-B54E-C81D4450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EC003829-24ED-4921-8854-A1DF8D76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01/10/2020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42928E3D-0B44-4C6A-99D0-CCCFF8FD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885E1CC-B383-4D7C-A565-8AD5768F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2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A649896A-D181-4C6A-A102-64120B1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8F8B4BF-987C-4DD9-90CE-D41F3620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B565221-4CE7-4A22-8435-CC6E9B131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882A2-DD72-4F80-A6AB-80BB922E5FBF}" type="datetimeFigureOut">
              <a:rPr lang="en-GB" smtClean="0"/>
              <a:t>01/10/2020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4618333-3851-4F4F-9D0A-6C6A85B79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FB9699C-0E80-426A-A06E-7B1FF7B08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15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3514" y="2705554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/>
              <a:t>3.Streams state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6896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5D0CFDD-F8D9-4498-A666-F31BA473AEDD}"/>
              </a:ext>
            </a:extLst>
          </p:cNvPr>
          <p:cNvSpPr txBox="1"/>
          <p:nvPr/>
        </p:nvSpPr>
        <p:spPr>
          <a:xfrm>
            <a:off x="9308369" y="0"/>
            <a:ext cx="28836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smtClean="0"/>
              <a:t>Connection Errors</a:t>
            </a:r>
            <a:endParaRPr lang="en-GB" sz="2800" b="1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xmlns="" id="{89FCD844-DF7E-40C9-9D11-022F7FE63189}"/>
              </a:ext>
            </a:extLst>
          </p:cNvPr>
          <p:cNvSpPr/>
          <p:nvPr/>
        </p:nvSpPr>
        <p:spPr>
          <a:xfrm>
            <a:off x="3582977" y="2420721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Error detected</a:t>
            </a:r>
            <a:endParaRPr lang="en-GB" sz="1400" b="1" dirty="0"/>
          </a:p>
        </p:txBody>
      </p:sp>
      <p:cxnSp>
        <p:nvCxnSpPr>
          <p:cNvPr id="12" name="Connecteur droit avec flèche 11"/>
          <p:cNvCxnSpPr>
            <a:endCxn id="24" idx="0"/>
          </p:cNvCxnSpPr>
          <p:nvPr/>
        </p:nvCxnSpPr>
        <p:spPr>
          <a:xfrm>
            <a:off x="4330323" y="1556657"/>
            <a:ext cx="1" cy="86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3582977" y="1033437"/>
            <a:ext cx="2786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Obvious violation entire connection</a:t>
            </a:r>
          </a:p>
          <a:p>
            <a:r>
              <a:rPr lang="fr-BE" sz="1400" dirty="0" smtClean="0"/>
              <a:t>| corruption of state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xmlns="" id="{89FCD844-DF7E-40C9-9D11-022F7FE63189}"/>
              </a:ext>
            </a:extLst>
          </p:cNvPr>
          <p:cNvSpPr/>
          <p:nvPr/>
        </p:nvSpPr>
        <p:spPr>
          <a:xfrm>
            <a:off x="6924891" y="2420721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Error Sign</a:t>
            </a:r>
            <a:r>
              <a:rPr lang="fr-BE" sz="1400" b="1" dirty="0" smtClean="0"/>
              <a:t>aled</a:t>
            </a:r>
            <a:endParaRPr lang="en-GB" sz="1400" b="1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24" idx="6"/>
            <a:endCxn id="33" idx="2"/>
          </p:cNvCxnSpPr>
          <p:nvPr/>
        </p:nvCxnSpPr>
        <p:spPr>
          <a:xfrm>
            <a:off x="5077670" y="2886714"/>
            <a:ext cx="18472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5088041" y="2578936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s</a:t>
            </a:r>
            <a:r>
              <a:rPr lang="fr-BE" sz="1400" dirty="0" smtClean="0"/>
              <a:t>.CONNECTION_CLOSE</a:t>
            </a:r>
            <a:endParaRPr lang="en-GB" sz="1400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xmlns="" id="{D18BD9DA-F640-40D8-890E-826C2DD83CAC}"/>
              </a:ext>
            </a:extLst>
          </p:cNvPr>
          <p:cNvSpPr/>
          <p:nvPr/>
        </p:nvSpPr>
        <p:spPr>
          <a:xfrm>
            <a:off x="6924890" y="4216770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</a:t>
            </a:r>
            <a:endParaRPr lang="en-GB" sz="1400" b="1" dirty="0"/>
          </a:p>
        </p:txBody>
      </p:sp>
      <p:cxnSp>
        <p:nvCxnSpPr>
          <p:cNvPr id="40" name="Connecteur droit avec flèche 39"/>
          <p:cNvCxnSpPr>
            <a:stCxn id="33" idx="4"/>
            <a:endCxn id="37" idx="0"/>
          </p:cNvCxnSpPr>
          <p:nvPr/>
        </p:nvCxnSpPr>
        <p:spPr>
          <a:xfrm flipH="1">
            <a:off x="7672237" y="3352706"/>
            <a:ext cx="1" cy="86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7742220" y="3630849"/>
            <a:ext cx="102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[May close]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4179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5D0CFDD-F8D9-4498-A666-F31BA473AEDD}"/>
              </a:ext>
            </a:extLst>
          </p:cNvPr>
          <p:cNvSpPr txBox="1"/>
          <p:nvPr/>
        </p:nvSpPr>
        <p:spPr>
          <a:xfrm>
            <a:off x="9308369" y="0"/>
            <a:ext cx="28836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smtClean="0"/>
              <a:t>Stream Errors</a:t>
            </a:r>
            <a:endParaRPr lang="en-GB" sz="2800" b="1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xmlns="" id="{89FCD844-DF7E-40C9-9D11-022F7FE63189}"/>
              </a:ext>
            </a:extLst>
          </p:cNvPr>
          <p:cNvSpPr/>
          <p:nvPr/>
        </p:nvSpPr>
        <p:spPr>
          <a:xfrm>
            <a:off x="3713606" y="3150064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Error detected</a:t>
            </a:r>
            <a:endParaRPr lang="en-GB" sz="1400" b="1" dirty="0"/>
          </a:p>
        </p:txBody>
      </p:sp>
      <p:cxnSp>
        <p:nvCxnSpPr>
          <p:cNvPr id="4" name="Connecteur droit avec flèche 3"/>
          <p:cNvCxnSpPr>
            <a:endCxn id="3" idx="0"/>
          </p:cNvCxnSpPr>
          <p:nvPr/>
        </p:nvCxnSpPr>
        <p:spPr>
          <a:xfrm>
            <a:off x="4460952" y="2286000"/>
            <a:ext cx="1" cy="86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3713606" y="1762780"/>
            <a:ext cx="213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Obvious violation 1 stream</a:t>
            </a:r>
          </a:p>
          <a:p>
            <a:r>
              <a:rPr lang="fr-BE" sz="1400" dirty="0" smtClean="0"/>
              <a:t>| corruption of state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89FCD844-DF7E-40C9-9D11-022F7FE63189}"/>
              </a:ext>
            </a:extLst>
          </p:cNvPr>
          <p:cNvSpPr/>
          <p:nvPr/>
        </p:nvSpPr>
        <p:spPr>
          <a:xfrm>
            <a:off x="7055520" y="3150064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Error Sign</a:t>
            </a:r>
            <a:r>
              <a:rPr lang="fr-BE" sz="1400" b="1" dirty="0" smtClean="0"/>
              <a:t>aled</a:t>
            </a:r>
            <a:endParaRPr lang="en-GB" sz="1400" b="1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5208299" y="3616057"/>
            <a:ext cx="18472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5348714" y="3064224"/>
            <a:ext cx="1566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s.RESET_STREAM |</a:t>
            </a:r>
          </a:p>
          <a:p>
            <a:r>
              <a:rPr lang="fr-BE" sz="1400" dirty="0" smtClean="0"/>
              <a:t>s.STOP_SENDING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0838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3514" y="2705554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/>
              <a:t>12.Packet and Frames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631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5D0CFDD-F8D9-4498-A666-F31BA473AEDD}"/>
              </a:ext>
            </a:extLst>
          </p:cNvPr>
          <p:cNvSpPr txBox="1"/>
          <p:nvPr/>
        </p:nvSpPr>
        <p:spPr>
          <a:xfrm>
            <a:off x="9308369" y="0"/>
            <a:ext cx="28836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smtClean="0"/>
              <a:t>Protected packet</a:t>
            </a:r>
            <a:endParaRPr lang="en-GB" sz="2800" b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89FCD844-DF7E-40C9-9D11-022F7FE63189}"/>
              </a:ext>
            </a:extLst>
          </p:cNvPr>
          <p:cNvSpPr/>
          <p:nvPr/>
        </p:nvSpPr>
        <p:spPr>
          <a:xfrm>
            <a:off x="3163899" y="2888806"/>
            <a:ext cx="1779299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Initial packets</a:t>
            </a:r>
          </a:p>
          <a:p>
            <a:pPr algn="ctr"/>
            <a:r>
              <a:rPr lang="fr-BE" sz="1400" b="1" dirty="0" smtClean="0"/>
              <a:t>(all exept Version Negotiation)</a:t>
            </a:r>
            <a:endParaRPr lang="en-GB" sz="1400" b="1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xmlns="" id="{89FCD844-DF7E-40C9-9D11-022F7FE63189}"/>
              </a:ext>
            </a:extLst>
          </p:cNvPr>
          <p:cNvSpPr/>
          <p:nvPr/>
        </p:nvSpPr>
        <p:spPr>
          <a:xfrm>
            <a:off x="7813676" y="2888806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All other packet</a:t>
            </a:r>
            <a:endParaRPr lang="en-GB" sz="1400" b="1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>
            <a:off x="4943198" y="3354799"/>
            <a:ext cx="28704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3114556" y="1735941"/>
            <a:ext cx="1828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Keys staticallly derived</a:t>
            </a:r>
            <a:endParaRPr lang="en-GB" sz="1400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4053547" y="2024742"/>
            <a:ext cx="1" cy="86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4992541" y="3011570"/>
            <a:ext cx="2833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Keys derived from crypto handshake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70665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5D0CFDD-F8D9-4498-A666-F31BA473AEDD}"/>
              </a:ext>
            </a:extLst>
          </p:cNvPr>
          <p:cNvSpPr txBox="1"/>
          <p:nvPr/>
        </p:nvSpPr>
        <p:spPr>
          <a:xfrm>
            <a:off x="9308369" y="0"/>
            <a:ext cx="28836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Coalescing </a:t>
            </a:r>
            <a:r>
              <a:rPr lang="en-GB" sz="2800" b="1" dirty="0" smtClean="0"/>
              <a:t>packet</a:t>
            </a:r>
            <a:endParaRPr lang="en-GB" sz="2800" b="1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xmlns="" id="{89FCD844-DF7E-40C9-9D11-022F7FE63189}"/>
              </a:ext>
            </a:extLst>
          </p:cNvPr>
          <p:cNvSpPr/>
          <p:nvPr/>
        </p:nvSpPr>
        <p:spPr>
          <a:xfrm>
            <a:off x="3163899" y="2888806"/>
            <a:ext cx="1779299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Initial packets</a:t>
            </a:r>
          </a:p>
          <a:p>
            <a:pPr algn="ctr"/>
            <a:r>
              <a:rPr lang="fr-BE" sz="1400" b="1" dirty="0" smtClean="0"/>
              <a:t>(all exept Version Negotiation)</a:t>
            </a:r>
            <a:endParaRPr lang="en-GB" sz="1400" b="1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xmlns="" id="{89FCD844-DF7E-40C9-9D11-022F7FE63189}"/>
              </a:ext>
            </a:extLst>
          </p:cNvPr>
          <p:cNvSpPr/>
          <p:nvPr/>
        </p:nvSpPr>
        <p:spPr>
          <a:xfrm>
            <a:off x="7813676" y="2888806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All other packet</a:t>
            </a:r>
            <a:endParaRPr lang="en-GB" sz="1400" b="1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943198" y="3354799"/>
            <a:ext cx="28704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3114556" y="1735941"/>
            <a:ext cx="1828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Keys staticallly derived</a:t>
            </a:r>
            <a:endParaRPr lang="en-GB" sz="1400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4053547" y="2024742"/>
            <a:ext cx="1" cy="86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4992541" y="3011570"/>
            <a:ext cx="2833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Keys derived from crypto handshake</a:t>
            </a:r>
            <a:endParaRPr lang="en-GB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25D0CFDD-F8D9-4498-A666-F31BA473AEDD}"/>
              </a:ext>
            </a:extLst>
          </p:cNvPr>
          <p:cNvSpPr txBox="1"/>
          <p:nvPr/>
        </p:nvSpPr>
        <p:spPr>
          <a:xfrm>
            <a:off x="6241981" y="1501522"/>
            <a:ext cx="1474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smtClean="0"/>
              <a:t>TOREAD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37672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5D0CFDD-F8D9-4498-A666-F31BA473AEDD}"/>
              </a:ext>
            </a:extLst>
          </p:cNvPr>
          <p:cNvSpPr txBox="1"/>
          <p:nvPr/>
        </p:nvSpPr>
        <p:spPr>
          <a:xfrm>
            <a:off x="9308369" y="0"/>
            <a:ext cx="28836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smtClean="0"/>
              <a:t>Packet number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11283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xmlns="" id="{89FCD844-DF7E-40C9-9D11-022F7FE63189}"/>
              </a:ext>
            </a:extLst>
          </p:cNvPr>
          <p:cNvSpPr/>
          <p:nvPr/>
        </p:nvSpPr>
        <p:spPr>
          <a:xfrm>
            <a:off x="1652953" y="1459524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Ready </a:t>
            </a:r>
            <a:endParaRPr lang="en-GB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04266D3A-83FA-4DC5-B077-3FE3BE66996C}"/>
              </a:ext>
            </a:extLst>
          </p:cNvPr>
          <p:cNvSpPr/>
          <p:nvPr/>
        </p:nvSpPr>
        <p:spPr>
          <a:xfrm>
            <a:off x="1652952" y="4809393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Send </a:t>
            </a:r>
            <a:endParaRPr lang="en-GB" b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20EF6430-F8E7-4FD1-9FFC-35EEC2563371}"/>
              </a:ext>
            </a:extLst>
          </p:cNvPr>
          <p:cNvSpPr/>
          <p:nvPr/>
        </p:nvSpPr>
        <p:spPr>
          <a:xfrm>
            <a:off x="5348653" y="4809393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Sent </a:t>
            </a:r>
            <a:endParaRPr lang="en-GB" b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A05BD43F-3BA6-4D44-9A89-6240DC624C9A}"/>
              </a:ext>
            </a:extLst>
          </p:cNvPr>
          <p:cNvSpPr/>
          <p:nvPr/>
        </p:nvSpPr>
        <p:spPr>
          <a:xfrm>
            <a:off x="5348652" y="1459523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Sent </a:t>
            </a:r>
            <a:endParaRPr lang="en-GB" b="1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D18BD9DA-F640-40D8-890E-826C2DD83CAC}"/>
              </a:ext>
            </a:extLst>
          </p:cNvPr>
          <p:cNvSpPr/>
          <p:nvPr/>
        </p:nvSpPr>
        <p:spPr>
          <a:xfrm>
            <a:off x="9044354" y="1459522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Recvd </a:t>
            </a:r>
            <a:endParaRPr lang="en-GB" b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C9FE4625-6D4C-4C81-B023-2ED8433BE05F}"/>
              </a:ext>
            </a:extLst>
          </p:cNvPr>
          <p:cNvSpPr/>
          <p:nvPr/>
        </p:nvSpPr>
        <p:spPr>
          <a:xfrm>
            <a:off x="9044354" y="4809392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Recvd </a:t>
            </a:r>
            <a:endParaRPr lang="en-GB" b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FA4799A5-0298-4D1C-A51C-8C4AC1ECF70E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3147646" y="1925516"/>
            <a:ext cx="220100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015152B5-CA66-4A0F-9894-51E75D341D8D}"/>
              </a:ext>
            </a:extLst>
          </p:cNvPr>
          <p:cNvCxnSpPr/>
          <p:nvPr/>
        </p:nvCxnSpPr>
        <p:spPr>
          <a:xfrm flipV="1">
            <a:off x="2919046" y="2391507"/>
            <a:ext cx="2672862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7849844A-8993-4C5F-A72A-918BFA1F176F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400299" y="2391509"/>
            <a:ext cx="1" cy="241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xmlns="" id="{35CD81BA-EEE1-4F6F-B1D2-060F1B5B1F9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147645" y="5275386"/>
            <a:ext cx="2201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xmlns="" id="{1055E33E-43DF-4EA1-B851-345375F53862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6843346" y="5275385"/>
            <a:ext cx="220100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xmlns="" id="{774693B9-DF54-4AE5-81F3-7FD221F2E9EC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6843345" y="1925515"/>
            <a:ext cx="220100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xmlns="" id="{FE3792FD-3716-4B03-8B24-62235C4F1465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H="1" flipV="1">
            <a:off x="6095999" y="2391508"/>
            <a:ext cx="1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EC37E58C-8569-44E3-A1DC-1FED44F81068}"/>
              </a:ext>
            </a:extLst>
          </p:cNvPr>
          <p:cNvSpPr txBox="1"/>
          <p:nvPr/>
        </p:nvSpPr>
        <p:spPr>
          <a:xfrm>
            <a:off x="3404781" y="1538360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s.RESET_STREAM</a:t>
            </a:r>
            <a:endParaRPr lang="en-GB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xmlns="" id="{FAA392D6-1A3B-4D0A-8C01-817A0F04B637}"/>
              </a:ext>
            </a:extLst>
          </p:cNvPr>
          <p:cNvSpPr txBox="1"/>
          <p:nvPr/>
        </p:nvSpPr>
        <p:spPr>
          <a:xfrm rot="18948727">
            <a:off x="3242901" y="3192815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s.RESET_STREAM</a:t>
            </a:r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xmlns="" id="{E9D2A897-EAB3-4778-A48C-996CC1E8AC50}"/>
              </a:ext>
            </a:extLst>
          </p:cNvPr>
          <p:cNvSpPr txBox="1"/>
          <p:nvPr/>
        </p:nvSpPr>
        <p:spPr>
          <a:xfrm rot="16200000">
            <a:off x="4946881" y="3496169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s.RESET_STREAM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xmlns="" id="{25FE3CA9-2E21-4E5D-8555-BE8394BBA317}"/>
              </a:ext>
            </a:extLst>
          </p:cNvPr>
          <p:cNvSpPr txBox="1"/>
          <p:nvPr/>
        </p:nvSpPr>
        <p:spPr>
          <a:xfrm>
            <a:off x="7599222" y="1556182"/>
            <a:ext cx="6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r.ACK</a:t>
            </a:r>
            <a:endParaRPr lang="en-GB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0692236C-15B0-4B00-964F-2FC9F6384F6F}"/>
              </a:ext>
            </a:extLst>
          </p:cNvPr>
          <p:cNvSpPr txBox="1"/>
          <p:nvPr/>
        </p:nvSpPr>
        <p:spPr>
          <a:xfrm>
            <a:off x="7641825" y="4809391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rAll.ACK</a:t>
            </a:r>
            <a:endParaRPr lang="en-GB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xmlns="" id="{CE7EF607-C441-4C6F-934E-973FAD16220A}"/>
              </a:ext>
            </a:extLst>
          </p:cNvPr>
          <p:cNvSpPr txBox="1"/>
          <p:nvPr/>
        </p:nvSpPr>
        <p:spPr>
          <a:xfrm>
            <a:off x="3431822" y="4897256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s.STREAM + FIN</a:t>
            </a:r>
            <a:endParaRPr lang="en-GB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C9963DA0-1C1A-4E2E-BA58-B5FF1051DD91}"/>
              </a:ext>
            </a:extLst>
          </p:cNvPr>
          <p:cNvSpPr txBox="1"/>
          <p:nvPr/>
        </p:nvSpPr>
        <p:spPr>
          <a:xfrm rot="16200000">
            <a:off x="712377" y="3031062"/>
            <a:ext cx="258474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s.STREAM</a:t>
            </a:r>
          </a:p>
          <a:p>
            <a:r>
              <a:rPr lang="fr-BE" dirty="0"/>
              <a:t>s.STRAM_DATA_BLOCKED</a:t>
            </a:r>
          </a:p>
          <a:p>
            <a:r>
              <a:rPr lang="en-GB" sz="1400" dirty="0"/>
              <a:t>Peer Create Bidirectional Stream</a:t>
            </a:r>
            <a:endParaRPr lang="fr-BE" sz="1400" dirty="0"/>
          </a:p>
          <a:p>
            <a:endParaRPr lang="en-GB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endCxn id="4" idx="1"/>
          </p:cNvCxnSpPr>
          <p:nvPr/>
        </p:nvCxnSpPr>
        <p:spPr>
          <a:xfrm>
            <a:off x="1072662" y="1055078"/>
            <a:ext cx="799184" cy="540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88F6E5C9-E973-4B06-9C4B-9944C2767988}"/>
              </a:ext>
            </a:extLst>
          </p:cNvPr>
          <p:cNvSpPr txBox="1"/>
          <p:nvPr/>
        </p:nvSpPr>
        <p:spPr>
          <a:xfrm>
            <a:off x="359650" y="436564"/>
            <a:ext cx="323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Create Stream (Sending</a:t>
            </a:r>
            <a:r>
              <a:rPr lang="en-GB" dirty="0"/>
              <a:t>)</a:t>
            </a:r>
          </a:p>
          <a:p>
            <a:r>
              <a:rPr lang="en-GB" dirty="0"/>
              <a:t>Peer Create Bidirectional Stream</a:t>
            </a:r>
            <a:endParaRPr lang="fr-BE" dirty="0"/>
          </a:p>
        </p:txBody>
      </p:sp>
      <p:sp>
        <p:nvSpPr>
          <p:cNvPr id="3" name="Bulle narrative : rectangle à coins arrondis 2">
            <a:extLst>
              <a:ext uri="{FF2B5EF4-FFF2-40B4-BE49-F238E27FC236}">
                <a16:creationId xmlns:a16="http://schemas.microsoft.com/office/drawing/2014/main" xmlns="" id="{988D0EB4-947A-46B9-A29D-46DAE79C5B8E}"/>
              </a:ext>
            </a:extLst>
          </p:cNvPr>
          <p:cNvSpPr/>
          <p:nvPr/>
        </p:nvSpPr>
        <p:spPr>
          <a:xfrm>
            <a:off x="3790358" y="1072421"/>
            <a:ext cx="1126921" cy="369332"/>
          </a:xfrm>
          <a:prstGeom prst="wedgeRound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sending</a:t>
            </a:r>
            <a:endParaRPr lang="en-GB" dirty="0"/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xmlns="" id="{5DD2B065-1291-4E98-9EA8-E397CA6004D6}"/>
              </a:ext>
            </a:extLst>
          </p:cNvPr>
          <p:cNvSpPr/>
          <p:nvPr/>
        </p:nvSpPr>
        <p:spPr>
          <a:xfrm>
            <a:off x="7599222" y="1138519"/>
            <a:ext cx="1126921" cy="369332"/>
          </a:xfrm>
          <a:prstGeom prst="wedgeRound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receiving</a:t>
            </a:r>
            <a:endParaRPr lang="en-GB" dirty="0"/>
          </a:p>
        </p:txBody>
      </p:sp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xmlns="" id="{949E7391-F356-4A29-822D-BB2783A50072}"/>
              </a:ext>
            </a:extLst>
          </p:cNvPr>
          <p:cNvSpPr/>
          <p:nvPr/>
        </p:nvSpPr>
        <p:spPr>
          <a:xfrm>
            <a:off x="9228239" y="624253"/>
            <a:ext cx="1126921" cy="603783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Terminal state</a:t>
            </a:r>
            <a:endParaRPr lang="en-GB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3854FA4F-3B96-4A8F-9412-672862F5CD0D}"/>
              </a:ext>
            </a:extLst>
          </p:cNvPr>
          <p:cNvSpPr txBox="1"/>
          <p:nvPr/>
        </p:nvSpPr>
        <p:spPr>
          <a:xfrm>
            <a:off x="8669718" y="1656"/>
            <a:ext cx="35222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Sending Stream States</a:t>
            </a:r>
          </a:p>
        </p:txBody>
      </p:sp>
    </p:spTree>
    <p:extLst>
      <p:ext uri="{BB962C8B-B14F-4D97-AF65-F5344CB8AC3E}">
        <p14:creationId xmlns:p14="http://schemas.microsoft.com/office/powerpoint/2010/main" val="37587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xmlns="" id="{89FCD844-DF7E-40C9-9D11-022F7FE63189}"/>
              </a:ext>
            </a:extLst>
          </p:cNvPr>
          <p:cNvSpPr/>
          <p:nvPr/>
        </p:nvSpPr>
        <p:spPr>
          <a:xfrm>
            <a:off x="1652953" y="1547448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Recv </a:t>
            </a:r>
            <a:endParaRPr lang="en-GB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04266D3A-83FA-4DC5-B077-3FE3BE66996C}"/>
              </a:ext>
            </a:extLst>
          </p:cNvPr>
          <p:cNvSpPr/>
          <p:nvPr/>
        </p:nvSpPr>
        <p:spPr>
          <a:xfrm>
            <a:off x="1652952" y="4897317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Size Known </a:t>
            </a:r>
            <a:endParaRPr lang="en-GB" b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20EF6430-F8E7-4FD1-9FFC-35EEC2563371}"/>
              </a:ext>
            </a:extLst>
          </p:cNvPr>
          <p:cNvSpPr/>
          <p:nvPr/>
        </p:nvSpPr>
        <p:spPr>
          <a:xfrm>
            <a:off x="5348652" y="4897315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Recvd </a:t>
            </a:r>
            <a:endParaRPr lang="en-GB" b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A05BD43F-3BA6-4D44-9A89-6240DC624C9A}"/>
              </a:ext>
            </a:extLst>
          </p:cNvPr>
          <p:cNvSpPr/>
          <p:nvPr/>
        </p:nvSpPr>
        <p:spPr>
          <a:xfrm>
            <a:off x="5348652" y="1547447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Recvd </a:t>
            </a:r>
            <a:endParaRPr lang="en-GB" b="1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D18BD9DA-F640-40D8-890E-826C2DD83CAC}"/>
              </a:ext>
            </a:extLst>
          </p:cNvPr>
          <p:cNvSpPr/>
          <p:nvPr/>
        </p:nvSpPr>
        <p:spPr>
          <a:xfrm>
            <a:off x="9044354" y="1547446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Read </a:t>
            </a:r>
            <a:endParaRPr lang="en-GB" b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C9FE4625-6D4C-4C81-B023-2ED8433BE05F}"/>
              </a:ext>
            </a:extLst>
          </p:cNvPr>
          <p:cNvSpPr/>
          <p:nvPr/>
        </p:nvSpPr>
        <p:spPr>
          <a:xfrm>
            <a:off x="9044354" y="4897316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Read </a:t>
            </a:r>
            <a:endParaRPr lang="en-GB" b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FA4799A5-0298-4D1C-A51C-8C4AC1ECF70E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3147646" y="2013440"/>
            <a:ext cx="220100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015152B5-CA66-4A0F-9894-51E75D341D8D}"/>
              </a:ext>
            </a:extLst>
          </p:cNvPr>
          <p:cNvCxnSpPr/>
          <p:nvPr/>
        </p:nvCxnSpPr>
        <p:spPr>
          <a:xfrm flipV="1">
            <a:off x="2919046" y="2479431"/>
            <a:ext cx="2672862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7849844A-8993-4C5F-A72A-918BFA1F176F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400299" y="2479433"/>
            <a:ext cx="1" cy="241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xmlns="" id="{35CD81BA-EEE1-4F6F-B1D2-060F1B5B1F95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3147645" y="5363308"/>
            <a:ext cx="2201007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xmlns="" id="{1055E33E-43DF-4EA1-B851-345375F53862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6843345" y="5363308"/>
            <a:ext cx="22010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xmlns="" id="{774693B9-DF54-4AE5-81F3-7FD221F2E9EC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6843345" y="2013439"/>
            <a:ext cx="220100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xmlns="" id="{FE3792FD-3716-4B03-8B24-62235C4F1465}"/>
              </a:ext>
            </a:extLst>
          </p:cNvPr>
          <p:cNvCxnSpPr>
            <a:cxnSpLocks/>
          </p:cNvCxnSpPr>
          <p:nvPr/>
        </p:nvCxnSpPr>
        <p:spPr>
          <a:xfrm flipH="1" flipV="1">
            <a:off x="5887774" y="2479431"/>
            <a:ext cx="1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EC37E58C-8569-44E3-A1DC-1FED44F81068}"/>
              </a:ext>
            </a:extLst>
          </p:cNvPr>
          <p:cNvSpPr txBox="1"/>
          <p:nvPr/>
        </p:nvSpPr>
        <p:spPr>
          <a:xfrm>
            <a:off x="3404781" y="1626284"/>
            <a:ext cx="17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r.RESET_STREAM</a:t>
            </a:r>
            <a:endParaRPr lang="en-GB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xmlns="" id="{FAA392D6-1A3B-4D0A-8C01-817A0F04B637}"/>
              </a:ext>
            </a:extLst>
          </p:cNvPr>
          <p:cNvSpPr txBox="1"/>
          <p:nvPr/>
        </p:nvSpPr>
        <p:spPr>
          <a:xfrm rot="18948727">
            <a:off x="3259316" y="3280739"/>
            <a:ext cx="17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r.RESET_STREAM</a:t>
            </a:r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xmlns="" id="{E9D2A897-EAB3-4778-A48C-996CC1E8AC50}"/>
              </a:ext>
            </a:extLst>
          </p:cNvPr>
          <p:cNvSpPr txBox="1"/>
          <p:nvPr/>
        </p:nvSpPr>
        <p:spPr>
          <a:xfrm rot="16200000">
            <a:off x="4664278" y="3566218"/>
            <a:ext cx="19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[r.RESET_STREAM]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xmlns="" id="{25FE3CA9-2E21-4E5D-8555-BE8394BBA317}"/>
              </a:ext>
            </a:extLst>
          </p:cNvPr>
          <p:cNvSpPr txBox="1"/>
          <p:nvPr/>
        </p:nvSpPr>
        <p:spPr>
          <a:xfrm>
            <a:off x="7223748" y="1626519"/>
            <a:ext cx="141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app.read.RST</a:t>
            </a:r>
            <a:endParaRPr lang="en-GB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0692236C-15B0-4B00-964F-2FC9F6384F6F}"/>
              </a:ext>
            </a:extLst>
          </p:cNvPr>
          <p:cNvSpPr txBox="1"/>
          <p:nvPr/>
        </p:nvSpPr>
        <p:spPr>
          <a:xfrm>
            <a:off x="7641825" y="4897315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rAll.ACK</a:t>
            </a:r>
            <a:endParaRPr lang="en-GB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xmlns="" id="{CE7EF607-C441-4C6F-934E-973FAD16220A}"/>
              </a:ext>
            </a:extLst>
          </p:cNvPr>
          <p:cNvSpPr txBox="1"/>
          <p:nvPr/>
        </p:nvSpPr>
        <p:spPr>
          <a:xfrm>
            <a:off x="3431822" y="4985180"/>
            <a:ext cx="17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app.read.all data</a:t>
            </a:r>
            <a:endParaRPr lang="en-GB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C9963DA0-1C1A-4E2E-BA58-B5FF1051DD91}"/>
              </a:ext>
            </a:extLst>
          </p:cNvPr>
          <p:cNvSpPr txBox="1"/>
          <p:nvPr/>
        </p:nvSpPr>
        <p:spPr>
          <a:xfrm rot="16200000">
            <a:off x="1219384" y="3494259"/>
            <a:ext cx="16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r.STREAM + FIN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endCxn id="4" idx="1"/>
          </p:cNvCxnSpPr>
          <p:nvPr/>
        </p:nvCxnSpPr>
        <p:spPr>
          <a:xfrm>
            <a:off x="1072662" y="1143002"/>
            <a:ext cx="799184" cy="540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229185" y="14804"/>
            <a:ext cx="5386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r.STREAM / r.RESET_STREAM/ r.STRAM_DATA_BLOCKED</a:t>
            </a:r>
          </a:p>
          <a:p>
            <a:r>
              <a:rPr lang="fr-BE" dirty="0"/>
              <a:t>Create Bidirectional Stream (Sending)</a:t>
            </a:r>
          </a:p>
          <a:p>
            <a:r>
              <a:rPr lang="fr-BE" dirty="0"/>
              <a:t>r.MAX_STREAM_DATA / r.STOP_SENDING (Bidirectional)</a:t>
            </a:r>
          </a:p>
          <a:p>
            <a:r>
              <a:rPr lang="fr-BE" dirty="0"/>
              <a:t>Create Higher-Numbered Stream</a:t>
            </a:r>
            <a:endParaRPr lang="en-GB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xmlns="" id="{F4BA6B60-DF61-4E3A-B967-DF30AA624FE0}"/>
              </a:ext>
            </a:extLst>
          </p:cNvPr>
          <p:cNvCxnSpPr>
            <a:cxnSpLocks/>
          </p:cNvCxnSpPr>
          <p:nvPr/>
        </p:nvCxnSpPr>
        <p:spPr>
          <a:xfrm flipH="1">
            <a:off x="6304227" y="2505971"/>
            <a:ext cx="1" cy="23913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xmlns="" id="{E9ED5443-1DA7-441F-B3CC-AA9A0CEBB87B}"/>
              </a:ext>
            </a:extLst>
          </p:cNvPr>
          <p:cNvSpPr txBox="1"/>
          <p:nvPr/>
        </p:nvSpPr>
        <p:spPr>
          <a:xfrm rot="16200000">
            <a:off x="5916870" y="3503708"/>
            <a:ext cx="12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[r.ALL data]</a:t>
            </a:r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1B9DEA2C-3E1F-47F7-9854-33FFAE313979}"/>
              </a:ext>
            </a:extLst>
          </p:cNvPr>
          <p:cNvSpPr txBox="1"/>
          <p:nvPr/>
        </p:nvSpPr>
        <p:spPr>
          <a:xfrm>
            <a:off x="8469138" y="0"/>
            <a:ext cx="3722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Receiving Stream States</a:t>
            </a:r>
          </a:p>
        </p:txBody>
      </p:sp>
    </p:spTree>
    <p:extLst>
      <p:ext uri="{BB962C8B-B14F-4D97-AF65-F5344CB8AC3E}">
        <p14:creationId xmlns:p14="http://schemas.microsoft.com/office/powerpoint/2010/main" val="15203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ZoneTexte 161">
            <a:extLst>
              <a:ext uri="{FF2B5EF4-FFF2-40B4-BE49-F238E27FC236}">
                <a16:creationId xmlns:a16="http://schemas.microsoft.com/office/drawing/2014/main" xmlns="" id="{1E9F2AA7-EE6F-4583-B9CC-274E91DD8329}"/>
              </a:ext>
            </a:extLst>
          </p:cNvPr>
          <p:cNvSpPr txBox="1"/>
          <p:nvPr/>
        </p:nvSpPr>
        <p:spPr>
          <a:xfrm>
            <a:off x="7918162" y="-13891"/>
            <a:ext cx="4273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Bidirectional Stream States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xmlns="" id="{1EA6948B-714F-43F0-9744-118D43364489}"/>
              </a:ext>
            </a:extLst>
          </p:cNvPr>
          <p:cNvSpPr/>
          <p:nvPr/>
        </p:nvSpPr>
        <p:spPr>
          <a:xfrm>
            <a:off x="1114692" y="329113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/>
              <a:t>idle </a:t>
            </a:r>
            <a:endParaRPr lang="en-GB" sz="1600" b="1" dirty="0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xmlns="" id="{CB6D624A-7107-465A-8446-21A7AFD83649}"/>
              </a:ext>
            </a:extLst>
          </p:cNvPr>
          <p:cNvSpPr/>
          <p:nvPr/>
        </p:nvSpPr>
        <p:spPr>
          <a:xfrm>
            <a:off x="1114692" y="2916149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/>
              <a:t>Open </a:t>
            </a:r>
            <a:endParaRPr lang="en-GB" sz="1600" b="1" dirty="0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xmlns="" id="{D96BE0B3-B7D3-43C3-BCE3-CF021A5D7237}"/>
              </a:ext>
            </a:extLst>
          </p:cNvPr>
          <p:cNvSpPr/>
          <p:nvPr/>
        </p:nvSpPr>
        <p:spPr>
          <a:xfrm>
            <a:off x="7422276" y="4234674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/>
              <a:t>Half-Closed</a:t>
            </a:r>
          </a:p>
          <a:p>
            <a:pPr algn="ctr"/>
            <a:r>
              <a:rPr lang="fr-BE" sz="1600" b="1" dirty="0"/>
              <a:t>(remote)</a:t>
            </a:r>
            <a:endParaRPr lang="en-GB" sz="1600" b="1" dirty="0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xmlns="" id="{619E1E41-588A-483E-9D50-84EBFE3C6057}"/>
              </a:ext>
            </a:extLst>
          </p:cNvPr>
          <p:cNvSpPr/>
          <p:nvPr/>
        </p:nvSpPr>
        <p:spPr>
          <a:xfrm>
            <a:off x="5279943" y="3443520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/>
              <a:t>Half-Closed</a:t>
            </a:r>
          </a:p>
          <a:p>
            <a:pPr algn="ctr"/>
            <a:r>
              <a:rPr lang="fr-BE" sz="1600" b="1" dirty="0"/>
              <a:t>(local)</a:t>
            </a:r>
            <a:endParaRPr lang="en-GB" sz="1600" b="1" dirty="0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xmlns="" id="{C5D5C692-6E58-4BC9-8D5E-89B457F0E824}"/>
              </a:ext>
            </a:extLst>
          </p:cNvPr>
          <p:cNvSpPr/>
          <p:nvPr/>
        </p:nvSpPr>
        <p:spPr>
          <a:xfrm>
            <a:off x="9601200" y="3080071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/>
              <a:t>Closed</a:t>
            </a:r>
            <a:endParaRPr lang="en-GB" sz="1600" b="1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66718011-F1A9-4A80-9F56-C0593A608762}"/>
              </a:ext>
            </a:extLst>
          </p:cNvPr>
          <p:cNvSpPr/>
          <p:nvPr/>
        </p:nvSpPr>
        <p:spPr>
          <a:xfrm>
            <a:off x="313267" y="1573810"/>
            <a:ext cx="1337733" cy="523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Ready</a:t>
            </a:r>
            <a:endParaRPr lang="en-GB" dirty="0"/>
          </a:p>
        </p:txBody>
      </p:sp>
      <p:sp>
        <p:nvSpPr>
          <p:cNvPr id="176" name="Rectangle : coins arrondis 175">
            <a:extLst>
              <a:ext uri="{FF2B5EF4-FFF2-40B4-BE49-F238E27FC236}">
                <a16:creationId xmlns:a16="http://schemas.microsoft.com/office/drawing/2014/main" xmlns="" id="{6EC3BE33-2D16-45B4-B62D-63EB4C274A25}"/>
              </a:ext>
            </a:extLst>
          </p:cNvPr>
          <p:cNvSpPr/>
          <p:nvPr/>
        </p:nvSpPr>
        <p:spPr>
          <a:xfrm>
            <a:off x="2218267" y="1557332"/>
            <a:ext cx="1243342" cy="523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Recv</a:t>
            </a:r>
            <a:endParaRPr lang="en-GB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xmlns="" id="{523D3E57-D6CD-47B5-9604-315199251AF9}"/>
              </a:ext>
            </a:extLst>
          </p:cNvPr>
          <p:cNvSpPr/>
          <p:nvPr/>
        </p:nvSpPr>
        <p:spPr>
          <a:xfrm>
            <a:off x="313267" y="5093501"/>
            <a:ext cx="1337733" cy="523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Send</a:t>
            </a:r>
            <a:endParaRPr lang="en-GB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2357F8A8-5CDA-4D11-8FE0-1989EE191E4A}"/>
              </a:ext>
            </a:extLst>
          </p:cNvPr>
          <p:cNvSpPr/>
          <p:nvPr/>
        </p:nvSpPr>
        <p:spPr>
          <a:xfrm>
            <a:off x="2270671" y="4598904"/>
            <a:ext cx="1337733" cy="523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Reset Sent</a:t>
            </a:r>
            <a:endParaRPr lang="en-GB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D725C38A-8727-4AD5-B8C6-AA47886C28D2}"/>
              </a:ext>
            </a:extLst>
          </p:cNvPr>
          <p:cNvSpPr/>
          <p:nvPr/>
        </p:nvSpPr>
        <p:spPr>
          <a:xfrm>
            <a:off x="2270671" y="5645466"/>
            <a:ext cx="1337733" cy="523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Sent</a:t>
            </a:r>
            <a:endParaRPr lang="en-GB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70DF2D4B-F8F5-40C3-B075-1CAE3632CAFD}"/>
              </a:ext>
            </a:extLst>
          </p:cNvPr>
          <p:cNvSpPr/>
          <p:nvPr/>
        </p:nvSpPr>
        <p:spPr>
          <a:xfrm>
            <a:off x="4065607" y="4598904"/>
            <a:ext cx="1337733" cy="5232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Reset Recvd</a:t>
            </a:r>
            <a:endParaRPr lang="en-GB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xmlns="" id="{48D27E21-6331-4013-A8ED-C8F531D3EB23}"/>
              </a:ext>
            </a:extLst>
          </p:cNvPr>
          <p:cNvSpPr/>
          <p:nvPr/>
        </p:nvSpPr>
        <p:spPr>
          <a:xfrm>
            <a:off x="4065607" y="5645466"/>
            <a:ext cx="1337733" cy="5232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Recvd</a:t>
            </a:r>
            <a:endParaRPr lang="en-GB" dirty="0"/>
          </a:p>
        </p:txBody>
      </p:sp>
      <p:cxnSp>
        <p:nvCxnSpPr>
          <p:cNvPr id="188" name="Connecteur droit avec flèche 187">
            <a:extLst>
              <a:ext uri="{FF2B5EF4-FFF2-40B4-BE49-F238E27FC236}">
                <a16:creationId xmlns:a16="http://schemas.microsoft.com/office/drawing/2014/main" xmlns="" id="{08D9A169-A7C0-461D-8187-840540051B18}"/>
              </a:ext>
            </a:extLst>
          </p:cNvPr>
          <p:cNvCxnSpPr>
            <a:stCxn id="178" idx="3"/>
            <a:endCxn id="180" idx="1"/>
          </p:cNvCxnSpPr>
          <p:nvPr/>
        </p:nvCxnSpPr>
        <p:spPr>
          <a:xfrm flipV="1">
            <a:off x="1651000" y="4860545"/>
            <a:ext cx="619671" cy="494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xmlns="" id="{2DE85B40-3301-44A8-BFE9-E72679501136}"/>
              </a:ext>
            </a:extLst>
          </p:cNvPr>
          <p:cNvCxnSpPr>
            <a:cxnSpLocks/>
            <a:stCxn id="178" idx="3"/>
            <a:endCxn id="182" idx="1"/>
          </p:cNvCxnSpPr>
          <p:nvPr/>
        </p:nvCxnSpPr>
        <p:spPr>
          <a:xfrm>
            <a:off x="1651000" y="5355142"/>
            <a:ext cx="619671" cy="55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avec flèche 191">
            <a:extLst>
              <a:ext uri="{FF2B5EF4-FFF2-40B4-BE49-F238E27FC236}">
                <a16:creationId xmlns:a16="http://schemas.microsoft.com/office/drawing/2014/main" xmlns="" id="{D6DA2AEB-C5AE-412C-A3CD-51F2A34EA60A}"/>
              </a:ext>
            </a:extLst>
          </p:cNvPr>
          <p:cNvCxnSpPr>
            <a:cxnSpLocks/>
            <a:stCxn id="182" idx="0"/>
            <a:endCxn id="180" idx="2"/>
          </p:cNvCxnSpPr>
          <p:nvPr/>
        </p:nvCxnSpPr>
        <p:spPr>
          <a:xfrm flipV="1">
            <a:off x="2939538" y="5122185"/>
            <a:ext cx="0" cy="523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xmlns="" id="{F8CF6522-BB05-404D-89B0-27210AC93648}"/>
              </a:ext>
            </a:extLst>
          </p:cNvPr>
          <p:cNvCxnSpPr>
            <a:cxnSpLocks/>
            <a:stCxn id="180" idx="3"/>
            <a:endCxn id="184" idx="1"/>
          </p:cNvCxnSpPr>
          <p:nvPr/>
        </p:nvCxnSpPr>
        <p:spPr>
          <a:xfrm>
            <a:off x="3608404" y="4860545"/>
            <a:ext cx="457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xmlns="" id="{F06AB171-C4D0-4A6C-9431-6478921646FC}"/>
              </a:ext>
            </a:extLst>
          </p:cNvPr>
          <p:cNvCxnSpPr>
            <a:cxnSpLocks/>
          </p:cNvCxnSpPr>
          <p:nvPr/>
        </p:nvCxnSpPr>
        <p:spPr>
          <a:xfrm>
            <a:off x="3608404" y="5907106"/>
            <a:ext cx="457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 : coins arrondis 216">
            <a:extLst>
              <a:ext uri="{FF2B5EF4-FFF2-40B4-BE49-F238E27FC236}">
                <a16:creationId xmlns:a16="http://schemas.microsoft.com/office/drawing/2014/main" xmlns="" id="{B1EBE2B5-BCD4-4009-BC49-E3743BDA79EE}"/>
              </a:ext>
            </a:extLst>
          </p:cNvPr>
          <p:cNvSpPr/>
          <p:nvPr/>
        </p:nvSpPr>
        <p:spPr>
          <a:xfrm>
            <a:off x="3994017" y="1578328"/>
            <a:ext cx="1243342" cy="5232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Size Known</a:t>
            </a:r>
            <a:endParaRPr lang="en-GB" dirty="0"/>
          </a:p>
        </p:txBody>
      </p:sp>
      <p:sp>
        <p:nvSpPr>
          <p:cNvPr id="219" name="Rectangle : coins arrondis 218">
            <a:extLst>
              <a:ext uri="{FF2B5EF4-FFF2-40B4-BE49-F238E27FC236}">
                <a16:creationId xmlns:a16="http://schemas.microsoft.com/office/drawing/2014/main" xmlns="" id="{841C666D-A606-47D4-B762-686A42A8296D}"/>
              </a:ext>
            </a:extLst>
          </p:cNvPr>
          <p:cNvSpPr/>
          <p:nvPr/>
        </p:nvSpPr>
        <p:spPr>
          <a:xfrm>
            <a:off x="5899017" y="1112444"/>
            <a:ext cx="1243342" cy="5232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Reset Recvd</a:t>
            </a:r>
            <a:endParaRPr lang="en-GB" dirty="0"/>
          </a:p>
        </p:txBody>
      </p:sp>
      <p:cxnSp>
        <p:nvCxnSpPr>
          <p:cNvPr id="220" name="Connecteur droit avec flèche 219">
            <a:extLst>
              <a:ext uri="{FF2B5EF4-FFF2-40B4-BE49-F238E27FC236}">
                <a16:creationId xmlns:a16="http://schemas.microsoft.com/office/drawing/2014/main" xmlns="" id="{E282615C-C279-424D-AC29-946D456855CB}"/>
              </a:ext>
            </a:extLst>
          </p:cNvPr>
          <p:cNvCxnSpPr/>
          <p:nvPr/>
        </p:nvCxnSpPr>
        <p:spPr>
          <a:xfrm flipV="1">
            <a:off x="5237359" y="1374054"/>
            <a:ext cx="619671" cy="494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 : coins arrondis 221">
            <a:extLst>
              <a:ext uri="{FF2B5EF4-FFF2-40B4-BE49-F238E27FC236}">
                <a16:creationId xmlns:a16="http://schemas.microsoft.com/office/drawing/2014/main" xmlns="" id="{3BE9F64E-183E-4FC2-9E85-9AEC4A332740}"/>
              </a:ext>
            </a:extLst>
          </p:cNvPr>
          <p:cNvSpPr/>
          <p:nvPr/>
        </p:nvSpPr>
        <p:spPr>
          <a:xfrm>
            <a:off x="5899017" y="2133948"/>
            <a:ext cx="1243342" cy="5232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Recvd</a:t>
            </a:r>
            <a:endParaRPr lang="en-GB" dirty="0"/>
          </a:p>
        </p:txBody>
      </p:sp>
      <p:cxnSp>
        <p:nvCxnSpPr>
          <p:cNvPr id="223" name="Connecteur droit avec flèche 222">
            <a:extLst>
              <a:ext uri="{FF2B5EF4-FFF2-40B4-BE49-F238E27FC236}">
                <a16:creationId xmlns:a16="http://schemas.microsoft.com/office/drawing/2014/main" xmlns="" id="{DF236E6B-21F7-4A46-966C-032D44C15BEF}"/>
              </a:ext>
            </a:extLst>
          </p:cNvPr>
          <p:cNvCxnSpPr>
            <a:cxnSpLocks/>
          </p:cNvCxnSpPr>
          <p:nvPr/>
        </p:nvCxnSpPr>
        <p:spPr>
          <a:xfrm>
            <a:off x="5258352" y="1868651"/>
            <a:ext cx="619671" cy="55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avec flèche 223">
            <a:extLst>
              <a:ext uri="{FF2B5EF4-FFF2-40B4-BE49-F238E27FC236}">
                <a16:creationId xmlns:a16="http://schemas.microsoft.com/office/drawing/2014/main" xmlns="" id="{710F0520-3080-405A-8A08-0596A1BCD120}"/>
              </a:ext>
            </a:extLst>
          </p:cNvPr>
          <p:cNvCxnSpPr>
            <a:cxnSpLocks/>
          </p:cNvCxnSpPr>
          <p:nvPr/>
        </p:nvCxnSpPr>
        <p:spPr>
          <a:xfrm flipV="1">
            <a:off x="6305416" y="1607010"/>
            <a:ext cx="0" cy="523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avec flèche 224">
            <a:extLst>
              <a:ext uri="{FF2B5EF4-FFF2-40B4-BE49-F238E27FC236}">
                <a16:creationId xmlns:a16="http://schemas.microsoft.com/office/drawing/2014/main" xmlns="" id="{FD2AD9F1-AAA5-40ED-9EF5-A8FD862862E1}"/>
              </a:ext>
            </a:extLst>
          </p:cNvPr>
          <p:cNvCxnSpPr>
            <a:cxnSpLocks/>
          </p:cNvCxnSpPr>
          <p:nvPr/>
        </p:nvCxnSpPr>
        <p:spPr>
          <a:xfrm>
            <a:off x="6753803" y="1635664"/>
            <a:ext cx="0" cy="50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 : coins arrondis 229">
            <a:extLst>
              <a:ext uri="{FF2B5EF4-FFF2-40B4-BE49-F238E27FC236}">
                <a16:creationId xmlns:a16="http://schemas.microsoft.com/office/drawing/2014/main" xmlns="" id="{13F37134-309F-4816-9A78-651A5D7CB676}"/>
              </a:ext>
            </a:extLst>
          </p:cNvPr>
          <p:cNvSpPr/>
          <p:nvPr/>
        </p:nvSpPr>
        <p:spPr>
          <a:xfrm>
            <a:off x="7590745" y="1098132"/>
            <a:ext cx="1243342" cy="5232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Reset Read</a:t>
            </a:r>
            <a:endParaRPr lang="en-GB" dirty="0"/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xmlns="" id="{E561FA01-2DAB-42B4-95C2-0E356AA4D4DF}"/>
              </a:ext>
            </a:extLst>
          </p:cNvPr>
          <p:cNvSpPr/>
          <p:nvPr/>
        </p:nvSpPr>
        <p:spPr>
          <a:xfrm>
            <a:off x="7629584" y="2144633"/>
            <a:ext cx="1243342" cy="5232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Read</a:t>
            </a:r>
            <a:endParaRPr lang="en-GB" dirty="0"/>
          </a:p>
        </p:txBody>
      </p:sp>
      <p:cxnSp>
        <p:nvCxnSpPr>
          <p:cNvPr id="233" name="Connecteur droit avec flèche 232">
            <a:extLst>
              <a:ext uri="{FF2B5EF4-FFF2-40B4-BE49-F238E27FC236}">
                <a16:creationId xmlns:a16="http://schemas.microsoft.com/office/drawing/2014/main" xmlns="" id="{AB81251E-8436-4FCE-A331-264E6593C451}"/>
              </a:ext>
            </a:extLst>
          </p:cNvPr>
          <p:cNvCxnSpPr>
            <a:cxnSpLocks/>
          </p:cNvCxnSpPr>
          <p:nvPr/>
        </p:nvCxnSpPr>
        <p:spPr>
          <a:xfrm>
            <a:off x="7142359" y="1374054"/>
            <a:ext cx="457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avec flèche 233">
            <a:extLst>
              <a:ext uri="{FF2B5EF4-FFF2-40B4-BE49-F238E27FC236}">
                <a16:creationId xmlns:a16="http://schemas.microsoft.com/office/drawing/2014/main" xmlns="" id="{FE902090-C3A8-4B74-BEF8-4402648111E1}"/>
              </a:ext>
            </a:extLst>
          </p:cNvPr>
          <p:cNvCxnSpPr>
            <a:cxnSpLocks/>
          </p:cNvCxnSpPr>
          <p:nvPr/>
        </p:nvCxnSpPr>
        <p:spPr>
          <a:xfrm>
            <a:off x="7158036" y="2420616"/>
            <a:ext cx="457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avec flèche 234">
            <a:extLst>
              <a:ext uri="{FF2B5EF4-FFF2-40B4-BE49-F238E27FC236}">
                <a16:creationId xmlns:a16="http://schemas.microsoft.com/office/drawing/2014/main" xmlns="" id="{9A07EC96-3AC2-48A7-B279-3B7E74DA5465}"/>
              </a:ext>
            </a:extLst>
          </p:cNvPr>
          <p:cNvCxnSpPr>
            <a:cxnSpLocks/>
            <a:stCxn id="164" idx="5"/>
            <a:endCxn id="176" idx="0"/>
          </p:cNvCxnSpPr>
          <p:nvPr/>
        </p:nvCxnSpPr>
        <p:spPr>
          <a:xfrm>
            <a:off x="2507788" y="950893"/>
            <a:ext cx="332150" cy="60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avec flèche 238">
            <a:extLst>
              <a:ext uri="{FF2B5EF4-FFF2-40B4-BE49-F238E27FC236}">
                <a16:creationId xmlns:a16="http://schemas.microsoft.com/office/drawing/2014/main" xmlns="" id="{2E747C15-F807-45E7-BFDC-B8E819925F1A}"/>
              </a:ext>
            </a:extLst>
          </p:cNvPr>
          <p:cNvCxnSpPr>
            <a:cxnSpLocks/>
            <a:stCxn id="164" idx="3"/>
            <a:endCxn id="175" idx="0"/>
          </p:cNvCxnSpPr>
          <p:nvPr/>
        </p:nvCxnSpPr>
        <p:spPr>
          <a:xfrm flipH="1">
            <a:off x="982134" y="950893"/>
            <a:ext cx="371575" cy="62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avec flèche 241">
            <a:extLst>
              <a:ext uri="{FF2B5EF4-FFF2-40B4-BE49-F238E27FC236}">
                <a16:creationId xmlns:a16="http://schemas.microsoft.com/office/drawing/2014/main" xmlns="" id="{54CC4135-177E-4569-9CFA-193A1B456190}"/>
              </a:ext>
            </a:extLst>
          </p:cNvPr>
          <p:cNvCxnSpPr>
            <a:cxnSpLocks/>
            <a:stCxn id="175" idx="2"/>
            <a:endCxn id="178" idx="0"/>
          </p:cNvCxnSpPr>
          <p:nvPr/>
        </p:nvCxnSpPr>
        <p:spPr>
          <a:xfrm>
            <a:off x="982134" y="2097091"/>
            <a:ext cx="0" cy="2996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avec flèche 245">
            <a:extLst>
              <a:ext uri="{FF2B5EF4-FFF2-40B4-BE49-F238E27FC236}">
                <a16:creationId xmlns:a16="http://schemas.microsoft.com/office/drawing/2014/main" xmlns="" id="{02386CF8-1EE3-4FE8-AA13-AD36A0F7108E}"/>
              </a:ext>
            </a:extLst>
          </p:cNvPr>
          <p:cNvCxnSpPr>
            <a:cxnSpLocks/>
            <a:stCxn id="176" idx="3"/>
            <a:endCxn id="217" idx="1"/>
          </p:cNvCxnSpPr>
          <p:nvPr/>
        </p:nvCxnSpPr>
        <p:spPr>
          <a:xfrm>
            <a:off x="3461609" y="1818942"/>
            <a:ext cx="532408" cy="20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>
            <a:extLst>
              <a:ext uri="{FF2B5EF4-FFF2-40B4-BE49-F238E27FC236}">
                <a16:creationId xmlns:a16="http://schemas.microsoft.com/office/drawing/2014/main" xmlns="" id="{B45C2B87-9299-4486-B04F-AA6E045EEA78}"/>
              </a:ext>
            </a:extLst>
          </p:cNvPr>
          <p:cNvCxnSpPr>
            <a:stCxn id="168" idx="7"/>
            <a:endCxn id="217" idx="2"/>
          </p:cNvCxnSpPr>
          <p:nvPr/>
        </p:nvCxnSpPr>
        <p:spPr>
          <a:xfrm flipV="1">
            <a:off x="2507788" y="2101548"/>
            <a:ext cx="2107900" cy="921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avec flèche 251">
            <a:extLst>
              <a:ext uri="{FF2B5EF4-FFF2-40B4-BE49-F238E27FC236}">
                <a16:creationId xmlns:a16="http://schemas.microsoft.com/office/drawing/2014/main" xmlns="" id="{439C077F-27BB-4F3B-B59E-6A55E27B6D38}"/>
              </a:ext>
            </a:extLst>
          </p:cNvPr>
          <p:cNvCxnSpPr>
            <a:cxnSpLocks/>
            <a:endCxn id="168" idx="4"/>
          </p:cNvCxnSpPr>
          <p:nvPr/>
        </p:nvCxnSpPr>
        <p:spPr>
          <a:xfrm flipH="1" flipV="1">
            <a:off x="1930749" y="3644609"/>
            <a:ext cx="385835" cy="2000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avec flèche 255">
            <a:extLst>
              <a:ext uri="{FF2B5EF4-FFF2-40B4-BE49-F238E27FC236}">
                <a16:creationId xmlns:a16="http://schemas.microsoft.com/office/drawing/2014/main" xmlns="" id="{AAF2B872-E6D7-42D7-869A-0AF764772FD8}"/>
              </a:ext>
            </a:extLst>
          </p:cNvPr>
          <p:cNvCxnSpPr>
            <a:cxnSpLocks/>
            <a:stCxn id="182" idx="3"/>
            <a:endCxn id="170" idx="2"/>
          </p:cNvCxnSpPr>
          <p:nvPr/>
        </p:nvCxnSpPr>
        <p:spPr>
          <a:xfrm flipV="1">
            <a:off x="3608404" y="4598904"/>
            <a:ext cx="3813872" cy="1308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avec flèche 258">
            <a:extLst>
              <a:ext uri="{FF2B5EF4-FFF2-40B4-BE49-F238E27FC236}">
                <a16:creationId xmlns:a16="http://schemas.microsoft.com/office/drawing/2014/main" xmlns="" id="{15F80B20-804A-4682-9538-EC1F3419BD2A}"/>
              </a:ext>
            </a:extLst>
          </p:cNvPr>
          <p:cNvCxnSpPr>
            <a:cxnSpLocks/>
            <a:stCxn id="232" idx="2"/>
            <a:endCxn id="170" idx="0"/>
          </p:cNvCxnSpPr>
          <p:nvPr/>
        </p:nvCxnSpPr>
        <p:spPr>
          <a:xfrm flipH="1">
            <a:off x="8238333" y="2667853"/>
            <a:ext cx="12922" cy="15668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xmlns="" id="{3E54D7A2-DE93-4811-861F-F48F159567E4}"/>
              </a:ext>
            </a:extLst>
          </p:cNvPr>
          <p:cNvCxnSpPr>
            <a:cxnSpLocks/>
          </p:cNvCxnSpPr>
          <p:nvPr/>
        </p:nvCxnSpPr>
        <p:spPr>
          <a:xfrm>
            <a:off x="8460187" y="1635664"/>
            <a:ext cx="0" cy="25990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avec flèche 266">
            <a:extLst>
              <a:ext uri="{FF2B5EF4-FFF2-40B4-BE49-F238E27FC236}">
                <a16:creationId xmlns:a16="http://schemas.microsoft.com/office/drawing/2014/main" xmlns="" id="{F7AC6A69-12E7-4B67-A60E-BB2E6236BA96}"/>
              </a:ext>
            </a:extLst>
          </p:cNvPr>
          <p:cNvCxnSpPr>
            <a:cxnSpLocks/>
            <a:stCxn id="172" idx="1"/>
          </p:cNvCxnSpPr>
          <p:nvPr/>
        </p:nvCxnSpPr>
        <p:spPr>
          <a:xfrm flipH="1" flipV="1">
            <a:off x="4896669" y="2130291"/>
            <a:ext cx="622291" cy="1419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avec flèche 269">
            <a:extLst>
              <a:ext uri="{FF2B5EF4-FFF2-40B4-BE49-F238E27FC236}">
                <a16:creationId xmlns:a16="http://schemas.microsoft.com/office/drawing/2014/main" xmlns="" id="{99F3C843-32BA-445B-A4F8-EBD52E25820E}"/>
              </a:ext>
            </a:extLst>
          </p:cNvPr>
          <p:cNvCxnSpPr>
            <a:cxnSpLocks/>
            <a:endCxn id="172" idx="4"/>
          </p:cNvCxnSpPr>
          <p:nvPr/>
        </p:nvCxnSpPr>
        <p:spPr>
          <a:xfrm flipV="1">
            <a:off x="5255059" y="4171980"/>
            <a:ext cx="840941" cy="1444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avec flèche 272">
            <a:extLst>
              <a:ext uri="{FF2B5EF4-FFF2-40B4-BE49-F238E27FC236}">
                <a16:creationId xmlns:a16="http://schemas.microsoft.com/office/drawing/2014/main" xmlns="" id="{99E80C1D-CD0F-43B7-9F88-8A2CA1CFF469}"/>
              </a:ext>
            </a:extLst>
          </p:cNvPr>
          <p:cNvCxnSpPr>
            <a:cxnSpLocks/>
            <a:endCxn id="172" idx="3"/>
          </p:cNvCxnSpPr>
          <p:nvPr/>
        </p:nvCxnSpPr>
        <p:spPr>
          <a:xfrm flipV="1">
            <a:off x="5207814" y="4065300"/>
            <a:ext cx="311146" cy="501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avec flèche 275">
            <a:extLst>
              <a:ext uri="{FF2B5EF4-FFF2-40B4-BE49-F238E27FC236}">
                <a16:creationId xmlns:a16="http://schemas.microsoft.com/office/drawing/2014/main" xmlns="" id="{39D10607-7465-4ED6-AD0B-FEF292123988}"/>
              </a:ext>
            </a:extLst>
          </p:cNvPr>
          <p:cNvCxnSpPr>
            <a:cxnSpLocks/>
            <a:stCxn id="174" idx="2"/>
            <a:endCxn id="184" idx="3"/>
          </p:cNvCxnSpPr>
          <p:nvPr/>
        </p:nvCxnSpPr>
        <p:spPr>
          <a:xfrm flipH="1">
            <a:off x="5403340" y="3444301"/>
            <a:ext cx="4197860" cy="1416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avec flèche 278">
            <a:extLst>
              <a:ext uri="{FF2B5EF4-FFF2-40B4-BE49-F238E27FC236}">
                <a16:creationId xmlns:a16="http://schemas.microsoft.com/office/drawing/2014/main" xmlns="" id="{07027E4A-A6DF-4651-B31B-0348AFB091F4}"/>
              </a:ext>
            </a:extLst>
          </p:cNvPr>
          <p:cNvCxnSpPr>
            <a:cxnSpLocks/>
            <a:stCxn id="174" idx="1"/>
            <a:endCxn id="232" idx="3"/>
          </p:cNvCxnSpPr>
          <p:nvPr/>
        </p:nvCxnSpPr>
        <p:spPr>
          <a:xfrm flipH="1" flipV="1">
            <a:off x="8872926" y="2406243"/>
            <a:ext cx="967291" cy="780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avec flèche 281">
            <a:extLst>
              <a:ext uri="{FF2B5EF4-FFF2-40B4-BE49-F238E27FC236}">
                <a16:creationId xmlns:a16="http://schemas.microsoft.com/office/drawing/2014/main" xmlns="" id="{DEBB1C9C-3D9E-4EA6-B05E-B1C92B9B837D}"/>
              </a:ext>
            </a:extLst>
          </p:cNvPr>
          <p:cNvCxnSpPr>
            <a:cxnSpLocks/>
            <a:stCxn id="174" idx="0"/>
            <a:endCxn id="230" idx="3"/>
          </p:cNvCxnSpPr>
          <p:nvPr/>
        </p:nvCxnSpPr>
        <p:spPr>
          <a:xfrm flipH="1" flipV="1">
            <a:off x="8834087" y="1359742"/>
            <a:ext cx="1583170" cy="17203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avec flèche 284">
            <a:extLst>
              <a:ext uri="{FF2B5EF4-FFF2-40B4-BE49-F238E27FC236}">
                <a16:creationId xmlns:a16="http://schemas.microsoft.com/office/drawing/2014/main" xmlns="" id="{197E7B99-DEFD-4536-9E2C-99DC5AF8F6E0}"/>
              </a:ext>
            </a:extLst>
          </p:cNvPr>
          <p:cNvCxnSpPr>
            <a:cxnSpLocks/>
            <a:stCxn id="174" idx="4"/>
          </p:cNvCxnSpPr>
          <p:nvPr/>
        </p:nvCxnSpPr>
        <p:spPr>
          <a:xfrm flipH="1">
            <a:off x="5403341" y="3808531"/>
            <a:ext cx="5013916" cy="2121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7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3514" y="2705554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/>
              <a:t>10.Connection Termination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1446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5D0CFDD-F8D9-4498-A666-F31BA473AEDD}"/>
              </a:ext>
            </a:extLst>
          </p:cNvPr>
          <p:cNvSpPr txBox="1"/>
          <p:nvPr/>
        </p:nvSpPr>
        <p:spPr>
          <a:xfrm>
            <a:off x="9558740" y="0"/>
            <a:ext cx="2633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I</a:t>
            </a:r>
            <a:r>
              <a:rPr lang="en-GB" sz="2800" b="1" dirty="0" smtClean="0"/>
              <a:t>mmediate close</a:t>
            </a:r>
            <a:endParaRPr lang="en-GB" sz="2800" b="1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xmlns="" id="{89FCD844-DF7E-40C9-9D11-022F7FE63189}"/>
              </a:ext>
            </a:extLst>
          </p:cNvPr>
          <p:cNvSpPr/>
          <p:nvPr/>
        </p:nvSpPr>
        <p:spPr>
          <a:xfrm>
            <a:off x="3376148" y="1462778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Closing connection</a:t>
            </a:r>
            <a:endParaRPr lang="en-GB" sz="1400" b="1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xmlns="" id="{89FCD844-DF7E-40C9-9D11-022F7FE63189}"/>
              </a:ext>
            </a:extLst>
          </p:cNvPr>
          <p:cNvSpPr/>
          <p:nvPr/>
        </p:nvSpPr>
        <p:spPr>
          <a:xfrm>
            <a:off x="7150337" y="1462778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Draining connection</a:t>
            </a:r>
            <a:endParaRPr lang="en-GB" sz="1400" b="1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endCxn id="3" idx="2"/>
          </p:cNvCxnSpPr>
          <p:nvPr/>
        </p:nvCxnSpPr>
        <p:spPr>
          <a:xfrm>
            <a:off x="2628801" y="1928770"/>
            <a:ext cx="7473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422427" y="1744104"/>
            <a:ext cx="22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r.CONNECTION_CLOSE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A05BD43F-3BA6-4D44-9A89-6240DC624C9A}"/>
              </a:ext>
            </a:extLst>
          </p:cNvPr>
          <p:cNvSpPr/>
          <p:nvPr/>
        </p:nvSpPr>
        <p:spPr>
          <a:xfrm>
            <a:off x="3376147" y="4270455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 sent</a:t>
            </a:r>
            <a:endParaRPr lang="en-GB" sz="1400" b="1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3" idx="4"/>
            <a:endCxn id="9" idx="0"/>
          </p:cNvCxnSpPr>
          <p:nvPr/>
        </p:nvCxnSpPr>
        <p:spPr>
          <a:xfrm flipH="1">
            <a:off x="4123494" y="2394763"/>
            <a:ext cx="1" cy="1875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 rot="16200000">
            <a:off x="3051180" y="3150831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s</a:t>
            </a:r>
            <a:r>
              <a:rPr lang="fr-BE" sz="1400" dirty="0" smtClean="0"/>
              <a:t>.CONNECTION_CLOSE</a:t>
            </a:r>
            <a:endParaRPr lang="en-GB" sz="1400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endCxn id="4" idx="6"/>
          </p:cNvCxnSpPr>
          <p:nvPr/>
        </p:nvCxnSpPr>
        <p:spPr>
          <a:xfrm flipH="1">
            <a:off x="8645030" y="1928770"/>
            <a:ext cx="148957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10134600" y="1744104"/>
            <a:ext cx="106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Sig</a:t>
            </a:r>
            <a:r>
              <a:rPr lang="fr-BE" dirty="0" smtClean="0"/>
              <a:t>nal rcv</a:t>
            </a:r>
            <a:endParaRPr lang="en-GB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870841" y="1928771"/>
            <a:ext cx="22794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5050711" y="1387997"/>
            <a:ext cx="186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[</a:t>
            </a:r>
            <a:r>
              <a:rPr lang="fr-BE" sz="1400" dirty="0" smtClean="0"/>
              <a:t>r.CONNECTION_CLOSE</a:t>
            </a:r>
          </a:p>
          <a:p>
            <a:r>
              <a:rPr lang="fr-BE" sz="1400" dirty="0" smtClean="0"/>
              <a:t>|| r.stateless_RESET</a:t>
            </a:r>
            <a:r>
              <a:rPr lang="fr-BE" sz="1400" dirty="0" smtClean="0"/>
              <a:t>]</a:t>
            </a:r>
            <a:endParaRPr lang="en-GB" sz="140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xmlns="" id="{D18BD9DA-F640-40D8-890E-826C2DD83CAC}"/>
              </a:ext>
            </a:extLst>
          </p:cNvPr>
          <p:cNvSpPr/>
          <p:nvPr/>
        </p:nvSpPr>
        <p:spPr>
          <a:xfrm>
            <a:off x="7150336" y="3226262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</a:t>
            </a:r>
            <a:endParaRPr lang="en-GB" sz="1400" b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xmlns="" id="{D18BD9DA-F640-40D8-890E-826C2DD83CAC}"/>
              </a:ext>
            </a:extLst>
          </p:cNvPr>
          <p:cNvSpPr/>
          <p:nvPr/>
        </p:nvSpPr>
        <p:spPr>
          <a:xfrm>
            <a:off x="7150335" y="4270454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 (faster)</a:t>
            </a:r>
            <a:endParaRPr lang="en-GB" sz="1400" b="1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3" idx="5"/>
            <a:endCxn id="29" idx="1"/>
          </p:cNvCxnSpPr>
          <p:nvPr/>
        </p:nvCxnSpPr>
        <p:spPr>
          <a:xfrm>
            <a:off x="4651948" y="2258277"/>
            <a:ext cx="2717281" cy="1104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4" idx="4"/>
            <a:endCxn id="29" idx="0"/>
          </p:cNvCxnSpPr>
          <p:nvPr/>
        </p:nvCxnSpPr>
        <p:spPr>
          <a:xfrm flipH="1">
            <a:off x="7897683" y="2394763"/>
            <a:ext cx="1" cy="8314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6475945" y="2557313"/>
            <a:ext cx="142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1400" dirty="0" smtClean="0"/>
              <a:t>Closing/draining </a:t>
            </a:r>
          </a:p>
          <a:p>
            <a:pPr algn="ctr"/>
            <a:r>
              <a:rPr lang="fr-BE" sz="1400" dirty="0" smtClean="0"/>
              <a:t>period finish</a:t>
            </a:r>
            <a:endParaRPr lang="en-GB" sz="1400" dirty="0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3" idx="5"/>
            <a:endCxn id="30" idx="2"/>
          </p:cNvCxnSpPr>
          <p:nvPr/>
        </p:nvCxnSpPr>
        <p:spPr>
          <a:xfrm>
            <a:off x="4651948" y="2258277"/>
            <a:ext cx="2498387" cy="2478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4" idx="5"/>
            <a:endCxn id="30" idx="7"/>
          </p:cNvCxnSpPr>
          <p:nvPr/>
        </p:nvCxnSpPr>
        <p:spPr>
          <a:xfrm flipH="1">
            <a:off x="8426135" y="2258277"/>
            <a:ext cx="2" cy="21486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 rot="2673654">
            <a:off x="4365111" y="3539818"/>
            <a:ext cx="2945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1400" dirty="0" smtClean="0"/>
              <a:t>If no new socket open</a:t>
            </a:r>
          </a:p>
          <a:p>
            <a:pPr algn="ctr"/>
            <a:r>
              <a:rPr lang="fr-BE" sz="1400" dirty="0" smtClean="0"/>
              <a:t>(no new response allow -&gt; close asap)</a:t>
            </a:r>
            <a:endParaRPr lang="en-GB" sz="1400" dirty="0"/>
          </a:p>
        </p:txBody>
      </p:sp>
      <p:sp>
        <p:nvSpPr>
          <p:cNvPr id="54" name="Bulle narrative : rectangle à coins arrondis 2">
            <a:extLst>
              <a:ext uri="{FF2B5EF4-FFF2-40B4-BE49-F238E27FC236}">
                <a16:creationId xmlns:a16="http://schemas.microsoft.com/office/drawing/2014/main" xmlns="" id="{988D0EB4-947A-46B9-A29D-46DAE79C5B8E}"/>
              </a:ext>
            </a:extLst>
          </p:cNvPr>
          <p:cNvSpPr/>
          <p:nvPr/>
        </p:nvSpPr>
        <p:spPr>
          <a:xfrm>
            <a:off x="3689418" y="1018665"/>
            <a:ext cx="1361293" cy="369332"/>
          </a:xfrm>
          <a:prstGeom prst="wedgeRound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All stream closed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0668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5D0CFDD-F8D9-4498-A666-F31BA473AEDD}"/>
              </a:ext>
            </a:extLst>
          </p:cNvPr>
          <p:cNvSpPr txBox="1"/>
          <p:nvPr/>
        </p:nvSpPr>
        <p:spPr>
          <a:xfrm>
            <a:off x="10112926" y="-47791"/>
            <a:ext cx="2079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I</a:t>
            </a:r>
            <a:r>
              <a:rPr lang="en-GB" sz="2800" b="1" dirty="0" smtClean="0"/>
              <a:t>dle timeout</a:t>
            </a:r>
            <a:endParaRPr lang="en-GB" sz="2800" b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1EA6948B-714F-43F0-9744-118D43364489}"/>
              </a:ext>
            </a:extLst>
          </p:cNvPr>
          <p:cNvSpPr/>
          <p:nvPr/>
        </p:nvSpPr>
        <p:spPr>
          <a:xfrm>
            <a:off x="5066206" y="1059639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/>
              <a:t>idle </a:t>
            </a:r>
            <a:endParaRPr lang="en-GB" sz="1600" b="1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/>
          <p:nvPr/>
        </p:nvCxnSpPr>
        <p:spPr>
          <a:xfrm>
            <a:off x="4294895" y="1417141"/>
            <a:ext cx="7473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250071" y="962204"/>
            <a:ext cx="4883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 smtClean="0"/>
              <a:t>m</a:t>
            </a:r>
            <a:r>
              <a:rPr lang="fr-BE" dirty="0" smtClean="0"/>
              <a:t>ax_idle_timeout (=min(max_peer1,max_peer2))</a:t>
            </a:r>
          </a:p>
          <a:p>
            <a:pPr algn="ctr"/>
            <a:r>
              <a:rPr lang="fr-BE" dirty="0" smtClean="0"/>
              <a:t>specified and exceed </a:t>
            </a:r>
            <a:r>
              <a:rPr lang="fr-BE" b="1" dirty="0" smtClean="0"/>
              <a:t>both</a:t>
            </a:r>
            <a:r>
              <a:rPr lang="fr-BE" dirty="0" smtClean="0"/>
              <a:t> peers</a:t>
            </a:r>
          </a:p>
          <a:p>
            <a:pPr algn="ctr"/>
            <a:r>
              <a:rPr lang="fr-BE" dirty="0" smtClean="0"/>
              <a:t>+ &gt; 3 * ProbeTimeOut</a:t>
            </a:r>
            <a:endParaRPr lang="en-GB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9" idx="4"/>
          </p:cNvCxnSpPr>
          <p:nvPr/>
        </p:nvCxnSpPr>
        <p:spPr>
          <a:xfrm flipH="1">
            <a:off x="4518067" y="1788099"/>
            <a:ext cx="1364196" cy="672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9" idx="4"/>
          </p:cNvCxnSpPr>
          <p:nvPr/>
        </p:nvCxnSpPr>
        <p:spPr>
          <a:xfrm>
            <a:off x="5882263" y="1788099"/>
            <a:ext cx="1732295" cy="676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xmlns="" id="{89FCD844-DF7E-40C9-9D11-022F7FE63189}"/>
              </a:ext>
            </a:extLst>
          </p:cNvPr>
          <p:cNvSpPr/>
          <p:nvPr/>
        </p:nvSpPr>
        <p:spPr>
          <a:xfrm>
            <a:off x="3363686" y="2535786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Closing connection</a:t>
            </a:r>
            <a:endParaRPr lang="en-GB" sz="1400" b="1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xmlns="" id="{89FCD844-DF7E-40C9-9D11-022F7FE63189}"/>
              </a:ext>
            </a:extLst>
          </p:cNvPr>
          <p:cNvSpPr/>
          <p:nvPr/>
        </p:nvSpPr>
        <p:spPr>
          <a:xfrm>
            <a:off x="7137875" y="2535786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Draining connection</a:t>
            </a:r>
            <a:endParaRPr lang="en-GB" sz="1400" b="1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xmlns="" id="{A05BD43F-3BA6-4D44-9A89-6240DC624C9A}"/>
              </a:ext>
            </a:extLst>
          </p:cNvPr>
          <p:cNvSpPr/>
          <p:nvPr/>
        </p:nvSpPr>
        <p:spPr>
          <a:xfrm>
            <a:off x="3363685" y="5343463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 sent</a:t>
            </a:r>
            <a:endParaRPr lang="en-GB" sz="1400" b="1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4111032" y="3467771"/>
            <a:ext cx="1" cy="1875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 rot="16200000">
            <a:off x="3038718" y="4223839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s</a:t>
            </a:r>
            <a:r>
              <a:rPr lang="fr-BE" sz="1400" dirty="0" smtClean="0"/>
              <a:t>.CONNECTION_CLOSE</a:t>
            </a:r>
            <a:endParaRPr lang="en-GB" sz="1400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endCxn id="21" idx="6"/>
          </p:cNvCxnSpPr>
          <p:nvPr/>
        </p:nvCxnSpPr>
        <p:spPr>
          <a:xfrm flipH="1">
            <a:off x="8632568" y="3001778"/>
            <a:ext cx="148957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10122138" y="2817112"/>
            <a:ext cx="106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Sig</a:t>
            </a:r>
            <a:r>
              <a:rPr lang="fr-BE" dirty="0" smtClean="0"/>
              <a:t>nal rcv</a:t>
            </a:r>
            <a:endParaRPr lang="en-GB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4858379" y="3001779"/>
            <a:ext cx="22794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5038249" y="2461005"/>
            <a:ext cx="186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[</a:t>
            </a:r>
            <a:r>
              <a:rPr lang="fr-BE" sz="1400" dirty="0" smtClean="0"/>
              <a:t>r.CONNECTION_CLOSE</a:t>
            </a:r>
          </a:p>
          <a:p>
            <a:r>
              <a:rPr lang="fr-BE" sz="1400" dirty="0" smtClean="0"/>
              <a:t>|| r.stateless_RESET</a:t>
            </a:r>
            <a:r>
              <a:rPr lang="fr-BE" sz="1400" dirty="0" smtClean="0"/>
              <a:t>]</a:t>
            </a:r>
            <a:endParaRPr lang="en-GB" sz="140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xmlns="" id="{D18BD9DA-F640-40D8-890E-826C2DD83CAC}"/>
              </a:ext>
            </a:extLst>
          </p:cNvPr>
          <p:cNvSpPr/>
          <p:nvPr/>
        </p:nvSpPr>
        <p:spPr>
          <a:xfrm>
            <a:off x="7137874" y="4299270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</a:t>
            </a:r>
            <a:endParaRPr lang="en-GB" sz="1400" b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xmlns="" id="{D18BD9DA-F640-40D8-890E-826C2DD83CAC}"/>
              </a:ext>
            </a:extLst>
          </p:cNvPr>
          <p:cNvSpPr/>
          <p:nvPr/>
        </p:nvSpPr>
        <p:spPr>
          <a:xfrm>
            <a:off x="7137873" y="5343462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 (faster)</a:t>
            </a:r>
            <a:endParaRPr lang="en-GB" sz="1400" b="1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20" idx="5"/>
            <a:endCxn id="29" idx="1"/>
          </p:cNvCxnSpPr>
          <p:nvPr/>
        </p:nvCxnSpPr>
        <p:spPr>
          <a:xfrm>
            <a:off x="4639486" y="3331285"/>
            <a:ext cx="2717281" cy="1104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21" idx="4"/>
            <a:endCxn id="29" idx="0"/>
          </p:cNvCxnSpPr>
          <p:nvPr/>
        </p:nvCxnSpPr>
        <p:spPr>
          <a:xfrm flipH="1">
            <a:off x="7885221" y="3467771"/>
            <a:ext cx="1" cy="8314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6463483" y="3630321"/>
            <a:ext cx="142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1400" dirty="0" smtClean="0"/>
              <a:t>Closing/draining </a:t>
            </a:r>
          </a:p>
          <a:p>
            <a:pPr algn="ctr"/>
            <a:r>
              <a:rPr lang="fr-BE" sz="1400" dirty="0" smtClean="0"/>
              <a:t>period finish</a:t>
            </a:r>
            <a:endParaRPr lang="en-GB" sz="1400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20" idx="5"/>
            <a:endCxn id="30" idx="2"/>
          </p:cNvCxnSpPr>
          <p:nvPr/>
        </p:nvCxnSpPr>
        <p:spPr>
          <a:xfrm>
            <a:off x="4639486" y="3331285"/>
            <a:ext cx="2498387" cy="2478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21" idx="5"/>
            <a:endCxn id="30" idx="7"/>
          </p:cNvCxnSpPr>
          <p:nvPr/>
        </p:nvCxnSpPr>
        <p:spPr>
          <a:xfrm flipH="1">
            <a:off x="8413673" y="3331285"/>
            <a:ext cx="2" cy="21486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 rot="2673654">
            <a:off x="4352649" y="4612826"/>
            <a:ext cx="2945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1400" dirty="0" smtClean="0"/>
              <a:t>If no new socket open</a:t>
            </a:r>
          </a:p>
          <a:p>
            <a:pPr algn="ctr"/>
            <a:r>
              <a:rPr lang="fr-BE" sz="1400" dirty="0" smtClean="0"/>
              <a:t>(no new response allow -&gt; close asap)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7311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5D0CFDD-F8D9-4498-A666-F31BA473AEDD}"/>
              </a:ext>
            </a:extLst>
          </p:cNvPr>
          <p:cNvSpPr txBox="1"/>
          <p:nvPr/>
        </p:nvSpPr>
        <p:spPr>
          <a:xfrm>
            <a:off x="9748062" y="24641"/>
            <a:ext cx="2443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S</a:t>
            </a:r>
            <a:r>
              <a:rPr lang="en-GB" sz="2800" b="1" dirty="0" smtClean="0"/>
              <a:t>tateless reset</a:t>
            </a:r>
            <a:endParaRPr lang="en-GB" sz="2800" b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89FCD844-DF7E-40C9-9D11-022F7FE63189}"/>
              </a:ext>
            </a:extLst>
          </p:cNvPr>
          <p:cNvSpPr/>
          <p:nvPr/>
        </p:nvSpPr>
        <p:spPr>
          <a:xfrm>
            <a:off x="4018405" y="2899692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Closing connection</a:t>
            </a:r>
            <a:endParaRPr lang="en-GB" sz="1400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89FCD844-DF7E-40C9-9D11-022F7FE63189}"/>
              </a:ext>
            </a:extLst>
          </p:cNvPr>
          <p:cNvSpPr/>
          <p:nvPr/>
        </p:nvSpPr>
        <p:spPr>
          <a:xfrm>
            <a:off x="7792594" y="2899692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Draining connection</a:t>
            </a:r>
            <a:endParaRPr lang="en-GB" sz="1400" b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endCxn id="9" idx="2"/>
          </p:cNvCxnSpPr>
          <p:nvPr/>
        </p:nvCxnSpPr>
        <p:spPr>
          <a:xfrm>
            <a:off x="3271058" y="3365684"/>
            <a:ext cx="7473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988669" y="3027130"/>
            <a:ext cx="2889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If StatelessResetToken field = 1</a:t>
            </a:r>
          </a:p>
          <a:p>
            <a:r>
              <a:rPr lang="fr-BE" sz="1400" dirty="0" smtClean="0"/>
              <a:t>And r.CONNECTION_CLOSE</a:t>
            </a:r>
          </a:p>
          <a:p>
            <a:r>
              <a:rPr lang="fr-BE" sz="1400" dirty="0" smtClean="0"/>
              <a:t>And r.RETIRE_CONNECTION_ID</a:t>
            </a:r>
            <a:endParaRPr lang="fr-BE" sz="1400" dirty="0"/>
          </a:p>
          <a:p>
            <a:r>
              <a:rPr lang="fr-BE" sz="1400" dirty="0" smtClean="0"/>
              <a:t>And Unpredictable Bits field &gt; 38 bits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A05BD43F-3BA6-4D44-9A89-6240DC624C9A}"/>
              </a:ext>
            </a:extLst>
          </p:cNvPr>
          <p:cNvSpPr/>
          <p:nvPr/>
        </p:nvSpPr>
        <p:spPr>
          <a:xfrm>
            <a:off x="4018404" y="5707369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 sent</a:t>
            </a:r>
            <a:endParaRPr lang="en-GB" sz="1400" b="1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9" idx="4"/>
            <a:endCxn id="13" idx="0"/>
          </p:cNvCxnSpPr>
          <p:nvPr/>
        </p:nvCxnSpPr>
        <p:spPr>
          <a:xfrm flipH="1">
            <a:off x="4765751" y="3831677"/>
            <a:ext cx="1" cy="1875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 rot="16200000">
            <a:off x="3693437" y="4587745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s</a:t>
            </a:r>
            <a:r>
              <a:rPr lang="fr-BE" sz="1400" dirty="0" smtClean="0"/>
              <a:t>.CONNECTION_CLOSE</a:t>
            </a:r>
            <a:endParaRPr lang="en-GB" sz="14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endCxn id="10" idx="6"/>
          </p:cNvCxnSpPr>
          <p:nvPr/>
        </p:nvCxnSpPr>
        <p:spPr>
          <a:xfrm flipH="1">
            <a:off x="9287287" y="3365684"/>
            <a:ext cx="99971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10338608" y="3016150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Sig</a:t>
            </a:r>
            <a:r>
              <a:rPr lang="fr-BE" dirty="0" smtClean="0"/>
              <a:t>nal rcv with</a:t>
            </a:r>
          </a:p>
          <a:p>
            <a:r>
              <a:rPr lang="fr-BE" dirty="0" smtClean="0"/>
              <a:t>Connection_close</a:t>
            </a:r>
            <a:endParaRPr lang="en-GB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513098" y="3365685"/>
            <a:ext cx="22794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5692968" y="2824911"/>
            <a:ext cx="186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[</a:t>
            </a:r>
            <a:r>
              <a:rPr lang="fr-BE" sz="1400" dirty="0" smtClean="0"/>
              <a:t>r.CONNECTION_CLOSE</a:t>
            </a:r>
          </a:p>
          <a:p>
            <a:r>
              <a:rPr lang="fr-BE" sz="1400" dirty="0" smtClean="0"/>
              <a:t>|| r.stateless_RESET</a:t>
            </a:r>
            <a:r>
              <a:rPr lang="fr-BE" sz="1400" dirty="0" smtClean="0"/>
              <a:t>]</a:t>
            </a:r>
            <a:endParaRPr lang="en-GB" sz="1400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xmlns="" id="{D18BD9DA-F640-40D8-890E-826C2DD83CAC}"/>
              </a:ext>
            </a:extLst>
          </p:cNvPr>
          <p:cNvSpPr/>
          <p:nvPr/>
        </p:nvSpPr>
        <p:spPr>
          <a:xfrm>
            <a:off x="7792593" y="4663176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</a:t>
            </a:r>
            <a:endParaRPr lang="en-GB" sz="1400" b="1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xmlns="" id="{D18BD9DA-F640-40D8-890E-826C2DD83CAC}"/>
              </a:ext>
            </a:extLst>
          </p:cNvPr>
          <p:cNvSpPr/>
          <p:nvPr/>
        </p:nvSpPr>
        <p:spPr>
          <a:xfrm>
            <a:off x="7792592" y="5707368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 (faster)</a:t>
            </a:r>
            <a:endParaRPr lang="en-GB" sz="1400" b="1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9" idx="5"/>
            <a:endCxn id="20" idx="1"/>
          </p:cNvCxnSpPr>
          <p:nvPr/>
        </p:nvCxnSpPr>
        <p:spPr>
          <a:xfrm>
            <a:off x="5294205" y="3695191"/>
            <a:ext cx="2717281" cy="1104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10" idx="4"/>
            <a:endCxn id="20" idx="0"/>
          </p:cNvCxnSpPr>
          <p:nvPr/>
        </p:nvCxnSpPr>
        <p:spPr>
          <a:xfrm flipH="1">
            <a:off x="8539940" y="3831677"/>
            <a:ext cx="1" cy="8314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>
            <a:off x="7118202" y="3994227"/>
            <a:ext cx="142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1400" dirty="0" smtClean="0"/>
              <a:t>Closing/draining </a:t>
            </a:r>
          </a:p>
          <a:p>
            <a:pPr algn="ctr"/>
            <a:r>
              <a:rPr lang="fr-BE" sz="1400" dirty="0" smtClean="0"/>
              <a:t>period finish</a:t>
            </a:r>
            <a:endParaRPr lang="en-GB" sz="1400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9" idx="5"/>
            <a:endCxn id="21" idx="2"/>
          </p:cNvCxnSpPr>
          <p:nvPr/>
        </p:nvCxnSpPr>
        <p:spPr>
          <a:xfrm>
            <a:off x="5294205" y="3695191"/>
            <a:ext cx="2498387" cy="2478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10" idx="5"/>
            <a:endCxn id="21" idx="7"/>
          </p:cNvCxnSpPr>
          <p:nvPr/>
        </p:nvCxnSpPr>
        <p:spPr>
          <a:xfrm flipH="1">
            <a:off x="9068392" y="3695191"/>
            <a:ext cx="2" cy="21486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xmlns="" id="{479D2F68-32D5-4E80-B573-2C6156DCB22F}"/>
              </a:ext>
            </a:extLst>
          </p:cNvPr>
          <p:cNvSpPr txBox="1"/>
          <p:nvPr/>
        </p:nvSpPr>
        <p:spPr>
          <a:xfrm rot="2673654">
            <a:off x="5007368" y="4976732"/>
            <a:ext cx="2945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1400" dirty="0" smtClean="0"/>
              <a:t>If no new socket open</a:t>
            </a:r>
          </a:p>
          <a:p>
            <a:pPr algn="ctr"/>
            <a:r>
              <a:rPr lang="fr-BE" sz="1400" dirty="0" smtClean="0"/>
              <a:t>(no new response allow -&gt; close asap)</a:t>
            </a:r>
            <a:endParaRPr lang="en-GB" sz="1400" dirty="0"/>
          </a:p>
        </p:txBody>
      </p:sp>
      <p:sp>
        <p:nvSpPr>
          <p:cNvPr id="28" name="Bulle narrative : rectangle à coins arrondis 2">
            <a:extLst>
              <a:ext uri="{FF2B5EF4-FFF2-40B4-BE49-F238E27FC236}">
                <a16:creationId xmlns:a16="http://schemas.microsoft.com/office/drawing/2014/main" xmlns="" id="{988D0EB4-947A-46B9-A29D-46DAE79C5B8E}"/>
              </a:ext>
            </a:extLst>
          </p:cNvPr>
          <p:cNvSpPr/>
          <p:nvPr/>
        </p:nvSpPr>
        <p:spPr>
          <a:xfrm>
            <a:off x="4919504" y="2407249"/>
            <a:ext cx="1361293" cy="369332"/>
          </a:xfrm>
          <a:prstGeom prst="wedgeRound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All stream closed</a:t>
            </a:r>
            <a:endParaRPr lang="en-GB" sz="120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xmlns="" id="{89FCD844-DF7E-40C9-9D11-022F7FE63189}"/>
              </a:ext>
            </a:extLst>
          </p:cNvPr>
          <p:cNvSpPr/>
          <p:nvPr/>
        </p:nvSpPr>
        <p:spPr>
          <a:xfrm>
            <a:off x="4018404" y="344689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Cancel</a:t>
            </a:r>
            <a:endParaRPr lang="en-GB" sz="1400" b="1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xmlns="" id="{6589CEFF-63AD-48E0-B8C2-2B9C42EE3BA1}"/>
              </a:ext>
            </a:extLst>
          </p:cNvPr>
          <p:cNvCxnSpPr>
            <a:stCxn id="9" idx="0"/>
            <a:endCxn id="30" idx="4"/>
          </p:cNvCxnSpPr>
          <p:nvPr/>
        </p:nvCxnSpPr>
        <p:spPr>
          <a:xfrm flipH="1" flipV="1">
            <a:off x="4765751" y="1276674"/>
            <a:ext cx="1" cy="16230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xmlns="" id="{25D0CFDD-F8D9-4498-A666-F31BA473AEDD}"/>
              </a:ext>
            </a:extLst>
          </p:cNvPr>
          <p:cNvSpPr txBox="1"/>
          <p:nvPr/>
        </p:nvSpPr>
        <p:spPr>
          <a:xfrm>
            <a:off x="10574495" y="640194"/>
            <a:ext cx="1474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smtClean="0"/>
              <a:t>TOREAD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5419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3514" y="2705554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/>
              <a:t>11.Error Handling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907660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712</Words>
  <Application>Microsoft Office PowerPoint</Application>
  <PresentationFormat>Grand écran</PresentationFormat>
  <Paragraphs>191</Paragraphs>
  <Slides>15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3.Streams state</vt:lpstr>
      <vt:lpstr>Présentation PowerPoint</vt:lpstr>
      <vt:lpstr>Présentation PowerPoint</vt:lpstr>
      <vt:lpstr>Présentation PowerPoint</vt:lpstr>
      <vt:lpstr>10.Connection Termination</vt:lpstr>
      <vt:lpstr>Présentation PowerPoint</vt:lpstr>
      <vt:lpstr>Présentation PowerPoint</vt:lpstr>
      <vt:lpstr>Présentation PowerPoint</vt:lpstr>
      <vt:lpstr>11.Error Handling</vt:lpstr>
      <vt:lpstr>Présentation PowerPoint</vt:lpstr>
      <vt:lpstr>Présentation PowerPoint</vt:lpstr>
      <vt:lpstr>12.Packet and Frames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Crochet</dc:creator>
  <cp:lastModifiedBy>Crochet Christophe</cp:lastModifiedBy>
  <cp:revision>25</cp:revision>
  <dcterms:created xsi:type="dcterms:W3CDTF">2020-06-26T15:12:53Z</dcterms:created>
  <dcterms:modified xsi:type="dcterms:W3CDTF">2020-10-01T15:55:38Z</dcterms:modified>
</cp:coreProperties>
</file>