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97" r:id="rId2"/>
    <p:sldId id="298" r:id="rId3"/>
    <p:sldId id="299" r:id="rId4"/>
    <p:sldId id="300" r:id="rId5"/>
    <p:sldId id="262" r:id="rId6"/>
    <p:sldId id="273" r:id="rId7"/>
    <p:sldId id="274" r:id="rId8"/>
    <p:sldId id="275" r:id="rId9"/>
    <p:sldId id="276" r:id="rId10"/>
    <p:sldId id="272" r:id="rId11"/>
    <p:sldId id="256" r:id="rId12"/>
    <p:sldId id="257" r:id="rId13"/>
    <p:sldId id="258" r:id="rId14"/>
    <p:sldId id="277" r:id="rId15"/>
    <p:sldId id="279" r:id="rId16"/>
    <p:sldId id="280" r:id="rId17"/>
    <p:sldId id="281" r:id="rId18"/>
    <p:sldId id="282" r:id="rId19"/>
    <p:sldId id="283" r:id="rId20"/>
    <p:sldId id="284" r:id="rId21"/>
    <p:sldId id="285" r:id="rId22"/>
    <p:sldId id="288" r:id="rId23"/>
    <p:sldId id="286" r:id="rId24"/>
    <p:sldId id="290" r:id="rId25"/>
    <p:sldId id="289" r:id="rId26"/>
    <p:sldId id="291" r:id="rId27"/>
    <p:sldId id="287" r:id="rId28"/>
    <p:sldId id="263" r:id="rId29"/>
    <p:sldId id="293" r:id="rId30"/>
    <p:sldId id="294" r:id="rId31"/>
    <p:sldId id="295" r:id="rId32"/>
    <p:sldId id="296" r:id="rId33"/>
    <p:sldId id="292" r:id="rId34"/>
    <p:sldId id="260" r:id="rId35"/>
    <p:sldId id="259" r:id="rId36"/>
    <p:sldId id="261" r:id="rId37"/>
    <p:sldId id="264" r:id="rId38"/>
    <p:sldId id="265" r:id="rId39"/>
    <p:sldId id="266" r:id="rId40"/>
    <p:sldId id="267" r:id="rId41"/>
    <p:sldId id="268" r:id="rId42"/>
    <p:sldId id="269" r:id="rId43"/>
    <p:sldId id="270" r:id="rId44"/>
    <p:sldId id="271" r:id="rId45"/>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0952" autoAdjust="0"/>
  </p:normalViewPr>
  <p:slideViewPr>
    <p:cSldViewPr snapToGrid="0">
      <p:cViewPr varScale="1">
        <p:scale>
          <a:sx n="100" d="100"/>
          <a:sy n="100" d="100"/>
        </p:scale>
        <p:origin x="852" y="84"/>
      </p:cViewPr>
      <p:guideLst>
        <p:guide orient="horz" pos="2160"/>
        <p:guide pos="3840"/>
      </p:guideLst>
    </p:cSldViewPr>
  </p:slideViewPr>
  <p:notesTextViewPr>
    <p:cViewPr>
      <p:scale>
        <a:sx n="107" d="100"/>
        <a:sy n="107"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dirty="0"/>
          </a:p>
        </p:txBody>
      </p:sp>
      <p:sp>
        <p:nvSpPr>
          <p:cNvPr id="3" name="Espace réservé de la date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A3D9FBD5-0A08-42A7-A20A-3E938E2C13C1}" type="datetimeFigureOut">
              <a:rPr lang="en-GB" smtClean="0"/>
              <a:t>15/04/2021</a:t>
            </a:fld>
            <a:endParaRPr lang="en-GB" dirty="0"/>
          </a:p>
        </p:txBody>
      </p:sp>
      <p:sp>
        <p:nvSpPr>
          <p:cNvPr id="4" name="Espace réservé de l'image des diapositives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dirty="0"/>
          </a:p>
        </p:txBody>
      </p:sp>
      <p:sp>
        <p:nvSpPr>
          <p:cNvPr id="5" name="Espace réservé des not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dirty="0"/>
          </a:p>
        </p:txBody>
      </p:sp>
      <p:sp>
        <p:nvSpPr>
          <p:cNvPr id="7" name="Espace réservé du numéro de diapositiv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3353767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640294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If the Destination Connection ID is zero length and the addressing</a:t>
            </a:r>
          </a:p>
          <a:p>
            <a:r>
              <a:rPr lang="en-US" dirty="0"/>
              <a:t>   information in the packet matches the addressing information the</a:t>
            </a:r>
          </a:p>
          <a:p>
            <a:r>
              <a:rPr lang="en-US" dirty="0"/>
              <a:t>   endpoint uses to identify a connection with a zero-length connection</a:t>
            </a:r>
          </a:p>
          <a:p>
            <a:r>
              <a:rPr lang="en-US" dirty="0"/>
              <a:t>   ID, QUIC processes the packet as part of that connection.  An</a:t>
            </a:r>
          </a:p>
          <a:p>
            <a:r>
              <a:rPr lang="en-US" dirty="0"/>
              <a:t>   endpoint can use just destination IP and port or both source and</a:t>
            </a:r>
          </a:p>
          <a:p>
            <a:r>
              <a:rPr lang="en-US" dirty="0"/>
              <a:t>   destination addresses for identification, though this makes</a:t>
            </a:r>
          </a:p>
          <a:p>
            <a:r>
              <a:rPr lang="en-US" dirty="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33039501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Due to packet reordering or loss, a client might receive packets for</a:t>
            </a:r>
          </a:p>
          <a:p>
            <a:r>
              <a:rPr lang="en-US" dirty="0"/>
              <a:t>   a connection that are encrypted with a key it has not yet computed.</a:t>
            </a:r>
          </a:p>
          <a:p>
            <a:r>
              <a:rPr lang="en-US" dirty="0"/>
              <a:t>   The client MAY drop these packets, or MAY buffer them in anticipation</a:t>
            </a:r>
          </a:p>
          <a:p>
            <a:r>
              <a:rPr lang="en-US" dirty="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29</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1465953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37</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41</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42</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43</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44</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6</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7</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482600" y="1279525"/>
            <a:ext cx="6140450" cy="3454400"/>
          </a:xfrm>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3166291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1"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1" y="1709740"/>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7"/>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15/04/2021</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15/04/2021</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03553A-34F8-4472-86F9-E23BC18CD59D}"/>
              </a:ext>
            </a:extLst>
          </p:cNvPr>
          <p:cNvSpPr/>
          <p:nvPr/>
        </p:nvSpPr>
        <p:spPr>
          <a:xfrm>
            <a:off x="2078567" y="367545"/>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5" name="Rectangle 4">
            <a:extLst>
              <a:ext uri="{FF2B5EF4-FFF2-40B4-BE49-F238E27FC236}">
                <a16:creationId xmlns:a16="http://schemas.microsoft.com/office/drawing/2014/main" id="{AAC68444-2FFC-4068-8067-D0EB3C84F976}"/>
              </a:ext>
            </a:extLst>
          </p:cNvPr>
          <p:cNvSpPr/>
          <p:nvPr/>
        </p:nvSpPr>
        <p:spPr>
          <a:xfrm>
            <a:off x="2078565" y="1375077"/>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6" name="Rectangle 5">
            <a:extLst>
              <a:ext uri="{FF2B5EF4-FFF2-40B4-BE49-F238E27FC236}">
                <a16:creationId xmlns:a16="http://schemas.microsoft.com/office/drawing/2014/main" id="{19C10181-8BCC-4C15-BE46-5DC00A3C407E}"/>
              </a:ext>
            </a:extLst>
          </p:cNvPr>
          <p:cNvSpPr/>
          <p:nvPr/>
        </p:nvSpPr>
        <p:spPr>
          <a:xfrm>
            <a:off x="2078564" y="2382609"/>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7" name="Rectangle 6">
            <a:extLst>
              <a:ext uri="{FF2B5EF4-FFF2-40B4-BE49-F238E27FC236}">
                <a16:creationId xmlns:a16="http://schemas.microsoft.com/office/drawing/2014/main" id="{3D219B4D-20D7-49DA-8A4D-8EC6128592C5}"/>
              </a:ext>
            </a:extLst>
          </p:cNvPr>
          <p:cNvSpPr/>
          <p:nvPr/>
        </p:nvSpPr>
        <p:spPr>
          <a:xfrm>
            <a:off x="2078563" y="339014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8" name="Rectangle 7">
            <a:extLst>
              <a:ext uri="{FF2B5EF4-FFF2-40B4-BE49-F238E27FC236}">
                <a16:creationId xmlns:a16="http://schemas.microsoft.com/office/drawing/2014/main" id="{88B36A18-FDBB-4ACB-8B5C-84D8E99A5DE2}"/>
              </a:ext>
            </a:extLst>
          </p:cNvPr>
          <p:cNvSpPr/>
          <p:nvPr/>
        </p:nvSpPr>
        <p:spPr>
          <a:xfrm>
            <a:off x="2078563" y="439767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9" name="Rectangle 8">
            <a:extLst>
              <a:ext uri="{FF2B5EF4-FFF2-40B4-BE49-F238E27FC236}">
                <a16:creationId xmlns:a16="http://schemas.microsoft.com/office/drawing/2014/main" id="{5AAB5CAD-CEBF-424D-9B80-D3C8FC704A73}"/>
              </a:ext>
            </a:extLst>
          </p:cNvPr>
          <p:cNvSpPr/>
          <p:nvPr/>
        </p:nvSpPr>
        <p:spPr>
          <a:xfrm>
            <a:off x="2078561" y="5405205"/>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0" name="Rectangle 9">
            <a:extLst>
              <a:ext uri="{FF2B5EF4-FFF2-40B4-BE49-F238E27FC236}">
                <a16:creationId xmlns:a16="http://schemas.microsoft.com/office/drawing/2014/main" id="{056EC8C1-0007-4006-8179-5B1EBA3A084C}"/>
              </a:ext>
            </a:extLst>
          </p:cNvPr>
          <p:cNvSpPr/>
          <p:nvPr/>
        </p:nvSpPr>
        <p:spPr>
          <a:xfrm>
            <a:off x="7158575" y="382060"/>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11" name="Rectangle 10">
            <a:extLst>
              <a:ext uri="{FF2B5EF4-FFF2-40B4-BE49-F238E27FC236}">
                <a16:creationId xmlns:a16="http://schemas.microsoft.com/office/drawing/2014/main" id="{432809B2-8C4E-4A48-B07A-93900777D495}"/>
              </a:ext>
            </a:extLst>
          </p:cNvPr>
          <p:cNvSpPr/>
          <p:nvPr/>
        </p:nvSpPr>
        <p:spPr>
          <a:xfrm>
            <a:off x="7158573" y="1389592"/>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12" name="Rectangle 11">
            <a:extLst>
              <a:ext uri="{FF2B5EF4-FFF2-40B4-BE49-F238E27FC236}">
                <a16:creationId xmlns:a16="http://schemas.microsoft.com/office/drawing/2014/main" id="{08198474-70E6-4E03-B7A3-1E99A0E40C00}"/>
              </a:ext>
            </a:extLst>
          </p:cNvPr>
          <p:cNvSpPr/>
          <p:nvPr/>
        </p:nvSpPr>
        <p:spPr>
          <a:xfrm>
            <a:off x="7158572" y="2397124"/>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13" name="Rectangle 12">
            <a:extLst>
              <a:ext uri="{FF2B5EF4-FFF2-40B4-BE49-F238E27FC236}">
                <a16:creationId xmlns:a16="http://schemas.microsoft.com/office/drawing/2014/main" id="{61861547-13F0-47A4-9E26-65215A3997D6}"/>
              </a:ext>
            </a:extLst>
          </p:cNvPr>
          <p:cNvSpPr/>
          <p:nvPr/>
        </p:nvSpPr>
        <p:spPr>
          <a:xfrm>
            <a:off x="7158571" y="3404657"/>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14" name="Rectangle 13">
            <a:extLst>
              <a:ext uri="{FF2B5EF4-FFF2-40B4-BE49-F238E27FC236}">
                <a16:creationId xmlns:a16="http://schemas.microsoft.com/office/drawing/2014/main" id="{5C7EEB9E-5F8A-4DC2-AA3F-90B893140273}"/>
              </a:ext>
            </a:extLst>
          </p:cNvPr>
          <p:cNvSpPr/>
          <p:nvPr/>
        </p:nvSpPr>
        <p:spPr>
          <a:xfrm>
            <a:off x="7158571" y="4412188"/>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15" name="Rectangle 14">
            <a:extLst>
              <a:ext uri="{FF2B5EF4-FFF2-40B4-BE49-F238E27FC236}">
                <a16:creationId xmlns:a16="http://schemas.microsoft.com/office/drawing/2014/main" id="{981713F0-7587-409A-B38D-A303A2D124CD}"/>
              </a:ext>
            </a:extLst>
          </p:cNvPr>
          <p:cNvSpPr/>
          <p:nvPr/>
        </p:nvSpPr>
        <p:spPr>
          <a:xfrm>
            <a:off x="7158569" y="5419719"/>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6" name="ZoneTexte 15">
            <a:extLst>
              <a:ext uri="{FF2B5EF4-FFF2-40B4-BE49-F238E27FC236}">
                <a16:creationId xmlns:a16="http://schemas.microsoft.com/office/drawing/2014/main" id="{A47CF216-3BB6-4637-BF78-DBFE58817C48}"/>
              </a:ext>
            </a:extLst>
          </p:cNvPr>
          <p:cNvSpPr txBox="1"/>
          <p:nvPr/>
        </p:nvSpPr>
        <p:spPr>
          <a:xfrm>
            <a:off x="2816244" y="6228069"/>
            <a:ext cx="1301701" cy="369332"/>
          </a:xfrm>
          <a:prstGeom prst="rect">
            <a:avLst/>
          </a:prstGeom>
          <a:noFill/>
          <a:ln>
            <a:solidFill>
              <a:schemeClr val="tx1">
                <a:lumMod val="65000"/>
                <a:lumOff val="35000"/>
              </a:schemeClr>
            </a:solidFill>
          </a:ln>
        </p:spPr>
        <p:txBody>
          <a:bodyPr wrap="square" rtlCol="0">
            <a:spAutoFit/>
          </a:bodyPr>
          <a:lstStyle/>
          <a:p>
            <a:pPr algn="ctr"/>
            <a:r>
              <a:rPr lang="fr-BE" dirty="0"/>
              <a:t>Client</a:t>
            </a:r>
            <a:endParaRPr lang="en-GB" dirty="0"/>
          </a:p>
        </p:txBody>
      </p:sp>
      <p:sp>
        <p:nvSpPr>
          <p:cNvPr id="17" name="ZoneTexte 16">
            <a:extLst>
              <a:ext uri="{FF2B5EF4-FFF2-40B4-BE49-F238E27FC236}">
                <a16:creationId xmlns:a16="http://schemas.microsoft.com/office/drawing/2014/main" id="{A44A72FF-C2EC-46D8-8BF8-5492D1B231CB}"/>
              </a:ext>
            </a:extLst>
          </p:cNvPr>
          <p:cNvSpPr txBox="1"/>
          <p:nvPr/>
        </p:nvSpPr>
        <p:spPr>
          <a:xfrm>
            <a:off x="7896252" y="6242583"/>
            <a:ext cx="1301701" cy="369332"/>
          </a:xfrm>
          <a:prstGeom prst="rect">
            <a:avLst/>
          </a:prstGeom>
          <a:noFill/>
          <a:ln>
            <a:solidFill>
              <a:srgbClr val="0070C0"/>
            </a:solidFill>
          </a:ln>
        </p:spPr>
        <p:txBody>
          <a:bodyPr wrap="square" rtlCol="0">
            <a:spAutoFit/>
          </a:bodyPr>
          <a:lstStyle/>
          <a:p>
            <a:pPr algn="ctr"/>
            <a:r>
              <a:rPr lang="fr-BE" dirty="0"/>
              <a:t>Server</a:t>
            </a:r>
            <a:endParaRPr lang="en-GB" dirty="0"/>
          </a:p>
        </p:txBody>
      </p:sp>
      <p:cxnSp>
        <p:nvCxnSpPr>
          <p:cNvPr id="19" name="Connecteur droit avec flèche 18">
            <a:extLst>
              <a:ext uri="{FF2B5EF4-FFF2-40B4-BE49-F238E27FC236}">
                <a16:creationId xmlns:a16="http://schemas.microsoft.com/office/drawing/2014/main" id="{89BE4BD1-75DE-4A5C-B26E-52B259D08BE8}"/>
              </a:ext>
            </a:extLst>
          </p:cNvPr>
          <p:cNvCxnSpPr/>
          <p:nvPr/>
        </p:nvCxnSpPr>
        <p:spPr>
          <a:xfrm>
            <a:off x="2298700" y="1061812"/>
            <a:ext cx="0" cy="13207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0C5557C9-2843-4BAB-A561-DA5284A957E7}"/>
              </a:ext>
            </a:extLst>
          </p:cNvPr>
          <p:cNvCxnSpPr>
            <a:cxnSpLocks/>
          </p:cNvCxnSpPr>
          <p:nvPr/>
        </p:nvCxnSpPr>
        <p:spPr>
          <a:xfrm>
            <a:off x="2298700" y="3076876"/>
            <a:ext cx="0" cy="31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37AF1D9-D3F4-4CBF-A416-75AC2F5690B5}"/>
              </a:ext>
            </a:extLst>
          </p:cNvPr>
          <p:cNvCxnSpPr>
            <a:cxnSpLocks/>
          </p:cNvCxnSpPr>
          <p:nvPr/>
        </p:nvCxnSpPr>
        <p:spPr>
          <a:xfrm>
            <a:off x="2315633" y="4084407"/>
            <a:ext cx="0" cy="31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CDCE9CB2-C93E-402A-9FEA-21A9FA64C33E}"/>
              </a:ext>
            </a:extLst>
          </p:cNvPr>
          <p:cNvCxnSpPr>
            <a:cxnSpLocks/>
          </p:cNvCxnSpPr>
          <p:nvPr/>
        </p:nvCxnSpPr>
        <p:spPr>
          <a:xfrm>
            <a:off x="2315633" y="5091940"/>
            <a:ext cx="0" cy="31326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49E14937-E56A-4B99-82F5-53E63793D791}"/>
              </a:ext>
            </a:extLst>
          </p:cNvPr>
          <p:cNvCxnSpPr>
            <a:cxnSpLocks/>
          </p:cNvCxnSpPr>
          <p:nvPr/>
        </p:nvCxnSpPr>
        <p:spPr>
          <a:xfrm flipV="1">
            <a:off x="4588932" y="2069344"/>
            <a:ext cx="0" cy="2328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27C8E2DF-5B53-4A61-BDE1-D042B32D715B}"/>
              </a:ext>
            </a:extLst>
          </p:cNvPr>
          <p:cNvCxnSpPr>
            <a:cxnSpLocks/>
          </p:cNvCxnSpPr>
          <p:nvPr/>
        </p:nvCxnSpPr>
        <p:spPr>
          <a:xfrm flipV="1">
            <a:off x="4360936" y="2069346"/>
            <a:ext cx="0" cy="132079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onnecteur droit avec flèche 30">
            <a:extLst>
              <a:ext uri="{FF2B5EF4-FFF2-40B4-BE49-F238E27FC236}">
                <a16:creationId xmlns:a16="http://schemas.microsoft.com/office/drawing/2014/main" id="{A93A1FEE-89FB-4EC9-9FB9-F2C3832090C3}"/>
              </a:ext>
            </a:extLst>
          </p:cNvPr>
          <p:cNvCxnSpPr>
            <a:cxnSpLocks/>
          </p:cNvCxnSpPr>
          <p:nvPr/>
        </p:nvCxnSpPr>
        <p:spPr>
          <a:xfrm flipV="1">
            <a:off x="4117944" y="2069345"/>
            <a:ext cx="0" cy="31326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D0F90296-F790-441E-8632-DFB309BA93C3}"/>
              </a:ext>
            </a:extLst>
          </p:cNvPr>
          <p:cNvCxnSpPr/>
          <p:nvPr/>
        </p:nvCxnSpPr>
        <p:spPr>
          <a:xfrm>
            <a:off x="7404100" y="1076327"/>
            <a:ext cx="0" cy="132079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3D465E92-B429-4CF2-B52C-23E87AB8D1B5}"/>
              </a:ext>
            </a:extLst>
          </p:cNvPr>
          <p:cNvCxnSpPr>
            <a:cxnSpLocks/>
          </p:cNvCxnSpPr>
          <p:nvPr/>
        </p:nvCxnSpPr>
        <p:spPr>
          <a:xfrm>
            <a:off x="7404100" y="3091385"/>
            <a:ext cx="0" cy="31326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5BB2B2C1-0790-4118-A1D6-5154890CEE05}"/>
              </a:ext>
            </a:extLst>
          </p:cNvPr>
          <p:cNvCxnSpPr>
            <a:cxnSpLocks/>
          </p:cNvCxnSpPr>
          <p:nvPr/>
        </p:nvCxnSpPr>
        <p:spPr>
          <a:xfrm>
            <a:off x="7404100" y="4111615"/>
            <a:ext cx="0" cy="31326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06E270F-F04A-4CAD-9516-9185373E0C4A}"/>
              </a:ext>
            </a:extLst>
          </p:cNvPr>
          <p:cNvCxnSpPr>
            <a:cxnSpLocks/>
          </p:cNvCxnSpPr>
          <p:nvPr/>
        </p:nvCxnSpPr>
        <p:spPr>
          <a:xfrm>
            <a:off x="7416800" y="5106452"/>
            <a:ext cx="0" cy="31326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1" name="Connecteur droit avec flèche 40">
            <a:extLst>
              <a:ext uri="{FF2B5EF4-FFF2-40B4-BE49-F238E27FC236}">
                <a16:creationId xmlns:a16="http://schemas.microsoft.com/office/drawing/2014/main" id="{A24AF376-1E0F-46ED-B913-1B57CDC0F2C6}"/>
              </a:ext>
            </a:extLst>
          </p:cNvPr>
          <p:cNvCxnSpPr>
            <a:cxnSpLocks/>
          </p:cNvCxnSpPr>
          <p:nvPr/>
        </p:nvCxnSpPr>
        <p:spPr>
          <a:xfrm flipV="1">
            <a:off x="9643532" y="2083855"/>
            <a:ext cx="0" cy="2328328"/>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3E2FC307-80A5-42A3-9FC7-D4870587BB56}"/>
              </a:ext>
            </a:extLst>
          </p:cNvPr>
          <p:cNvCxnSpPr>
            <a:cxnSpLocks/>
          </p:cNvCxnSpPr>
          <p:nvPr/>
        </p:nvCxnSpPr>
        <p:spPr>
          <a:xfrm flipV="1">
            <a:off x="9440936" y="2083858"/>
            <a:ext cx="0" cy="1320797"/>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3" name="Connecteur droit avec flèche 42">
            <a:extLst>
              <a:ext uri="{FF2B5EF4-FFF2-40B4-BE49-F238E27FC236}">
                <a16:creationId xmlns:a16="http://schemas.microsoft.com/office/drawing/2014/main" id="{5798EC9B-9ABC-4DBC-89D9-CFB393D66034}"/>
              </a:ext>
            </a:extLst>
          </p:cNvPr>
          <p:cNvCxnSpPr>
            <a:cxnSpLocks/>
          </p:cNvCxnSpPr>
          <p:nvPr/>
        </p:nvCxnSpPr>
        <p:spPr>
          <a:xfrm flipV="1">
            <a:off x="9226496" y="2083860"/>
            <a:ext cx="0" cy="313265"/>
          </a:xfrm>
          <a:prstGeom prst="straightConnector1">
            <a:avLst/>
          </a:prstGeom>
          <a:ln w="1905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44" name="Connecteur droit avec flèche 43">
            <a:extLst>
              <a:ext uri="{FF2B5EF4-FFF2-40B4-BE49-F238E27FC236}">
                <a16:creationId xmlns:a16="http://schemas.microsoft.com/office/drawing/2014/main" id="{70FC6AEA-E2B7-4AFE-8275-517BC78127E4}"/>
              </a:ext>
            </a:extLst>
          </p:cNvPr>
          <p:cNvCxnSpPr>
            <a:cxnSpLocks/>
            <a:stCxn id="9" idx="3"/>
            <a:endCxn id="15" idx="1"/>
          </p:cNvCxnSpPr>
          <p:nvPr/>
        </p:nvCxnSpPr>
        <p:spPr>
          <a:xfrm>
            <a:off x="4855628" y="5752337"/>
            <a:ext cx="2302941" cy="14515"/>
          </a:xfrm>
          <a:prstGeom prst="straightConnector1">
            <a:avLst/>
          </a:prstGeom>
          <a:ln w="190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8" name="Connecteur droit avec flèche 47">
            <a:extLst>
              <a:ext uri="{FF2B5EF4-FFF2-40B4-BE49-F238E27FC236}">
                <a16:creationId xmlns:a16="http://schemas.microsoft.com/office/drawing/2014/main" id="{FCFAFDE1-0599-43D5-B0B7-7158FF2A2414}"/>
              </a:ext>
            </a:extLst>
          </p:cNvPr>
          <p:cNvCxnSpPr>
            <a:cxnSpLocks/>
            <a:stCxn id="8" idx="3"/>
            <a:endCxn id="14" idx="1"/>
          </p:cNvCxnSpPr>
          <p:nvPr/>
        </p:nvCxnSpPr>
        <p:spPr>
          <a:xfrm>
            <a:off x="4855630" y="4744807"/>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2" name="Connecteur droit avec flèche 51">
            <a:extLst>
              <a:ext uri="{FF2B5EF4-FFF2-40B4-BE49-F238E27FC236}">
                <a16:creationId xmlns:a16="http://schemas.microsoft.com/office/drawing/2014/main" id="{390E1ADD-9AB0-4E17-8A53-64E1BAC06313}"/>
              </a:ext>
            </a:extLst>
          </p:cNvPr>
          <p:cNvCxnSpPr>
            <a:cxnSpLocks/>
            <a:stCxn id="7" idx="3"/>
            <a:endCxn id="13" idx="1"/>
          </p:cNvCxnSpPr>
          <p:nvPr/>
        </p:nvCxnSpPr>
        <p:spPr>
          <a:xfrm>
            <a:off x="4855630" y="3737276"/>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3" name="Connecteur droit avec flèche 52">
            <a:extLst>
              <a:ext uri="{FF2B5EF4-FFF2-40B4-BE49-F238E27FC236}">
                <a16:creationId xmlns:a16="http://schemas.microsoft.com/office/drawing/2014/main" id="{CAB0EDD4-9B4D-448A-B7A8-4464709C0810}"/>
              </a:ext>
            </a:extLst>
          </p:cNvPr>
          <p:cNvCxnSpPr>
            <a:cxnSpLocks/>
            <a:stCxn id="6" idx="3"/>
            <a:endCxn id="12" idx="1"/>
          </p:cNvCxnSpPr>
          <p:nvPr/>
        </p:nvCxnSpPr>
        <p:spPr>
          <a:xfrm>
            <a:off x="4855631" y="2729743"/>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4" name="Connecteur droit avec flèche 53">
            <a:extLst>
              <a:ext uri="{FF2B5EF4-FFF2-40B4-BE49-F238E27FC236}">
                <a16:creationId xmlns:a16="http://schemas.microsoft.com/office/drawing/2014/main" id="{56C5895F-BC3E-4176-9101-C274F82F9FC7}"/>
              </a:ext>
            </a:extLst>
          </p:cNvPr>
          <p:cNvCxnSpPr>
            <a:cxnSpLocks/>
            <a:stCxn id="5" idx="3"/>
            <a:endCxn id="11" idx="1"/>
          </p:cNvCxnSpPr>
          <p:nvPr/>
        </p:nvCxnSpPr>
        <p:spPr>
          <a:xfrm>
            <a:off x="4855632" y="1722211"/>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57" name="Connecteur droit avec flèche 56">
            <a:extLst>
              <a:ext uri="{FF2B5EF4-FFF2-40B4-BE49-F238E27FC236}">
                <a16:creationId xmlns:a16="http://schemas.microsoft.com/office/drawing/2014/main" id="{B2C170C5-3431-425D-B8DE-4A9C8927BE9F}"/>
              </a:ext>
            </a:extLst>
          </p:cNvPr>
          <p:cNvCxnSpPr>
            <a:cxnSpLocks/>
            <a:stCxn id="4" idx="3"/>
            <a:endCxn id="10" idx="1"/>
          </p:cNvCxnSpPr>
          <p:nvPr/>
        </p:nvCxnSpPr>
        <p:spPr>
          <a:xfrm>
            <a:off x="4855634" y="714679"/>
            <a:ext cx="2302941" cy="14515"/>
          </a:xfrm>
          <a:prstGeom prst="straightConnector1">
            <a:avLst/>
          </a:prstGeom>
          <a:ln w="19050">
            <a:prstDash val="dash"/>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34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4" y="14595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0939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4" y="480939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45952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5" y="145952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5" y="480939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1925517"/>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391508"/>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301" y="2391510"/>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147645" y="5275387"/>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843347" y="5275386"/>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6" y="1925517"/>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096001"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946881" y="3496168"/>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599223" y="1556181"/>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6"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3"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657524" y="3031064"/>
            <a:ext cx="2694456" cy="1138773"/>
          </a:xfrm>
          <a:prstGeom prst="rect">
            <a:avLst/>
          </a:prstGeom>
          <a:noFill/>
        </p:spPr>
        <p:txBody>
          <a:bodyPr wrap="none" rtlCol="0">
            <a:spAutoFit/>
          </a:bodyPr>
          <a:lstStyle/>
          <a:p>
            <a:r>
              <a:rPr lang="fr-BE" dirty="0"/>
              <a:t>s.STREAM</a:t>
            </a:r>
          </a:p>
          <a:p>
            <a:r>
              <a:rPr lang="fr-BE" dirty="0"/>
              <a:t>s.STREAM_DATA_BLOCKED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3" y="1055079"/>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359650" y="436566"/>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790360" y="1072422"/>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599224"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228241" y="624254"/>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7" y="1657"/>
            <a:ext cx="3522283"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4" y="154744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5" y="154744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5" y="489731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1"/>
            <a:ext cx="22010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2"/>
            <a:ext cx="2672863"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301" y="2479434"/>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6" y="5363308"/>
            <a:ext cx="2201007"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6" y="5363309"/>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6" y="2013441"/>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6" y="2479432"/>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2"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9"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3645639" y="5411639"/>
            <a:ext cx="976421" cy="369332"/>
          </a:xfrm>
          <a:prstGeom prst="rect">
            <a:avLst/>
          </a:prstGeom>
          <a:noFill/>
        </p:spPr>
        <p:txBody>
          <a:bodyPr wrap="none" rtlCol="0">
            <a:spAutoFit/>
          </a:bodyPr>
          <a:lstStyle/>
          <a:p>
            <a:r>
              <a:rPr lang="fr-BE" dirty="0"/>
              <a:t>rAll.data</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7048280" y="5378883"/>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5"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3" y="1143003"/>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6" y="14805"/>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9"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1"/>
            <a:ext cx="3722863"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0"/>
            <a:ext cx="4273839"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50" y="50933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6" y="315235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4" y="4414891"/>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1" y="362373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8"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8"/>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5" y="1737549"/>
            <a:ext cx="1243343"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8"/>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1"/>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4"/>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1"/>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4"/>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8" y="5040762"/>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8" y="5535359"/>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2"/>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3"/>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1"/>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8" y="155427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5"/>
            <a:ext cx="1243343"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10" y="204886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8"/>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1"/>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9"/>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2" y="2324850"/>
            <a:ext cx="1243343"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7" y="155427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6" y="1131110"/>
            <a:ext cx="332151"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3" y="1131110"/>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7" y="1999159"/>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1" y="2281764"/>
            <a:ext cx="2004375" cy="9772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1"/>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1"/>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89" y="2848070"/>
            <a:ext cx="12923"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7" y="2310508"/>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7"/>
            <a:ext cx="311147" cy="50169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8" y="3624518"/>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4"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60"/>
            <a:ext cx="1583171"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9" y="3988749"/>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9" y="28817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7"/>
            <a:ext cx="1974463"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4" y="18933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9" y="52322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2" y="3347785"/>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5" y="2389732"/>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81" y="3767260"/>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2" y="2767920"/>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30"/>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10" y="28817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7" y="2359336"/>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6"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9" y="5367934"/>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90" y="4221170"/>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6" y="53679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6"/>
            <a:ext cx="3469155"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1"/>
            <a:ext cx="3469155"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9" y="53679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9"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7" y="5522811"/>
            <a:ext cx="807963"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4" y="373127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8" y="4197271"/>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6" y="37429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6"/>
            <a:ext cx="611967"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6" y="2608004"/>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4" y="3189413"/>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6"/>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40" y="3709702"/>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4"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5"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8"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1"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400"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9"/>
            <a:ext cx="1504563"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9" y="567135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9"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1" y="4742488"/>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3" y="5671354"/>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3"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9"/>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CC812-E244-4B5B-9D44-BDB0E5C76D70}"/>
              </a:ext>
            </a:extLst>
          </p:cNvPr>
          <p:cNvSpPr/>
          <p:nvPr/>
        </p:nvSpPr>
        <p:spPr>
          <a:xfrm>
            <a:off x="1422401" y="358024"/>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Application</a:t>
            </a:r>
            <a:endParaRPr lang="en-GB" dirty="0"/>
          </a:p>
        </p:txBody>
      </p:sp>
      <p:sp>
        <p:nvSpPr>
          <p:cNvPr id="3" name="Rectangle 2">
            <a:extLst>
              <a:ext uri="{FF2B5EF4-FFF2-40B4-BE49-F238E27FC236}">
                <a16:creationId xmlns:a16="http://schemas.microsoft.com/office/drawing/2014/main" id="{BD251197-B1BE-4F3A-883B-3A48DC293178}"/>
              </a:ext>
            </a:extLst>
          </p:cNvPr>
          <p:cNvSpPr/>
          <p:nvPr/>
        </p:nvSpPr>
        <p:spPr>
          <a:xfrm>
            <a:off x="1422399" y="1365556"/>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Security</a:t>
            </a:r>
            <a:endParaRPr lang="en-GB" dirty="0"/>
          </a:p>
        </p:txBody>
      </p:sp>
      <p:sp>
        <p:nvSpPr>
          <p:cNvPr id="4" name="Rectangle 3">
            <a:extLst>
              <a:ext uri="{FF2B5EF4-FFF2-40B4-BE49-F238E27FC236}">
                <a16:creationId xmlns:a16="http://schemas.microsoft.com/office/drawing/2014/main" id="{1DCB921B-43D9-4770-9616-831592DBE670}"/>
              </a:ext>
            </a:extLst>
          </p:cNvPr>
          <p:cNvSpPr/>
          <p:nvPr/>
        </p:nvSpPr>
        <p:spPr>
          <a:xfrm>
            <a:off x="1422397" y="2373088"/>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Frame</a:t>
            </a:r>
            <a:endParaRPr lang="en-GB" dirty="0"/>
          </a:p>
        </p:txBody>
      </p:sp>
      <p:sp>
        <p:nvSpPr>
          <p:cNvPr id="5" name="Rectangle 4">
            <a:extLst>
              <a:ext uri="{FF2B5EF4-FFF2-40B4-BE49-F238E27FC236}">
                <a16:creationId xmlns:a16="http://schemas.microsoft.com/office/drawing/2014/main" id="{A241C8B1-8490-4201-B61C-9E0F4006518D}"/>
              </a:ext>
            </a:extLst>
          </p:cNvPr>
          <p:cNvSpPr/>
          <p:nvPr/>
        </p:nvSpPr>
        <p:spPr>
          <a:xfrm>
            <a:off x="1422397" y="3380621"/>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Packet</a:t>
            </a:r>
            <a:endParaRPr lang="en-GB" dirty="0"/>
          </a:p>
        </p:txBody>
      </p:sp>
      <p:sp>
        <p:nvSpPr>
          <p:cNvPr id="6" name="Rectangle 5">
            <a:extLst>
              <a:ext uri="{FF2B5EF4-FFF2-40B4-BE49-F238E27FC236}">
                <a16:creationId xmlns:a16="http://schemas.microsoft.com/office/drawing/2014/main" id="{B1BB3B59-AD23-4973-9A74-0295152B5460}"/>
              </a:ext>
            </a:extLst>
          </p:cNvPr>
          <p:cNvSpPr/>
          <p:nvPr/>
        </p:nvSpPr>
        <p:spPr>
          <a:xfrm>
            <a:off x="1422397" y="4388152"/>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Protection</a:t>
            </a:r>
            <a:endParaRPr lang="en-GB" dirty="0"/>
          </a:p>
        </p:txBody>
      </p:sp>
      <p:sp>
        <p:nvSpPr>
          <p:cNvPr id="7" name="Rectangle 6">
            <a:extLst>
              <a:ext uri="{FF2B5EF4-FFF2-40B4-BE49-F238E27FC236}">
                <a16:creationId xmlns:a16="http://schemas.microsoft.com/office/drawing/2014/main" id="{CA86E912-29DE-463C-A1B2-19B2268864A9}"/>
              </a:ext>
            </a:extLst>
          </p:cNvPr>
          <p:cNvSpPr/>
          <p:nvPr/>
        </p:nvSpPr>
        <p:spPr>
          <a:xfrm>
            <a:off x="1422396" y="5395683"/>
            <a:ext cx="2777067"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15" name="ZoneTexte 14">
            <a:extLst>
              <a:ext uri="{FF2B5EF4-FFF2-40B4-BE49-F238E27FC236}">
                <a16:creationId xmlns:a16="http://schemas.microsoft.com/office/drawing/2014/main" id="{AB7DC162-07E6-410F-BBF3-93305C4785A3}"/>
              </a:ext>
            </a:extLst>
          </p:cNvPr>
          <p:cNvSpPr txBox="1"/>
          <p:nvPr/>
        </p:nvSpPr>
        <p:spPr>
          <a:xfrm>
            <a:off x="2160078" y="6218547"/>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Mirror</a:t>
            </a:r>
            <a:endParaRPr lang="en-GB" b="1" dirty="0"/>
          </a:p>
        </p:txBody>
      </p:sp>
      <p:sp>
        <p:nvSpPr>
          <p:cNvPr id="16" name="ZoneTexte 15">
            <a:extLst>
              <a:ext uri="{FF2B5EF4-FFF2-40B4-BE49-F238E27FC236}">
                <a16:creationId xmlns:a16="http://schemas.microsoft.com/office/drawing/2014/main" id="{DFB3BF0B-8AB0-4107-8771-1E6402725FF6}"/>
              </a:ext>
            </a:extLst>
          </p:cNvPr>
          <p:cNvSpPr txBox="1"/>
          <p:nvPr/>
        </p:nvSpPr>
        <p:spPr>
          <a:xfrm>
            <a:off x="4615408" y="6218547"/>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Shim</a:t>
            </a:r>
            <a:endParaRPr lang="en-GB" b="1" dirty="0"/>
          </a:p>
        </p:txBody>
      </p:sp>
      <p:sp>
        <p:nvSpPr>
          <p:cNvPr id="17" name="Rectangle 16">
            <a:extLst>
              <a:ext uri="{FF2B5EF4-FFF2-40B4-BE49-F238E27FC236}">
                <a16:creationId xmlns:a16="http://schemas.microsoft.com/office/drawing/2014/main" id="{F96786FC-36B7-442B-925B-CBB9A036DDE9}"/>
              </a:ext>
            </a:extLst>
          </p:cNvPr>
          <p:cNvSpPr/>
          <p:nvPr/>
        </p:nvSpPr>
        <p:spPr>
          <a:xfrm>
            <a:off x="5130795" y="35802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tangle 17">
            <a:extLst>
              <a:ext uri="{FF2B5EF4-FFF2-40B4-BE49-F238E27FC236}">
                <a16:creationId xmlns:a16="http://schemas.microsoft.com/office/drawing/2014/main" id="{BDF04FEB-11E4-4B27-AAF5-7DB7A3D1C3F6}"/>
              </a:ext>
            </a:extLst>
          </p:cNvPr>
          <p:cNvSpPr/>
          <p:nvPr/>
        </p:nvSpPr>
        <p:spPr>
          <a:xfrm>
            <a:off x="5130795" y="1365556"/>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Rectangle 18">
            <a:extLst>
              <a:ext uri="{FF2B5EF4-FFF2-40B4-BE49-F238E27FC236}">
                <a16:creationId xmlns:a16="http://schemas.microsoft.com/office/drawing/2014/main" id="{371D0003-D8C2-42F2-AA0B-38A15796F868}"/>
              </a:ext>
            </a:extLst>
          </p:cNvPr>
          <p:cNvSpPr/>
          <p:nvPr/>
        </p:nvSpPr>
        <p:spPr>
          <a:xfrm>
            <a:off x="5130794" y="2373088"/>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a:extLst>
              <a:ext uri="{FF2B5EF4-FFF2-40B4-BE49-F238E27FC236}">
                <a16:creationId xmlns:a16="http://schemas.microsoft.com/office/drawing/2014/main" id="{0CBE287E-111B-4D5D-A5FD-292EF04BD93E}"/>
              </a:ext>
            </a:extLst>
          </p:cNvPr>
          <p:cNvSpPr/>
          <p:nvPr/>
        </p:nvSpPr>
        <p:spPr>
          <a:xfrm>
            <a:off x="5130794" y="3380621"/>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a:extLst>
              <a:ext uri="{FF2B5EF4-FFF2-40B4-BE49-F238E27FC236}">
                <a16:creationId xmlns:a16="http://schemas.microsoft.com/office/drawing/2014/main" id="{A7A3ED54-5700-4E79-9C2F-4DECFE1DA8C1}"/>
              </a:ext>
            </a:extLst>
          </p:cNvPr>
          <p:cNvSpPr/>
          <p:nvPr/>
        </p:nvSpPr>
        <p:spPr>
          <a:xfrm>
            <a:off x="5130794" y="4388152"/>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a:extLst>
              <a:ext uri="{FF2B5EF4-FFF2-40B4-BE49-F238E27FC236}">
                <a16:creationId xmlns:a16="http://schemas.microsoft.com/office/drawing/2014/main" id="{D5B71AA4-A45D-46F7-AFA3-199757A642D4}"/>
              </a:ext>
            </a:extLst>
          </p:cNvPr>
          <p:cNvSpPr/>
          <p:nvPr/>
        </p:nvSpPr>
        <p:spPr>
          <a:xfrm>
            <a:off x="5130794" y="5395683"/>
            <a:ext cx="270933" cy="694267"/>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a:extLst>
              <a:ext uri="{FF2B5EF4-FFF2-40B4-BE49-F238E27FC236}">
                <a16:creationId xmlns:a16="http://schemas.microsoft.com/office/drawing/2014/main" id="{6741824A-D679-41F1-972F-2942F712FD97}"/>
              </a:ext>
            </a:extLst>
          </p:cNvPr>
          <p:cNvSpPr/>
          <p:nvPr/>
        </p:nvSpPr>
        <p:spPr>
          <a:xfrm>
            <a:off x="8331196" y="5395683"/>
            <a:ext cx="2777067" cy="694267"/>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UDP</a:t>
            </a:r>
            <a:endParaRPr lang="en-GB" dirty="0"/>
          </a:p>
        </p:txBody>
      </p:sp>
      <p:sp>
        <p:nvSpPr>
          <p:cNvPr id="24" name="Rectangle 23">
            <a:extLst>
              <a:ext uri="{FF2B5EF4-FFF2-40B4-BE49-F238E27FC236}">
                <a16:creationId xmlns:a16="http://schemas.microsoft.com/office/drawing/2014/main" id="{DB4DE384-4C0D-49EA-A27F-D77D1156C8E9}"/>
              </a:ext>
            </a:extLst>
          </p:cNvPr>
          <p:cNvSpPr/>
          <p:nvPr/>
        </p:nvSpPr>
        <p:spPr>
          <a:xfrm>
            <a:off x="8331196" y="463259"/>
            <a:ext cx="2777067" cy="461916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Ellipse 24">
            <a:extLst>
              <a:ext uri="{FF2B5EF4-FFF2-40B4-BE49-F238E27FC236}">
                <a16:creationId xmlns:a16="http://schemas.microsoft.com/office/drawing/2014/main" id="{49C77FBD-B6E7-4E8C-AFCE-5896548F374C}"/>
              </a:ext>
            </a:extLst>
          </p:cNvPr>
          <p:cNvSpPr/>
          <p:nvPr/>
        </p:nvSpPr>
        <p:spPr>
          <a:xfrm>
            <a:off x="6333064" y="1365555"/>
            <a:ext cx="1591733" cy="694267"/>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TLS 1.3</a:t>
            </a:r>
            <a:endParaRPr lang="en-GB" dirty="0"/>
          </a:p>
        </p:txBody>
      </p:sp>
      <p:sp>
        <p:nvSpPr>
          <p:cNvPr id="26" name="Nuage 25">
            <a:extLst>
              <a:ext uri="{FF2B5EF4-FFF2-40B4-BE49-F238E27FC236}">
                <a16:creationId xmlns:a16="http://schemas.microsoft.com/office/drawing/2014/main" id="{8738337A-90DB-468F-B33A-AB81DA413D79}"/>
              </a:ext>
            </a:extLst>
          </p:cNvPr>
          <p:cNvSpPr/>
          <p:nvPr/>
        </p:nvSpPr>
        <p:spPr>
          <a:xfrm>
            <a:off x="6209754" y="5395683"/>
            <a:ext cx="1452575" cy="694267"/>
          </a:xfrm>
          <a:prstGeom prst="cloud">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dirty="0"/>
              <a:t>Net</a:t>
            </a:r>
            <a:endParaRPr lang="en-GB" dirty="0"/>
          </a:p>
        </p:txBody>
      </p:sp>
      <p:cxnSp>
        <p:nvCxnSpPr>
          <p:cNvPr id="27" name="Connecteur droit avec flèche 26">
            <a:extLst>
              <a:ext uri="{FF2B5EF4-FFF2-40B4-BE49-F238E27FC236}">
                <a16:creationId xmlns:a16="http://schemas.microsoft.com/office/drawing/2014/main" id="{8F472D9A-6BA1-4C91-9F04-9D56C5CB40BD}"/>
              </a:ext>
            </a:extLst>
          </p:cNvPr>
          <p:cNvCxnSpPr>
            <a:cxnSpLocks/>
          </p:cNvCxnSpPr>
          <p:nvPr/>
        </p:nvCxnSpPr>
        <p:spPr>
          <a:xfrm>
            <a:off x="4199463" y="57428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DC0FB67-17D7-437C-BF77-A9FCDD25E005}"/>
              </a:ext>
            </a:extLst>
          </p:cNvPr>
          <p:cNvCxnSpPr>
            <a:cxnSpLocks/>
            <a:stCxn id="22" idx="3"/>
            <a:endCxn id="26" idx="2"/>
          </p:cNvCxnSpPr>
          <p:nvPr/>
        </p:nvCxnSpPr>
        <p:spPr>
          <a:xfrm>
            <a:off x="5401727" y="5742816"/>
            <a:ext cx="812532"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3" name="Connecteur droit avec flèche 32">
            <a:extLst>
              <a:ext uri="{FF2B5EF4-FFF2-40B4-BE49-F238E27FC236}">
                <a16:creationId xmlns:a16="http://schemas.microsoft.com/office/drawing/2014/main" id="{22D52B6E-08EA-4ED5-985D-0C6396912183}"/>
              </a:ext>
            </a:extLst>
          </p:cNvPr>
          <p:cNvCxnSpPr>
            <a:cxnSpLocks/>
            <a:stCxn id="26" idx="0"/>
          </p:cNvCxnSpPr>
          <p:nvPr/>
        </p:nvCxnSpPr>
        <p:spPr>
          <a:xfrm>
            <a:off x="7661118" y="5742816"/>
            <a:ext cx="670079"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C99D9D8-C8D0-4074-A842-ED6A06BCF11E}"/>
              </a:ext>
            </a:extLst>
          </p:cNvPr>
          <p:cNvCxnSpPr>
            <a:cxnSpLocks/>
          </p:cNvCxnSpPr>
          <p:nvPr/>
        </p:nvCxnSpPr>
        <p:spPr>
          <a:xfrm>
            <a:off x="4199463" y="4743749"/>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Connecteur droit avec flèche 35">
            <a:extLst>
              <a:ext uri="{FF2B5EF4-FFF2-40B4-BE49-F238E27FC236}">
                <a16:creationId xmlns:a16="http://schemas.microsoft.com/office/drawing/2014/main" id="{E228F822-6D52-46E5-8E5C-7AFD97C1F8E4}"/>
              </a:ext>
            </a:extLst>
          </p:cNvPr>
          <p:cNvCxnSpPr>
            <a:cxnSpLocks/>
          </p:cNvCxnSpPr>
          <p:nvPr/>
        </p:nvCxnSpPr>
        <p:spPr>
          <a:xfrm>
            <a:off x="4199463" y="3761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48D64C8F-2D3D-46A1-B52D-2F43D2E53F75}"/>
              </a:ext>
            </a:extLst>
          </p:cNvPr>
          <p:cNvCxnSpPr>
            <a:cxnSpLocks/>
          </p:cNvCxnSpPr>
          <p:nvPr/>
        </p:nvCxnSpPr>
        <p:spPr>
          <a:xfrm>
            <a:off x="4199463" y="2745616"/>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6EBAC1A7-6576-4646-B61D-E022EF1FF435}"/>
              </a:ext>
            </a:extLst>
          </p:cNvPr>
          <p:cNvCxnSpPr>
            <a:cxnSpLocks/>
          </p:cNvCxnSpPr>
          <p:nvPr/>
        </p:nvCxnSpPr>
        <p:spPr>
          <a:xfrm>
            <a:off x="4199463"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49554A7E-8CCE-4904-A50F-518A0F7C2727}"/>
              </a:ext>
            </a:extLst>
          </p:cNvPr>
          <p:cNvCxnSpPr>
            <a:cxnSpLocks/>
          </p:cNvCxnSpPr>
          <p:nvPr/>
        </p:nvCxnSpPr>
        <p:spPr>
          <a:xfrm>
            <a:off x="4199463" y="730551"/>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40" name="Connecteur droit avec flèche 39">
            <a:extLst>
              <a:ext uri="{FF2B5EF4-FFF2-40B4-BE49-F238E27FC236}">
                <a16:creationId xmlns:a16="http://schemas.microsoft.com/office/drawing/2014/main" id="{204FC9D4-FC81-4E50-B92E-AD5C1944A9C9}"/>
              </a:ext>
            </a:extLst>
          </p:cNvPr>
          <p:cNvCxnSpPr>
            <a:cxnSpLocks/>
          </p:cNvCxnSpPr>
          <p:nvPr/>
        </p:nvCxnSpPr>
        <p:spPr>
          <a:xfrm>
            <a:off x="5401727" y="1763483"/>
            <a:ext cx="931331" cy="0"/>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96E62958-9A43-43B9-9B0F-D78AF3F6D0C1}"/>
              </a:ext>
            </a:extLst>
          </p:cNvPr>
          <p:cNvSpPr txBox="1"/>
          <p:nvPr/>
        </p:nvSpPr>
        <p:spPr>
          <a:xfrm>
            <a:off x="9068878" y="6218547"/>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sp>
        <p:nvSpPr>
          <p:cNvPr id="42" name="Rectangle 41">
            <a:extLst>
              <a:ext uri="{FF2B5EF4-FFF2-40B4-BE49-F238E27FC236}">
                <a16:creationId xmlns:a16="http://schemas.microsoft.com/office/drawing/2014/main" id="{F0E87AD1-BF8B-44A4-AF52-EED9CD2756D3}"/>
              </a:ext>
            </a:extLst>
          </p:cNvPr>
          <p:cNvSpPr/>
          <p:nvPr/>
        </p:nvSpPr>
        <p:spPr>
          <a:xfrm>
            <a:off x="1295401" y="220137"/>
            <a:ext cx="6705601" cy="64854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ZoneTexte 42">
            <a:extLst>
              <a:ext uri="{FF2B5EF4-FFF2-40B4-BE49-F238E27FC236}">
                <a16:creationId xmlns:a16="http://schemas.microsoft.com/office/drawing/2014/main" id="{E46BF1E1-F96A-4A99-A89C-FF58E36A284C}"/>
              </a:ext>
            </a:extLst>
          </p:cNvPr>
          <p:cNvSpPr txBox="1"/>
          <p:nvPr/>
        </p:nvSpPr>
        <p:spPr>
          <a:xfrm>
            <a:off x="6699296" y="220136"/>
            <a:ext cx="1301701" cy="369332"/>
          </a:xfrm>
          <a:prstGeom prst="rect">
            <a:avLst/>
          </a:prstGeom>
          <a:noFill/>
          <a:ln>
            <a:solidFill>
              <a:schemeClr val="tx1">
                <a:lumMod val="65000"/>
                <a:lumOff val="35000"/>
              </a:schemeClr>
            </a:solidFill>
          </a:ln>
        </p:spPr>
        <p:txBody>
          <a:bodyPr wrap="square" rtlCol="0">
            <a:spAutoFit/>
          </a:bodyPr>
          <a:lstStyle/>
          <a:p>
            <a:pPr algn="ctr"/>
            <a:r>
              <a:rPr lang="fr-BE" b="1" dirty="0"/>
              <a:t>Client</a:t>
            </a:r>
            <a:endParaRPr lang="en-GB" b="1" dirty="0"/>
          </a:p>
        </p:txBody>
      </p:sp>
    </p:spTree>
    <p:extLst>
      <p:ext uri="{BB962C8B-B14F-4D97-AF65-F5344CB8AC3E}">
        <p14:creationId xmlns:p14="http://schemas.microsoft.com/office/powerpoint/2010/main" val="2181328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8"/>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400"/>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6" y="16584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8"/>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9" y="437006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1"/>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4" y="2590391"/>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3" y="165757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9" y="2123570"/>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7"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3" y="36322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6" y="2453905"/>
            <a:ext cx="3573151" cy="13147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2"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30" y="1"/>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6"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50" y="301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5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7" y="1233057"/>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2" y="3022500"/>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5" y="3488493"/>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8"/>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2" y="30225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2" y="3488493"/>
            <a:ext cx="193515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2"/>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30" y="57508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7" y="3961409"/>
            <a:ext cx="1" cy="17894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3" y="4746434"/>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3" y="3954483"/>
            <a:ext cx="2700016" cy="22623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8"/>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5001" y="1640046"/>
            <a:ext cx="136487" cy="2901391"/>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6"/>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4"/>
            <a:ext cx="1626039" cy="13485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8" y="1762354"/>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9"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6" y="155096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10" y="1432847"/>
            <a:ext cx="2056876" cy="5841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8"/>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4" y="528486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4" y="3817999"/>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4"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1"/>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081568" y="8459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081567" y="47223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No existing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2"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19248194">
            <a:off x="2251725" y="1951270"/>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id="{6589CEFF-63AD-48E0-B8C2-2B9C42EE3BA1}"/>
              </a:ext>
            </a:extLst>
          </p:cNvPr>
          <p:cNvCxnSpPr>
            <a:cxnSpLocks/>
            <a:stCxn id="33" idx="6"/>
            <a:endCxn id="11" idx="2"/>
          </p:cNvCxnSpPr>
          <p:nvPr/>
        </p:nvCxnSpPr>
        <p:spPr>
          <a:xfrm>
            <a:off x="2399781" y="3452206"/>
            <a:ext cx="2681787"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id="{B48A28A4-F86C-489F-903E-CDB2F959EE1D}"/>
              </a:ext>
            </a:extLst>
          </p:cNvPr>
          <p:cNvSpPr/>
          <p:nvPr/>
        </p:nvSpPr>
        <p:spPr>
          <a:xfrm>
            <a:off x="5081568" y="30171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 with 0-length </a:t>
            </a:r>
            <a:endParaRPr lang="en-GB" sz="1600" b="1" dirty="0"/>
          </a:p>
        </p:txBody>
      </p:sp>
      <p:sp>
        <p:nvSpPr>
          <p:cNvPr id="12" name="ZoneTexte 11">
            <a:extLst>
              <a:ext uri="{FF2B5EF4-FFF2-40B4-BE49-F238E27FC236}">
                <a16:creationId xmlns:a16="http://schemas.microsoft.com/office/drawing/2014/main" id="{69B8A459-4007-4744-8138-893C37E6704D}"/>
              </a:ext>
            </a:extLst>
          </p:cNvPr>
          <p:cNvSpPr txBox="1"/>
          <p:nvPr/>
        </p:nvSpPr>
        <p:spPr>
          <a:xfrm>
            <a:off x="2933529" y="3003830"/>
            <a:ext cx="2612571" cy="830997"/>
          </a:xfrm>
          <a:prstGeom prst="rect">
            <a:avLst/>
          </a:prstGeom>
          <a:noFill/>
        </p:spPr>
        <p:txBody>
          <a:bodyPr wrap="square">
            <a:spAutoFit/>
          </a:bodyPr>
          <a:lstStyle/>
          <a:p>
            <a:r>
              <a:rPr lang="en-GB" sz="1200" dirty="0"/>
              <a:t>length Destination CID ==0</a:t>
            </a:r>
          </a:p>
          <a:p>
            <a:r>
              <a:rPr lang="en-GB" sz="1200" dirty="0"/>
              <a:t>Destination CID corresponding</a:t>
            </a:r>
          </a:p>
          <a:p>
            <a:endParaRPr lang="en-GB" sz="1200" dirty="0"/>
          </a:p>
          <a:p>
            <a:r>
              <a:rPr lang="en-GB" sz="1200" dirty="0"/>
              <a:t>(only port and address)</a:t>
            </a:r>
          </a:p>
        </p:txBody>
      </p:sp>
      <p:sp>
        <p:nvSpPr>
          <p:cNvPr id="20" name="Ellipse 19">
            <a:extLst>
              <a:ext uri="{FF2B5EF4-FFF2-40B4-BE49-F238E27FC236}">
                <a16:creationId xmlns:a16="http://schemas.microsoft.com/office/drawing/2014/main" id="{E4E1C394-BCB0-41C3-90F3-25491E2FC76D}"/>
              </a:ext>
            </a:extLst>
          </p:cNvPr>
          <p:cNvSpPr/>
          <p:nvPr/>
        </p:nvSpPr>
        <p:spPr>
          <a:xfrm>
            <a:off x="7763352" y="39536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id="{B0AAC6C2-7B66-4959-B30A-688160A2794A}"/>
              </a:ext>
            </a:extLst>
          </p:cNvPr>
          <p:cNvSpPr/>
          <p:nvPr/>
        </p:nvSpPr>
        <p:spPr>
          <a:xfrm>
            <a:off x="7763352" y="56542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Unusable</a:t>
            </a:r>
            <a:endParaRPr lang="en-GB" sz="1100" b="1" dirty="0"/>
          </a:p>
        </p:txBody>
      </p:sp>
      <p:cxnSp>
        <p:nvCxnSpPr>
          <p:cNvPr id="24" name="Connecteur droit avec flèche 23">
            <a:extLst>
              <a:ext uri="{FF2B5EF4-FFF2-40B4-BE49-F238E27FC236}">
                <a16:creationId xmlns:a16="http://schemas.microsoft.com/office/drawing/2014/main" id="{DBE50BE1-AE29-4545-99F7-417A2059523D}"/>
              </a:ext>
            </a:extLst>
          </p:cNvPr>
          <p:cNvCxnSpPr>
            <a:cxnSpLocks/>
            <a:stCxn id="6" idx="6"/>
            <a:endCxn id="20" idx="2"/>
          </p:cNvCxnSpPr>
          <p:nvPr/>
        </p:nvCxnSpPr>
        <p:spPr>
          <a:xfrm flipV="1">
            <a:off x="6576259" y="4419689"/>
            <a:ext cx="1187092" cy="7686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DBE50BE1-AE29-4545-99F7-417A2059523D}"/>
              </a:ext>
            </a:extLst>
          </p:cNvPr>
          <p:cNvCxnSpPr>
            <a:cxnSpLocks/>
            <a:stCxn id="6" idx="6"/>
            <a:endCxn id="22" idx="2"/>
          </p:cNvCxnSpPr>
          <p:nvPr/>
        </p:nvCxnSpPr>
        <p:spPr>
          <a:xfrm>
            <a:off x="6576259" y="5188301"/>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5807945" y="1939044"/>
            <a:ext cx="2702752" cy="738664"/>
          </a:xfrm>
          <a:prstGeom prst="rect">
            <a:avLst/>
          </a:prstGeom>
          <a:noFill/>
        </p:spPr>
        <p:txBody>
          <a:bodyPr wrap="square" rtlCol="0">
            <a:spAutoFit/>
          </a:bodyPr>
          <a:lstStyle/>
          <a:p>
            <a:pPr algn="ctr"/>
            <a:r>
              <a:rPr lang="en-GB" sz="1400" dirty="0"/>
              <a:t>If packets inconsistent with</a:t>
            </a:r>
          </a:p>
          <a:p>
            <a:pPr algn="ctr"/>
            <a:r>
              <a:rPr lang="en-GB" sz="1400" dirty="0"/>
              <a:t>state of connection</a:t>
            </a:r>
          </a:p>
          <a:p>
            <a:pPr algn="ctr"/>
            <a:r>
              <a:rPr lang="en-GB" sz="1400" dirty="0"/>
              <a:t>(wrong version, protection, …)</a:t>
            </a:r>
          </a:p>
        </p:txBody>
      </p:sp>
      <p:sp>
        <p:nvSpPr>
          <p:cNvPr id="34" name="Ellipse 33">
            <a:extLst>
              <a:ext uri="{FF2B5EF4-FFF2-40B4-BE49-F238E27FC236}">
                <a16:creationId xmlns:a16="http://schemas.microsoft.com/office/drawing/2014/main" id="{B0AAC6C2-7B66-4959-B30A-688160A2794A}"/>
              </a:ext>
            </a:extLst>
          </p:cNvPr>
          <p:cNvSpPr/>
          <p:nvPr/>
        </p:nvSpPr>
        <p:spPr>
          <a:xfrm>
            <a:off x="9065868" y="184238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discards</a:t>
            </a:r>
            <a:endParaRPr lang="en-GB" sz="1100" b="1" dirty="0"/>
          </a:p>
        </p:txBody>
      </p:sp>
      <p:cxnSp>
        <p:nvCxnSpPr>
          <p:cNvPr id="35" name="Connecteur droit avec flèche 34">
            <a:extLst>
              <a:ext uri="{FF2B5EF4-FFF2-40B4-BE49-F238E27FC236}">
                <a16:creationId xmlns:a16="http://schemas.microsoft.com/office/drawing/2014/main" id="{DBE50BE1-AE29-4545-99F7-417A2059523D}"/>
              </a:ext>
            </a:extLst>
          </p:cNvPr>
          <p:cNvCxnSpPr>
            <a:cxnSpLocks/>
            <a:stCxn id="11" idx="6"/>
            <a:endCxn id="34" idx="2"/>
          </p:cNvCxnSpPr>
          <p:nvPr/>
        </p:nvCxnSpPr>
        <p:spPr>
          <a:xfrm flipV="1">
            <a:off x="6576260" y="2308375"/>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DBE50BE1-AE29-4545-99F7-417A2059523D}"/>
              </a:ext>
            </a:extLst>
          </p:cNvPr>
          <p:cNvCxnSpPr>
            <a:cxnSpLocks/>
            <a:stCxn id="3" idx="6"/>
            <a:endCxn id="34" idx="2"/>
          </p:cNvCxnSpPr>
          <p:nvPr/>
        </p:nvCxnSpPr>
        <p:spPr>
          <a:xfrm>
            <a:off x="6576262" y="1311906"/>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E4EB0A52-5E61-4F3A-A421-7E5999A38C46}"/>
              </a:ext>
            </a:extLst>
          </p:cNvPr>
          <p:cNvSpPr txBox="1"/>
          <p:nvPr/>
        </p:nvSpPr>
        <p:spPr>
          <a:xfrm rot="2437329">
            <a:off x="5834483" y="5771676"/>
            <a:ext cx="2702752" cy="307777"/>
          </a:xfrm>
          <a:prstGeom prst="rect">
            <a:avLst/>
          </a:prstGeom>
          <a:noFill/>
        </p:spPr>
        <p:txBody>
          <a:bodyPr wrap="square" rtlCol="0">
            <a:spAutoFit/>
          </a:bodyPr>
          <a:lstStyle/>
          <a:p>
            <a:pPr algn="ctr"/>
            <a:r>
              <a:rPr lang="en-GB" sz="1400" dirty="0"/>
              <a:t>Stateless Reset</a:t>
            </a:r>
          </a:p>
        </p:txBody>
      </p:sp>
    </p:spTree>
    <p:extLst>
      <p:ext uri="{BB962C8B-B14F-4D97-AF65-F5344CB8AC3E}">
        <p14:creationId xmlns:p14="http://schemas.microsoft.com/office/powerpoint/2010/main" val="832821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1395"/>
            <a:ext cx="3280229" cy="954107"/>
          </a:xfrm>
          <a:prstGeom prst="rect">
            <a:avLst/>
          </a:prstGeom>
          <a:noFill/>
        </p:spPr>
        <p:txBody>
          <a:bodyPr wrap="square">
            <a:spAutoFit/>
          </a:bodyPr>
          <a:lstStyle/>
          <a:p>
            <a:r>
              <a:rPr lang="en-GB" sz="2800" b="1" dirty="0"/>
              <a:t>Client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1311488" y="187586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806181" y="2341859"/>
            <a:ext cx="1234003" cy="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4040184"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0-length</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321359" y="3086042"/>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8803984" y="187586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21" idx="6"/>
            <a:endCxn id="2" idx="2"/>
          </p:cNvCxnSpPr>
          <p:nvPr/>
        </p:nvCxnSpPr>
        <p:spPr>
          <a:xfrm>
            <a:off x="7816733" y="2341859"/>
            <a:ext cx="98725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id="{B48A28A4-F86C-489F-903E-CDB2F959EE1D}"/>
              </a:ext>
            </a:extLst>
          </p:cNvPr>
          <p:cNvSpPr/>
          <p:nvPr/>
        </p:nvSpPr>
        <p:spPr>
          <a:xfrm>
            <a:off x="4040184" y="367201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matches client choosen value</a:t>
            </a:r>
            <a:endParaRPr lang="en-GB" sz="1400" b="1" dirty="0"/>
          </a:p>
        </p:txBody>
      </p:sp>
      <p:sp>
        <p:nvSpPr>
          <p:cNvPr id="21" name="Ellipse 20">
            <a:extLst>
              <a:ext uri="{FF2B5EF4-FFF2-40B4-BE49-F238E27FC236}">
                <a16:creationId xmlns:a16="http://schemas.microsoft.com/office/drawing/2014/main" id="{B48A28A4-F86C-489F-903E-CDB2F959EE1D}"/>
              </a:ext>
            </a:extLst>
          </p:cNvPr>
          <p:cNvSpPr/>
          <p:nvPr/>
        </p:nvSpPr>
        <p:spPr>
          <a:xfrm>
            <a:off x="6322042"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Client accept 0-length ID</a:t>
            </a:r>
            <a:endParaRPr lang="en-GB" sz="1400" b="1" dirty="0"/>
          </a:p>
        </p:txBody>
      </p:sp>
      <p:cxnSp>
        <p:nvCxnSpPr>
          <p:cNvPr id="24" name="Connecteur droit avec flèche 23">
            <a:extLst>
              <a:ext uri="{FF2B5EF4-FFF2-40B4-BE49-F238E27FC236}">
                <a16:creationId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8E355309-D41D-48CF-A241-308F250C237D}"/>
              </a:ext>
            </a:extLst>
          </p:cNvPr>
          <p:cNvCxnSpPr>
            <a:cxnSpLocks/>
            <a:stCxn id="3" idx="4"/>
            <a:endCxn id="17" idx="0"/>
          </p:cNvCxnSpPr>
          <p:nvPr/>
        </p:nvCxnSpPr>
        <p:spPr>
          <a:xfrm>
            <a:off x="4787531" y="2807851"/>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DB737F55-3E4B-44C8-95BF-7E258C52E571}"/>
              </a:ext>
            </a:extLst>
          </p:cNvPr>
          <p:cNvSpPr txBox="1"/>
          <p:nvPr/>
        </p:nvSpPr>
        <p:spPr>
          <a:xfrm>
            <a:off x="8123450" y="1954976"/>
            <a:ext cx="373820" cy="307777"/>
          </a:xfrm>
          <a:prstGeom prst="rect">
            <a:avLst/>
          </a:prstGeom>
          <a:noFill/>
        </p:spPr>
        <p:txBody>
          <a:bodyPr wrap="none" rtlCol="0">
            <a:spAutoFit/>
          </a:bodyPr>
          <a:lstStyle/>
          <a:p>
            <a:pPr algn="ctr"/>
            <a:r>
              <a:rPr lang="en-GB" sz="1400" dirty="0"/>
              <a:t>no</a:t>
            </a:r>
          </a:p>
        </p:txBody>
      </p:sp>
      <p:cxnSp>
        <p:nvCxnSpPr>
          <p:cNvPr id="31" name="Connecteur droit avec flèche 30">
            <a:extLst>
              <a:ext uri="{FF2B5EF4-FFF2-40B4-BE49-F238E27FC236}">
                <a16:creationId xmlns:a16="http://schemas.microsoft.com/office/drawing/2014/main" id="{8E355309-D41D-48CF-A241-308F250C237D}"/>
              </a:ext>
            </a:extLst>
          </p:cNvPr>
          <p:cNvCxnSpPr>
            <a:cxnSpLocks/>
            <a:stCxn id="17" idx="6"/>
            <a:endCxn id="2" idx="3"/>
          </p:cNvCxnSpPr>
          <p:nvPr/>
        </p:nvCxnSpPr>
        <p:spPr>
          <a:xfrm flipV="1">
            <a:off x="5534877" y="2671366"/>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6759578" y="3239930"/>
            <a:ext cx="373820" cy="307777"/>
          </a:xfrm>
          <a:prstGeom prst="rect">
            <a:avLst/>
          </a:prstGeom>
          <a:noFill/>
        </p:spPr>
        <p:txBody>
          <a:bodyPr wrap="none" rtlCol="0">
            <a:spAutoFit/>
          </a:bodyPr>
          <a:lstStyle/>
          <a:p>
            <a:pPr algn="ctr"/>
            <a:r>
              <a:rPr lang="en-GB" sz="1400" dirty="0"/>
              <a:t>no</a:t>
            </a:r>
          </a:p>
        </p:txBody>
      </p:sp>
      <p:sp>
        <p:nvSpPr>
          <p:cNvPr id="35" name="ZoneTexte 34">
            <a:extLst>
              <a:ext uri="{FF2B5EF4-FFF2-40B4-BE49-F238E27FC236}">
                <a16:creationId xmlns:a16="http://schemas.microsoft.com/office/drawing/2014/main" id="{DB737F55-3E4B-44C8-95BF-7E258C52E571}"/>
              </a:ext>
            </a:extLst>
          </p:cNvPr>
          <p:cNvSpPr txBox="1"/>
          <p:nvPr/>
        </p:nvSpPr>
        <p:spPr>
          <a:xfrm>
            <a:off x="5709516" y="2023220"/>
            <a:ext cx="424540" cy="307777"/>
          </a:xfrm>
          <a:prstGeom prst="rect">
            <a:avLst/>
          </a:prstGeom>
          <a:noFill/>
        </p:spPr>
        <p:txBody>
          <a:bodyPr wrap="none" rtlCol="0">
            <a:spAutoFit/>
          </a:bodyPr>
          <a:lstStyle/>
          <a:p>
            <a:pPr algn="ctr"/>
            <a:r>
              <a:rPr lang="en-GB" sz="1400" dirty="0"/>
              <a:t>yes</a:t>
            </a:r>
          </a:p>
        </p:txBody>
      </p:sp>
      <p:sp>
        <p:nvSpPr>
          <p:cNvPr id="36" name="Ellipse 35">
            <a:extLst>
              <a:ext uri="{FF2B5EF4-FFF2-40B4-BE49-F238E27FC236}">
                <a16:creationId xmlns:a16="http://schemas.microsoft.com/office/drawing/2014/main" id="{B48A28A4-F86C-489F-903E-CDB2F959EE1D}"/>
              </a:ext>
            </a:extLst>
          </p:cNvPr>
          <p:cNvSpPr/>
          <p:nvPr/>
        </p:nvSpPr>
        <p:spPr>
          <a:xfrm>
            <a:off x="6322040" y="5118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21" idx="0"/>
            <a:endCxn id="36" idx="4"/>
          </p:cNvCxnSpPr>
          <p:nvPr/>
        </p:nvCxnSpPr>
        <p:spPr>
          <a:xfrm flipH="1" flipV="1">
            <a:off x="7069389" y="1443789"/>
            <a:ext cx="1" cy="4320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DB737F55-3E4B-44C8-95BF-7E258C52E571}"/>
              </a:ext>
            </a:extLst>
          </p:cNvPr>
          <p:cNvSpPr txBox="1"/>
          <p:nvPr/>
        </p:nvSpPr>
        <p:spPr>
          <a:xfrm>
            <a:off x="7229696" y="1522896"/>
            <a:ext cx="424540" cy="307777"/>
          </a:xfrm>
          <a:prstGeom prst="rect">
            <a:avLst/>
          </a:prstGeom>
          <a:noFill/>
        </p:spPr>
        <p:txBody>
          <a:bodyPr wrap="none" rtlCol="0">
            <a:spAutoFit/>
          </a:bodyPr>
          <a:lstStyle/>
          <a:p>
            <a:pPr algn="ctr"/>
            <a:r>
              <a:rPr lang="en-GB" sz="1400" dirty="0"/>
              <a:t>yes</a:t>
            </a:r>
          </a:p>
        </p:txBody>
      </p:sp>
      <p:cxnSp>
        <p:nvCxnSpPr>
          <p:cNvPr id="41" name="Connecteur droit avec flèche 40">
            <a:extLst>
              <a:ext uri="{FF2B5EF4-FFF2-40B4-BE49-F238E27FC236}">
                <a16:creationId xmlns:a16="http://schemas.microsoft.com/office/drawing/2014/main" id="{8E355309-D41D-48CF-A241-308F250C237D}"/>
              </a:ext>
            </a:extLst>
          </p:cNvPr>
          <p:cNvCxnSpPr>
            <a:cxnSpLocks/>
            <a:stCxn id="36" idx="6"/>
            <a:endCxn id="2" idx="1"/>
          </p:cNvCxnSpPr>
          <p:nvPr/>
        </p:nvCxnSpPr>
        <p:spPr>
          <a:xfrm>
            <a:off x="7816733" y="977797"/>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DB737F55-3E4B-44C8-95BF-7E258C52E571}"/>
              </a:ext>
            </a:extLst>
          </p:cNvPr>
          <p:cNvSpPr txBox="1"/>
          <p:nvPr/>
        </p:nvSpPr>
        <p:spPr>
          <a:xfrm>
            <a:off x="8030624" y="1402597"/>
            <a:ext cx="389181" cy="307777"/>
          </a:xfrm>
          <a:prstGeom prst="rect">
            <a:avLst/>
          </a:prstGeom>
          <a:noFill/>
        </p:spPr>
        <p:txBody>
          <a:bodyPr wrap="square" rtlCol="0">
            <a:spAutoFit/>
          </a:bodyPr>
          <a:lstStyle/>
          <a:p>
            <a:pPr algn="ctr"/>
            <a:r>
              <a:rPr lang="en-GB" sz="1400" dirty="0"/>
              <a:t>no</a:t>
            </a:r>
          </a:p>
        </p:txBody>
      </p:sp>
      <p:sp>
        <p:nvSpPr>
          <p:cNvPr id="46" name="Ellipse 45">
            <a:extLst>
              <a:ext uri="{FF2B5EF4-FFF2-40B4-BE49-F238E27FC236}">
                <a16:creationId xmlns:a16="http://schemas.microsoft.com/office/drawing/2014/main" id="{B48A28A4-F86C-489F-903E-CDB2F959EE1D}"/>
              </a:ext>
            </a:extLst>
          </p:cNvPr>
          <p:cNvSpPr/>
          <p:nvPr/>
        </p:nvSpPr>
        <p:spPr>
          <a:xfrm>
            <a:off x="40401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Encryption Key </a:t>
            </a:r>
          </a:p>
          <a:p>
            <a:pPr algn="ctr"/>
            <a:r>
              <a:rPr lang="fr-BE" sz="1100" b="1" dirty="0"/>
              <a:t>Computed </a:t>
            </a:r>
            <a:endParaRPr lang="en-GB" sz="1400" b="1" dirty="0"/>
          </a:p>
        </p:txBody>
      </p:sp>
      <p:cxnSp>
        <p:nvCxnSpPr>
          <p:cNvPr id="47" name="Connecteur droit avec flèche 46">
            <a:extLst>
              <a:ext uri="{FF2B5EF4-FFF2-40B4-BE49-F238E27FC236}">
                <a16:creationId xmlns:a16="http://schemas.microsoft.com/office/drawing/2014/main" id="{8E355309-D41D-48CF-A241-308F250C237D}"/>
              </a:ext>
            </a:extLst>
          </p:cNvPr>
          <p:cNvCxnSpPr>
            <a:cxnSpLocks/>
          </p:cNvCxnSpPr>
          <p:nvPr/>
        </p:nvCxnSpPr>
        <p:spPr>
          <a:xfrm>
            <a:off x="4787529" y="4603994"/>
            <a:ext cx="0" cy="86415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DB737F55-3E4B-44C8-95BF-7E258C52E571}"/>
              </a:ext>
            </a:extLst>
          </p:cNvPr>
          <p:cNvSpPr txBox="1"/>
          <p:nvPr/>
        </p:nvSpPr>
        <p:spPr>
          <a:xfrm>
            <a:off x="4261680" y="4882185"/>
            <a:ext cx="424540" cy="307777"/>
          </a:xfrm>
          <a:prstGeom prst="rect">
            <a:avLst/>
          </a:prstGeom>
          <a:noFill/>
        </p:spPr>
        <p:txBody>
          <a:bodyPr wrap="none" rtlCol="0">
            <a:spAutoFit/>
          </a:bodyPr>
          <a:lstStyle/>
          <a:p>
            <a:pPr algn="ctr"/>
            <a:r>
              <a:rPr lang="en-GB" sz="1400" dirty="0"/>
              <a:t>yes</a:t>
            </a:r>
          </a:p>
        </p:txBody>
      </p:sp>
      <p:cxnSp>
        <p:nvCxnSpPr>
          <p:cNvPr id="49" name="Connecteur droit avec flèche 48">
            <a:extLst>
              <a:ext uri="{FF2B5EF4-FFF2-40B4-BE49-F238E27FC236}">
                <a16:creationId xmlns:a16="http://schemas.microsoft.com/office/drawing/2014/main" id="{8E355309-D41D-48CF-A241-308F250C237D}"/>
              </a:ext>
            </a:extLst>
          </p:cNvPr>
          <p:cNvCxnSpPr>
            <a:cxnSpLocks/>
            <a:stCxn id="46" idx="6"/>
            <a:endCxn id="2" idx="4"/>
          </p:cNvCxnSpPr>
          <p:nvPr/>
        </p:nvCxnSpPr>
        <p:spPr>
          <a:xfrm flipV="1">
            <a:off x="5534878" y="2807851"/>
            <a:ext cx="4016455" cy="31262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B48A28A4-F86C-489F-903E-CDB2F959EE1D}"/>
              </a:ext>
            </a:extLst>
          </p:cNvPr>
          <p:cNvSpPr/>
          <p:nvPr/>
        </p:nvSpPr>
        <p:spPr>
          <a:xfrm>
            <a:off x="8803984" y="54681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53" name="Connecteur droit avec flèche 52">
            <a:extLst>
              <a:ext uri="{FF2B5EF4-FFF2-40B4-BE49-F238E27FC236}">
                <a16:creationId xmlns:a16="http://schemas.microsoft.com/office/drawing/2014/main" id="{8E355309-D41D-48CF-A241-308F250C237D}"/>
              </a:ext>
            </a:extLst>
          </p:cNvPr>
          <p:cNvCxnSpPr>
            <a:cxnSpLocks/>
            <a:stCxn id="46" idx="6"/>
            <a:endCxn id="52" idx="2"/>
          </p:cNvCxnSpPr>
          <p:nvPr/>
        </p:nvCxnSpPr>
        <p:spPr>
          <a:xfrm flipV="1">
            <a:off x="5534877" y="5934145"/>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DB737F55-3E4B-44C8-95BF-7E258C52E571}"/>
              </a:ext>
            </a:extLst>
          </p:cNvPr>
          <p:cNvSpPr txBox="1"/>
          <p:nvPr/>
        </p:nvSpPr>
        <p:spPr>
          <a:xfrm>
            <a:off x="5908402" y="5626368"/>
            <a:ext cx="373820" cy="307777"/>
          </a:xfrm>
          <a:prstGeom prst="rect">
            <a:avLst/>
          </a:prstGeom>
          <a:noFill/>
        </p:spPr>
        <p:txBody>
          <a:bodyPr wrap="none" rtlCol="0">
            <a:spAutoFit/>
          </a:bodyPr>
          <a:lstStyle/>
          <a:p>
            <a:pPr algn="ctr"/>
            <a:r>
              <a:rPr lang="en-GB" sz="1400" dirty="0"/>
              <a:t>no</a:t>
            </a:r>
          </a:p>
        </p:txBody>
      </p:sp>
      <p:sp>
        <p:nvSpPr>
          <p:cNvPr id="58" name="Ellipse 57">
            <a:extLst>
              <a:ext uri="{FF2B5EF4-FFF2-40B4-BE49-F238E27FC236}">
                <a16:creationId xmlns:a16="http://schemas.microsoft.com/office/drawing/2014/main" id="{B48A28A4-F86C-489F-903E-CDB2F959EE1D}"/>
              </a:ext>
            </a:extLst>
          </p:cNvPr>
          <p:cNvSpPr/>
          <p:nvPr/>
        </p:nvSpPr>
        <p:spPr>
          <a:xfrm>
            <a:off x="5585680" y="3959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Version corresponding</a:t>
            </a:r>
            <a:endParaRPr lang="en-GB" sz="1400" b="1" dirty="0"/>
          </a:p>
        </p:txBody>
      </p:sp>
      <p:cxnSp>
        <p:nvCxnSpPr>
          <p:cNvPr id="59" name="Connecteur droit avec flèche 58">
            <a:extLst>
              <a:ext uri="{FF2B5EF4-FFF2-40B4-BE49-F238E27FC236}">
                <a16:creationId xmlns:a16="http://schemas.microsoft.com/office/drawing/2014/main" id="{8E355309-D41D-48CF-A241-308F250C237D}"/>
              </a:ext>
            </a:extLst>
          </p:cNvPr>
          <p:cNvCxnSpPr>
            <a:cxnSpLocks/>
            <a:stCxn id="46" idx="7"/>
            <a:endCxn id="58" idx="3"/>
          </p:cNvCxnSpPr>
          <p:nvPr/>
        </p:nvCxnSpPr>
        <p:spPr>
          <a:xfrm flipV="1">
            <a:off x="5315983" y="4754698"/>
            <a:ext cx="488591"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a16="http://schemas.microsoft.com/office/drawing/2014/main" id="{DB737F55-3E4B-44C8-95BF-7E258C52E571}"/>
              </a:ext>
            </a:extLst>
          </p:cNvPr>
          <p:cNvSpPr txBox="1"/>
          <p:nvPr/>
        </p:nvSpPr>
        <p:spPr>
          <a:xfrm>
            <a:off x="5184506" y="4970292"/>
            <a:ext cx="424540" cy="307777"/>
          </a:xfrm>
          <a:prstGeom prst="rect">
            <a:avLst/>
          </a:prstGeom>
          <a:noFill/>
        </p:spPr>
        <p:txBody>
          <a:bodyPr wrap="none" rtlCol="0">
            <a:spAutoFit/>
          </a:bodyPr>
          <a:lstStyle/>
          <a:p>
            <a:pPr algn="ctr"/>
            <a:r>
              <a:rPr lang="en-GB" sz="1400" dirty="0"/>
              <a:t>yes</a:t>
            </a:r>
          </a:p>
        </p:txBody>
      </p:sp>
      <p:cxnSp>
        <p:nvCxnSpPr>
          <p:cNvPr id="65" name="Connecteur droit avec flèche 64">
            <a:extLst>
              <a:ext uri="{FF2B5EF4-FFF2-40B4-BE49-F238E27FC236}">
                <a16:creationId xmlns:a16="http://schemas.microsoft.com/office/drawing/2014/main" id="{8E355309-D41D-48CF-A241-308F250C237D}"/>
              </a:ext>
            </a:extLst>
          </p:cNvPr>
          <p:cNvCxnSpPr>
            <a:cxnSpLocks/>
            <a:stCxn id="58" idx="7"/>
          </p:cNvCxnSpPr>
          <p:nvPr/>
        </p:nvCxnSpPr>
        <p:spPr>
          <a:xfrm flipV="1">
            <a:off x="6861480" y="2742488"/>
            <a:ext cx="2380291"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a16="http://schemas.microsoft.com/office/drawing/2014/main" id="{DB737F55-3E4B-44C8-95BF-7E258C52E571}"/>
              </a:ext>
            </a:extLst>
          </p:cNvPr>
          <p:cNvSpPr txBox="1"/>
          <p:nvPr/>
        </p:nvSpPr>
        <p:spPr>
          <a:xfrm>
            <a:off x="6674423" y="3713332"/>
            <a:ext cx="373820" cy="307777"/>
          </a:xfrm>
          <a:prstGeom prst="rect">
            <a:avLst/>
          </a:prstGeom>
          <a:noFill/>
        </p:spPr>
        <p:txBody>
          <a:bodyPr wrap="none" rtlCol="0">
            <a:spAutoFit/>
          </a:bodyPr>
          <a:lstStyle/>
          <a:p>
            <a:pPr algn="ctr"/>
            <a:r>
              <a:rPr lang="en-GB" sz="1400" dirty="0"/>
              <a:t>no</a:t>
            </a:r>
          </a:p>
        </p:txBody>
      </p:sp>
    </p:spTree>
    <p:extLst>
      <p:ext uri="{BB962C8B-B14F-4D97-AF65-F5344CB8AC3E}">
        <p14:creationId xmlns:p14="http://schemas.microsoft.com/office/powerpoint/2010/main" val="2950605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Server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56037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2055065" y="153631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2823524" y="107032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Supported Version</a:t>
            </a:r>
            <a:endParaRPr lang="en-GB" sz="16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04834" y="1228540"/>
            <a:ext cx="373820"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7349826" y="246830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14" idx="5"/>
            <a:endCxn id="2" idx="1"/>
          </p:cNvCxnSpPr>
          <p:nvPr/>
        </p:nvCxnSpPr>
        <p:spPr>
          <a:xfrm>
            <a:off x="6362476"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B48A28A4-F86C-489F-903E-CDB2F959EE1D}"/>
              </a:ext>
            </a:extLst>
          </p:cNvPr>
          <p:cNvSpPr/>
          <p:nvPr/>
        </p:nvSpPr>
        <p:spPr>
          <a:xfrm>
            <a:off x="5086676"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p:cNvCxnSpPr>
          <p:nvPr/>
        </p:nvCxnSpPr>
        <p:spPr>
          <a:xfrm>
            <a:off x="4318217" y="1536317"/>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id="{B48A28A4-F86C-489F-903E-CDB2F959EE1D}"/>
              </a:ext>
            </a:extLst>
          </p:cNvPr>
          <p:cNvSpPr/>
          <p:nvPr/>
        </p:nvSpPr>
        <p:spPr>
          <a:xfrm>
            <a:off x="7349827"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[Limit of negotiation reach]</a:t>
            </a:r>
            <a:endParaRPr lang="en-GB" sz="1600" b="1" dirty="0"/>
          </a:p>
        </p:txBody>
      </p:sp>
      <p:cxnSp>
        <p:nvCxnSpPr>
          <p:cNvPr id="20" name="Connecteur droit avec flèche 19">
            <a:extLst>
              <a:ext uri="{FF2B5EF4-FFF2-40B4-BE49-F238E27FC236}">
                <a16:creationId xmlns:a16="http://schemas.microsoft.com/office/drawing/2014/main" id="{6589CEFF-63AD-48E0-B8C2-2B9C42EE3BA1}"/>
              </a:ext>
            </a:extLst>
          </p:cNvPr>
          <p:cNvCxnSpPr>
            <a:cxnSpLocks/>
          </p:cNvCxnSpPr>
          <p:nvPr/>
        </p:nvCxnSpPr>
        <p:spPr>
          <a:xfrm>
            <a:off x="6581368" y="1536315"/>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737F55-3E4B-44C8-95BF-7E258C52E571}"/>
              </a:ext>
            </a:extLst>
          </p:cNvPr>
          <p:cNvSpPr txBox="1"/>
          <p:nvPr/>
        </p:nvSpPr>
        <p:spPr>
          <a:xfrm>
            <a:off x="6753326" y="1189336"/>
            <a:ext cx="424540" cy="307777"/>
          </a:xfrm>
          <a:prstGeom prst="rect">
            <a:avLst/>
          </a:prstGeom>
          <a:noFill/>
        </p:spPr>
        <p:txBody>
          <a:bodyPr wrap="none" rtlCol="0">
            <a:spAutoFit/>
          </a:bodyPr>
          <a:lstStyle/>
          <a:p>
            <a:pPr algn="ctr"/>
            <a:r>
              <a:rPr lang="en-GB" sz="1400" dirty="0"/>
              <a:t>yes</a:t>
            </a:r>
          </a:p>
        </p:txBody>
      </p:sp>
      <p:sp>
        <p:nvSpPr>
          <p:cNvPr id="23" name="ZoneTexte 22">
            <a:extLst>
              <a:ext uri="{FF2B5EF4-FFF2-40B4-BE49-F238E27FC236}">
                <a16:creationId xmlns:a16="http://schemas.microsoft.com/office/drawing/2014/main" id="{DB737F55-3E4B-44C8-95BF-7E258C52E571}"/>
              </a:ext>
            </a:extLst>
          </p:cNvPr>
          <p:cNvSpPr txBox="1"/>
          <p:nvPr/>
        </p:nvSpPr>
        <p:spPr>
          <a:xfrm>
            <a:off x="6888134" y="1958060"/>
            <a:ext cx="373820" cy="307777"/>
          </a:xfrm>
          <a:prstGeom prst="rect">
            <a:avLst/>
          </a:prstGeom>
          <a:noFill/>
        </p:spPr>
        <p:txBody>
          <a:bodyPr wrap="none" rtlCol="0">
            <a:spAutoFit/>
          </a:bodyPr>
          <a:lstStyle/>
          <a:p>
            <a:pPr algn="ctr"/>
            <a:r>
              <a:rPr lang="en-GB" sz="1400" dirty="0"/>
              <a:t>no</a:t>
            </a:r>
          </a:p>
        </p:txBody>
      </p:sp>
      <p:sp>
        <p:nvSpPr>
          <p:cNvPr id="25" name="Ellipse 24">
            <a:extLst>
              <a:ext uri="{FF2B5EF4-FFF2-40B4-BE49-F238E27FC236}">
                <a16:creationId xmlns:a16="http://schemas.microsoft.com/office/drawing/2014/main" id="{B48A28A4-F86C-489F-903E-CDB2F959EE1D}"/>
              </a:ext>
            </a:extLst>
          </p:cNvPr>
          <p:cNvSpPr/>
          <p:nvPr/>
        </p:nvSpPr>
        <p:spPr>
          <a:xfrm>
            <a:off x="9612976" y="10260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Send Version Negotiation</a:t>
            </a:r>
            <a:endParaRPr lang="en-GB" sz="1600" b="1" dirty="0"/>
          </a:p>
        </p:txBody>
      </p:sp>
      <p:cxnSp>
        <p:nvCxnSpPr>
          <p:cNvPr id="26" name="Connecteur droit avec flèche 25">
            <a:extLst>
              <a:ext uri="{FF2B5EF4-FFF2-40B4-BE49-F238E27FC236}">
                <a16:creationId xmlns:a16="http://schemas.microsoft.com/office/drawing/2014/main" id="{6589CEFF-63AD-48E0-B8C2-2B9C42EE3BA1}"/>
              </a:ext>
            </a:extLst>
          </p:cNvPr>
          <p:cNvCxnSpPr>
            <a:cxnSpLocks/>
          </p:cNvCxnSpPr>
          <p:nvPr/>
        </p:nvCxnSpPr>
        <p:spPr>
          <a:xfrm>
            <a:off x="8844517" y="1526859"/>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DB737F55-3E4B-44C8-95BF-7E258C52E571}"/>
              </a:ext>
            </a:extLst>
          </p:cNvPr>
          <p:cNvSpPr txBox="1"/>
          <p:nvPr/>
        </p:nvSpPr>
        <p:spPr>
          <a:xfrm>
            <a:off x="9016480" y="1219084"/>
            <a:ext cx="373820" cy="307777"/>
          </a:xfrm>
          <a:prstGeom prst="rect">
            <a:avLst/>
          </a:prstGeom>
          <a:noFill/>
        </p:spPr>
        <p:txBody>
          <a:bodyPr wrap="none" rtlCol="0">
            <a:spAutoFit/>
          </a:bodyPr>
          <a:lstStyle/>
          <a:p>
            <a:pPr algn="ctr"/>
            <a:r>
              <a:rPr lang="en-GB" sz="1400" dirty="0"/>
              <a:t>no</a:t>
            </a:r>
          </a:p>
        </p:txBody>
      </p:sp>
      <p:sp>
        <p:nvSpPr>
          <p:cNvPr id="28" name="Ellipse 27">
            <a:extLst>
              <a:ext uri="{FF2B5EF4-FFF2-40B4-BE49-F238E27FC236}">
                <a16:creationId xmlns:a16="http://schemas.microsoft.com/office/drawing/2014/main" id="{B48A28A4-F86C-489F-903E-CDB2F959EE1D}"/>
              </a:ext>
            </a:extLst>
          </p:cNvPr>
          <p:cNvSpPr/>
          <p:nvPr/>
        </p:nvSpPr>
        <p:spPr>
          <a:xfrm>
            <a:off x="2827110" y="24683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29" name="Connecteur droit avec flèche 28">
            <a:extLst>
              <a:ext uri="{FF2B5EF4-FFF2-40B4-BE49-F238E27FC236}">
                <a16:creationId xmlns:a16="http://schemas.microsoft.com/office/drawing/2014/main" id="{6589CEFF-63AD-48E0-B8C2-2B9C42EE3BA1}"/>
              </a:ext>
            </a:extLst>
          </p:cNvPr>
          <p:cNvCxnSpPr>
            <a:cxnSpLocks/>
            <a:stCxn id="3" idx="4"/>
            <a:endCxn id="28" idx="0"/>
          </p:cNvCxnSpPr>
          <p:nvPr/>
        </p:nvCxnSpPr>
        <p:spPr>
          <a:xfrm>
            <a:off x="3570873" y="2002312"/>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3095772" y="2090480"/>
            <a:ext cx="424540" cy="307777"/>
          </a:xfrm>
          <a:prstGeom prst="rect">
            <a:avLst/>
          </a:prstGeom>
          <a:noFill/>
        </p:spPr>
        <p:txBody>
          <a:bodyPr wrap="none" rtlCol="0">
            <a:spAutoFit/>
          </a:bodyPr>
          <a:lstStyle/>
          <a:p>
            <a:pPr algn="ctr"/>
            <a:r>
              <a:rPr lang="en-GB" sz="1400" dirty="0"/>
              <a:t>yes</a:t>
            </a:r>
          </a:p>
        </p:txBody>
      </p:sp>
      <p:sp>
        <p:nvSpPr>
          <p:cNvPr id="35" name="Ellipse 34">
            <a:extLst>
              <a:ext uri="{FF2B5EF4-FFF2-40B4-BE49-F238E27FC236}">
                <a16:creationId xmlns:a16="http://schemas.microsoft.com/office/drawing/2014/main" id="{B48A28A4-F86C-489F-903E-CDB2F959EE1D}"/>
              </a:ext>
            </a:extLst>
          </p:cNvPr>
          <p:cNvSpPr/>
          <p:nvPr/>
        </p:nvSpPr>
        <p:spPr>
          <a:xfrm>
            <a:off x="2823524"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36" name="Connecteur droit avec flèche 35">
            <a:extLst>
              <a:ext uri="{FF2B5EF4-FFF2-40B4-BE49-F238E27FC236}">
                <a16:creationId xmlns:a16="http://schemas.microsoft.com/office/drawing/2014/main" id="{6589CEFF-63AD-48E0-B8C2-2B9C42EE3BA1}"/>
              </a:ext>
            </a:extLst>
          </p:cNvPr>
          <p:cNvCxnSpPr>
            <a:cxnSpLocks/>
          </p:cNvCxnSpPr>
          <p:nvPr/>
        </p:nvCxnSpPr>
        <p:spPr>
          <a:xfrm>
            <a:off x="3567286" y="3400284"/>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DB737F55-3E4B-44C8-95BF-7E258C52E571}"/>
              </a:ext>
            </a:extLst>
          </p:cNvPr>
          <p:cNvSpPr txBox="1"/>
          <p:nvPr/>
        </p:nvSpPr>
        <p:spPr>
          <a:xfrm>
            <a:off x="3095862" y="3470326"/>
            <a:ext cx="373820" cy="307777"/>
          </a:xfrm>
          <a:prstGeom prst="rect">
            <a:avLst/>
          </a:prstGeom>
          <a:noFill/>
        </p:spPr>
        <p:txBody>
          <a:bodyPr wrap="none" rtlCol="0">
            <a:spAutoFit/>
          </a:bodyPr>
          <a:lstStyle/>
          <a:p>
            <a:pPr algn="ctr"/>
            <a:r>
              <a:rPr lang="en-GB" sz="1400" dirty="0"/>
              <a:t>no</a:t>
            </a:r>
          </a:p>
        </p:txBody>
      </p:sp>
      <p:sp>
        <p:nvSpPr>
          <p:cNvPr id="39" name="Ellipse 38">
            <a:extLst>
              <a:ext uri="{FF2B5EF4-FFF2-40B4-BE49-F238E27FC236}">
                <a16:creationId xmlns:a16="http://schemas.microsoft.com/office/drawing/2014/main" id="{B48A28A4-F86C-489F-903E-CDB2F959EE1D}"/>
              </a:ext>
            </a:extLst>
          </p:cNvPr>
          <p:cNvSpPr/>
          <p:nvPr/>
        </p:nvSpPr>
        <p:spPr>
          <a:xfrm>
            <a:off x="5086675" y="38662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Start handshake</a:t>
            </a:r>
          </a:p>
        </p:txBody>
      </p:sp>
      <p:sp>
        <p:nvSpPr>
          <p:cNvPr id="32" name="Rectangle 31"/>
          <p:cNvSpPr/>
          <p:nvPr/>
        </p:nvSpPr>
        <p:spPr>
          <a:xfrm>
            <a:off x="4629995" y="4564883"/>
            <a:ext cx="848459" cy="523220"/>
          </a:xfrm>
          <a:prstGeom prst="rect">
            <a:avLst/>
          </a:prstGeom>
        </p:spPr>
        <p:txBody>
          <a:bodyPr wrap="square">
            <a:spAutoFit/>
          </a:bodyPr>
          <a:lstStyle/>
          <a:p>
            <a:r>
              <a:rPr lang="fr-FR" sz="1400" dirty="0"/>
              <a:t>Packet = </a:t>
            </a:r>
          </a:p>
          <a:p>
            <a:r>
              <a:rPr lang="fr-FR" sz="1400" dirty="0"/>
              <a:t>Initial</a:t>
            </a:r>
          </a:p>
        </p:txBody>
      </p:sp>
      <p:cxnSp>
        <p:nvCxnSpPr>
          <p:cNvPr id="40" name="Connecteur droit avec flèche 39">
            <a:extLst>
              <a:ext uri="{FF2B5EF4-FFF2-40B4-BE49-F238E27FC236}">
                <a16:creationId xmlns:a16="http://schemas.microsoft.com/office/drawing/2014/main" id="{6589CEFF-63AD-48E0-B8C2-2B9C42EE3BA1}"/>
              </a:ext>
            </a:extLst>
          </p:cNvPr>
          <p:cNvCxnSpPr>
            <a:cxnSpLocks/>
          </p:cNvCxnSpPr>
          <p:nvPr/>
        </p:nvCxnSpPr>
        <p:spPr>
          <a:xfrm>
            <a:off x="4329101" y="4332263"/>
            <a:ext cx="76845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B48A28A4-F86C-489F-903E-CDB2F959EE1D}"/>
              </a:ext>
            </a:extLst>
          </p:cNvPr>
          <p:cNvSpPr/>
          <p:nvPr/>
        </p:nvSpPr>
        <p:spPr>
          <a:xfrm>
            <a:off x="5097561" y="5150533"/>
            <a:ext cx="2471159"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a:t>Refuse connection Initial(Connection_close)</a:t>
            </a:r>
          </a:p>
        </p:txBody>
      </p:sp>
      <p:cxnSp>
        <p:nvCxnSpPr>
          <p:cNvPr id="42" name="Connecteur droit avec flèche 41">
            <a:extLst>
              <a:ext uri="{FF2B5EF4-FFF2-40B4-BE49-F238E27FC236}">
                <a16:creationId xmlns:a16="http://schemas.microsoft.com/office/drawing/2014/main" id="{6589CEFF-63AD-48E0-B8C2-2B9C42EE3BA1}"/>
              </a:ext>
            </a:extLst>
          </p:cNvPr>
          <p:cNvCxnSpPr>
            <a:cxnSpLocks/>
            <a:stCxn id="35" idx="6"/>
            <a:endCxn id="41" idx="2"/>
          </p:cNvCxnSpPr>
          <p:nvPr/>
        </p:nvCxnSpPr>
        <p:spPr>
          <a:xfrm>
            <a:off x="4318218" y="4332263"/>
            <a:ext cx="779343" cy="12842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id="{B48A28A4-F86C-489F-903E-CDB2F959EE1D}"/>
              </a:ext>
            </a:extLst>
          </p:cNvPr>
          <p:cNvSpPr/>
          <p:nvPr/>
        </p:nvSpPr>
        <p:spPr>
          <a:xfrm>
            <a:off x="2819939" y="52642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46" name="Connecteur droit avec flèche 45">
            <a:extLst>
              <a:ext uri="{FF2B5EF4-FFF2-40B4-BE49-F238E27FC236}">
                <a16:creationId xmlns:a16="http://schemas.microsoft.com/office/drawing/2014/main" id="{6589CEFF-63AD-48E0-B8C2-2B9C42EE3BA1}"/>
              </a:ext>
            </a:extLst>
          </p:cNvPr>
          <p:cNvCxnSpPr>
            <a:cxnSpLocks/>
          </p:cNvCxnSpPr>
          <p:nvPr/>
        </p:nvCxnSpPr>
        <p:spPr>
          <a:xfrm>
            <a:off x="3559533"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6"/>
            <a:ext cx="848459" cy="523220"/>
          </a:xfrm>
          <a:prstGeom prst="rect">
            <a:avLst/>
          </a:prstGeom>
        </p:spPr>
        <p:txBody>
          <a:bodyPr wrap="square">
            <a:spAutoFit/>
          </a:bodyPr>
          <a:lstStyle/>
          <a:p>
            <a:r>
              <a:rPr lang="fr-FR" sz="1400" dirty="0"/>
              <a:t>Packet = </a:t>
            </a:r>
          </a:p>
          <a:p>
            <a:r>
              <a:rPr lang="fr-FR" sz="1400" dirty="0"/>
              <a:t>0-RTT</a:t>
            </a:r>
          </a:p>
        </p:txBody>
      </p:sp>
      <p:cxnSp>
        <p:nvCxnSpPr>
          <p:cNvPr id="52" name="Connecteur droit avec flèche 51">
            <a:extLst>
              <a:ext uri="{FF2B5EF4-FFF2-40B4-BE49-F238E27FC236}">
                <a16:creationId xmlns:a16="http://schemas.microsoft.com/office/drawing/2014/main" id="{6589CEFF-63AD-48E0-B8C2-2B9C42EE3BA1}"/>
              </a:ext>
            </a:extLst>
          </p:cNvPr>
          <p:cNvCxnSpPr>
            <a:cxnSpLocks/>
            <a:stCxn id="35" idx="7"/>
            <a:endCxn id="2" idx="2"/>
          </p:cNvCxnSpPr>
          <p:nvPr/>
        </p:nvCxnSpPr>
        <p:spPr>
          <a:xfrm flipV="1">
            <a:off x="4099324" y="2934293"/>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DB737F55-3E4B-44C8-95BF-7E258C52E571}"/>
              </a:ext>
            </a:extLst>
          </p:cNvPr>
          <p:cNvSpPr txBox="1"/>
          <p:nvPr/>
        </p:nvSpPr>
        <p:spPr>
          <a:xfrm>
            <a:off x="5168901" y="3206217"/>
            <a:ext cx="476412" cy="307777"/>
          </a:xfrm>
          <a:prstGeom prst="rect">
            <a:avLst/>
          </a:prstGeom>
          <a:noFill/>
        </p:spPr>
        <p:txBody>
          <a:bodyPr wrap="none" rtlCol="0">
            <a:spAutoFit/>
          </a:bodyPr>
          <a:lstStyle/>
          <a:p>
            <a:pPr algn="ctr"/>
            <a:r>
              <a:rPr lang="en-GB" sz="1400" dirty="0"/>
              <a:t>else</a:t>
            </a:r>
          </a:p>
        </p:txBody>
      </p:sp>
    </p:spTree>
    <p:extLst>
      <p:ext uri="{BB962C8B-B14F-4D97-AF65-F5344CB8AC3E}">
        <p14:creationId xmlns:p14="http://schemas.microsoft.com/office/powerpoint/2010/main" val="657376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id="{6589CEFF-63AD-48E0-B8C2-2B9C42EE3BA1}"/>
              </a:ext>
            </a:extLst>
          </p:cNvPr>
          <p:cNvCxnSpPr>
            <a:cxnSpLocks/>
            <a:stCxn id="33" idx="2"/>
            <a:endCxn id="59" idx="5"/>
          </p:cNvCxnSpPr>
          <p:nvPr/>
        </p:nvCxnSpPr>
        <p:spPr>
          <a:xfrm flipH="1">
            <a:off x="2121239"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25D0CFDD-F8D9-4498-A666-F31BA473AEDD}"/>
              </a:ext>
            </a:extLst>
          </p:cNvPr>
          <p:cNvSpPr txBox="1"/>
          <p:nvPr/>
        </p:nvSpPr>
        <p:spPr>
          <a:xfrm>
            <a:off x="7924801" y="1"/>
            <a:ext cx="4267200" cy="523220"/>
          </a:xfrm>
          <a:prstGeom prst="rect">
            <a:avLst/>
          </a:prstGeom>
          <a:noFill/>
        </p:spPr>
        <p:txBody>
          <a:bodyPr wrap="square">
            <a:spAutoFit/>
          </a:bodyPr>
          <a:lstStyle/>
          <a:p>
            <a:r>
              <a:rPr lang="en-GB" sz="2800" b="1" dirty="0"/>
              <a:t>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5393631" y="6120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Application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4"/>
            <a:endCxn id="3" idx="1"/>
          </p:cNvCxnSpPr>
          <p:nvPr/>
        </p:nvCxnSpPr>
        <p:spPr>
          <a:xfrm>
            <a:off x="6140978" y="1544074"/>
            <a:ext cx="966239"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88832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Role</a:t>
            </a:r>
            <a:endParaRPr lang="en-GB" sz="16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34" idx="0"/>
          </p:cNvCxnSpPr>
          <p:nvPr/>
        </p:nvCxnSpPr>
        <p:spPr>
          <a:xfrm flipH="1">
            <a:off x="7635670" y="3090883"/>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20315" y="4627712"/>
            <a:ext cx="2710176" cy="307777"/>
          </a:xfrm>
          <a:prstGeom prst="rect">
            <a:avLst/>
          </a:prstGeom>
          <a:noFill/>
        </p:spPr>
        <p:txBody>
          <a:bodyPr wrap="square" rtlCol="0">
            <a:spAutoFit/>
          </a:bodyPr>
          <a:lstStyle/>
          <a:p>
            <a:pPr algn="ctr"/>
            <a:r>
              <a:rPr lang="en-GB" sz="1400" b="1" dirty="0"/>
              <a:t>yes</a:t>
            </a:r>
            <a:endParaRPr lang="en-GB" sz="1400" dirty="0"/>
          </a:p>
        </p:txBody>
      </p:sp>
      <p:sp>
        <p:nvSpPr>
          <p:cNvPr id="14" name="Ellipse 13">
            <a:extLst>
              <a:ext uri="{FF2B5EF4-FFF2-40B4-BE49-F238E27FC236}">
                <a16:creationId xmlns:a16="http://schemas.microsoft.com/office/drawing/2014/main" id="{B48A28A4-F86C-489F-903E-CDB2F959EE1D}"/>
              </a:ext>
            </a:extLst>
          </p:cNvPr>
          <p:cNvSpPr/>
          <p:nvPr/>
        </p:nvSpPr>
        <p:spPr>
          <a:xfrm>
            <a:off x="3898938"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Role</a:t>
            </a:r>
            <a:endParaRPr lang="en-GB" sz="1600" b="1" dirty="0"/>
          </a:p>
        </p:txBody>
      </p:sp>
      <p:cxnSp>
        <p:nvCxnSpPr>
          <p:cNvPr id="15" name="Connecteur droit avec flèche 14">
            <a:extLst>
              <a:ext uri="{FF2B5EF4-FFF2-40B4-BE49-F238E27FC236}">
                <a16:creationId xmlns:a16="http://schemas.microsoft.com/office/drawing/2014/main" id="{6589CEFF-63AD-48E0-B8C2-2B9C42EE3BA1}"/>
              </a:ext>
            </a:extLst>
          </p:cNvPr>
          <p:cNvCxnSpPr>
            <a:cxnSpLocks/>
            <a:stCxn id="33" idx="4"/>
            <a:endCxn id="14" idx="7"/>
          </p:cNvCxnSpPr>
          <p:nvPr/>
        </p:nvCxnSpPr>
        <p:spPr>
          <a:xfrm flipH="1">
            <a:off x="5174737" y="1544074"/>
            <a:ext cx="966240" cy="75131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B48A28A4-F86C-489F-903E-CDB2F959EE1D}"/>
              </a:ext>
            </a:extLst>
          </p:cNvPr>
          <p:cNvSpPr/>
          <p:nvPr/>
        </p:nvSpPr>
        <p:spPr>
          <a:xfrm>
            <a:off x="29925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Open Connection</a:t>
            </a:r>
            <a:endParaRPr lang="en-GB" sz="1600" b="1" dirty="0"/>
          </a:p>
        </p:txBody>
      </p:sp>
      <p:sp>
        <p:nvSpPr>
          <p:cNvPr id="21" name="Ellipse 20">
            <a:extLst>
              <a:ext uri="{FF2B5EF4-FFF2-40B4-BE49-F238E27FC236}">
                <a16:creationId xmlns:a16="http://schemas.microsoft.com/office/drawing/2014/main" id="{B48A28A4-F86C-489F-903E-CDB2F959EE1D}"/>
              </a:ext>
            </a:extLst>
          </p:cNvPr>
          <p:cNvSpPr/>
          <p:nvPr/>
        </p:nvSpPr>
        <p:spPr>
          <a:xfrm>
            <a:off x="2099098"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Enable Early Data when available</a:t>
            </a:r>
            <a:endParaRPr lang="en-GB" sz="1600" b="1" dirty="0"/>
          </a:p>
        </p:txBody>
      </p:sp>
      <p:sp>
        <p:nvSpPr>
          <p:cNvPr id="22" name="Ellipse 21">
            <a:extLst>
              <a:ext uri="{FF2B5EF4-FFF2-40B4-BE49-F238E27FC236}">
                <a16:creationId xmlns:a16="http://schemas.microsoft.com/office/drawing/2014/main" id="{B48A28A4-F86C-489F-903E-CDB2F959EE1D}"/>
              </a:ext>
            </a:extLst>
          </p:cNvPr>
          <p:cNvSpPr/>
          <p:nvPr/>
        </p:nvSpPr>
        <p:spPr>
          <a:xfrm>
            <a:off x="3898938"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a:t>Informed Early Data when accepted/rejected</a:t>
            </a:r>
            <a:endParaRPr lang="en-GB" sz="1051" b="1" dirty="0"/>
          </a:p>
        </p:txBody>
      </p:sp>
      <p:cxnSp>
        <p:nvCxnSpPr>
          <p:cNvPr id="23" name="Connecteur droit avec flèche 22">
            <a:extLst>
              <a:ext uri="{FF2B5EF4-FFF2-40B4-BE49-F238E27FC236}">
                <a16:creationId xmlns:a16="http://schemas.microsoft.com/office/drawing/2014/main" id="{6589CEFF-63AD-48E0-B8C2-2B9C42EE3BA1}"/>
              </a:ext>
            </a:extLst>
          </p:cNvPr>
          <p:cNvCxnSpPr>
            <a:cxnSpLocks/>
            <a:stCxn id="14" idx="4"/>
            <a:endCxn id="20" idx="0"/>
          </p:cNvCxnSpPr>
          <p:nvPr/>
        </p:nvCxnSpPr>
        <p:spPr>
          <a:xfrm flipH="1">
            <a:off x="1046604" y="3090883"/>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cxnSpLocks/>
            <a:stCxn id="14" idx="4"/>
            <a:endCxn id="21" idx="0"/>
          </p:cNvCxnSpPr>
          <p:nvPr/>
        </p:nvCxnSpPr>
        <p:spPr>
          <a:xfrm flipH="1">
            <a:off x="2846444" y="3090883"/>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589CEFF-63AD-48E0-B8C2-2B9C42EE3BA1}"/>
              </a:ext>
            </a:extLst>
          </p:cNvPr>
          <p:cNvCxnSpPr>
            <a:cxnSpLocks/>
            <a:stCxn id="14" idx="4"/>
            <a:endCxn id="22" idx="0"/>
          </p:cNvCxnSpPr>
          <p:nvPr/>
        </p:nvCxnSpPr>
        <p:spPr>
          <a:xfrm>
            <a:off x="4646284" y="3090883"/>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id="{B48A28A4-F86C-489F-903E-CDB2F959EE1D}"/>
              </a:ext>
            </a:extLst>
          </p:cNvPr>
          <p:cNvSpPr/>
          <p:nvPr/>
        </p:nvSpPr>
        <p:spPr>
          <a:xfrm>
            <a:off x="6888323" y="35568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Listen for incomming connection</a:t>
            </a:r>
            <a:endParaRPr lang="en-GB" sz="1600" b="1" dirty="0"/>
          </a:p>
        </p:txBody>
      </p:sp>
      <p:sp>
        <p:nvSpPr>
          <p:cNvPr id="35" name="Ellipse 34">
            <a:extLst>
              <a:ext uri="{FF2B5EF4-FFF2-40B4-BE49-F238E27FC236}">
                <a16:creationId xmlns:a16="http://schemas.microsoft.com/office/drawing/2014/main" id="{B48A28A4-F86C-489F-903E-CDB2F959EE1D}"/>
              </a:ext>
            </a:extLst>
          </p:cNvPr>
          <p:cNvSpPr/>
          <p:nvPr/>
        </p:nvSpPr>
        <p:spPr>
          <a:xfrm>
            <a:off x="8688163" y="35375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Early Data available</a:t>
            </a:r>
            <a:endParaRPr lang="en-GB" sz="16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3" idx="4"/>
            <a:endCxn id="35" idx="0"/>
          </p:cNvCxnSpPr>
          <p:nvPr/>
        </p:nvCxnSpPr>
        <p:spPr>
          <a:xfrm>
            <a:off x="7635671" y="3090883"/>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id="{B48A28A4-F86C-489F-903E-CDB2F959EE1D}"/>
              </a:ext>
            </a:extLst>
          </p:cNvPr>
          <p:cNvSpPr/>
          <p:nvPr/>
        </p:nvSpPr>
        <p:spPr>
          <a:xfrm>
            <a:off x="7635668" y="528435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Embed app-control data in TLS ticket sent to client</a:t>
            </a:r>
            <a:endParaRPr lang="en-GB" sz="1600" b="1" dirty="0"/>
          </a:p>
        </p:txBody>
      </p:sp>
      <p:sp>
        <p:nvSpPr>
          <p:cNvPr id="41" name="Ellipse 40">
            <a:extLst>
              <a:ext uri="{FF2B5EF4-FFF2-40B4-BE49-F238E27FC236}">
                <a16:creationId xmlns:a16="http://schemas.microsoft.com/office/drawing/2014/main" id="{B48A28A4-F86C-489F-903E-CDB2F959EE1D}"/>
              </a:ext>
            </a:extLst>
          </p:cNvPr>
          <p:cNvSpPr/>
          <p:nvPr/>
        </p:nvSpPr>
        <p:spPr>
          <a:xfrm>
            <a:off x="9878126" y="5293530"/>
            <a:ext cx="1494693" cy="156447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Retrieve app-control data from client’ticket  and accept OR </a:t>
            </a:r>
          </a:p>
          <a:p>
            <a:pPr algn="ctr"/>
            <a:r>
              <a:rPr lang="fr-BE" sz="1200" b="1" dirty="0"/>
              <a:t>Reject</a:t>
            </a:r>
            <a:endParaRPr lang="en-GB" sz="1600" b="1" dirty="0"/>
          </a:p>
        </p:txBody>
      </p:sp>
      <p:cxnSp>
        <p:nvCxnSpPr>
          <p:cNvPr id="42" name="Connecteur droit avec flèche 41">
            <a:extLst>
              <a:ext uri="{FF2B5EF4-FFF2-40B4-BE49-F238E27FC236}">
                <a16:creationId xmlns:a16="http://schemas.microsoft.com/office/drawing/2014/main" id="{6589CEFF-63AD-48E0-B8C2-2B9C42EE3BA1}"/>
              </a:ext>
            </a:extLst>
          </p:cNvPr>
          <p:cNvCxnSpPr>
            <a:cxnSpLocks/>
          </p:cNvCxnSpPr>
          <p:nvPr/>
        </p:nvCxnSpPr>
        <p:spPr>
          <a:xfrm flipH="1">
            <a:off x="8372130" y="4469496"/>
            <a:ext cx="1052495"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6589CEFF-63AD-48E0-B8C2-2B9C42EE3BA1}"/>
              </a:ext>
            </a:extLst>
          </p:cNvPr>
          <p:cNvCxnSpPr>
            <a:cxnSpLocks/>
            <a:stCxn id="35" idx="4"/>
            <a:endCxn id="41" idx="0"/>
          </p:cNvCxnSpPr>
          <p:nvPr/>
        </p:nvCxnSpPr>
        <p:spPr>
          <a:xfrm>
            <a:off x="9435509" y="4469496"/>
            <a:ext cx="1189963" cy="8240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836D266B-8A27-4DCF-8902-48EA7638FDF1}"/>
              </a:ext>
            </a:extLst>
          </p:cNvPr>
          <p:cNvSpPr txBox="1"/>
          <p:nvPr/>
        </p:nvSpPr>
        <p:spPr>
          <a:xfrm>
            <a:off x="8842919" y="4608349"/>
            <a:ext cx="2710176" cy="307777"/>
          </a:xfrm>
          <a:prstGeom prst="rect">
            <a:avLst/>
          </a:prstGeom>
          <a:noFill/>
        </p:spPr>
        <p:txBody>
          <a:bodyPr wrap="square" rtlCol="0">
            <a:spAutoFit/>
          </a:bodyPr>
          <a:lstStyle/>
          <a:p>
            <a:pPr algn="ctr"/>
            <a:r>
              <a:rPr lang="en-GB" sz="1400" b="1" dirty="0"/>
              <a:t>no</a:t>
            </a:r>
            <a:endParaRPr lang="en-GB" sz="1400" dirty="0"/>
          </a:p>
        </p:txBody>
      </p:sp>
      <p:sp>
        <p:nvSpPr>
          <p:cNvPr id="53" name="Ellipse 52">
            <a:extLst>
              <a:ext uri="{FF2B5EF4-FFF2-40B4-BE49-F238E27FC236}">
                <a16:creationId xmlns:a16="http://schemas.microsoft.com/office/drawing/2014/main" id="{B48A28A4-F86C-489F-903E-CDB2F959EE1D}"/>
              </a:ext>
            </a:extLst>
          </p:cNvPr>
          <p:cNvSpPr/>
          <p:nvPr/>
        </p:nvSpPr>
        <p:spPr>
          <a:xfrm>
            <a:off x="2573628" y="493238"/>
            <a:ext cx="1494693" cy="116968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configure minimum values for the initial number of permitted  streams of each type</a:t>
            </a:r>
            <a:endParaRPr lang="en-GB" sz="1200" b="1" dirty="0"/>
          </a:p>
        </p:txBody>
      </p:sp>
      <p:sp>
        <p:nvSpPr>
          <p:cNvPr id="59" name="Ellipse 58">
            <a:extLst>
              <a:ext uri="{FF2B5EF4-FFF2-40B4-BE49-F238E27FC236}">
                <a16:creationId xmlns:a16="http://schemas.microsoft.com/office/drawing/2014/main" id="{B48A28A4-F86C-489F-903E-CDB2F959EE1D}"/>
              </a:ext>
            </a:extLst>
          </p:cNvPr>
          <p:cNvSpPr/>
          <p:nvPr/>
        </p:nvSpPr>
        <p:spPr>
          <a:xfrm>
            <a:off x="845439" y="582362"/>
            <a:ext cx="1494693" cy="166421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control resource allocation for receive buffers by setting flow</a:t>
            </a:r>
          </a:p>
          <a:p>
            <a:pPr algn="ctr"/>
            <a:r>
              <a:rPr lang="en-US" sz="1051"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Identify handshake completion</a:t>
            </a:r>
            <a:endParaRPr lang="en-GB" sz="1200" b="1" dirty="0"/>
          </a:p>
        </p:txBody>
      </p:sp>
      <p:sp>
        <p:nvSpPr>
          <p:cNvPr id="61" name="Ellipse 60">
            <a:extLst>
              <a:ext uri="{FF2B5EF4-FFF2-40B4-BE49-F238E27FC236}">
                <a16:creationId xmlns:a16="http://schemas.microsoft.com/office/drawing/2014/main" id="{B48A28A4-F86C-489F-903E-CDB2F959EE1D}"/>
              </a:ext>
            </a:extLst>
          </p:cNvPr>
          <p:cNvSpPr/>
          <p:nvPr/>
        </p:nvSpPr>
        <p:spPr>
          <a:xfrm>
            <a:off x="8616513" y="1503412"/>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Keep connection alive</a:t>
            </a:r>
            <a:endParaRPr lang="en-GB" sz="1200" b="1" dirty="0"/>
          </a:p>
        </p:txBody>
      </p:sp>
      <p:sp>
        <p:nvSpPr>
          <p:cNvPr id="62" name="Ellipse 61">
            <a:extLst>
              <a:ext uri="{FF2B5EF4-FFF2-40B4-BE49-F238E27FC236}">
                <a16:creationId xmlns:a16="http://schemas.microsoft.com/office/drawing/2014/main" id="{B48A28A4-F86C-489F-903E-CDB2F959EE1D}"/>
              </a:ext>
            </a:extLst>
          </p:cNvPr>
          <p:cNvSpPr/>
          <p:nvPr/>
        </p:nvSpPr>
        <p:spPr>
          <a:xfrm>
            <a:off x="9526843" y="2318019"/>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1" b="1" dirty="0"/>
              <a:t>Close connection</a:t>
            </a:r>
            <a:endParaRPr lang="en-GB" sz="1200" b="1" dirty="0"/>
          </a:p>
        </p:txBody>
      </p:sp>
      <p:cxnSp>
        <p:nvCxnSpPr>
          <p:cNvPr id="63" name="Connecteur droit avec flèche 62">
            <a:extLst>
              <a:ext uri="{FF2B5EF4-FFF2-40B4-BE49-F238E27FC236}">
                <a16:creationId xmlns:a16="http://schemas.microsoft.com/office/drawing/2014/main" id="{6589CEFF-63AD-48E0-B8C2-2B9C42EE3BA1}"/>
              </a:ext>
            </a:extLst>
          </p:cNvPr>
          <p:cNvCxnSpPr>
            <a:cxnSpLocks/>
            <a:stCxn id="33" idx="2"/>
            <a:endCxn id="53" idx="6"/>
          </p:cNvCxnSpPr>
          <p:nvPr/>
        </p:nvCxnSpPr>
        <p:spPr>
          <a:xfrm flipH="1" flipV="1">
            <a:off x="4068322" y="1078081"/>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6589CEFF-63AD-48E0-B8C2-2B9C42EE3BA1}"/>
              </a:ext>
            </a:extLst>
          </p:cNvPr>
          <p:cNvCxnSpPr>
            <a:cxnSpLocks/>
            <a:stCxn id="33" idx="6"/>
            <a:endCxn id="60" idx="2"/>
          </p:cNvCxnSpPr>
          <p:nvPr/>
        </p:nvCxnSpPr>
        <p:spPr>
          <a:xfrm>
            <a:off x="6888325" y="1078081"/>
            <a:ext cx="654145" cy="72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6589CEFF-63AD-48E0-B8C2-2B9C42EE3BA1}"/>
              </a:ext>
            </a:extLst>
          </p:cNvPr>
          <p:cNvCxnSpPr>
            <a:cxnSpLocks/>
            <a:stCxn id="33" idx="6"/>
            <a:endCxn id="61" idx="2"/>
          </p:cNvCxnSpPr>
          <p:nvPr/>
        </p:nvCxnSpPr>
        <p:spPr>
          <a:xfrm>
            <a:off x="6888323" y="1078082"/>
            <a:ext cx="1728191"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6589CEFF-63AD-48E0-B8C2-2B9C42EE3BA1}"/>
              </a:ext>
            </a:extLst>
          </p:cNvPr>
          <p:cNvCxnSpPr>
            <a:cxnSpLocks/>
            <a:stCxn id="33" idx="6"/>
            <a:endCxn id="62" idx="2"/>
          </p:cNvCxnSpPr>
          <p:nvPr/>
        </p:nvCxnSpPr>
        <p:spPr>
          <a:xfrm>
            <a:off x="6888325"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Sending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812232" y="2681412"/>
            <a:ext cx="1494693" cy="152047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306925" y="3414279"/>
            <a:ext cx="2373364" cy="273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680288" y="29482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Client receive list of version</a:t>
            </a:r>
          </a:p>
        </p:txBody>
      </p:sp>
      <p:sp>
        <p:nvSpPr>
          <p:cNvPr id="18" name="ZoneTexte 17">
            <a:extLst>
              <a:ext uri="{FF2B5EF4-FFF2-40B4-BE49-F238E27FC236}">
                <a16:creationId xmlns:a16="http://schemas.microsoft.com/office/drawing/2014/main" id="{DB737F55-3E4B-44C8-95BF-7E258C52E571}"/>
              </a:ext>
            </a:extLst>
          </p:cNvPr>
          <p:cNvSpPr txBox="1"/>
          <p:nvPr/>
        </p:nvSpPr>
        <p:spPr>
          <a:xfrm>
            <a:off x="3187827" y="3427965"/>
            <a:ext cx="2744655" cy="738664"/>
          </a:xfrm>
          <a:prstGeom prst="rect">
            <a:avLst/>
          </a:prstGeom>
          <a:noFill/>
        </p:spPr>
        <p:txBody>
          <a:bodyPr wrap="square" rtlCol="0">
            <a:spAutoFit/>
          </a:bodyPr>
          <a:lstStyle/>
          <a:p>
            <a:pPr algn="ctr"/>
            <a:r>
              <a:rPr lang="en-GB" sz="1400" dirty="0"/>
              <a:t>Version Negociation packet</a:t>
            </a:r>
          </a:p>
          <a:p>
            <a:pPr algn="ctr"/>
            <a:r>
              <a:rPr lang="en-GB" sz="1400" dirty="0"/>
              <a:t>-&gt; 1</a:t>
            </a:r>
            <a:r>
              <a:rPr lang="en-GB" sz="1400" baseline="30000" dirty="0"/>
              <a:t>st</a:t>
            </a:r>
            <a:r>
              <a:rPr lang="en-GB" sz="1400" dirty="0"/>
              <a:t> UDP datagram need enough size</a:t>
            </a:r>
          </a:p>
        </p:txBody>
      </p:sp>
      <p:sp>
        <p:nvSpPr>
          <p:cNvPr id="10" name="Ellipse 9">
            <a:extLst>
              <a:ext uri="{FF2B5EF4-FFF2-40B4-BE49-F238E27FC236}">
                <a16:creationId xmlns:a16="http://schemas.microsoft.com/office/drawing/2014/main" id="{248768E0-C1A4-4110-B54A-35EAB18749A4}"/>
              </a:ext>
            </a:extLst>
          </p:cNvPr>
          <p:cNvSpPr/>
          <p:nvPr/>
        </p:nvSpPr>
        <p:spPr>
          <a:xfrm>
            <a:off x="8647164" y="29482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 Error »</a:t>
            </a:r>
            <a:endParaRPr lang="en-GB" sz="1100" b="1" dirty="0"/>
          </a:p>
        </p:txBody>
      </p:sp>
      <p:cxnSp>
        <p:nvCxnSpPr>
          <p:cNvPr id="12" name="Connecteur droit avec flèche 11">
            <a:extLst>
              <a:ext uri="{FF2B5EF4-FFF2-40B4-BE49-F238E27FC236}">
                <a16:creationId xmlns:a16="http://schemas.microsoft.com/office/drawing/2014/main" id="{6589CEFF-63AD-48E0-B8C2-2B9C42EE3BA1}"/>
              </a:ext>
            </a:extLst>
          </p:cNvPr>
          <p:cNvCxnSpPr>
            <a:cxnSpLocks/>
            <a:stCxn id="3" idx="6"/>
            <a:endCxn id="10" idx="2"/>
          </p:cNvCxnSpPr>
          <p:nvPr/>
        </p:nvCxnSpPr>
        <p:spPr>
          <a:xfrm>
            <a:off x="7174982"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7"/>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E296EDB-9FC5-4C17-9A99-94E73586AF9F}"/>
              </a:ext>
            </a:extLst>
          </p:cNvPr>
          <p:cNvSpPr txBox="1"/>
          <p:nvPr/>
        </p:nvSpPr>
        <p:spPr>
          <a:xfrm>
            <a:off x="263544"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5" name="ZoneTexte 4">
            <a:extLst>
              <a:ext uri="{FF2B5EF4-FFF2-40B4-BE49-F238E27FC236}">
                <a16:creationId xmlns:a16="http://schemas.microsoft.com/office/drawing/2014/main" id="{2E018D5C-8E9E-4090-87CC-51FB4E5AA9F4}"/>
              </a:ext>
            </a:extLst>
          </p:cNvPr>
          <p:cNvSpPr txBox="1"/>
          <p:nvPr/>
        </p:nvSpPr>
        <p:spPr>
          <a:xfrm>
            <a:off x="2376526"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14" name="Connecteur droit avec flèche 13">
            <a:extLst>
              <a:ext uri="{FF2B5EF4-FFF2-40B4-BE49-F238E27FC236}">
                <a16:creationId xmlns:a16="http://schemas.microsoft.com/office/drawing/2014/main" id="{E8D7D789-54B9-4344-AE0E-8D5CCF899921}"/>
              </a:ext>
            </a:extLst>
          </p:cNvPr>
          <p:cNvCxnSpPr>
            <a:cxnSpLocks/>
            <a:stCxn id="4" idx="2"/>
          </p:cNvCxnSpPr>
          <p:nvPr/>
        </p:nvCxnSpPr>
        <p:spPr>
          <a:xfrm>
            <a:off x="914395" y="1440145"/>
            <a:ext cx="0"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8" name="Connecteur droit avec flèche 17">
            <a:extLst>
              <a:ext uri="{FF2B5EF4-FFF2-40B4-BE49-F238E27FC236}">
                <a16:creationId xmlns:a16="http://schemas.microsoft.com/office/drawing/2014/main" id="{B4FD82EA-8547-43BA-B090-9DF35F7C2AFD}"/>
              </a:ext>
            </a:extLst>
          </p:cNvPr>
          <p:cNvCxnSpPr>
            <a:cxnSpLocks/>
          </p:cNvCxnSpPr>
          <p:nvPr/>
        </p:nvCxnSpPr>
        <p:spPr>
          <a:xfrm>
            <a:off x="3132661" y="144014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33D6AB76-E3D2-4E82-803A-0EB7DDB523E1}"/>
              </a:ext>
            </a:extLst>
          </p:cNvPr>
          <p:cNvSpPr txBox="1"/>
          <p:nvPr/>
        </p:nvSpPr>
        <p:spPr>
          <a:xfrm>
            <a:off x="4434363"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0" name="ZoneTexte 19">
            <a:extLst>
              <a:ext uri="{FF2B5EF4-FFF2-40B4-BE49-F238E27FC236}">
                <a16:creationId xmlns:a16="http://schemas.microsoft.com/office/drawing/2014/main" id="{61D2B994-B065-480C-A73D-5C8B7A950C54}"/>
              </a:ext>
            </a:extLst>
          </p:cNvPr>
          <p:cNvSpPr txBox="1"/>
          <p:nvPr/>
        </p:nvSpPr>
        <p:spPr>
          <a:xfrm>
            <a:off x="6547344"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1" name="Connecteur droit avec flèche 20">
            <a:extLst>
              <a:ext uri="{FF2B5EF4-FFF2-40B4-BE49-F238E27FC236}">
                <a16:creationId xmlns:a16="http://schemas.microsoft.com/office/drawing/2014/main" id="{97D6B442-9408-4F43-A9EB-C3BF226ABBE2}"/>
              </a:ext>
            </a:extLst>
          </p:cNvPr>
          <p:cNvCxnSpPr>
            <a:cxnSpLocks/>
            <a:stCxn id="19" idx="2"/>
          </p:cNvCxnSpPr>
          <p:nvPr/>
        </p:nvCxnSpPr>
        <p:spPr>
          <a:xfrm flipH="1">
            <a:off x="5085213" y="144014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BA5B01AC-6016-4BBE-B5BC-56650AE45FC6}"/>
              </a:ext>
            </a:extLst>
          </p:cNvPr>
          <p:cNvCxnSpPr>
            <a:cxnSpLocks/>
          </p:cNvCxnSpPr>
          <p:nvPr/>
        </p:nvCxnSpPr>
        <p:spPr>
          <a:xfrm>
            <a:off x="7303479" y="144014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15C90F59-7052-4B70-A19D-FC32DD423E4B}"/>
              </a:ext>
            </a:extLst>
          </p:cNvPr>
          <p:cNvSpPr txBox="1"/>
          <p:nvPr/>
        </p:nvSpPr>
        <p:spPr>
          <a:xfrm>
            <a:off x="8503575" y="107081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4" name="ZoneTexte 23">
            <a:extLst>
              <a:ext uri="{FF2B5EF4-FFF2-40B4-BE49-F238E27FC236}">
                <a16:creationId xmlns:a16="http://schemas.microsoft.com/office/drawing/2014/main" id="{E174FF07-90C8-42EF-A4F3-9D76EF86766C}"/>
              </a:ext>
            </a:extLst>
          </p:cNvPr>
          <p:cNvSpPr txBox="1"/>
          <p:nvPr/>
        </p:nvSpPr>
        <p:spPr>
          <a:xfrm>
            <a:off x="10616556" y="107081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9154425" y="144014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11372691" y="144014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0066223A-0415-4824-AE7A-6AC7263C6DDA}"/>
              </a:ext>
            </a:extLst>
          </p:cNvPr>
          <p:cNvCxnSpPr>
            <a:cxnSpLocks/>
          </p:cNvCxnSpPr>
          <p:nvPr/>
        </p:nvCxnSpPr>
        <p:spPr>
          <a:xfrm>
            <a:off x="4047061" y="372907"/>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9B7907A1-D11D-4992-A450-685EBB1010C6}"/>
              </a:ext>
            </a:extLst>
          </p:cNvPr>
          <p:cNvCxnSpPr>
            <a:cxnSpLocks/>
          </p:cNvCxnSpPr>
          <p:nvPr/>
        </p:nvCxnSpPr>
        <p:spPr>
          <a:xfrm>
            <a:off x="8161861" y="372907"/>
            <a:ext cx="0" cy="524896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Connecteur droit avec flèche 29">
            <a:extLst>
              <a:ext uri="{FF2B5EF4-FFF2-40B4-BE49-F238E27FC236}">
                <a16:creationId xmlns:a16="http://schemas.microsoft.com/office/drawing/2014/main" id="{7A92539F-2473-466A-864F-A47C4E3627D8}"/>
              </a:ext>
            </a:extLst>
          </p:cNvPr>
          <p:cNvCxnSpPr>
            <a:cxnSpLocks/>
          </p:cNvCxnSpPr>
          <p:nvPr/>
        </p:nvCxnSpPr>
        <p:spPr>
          <a:xfrm flipH="1">
            <a:off x="914393" y="180364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90E1E2DC-7444-450B-8B04-F1DBE35F439A}"/>
              </a:ext>
            </a:extLst>
          </p:cNvPr>
          <p:cNvCxnSpPr>
            <a:cxnSpLocks/>
          </p:cNvCxnSpPr>
          <p:nvPr/>
        </p:nvCxnSpPr>
        <p:spPr>
          <a:xfrm flipH="1">
            <a:off x="914393" y="25233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E4821D9F-EAFC-4FAF-90F0-C0EF67FDCB87}"/>
              </a:ext>
            </a:extLst>
          </p:cNvPr>
          <p:cNvCxnSpPr>
            <a:cxnSpLocks/>
          </p:cNvCxnSpPr>
          <p:nvPr/>
        </p:nvCxnSpPr>
        <p:spPr>
          <a:xfrm flipH="1">
            <a:off x="914393" y="3268380"/>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D4349B4D-2728-4C73-847E-866BC31EF1F3}"/>
              </a:ext>
            </a:extLst>
          </p:cNvPr>
          <p:cNvCxnSpPr>
            <a:cxnSpLocks/>
          </p:cNvCxnSpPr>
          <p:nvPr/>
        </p:nvCxnSpPr>
        <p:spPr>
          <a:xfrm flipH="1">
            <a:off x="914393" y="40473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9" name="Connecteur droit avec flèche 48">
            <a:extLst>
              <a:ext uri="{FF2B5EF4-FFF2-40B4-BE49-F238E27FC236}">
                <a16:creationId xmlns:a16="http://schemas.microsoft.com/office/drawing/2014/main" id="{7597C159-262B-4052-9C86-E2C110964A43}"/>
              </a:ext>
            </a:extLst>
          </p:cNvPr>
          <p:cNvCxnSpPr>
            <a:cxnSpLocks/>
          </p:cNvCxnSpPr>
          <p:nvPr/>
        </p:nvCxnSpPr>
        <p:spPr>
          <a:xfrm>
            <a:off x="953475" y="1820581"/>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Connecteur droit avec flèche 51">
            <a:extLst>
              <a:ext uri="{FF2B5EF4-FFF2-40B4-BE49-F238E27FC236}">
                <a16:creationId xmlns:a16="http://schemas.microsoft.com/office/drawing/2014/main" id="{4C9845BC-6EF6-4678-8BA8-09AAB6171839}"/>
              </a:ext>
            </a:extLst>
          </p:cNvPr>
          <p:cNvCxnSpPr>
            <a:cxnSpLocks/>
          </p:cNvCxnSpPr>
          <p:nvPr/>
        </p:nvCxnSpPr>
        <p:spPr>
          <a:xfrm flipH="1">
            <a:off x="973016" y="2573460"/>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F0466634-612E-40BF-8CA6-CB73AE6C1B4F}"/>
              </a:ext>
            </a:extLst>
          </p:cNvPr>
          <p:cNvCxnSpPr>
            <a:cxnSpLocks/>
          </p:cNvCxnSpPr>
          <p:nvPr/>
        </p:nvCxnSpPr>
        <p:spPr>
          <a:xfrm>
            <a:off x="1005586" y="3327399"/>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Connecteur droit avec flèche 54">
            <a:extLst>
              <a:ext uri="{FF2B5EF4-FFF2-40B4-BE49-F238E27FC236}">
                <a16:creationId xmlns:a16="http://schemas.microsoft.com/office/drawing/2014/main" id="{ABADBF83-8A73-467E-8FC4-78AB22F1AD63}"/>
              </a:ext>
            </a:extLst>
          </p:cNvPr>
          <p:cNvCxnSpPr>
            <a:cxnSpLocks/>
          </p:cNvCxnSpPr>
          <p:nvPr/>
        </p:nvCxnSpPr>
        <p:spPr>
          <a:xfrm flipH="1">
            <a:off x="5057205" y="179916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6" name="Connecteur droit avec flèche 55">
            <a:extLst>
              <a:ext uri="{FF2B5EF4-FFF2-40B4-BE49-F238E27FC236}">
                <a16:creationId xmlns:a16="http://schemas.microsoft.com/office/drawing/2014/main" id="{9B47C5BC-F34C-44D0-9103-24B907BDF80F}"/>
              </a:ext>
            </a:extLst>
          </p:cNvPr>
          <p:cNvCxnSpPr>
            <a:cxnSpLocks/>
          </p:cNvCxnSpPr>
          <p:nvPr/>
        </p:nvCxnSpPr>
        <p:spPr>
          <a:xfrm flipH="1">
            <a:off x="5057205" y="251883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8" name="Connecteur droit avec flèche 57">
            <a:extLst>
              <a:ext uri="{FF2B5EF4-FFF2-40B4-BE49-F238E27FC236}">
                <a16:creationId xmlns:a16="http://schemas.microsoft.com/office/drawing/2014/main" id="{2A1576C4-A5F4-459D-A9C6-D9859F5884CA}"/>
              </a:ext>
            </a:extLst>
          </p:cNvPr>
          <p:cNvCxnSpPr>
            <a:cxnSpLocks/>
          </p:cNvCxnSpPr>
          <p:nvPr/>
        </p:nvCxnSpPr>
        <p:spPr>
          <a:xfrm flipH="1">
            <a:off x="5057205" y="5431367"/>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9" name="Connecteur droit avec flèche 58">
            <a:extLst>
              <a:ext uri="{FF2B5EF4-FFF2-40B4-BE49-F238E27FC236}">
                <a16:creationId xmlns:a16="http://schemas.microsoft.com/office/drawing/2014/main" id="{E18FBAE4-1102-4295-9B4C-CF83DCEAD9D4}"/>
              </a:ext>
            </a:extLst>
          </p:cNvPr>
          <p:cNvCxnSpPr>
            <a:cxnSpLocks/>
          </p:cNvCxnSpPr>
          <p:nvPr/>
        </p:nvCxnSpPr>
        <p:spPr>
          <a:xfrm>
            <a:off x="5096287" y="1816101"/>
            <a:ext cx="2101023" cy="66886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7A3B540-BAF2-4330-B58E-E3893671A99E}"/>
              </a:ext>
            </a:extLst>
          </p:cNvPr>
          <p:cNvCxnSpPr>
            <a:cxnSpLocks/>
          </p:cNvCxnSpPr>
          <p:nvPr/>
        </p:nvCxnSpPr>
        <p:spPr>
          <a:xfrm flipH="1">
            <a:off x="5115828" y="2568980"/>
            <a:ext cx="2064557" cy="63565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5CF9C51E-216C-4EED-A141-55C78565AE7B}"/>
              </a:ext>
            </a:extLst>
          </p:cNvPr>
          <p:cNvCxnSpPr>
            <a:cxnSpLocks/>
          </p:cNvCxnSpPr>
          <p:nvPr/>
        </p:nvCxnSpPr>
        <p:spPr>
          <a:xfrm>
            <a:off x="5148398" y="4711451"/>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5A9555A3-E856-4668-A9B9-821CD4B05B6E}"/>
              </a:ext>
            </a:extLst>
          </p:cNvPr>
          <p:cNvCxnSpPr>
            <a:cxnSpLocks/>
          </p:cNvCxnSpPr>
          <p:nvPr/>
        </p:nvCxnSpPr>
        <p:spPr>
          <a:xfrm flipH="1">
            <a:off x="5113219" y="3221567"/>
            <a:ext cx="2218268"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909268C4-6AF5-45B6-8DCD-25C542B6D458}"/>
              </a:ext>
            </a:extLst>
          </p:cNvPr>
          <p:cNvCxnSpPr>
            <a:cxnSpLocks/>
          </p:cNvCxnSpPr>
          <p:nvPr/>
        </p:nvCxnSpPr>
        <p:spPr>
          <a:xfrm flipH="1">
            <a:off x="5113221" y="3941232"/>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4" name="Connecteur droit avec flèche 63">
            <a:extLst>
              <a:ext uri="{FF2B5EF4-FFF2-40B4-BE49-F238E27FC236}">
                <a16:creationId xmlns:a16="http://schemas.microsoft.com/office/drawing/2014/main" id="{6E1A6667-D3B5-43CC-A082-5917CFAB6EFF}"/>
              </a:ext>
            </a:extLst>
          </p:cNvPr>
          <p:cNvCxnSpPr>
            <a:cxnSpLocks/>
          </p:cNvCxnSpPr>
          <p:nvPr/>
        </p:nvCxnSpPr>
        <p:spPr>
          <a:xfrm flipH="1">
            <a:off x="5113221" y="4686299"/>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Connecteur droit avec flèche 64">
            <a:extLst>
              <a:ext uri="{FF2B5EF4-FFF2-40B4-BE49-F238E27FC236}">
                <a16:creationId xmlns:a16="http://schemas.microsoft.com/office/drawing/2014/main" id="{93EC3528-477F-40FC-A504-39DBA913AFFF}"/>
              </a:ext>
            </a:extLst>
          </p:cNvPr>
          <p:cNvCxnSpPr>
            <a:cxnSpLocks/>
          </p:cNvCxnSpPr>
          <p:nvPr/>
        </p:nvCxnSpPr>
        <p:spPr>
          <a:xfrm>
            <a:off x="5152302" y="3238499"/>
            <a:ext cx="2101023" cy="668868"/>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CEDEEF3C-971D-4484-884B-82C5FB442546}"/>
              </a:ext>
            </a:extLst>
          </p:cNvPr>
          <p:cNvCxnSpPr>
            <a:cxnSpLocks/>
          </p:cNvCxnSpPr>
          <p:nvPr/>
        </p:nvCxnSpPr>
        <p:spPr>
          <a:xfrm flipH="1">
            <a:off x="5171844" y="3991380"/>
            <a:ext cx="2064557" cy="635653"/>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9154426" y="256898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9176583" y="1849066"/>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9141407" y="182391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2" name="ZoneTexte 71">
            <a:extLst>
              <a:ext uri="{FF2B5EF4-FFF2-40B4-BE49-F238E27FC236}">
                <a16:creationId xmlns:a16="http://schemas.microsoft.com/office/drawing/2014/main" id="{4D3FBCAF-D6F8-49EC-B6C3-FB2B671C7E16}"/>
              </a:ext>
            </a:extLst>
          </p:cNvPr>
          <p:cNvSpPr txBox="1"/>
          <p:nvPr/>
        </p:nvSpPr>
        <p:spPr>
          <a:xfrm>
            <a:off x="263545" y="372907"/>
            <a:ext cx="3337587" cy="369332"/>
          </a:xfrm>
          <a:prstGeom prst="rect">
            <a:avLst/>
          </a:prstGeom>
          <a:noFill/>
          <a:ln w="57150">
            <a:solidFill>
              <a:srgbClr val="0070C0"/>
            </a:solidFill>
          </a:ln>
        </p:spPr>
        <p:txBody>
          <a:bodyPr wrap="square" rtlCol="0">
            <a:spAutoFit/>
          </a:bodyPr>
          <a:lstStyle/>
          <a:p>
            <a:pPr algn="ctr"/>
            <a:r>
              <a:rPr lang="fr-BE" b="1" dirty="0"/>
              <a:t>TCP</a:t>
            </a:r>
            <a:endParaRPr lang="en-GB" b="1" dirty="0"/>
          </a:p>
        </p:txBody>
      </p:sp>
      <p:sp>
        <p:nvSpPr>
          <p:cNvPr id="73" name="ZoneTexte 72">
            <a:extLst>
              <a:ext uri="{FF2B5EF4-FFF2-40B4-BE49-F238E27FC236}">
                <a16:creationId xmlns:a16="http://schemas.microsoft.com/office/drawing/2014/main" id="{0673F0EE-22E7-41A5-885E-C0BDA8BDAAA2}"/>
              </a:ext>
            </a:extLst>
          </p:cNvPr>
          <p:cNvSpPr txBox="1"/>
          <p:nvPr/>
        </p:nvSpPr>
        <p:spPr>
          <a:xfrm>
            <a:off x="4497545" y="372907"/>
            <a:ext cx="3337587" cy="369332"/>
          </a:xfrm>
          <a:prstGeom prst="rect">
            <a:avLst/>
          </a:prstGeom>
          <a:noFill/>
          <a:ln w="57150">
            <a:solidFill>
              <a:srgbClr val="0070C0"/>
            </a:solidFill>
          </a:ln>
        </p:spPr>
        <p:txBody>
          <a:bodyPr wrap="square" rtlCol="0">
            <a:spAutoFit/>
          </a:bodyPr>
          <a:lstStyle/>
          <a:p>
            <a:pPr algn="ctr"/>
            <a:r>
              <a:rPr lang="fr-BE" b="1" dirty="0"/>
              <a:t>TCP + TLS1.2</a:t>
            </a:r>
            <a:endParaRPr lang="en-GB" b="1" dirty="0"/>
          </a:p>
        </p:txBody>
      </p:sp>
      <p:sp>
        <p:nvSpPr>
          <p:cNvPr id="74" name="ZoneTexte 73">
            <a:extLst>
              <a:ext uri="{FF2B5EF4-FFF2-40B4-BE49-F238E27FC236}">
                <a16:creationId xmlns:a16="http://schemas.microsoft.com/office/drawing/2014/main" id="{8EB1A98F-3110-437D-A9B4-AFD564F54752}"/>
              </a:ext>
            </a:extLst>
          </p:cNvPr>
          <p:cNvSpPr txBox="1"/>
          <p:nvPr/>
        </p:nvSpPr>
        <p:spPr>
          <a:xfrm>
            <a:off x="8612344" y="372907"/>
            <a:ext cx="3337587" cy="369332"/>
          </a:xfrm>
          <a:prstGeom prst="rect">
            <a:avLst/>
          </a:prstGeom>
          <a:noFill/>
          <a:ln w="57150">
            <a:solidFill>
              <a:srgbClr val="0070C0"/>
            </a:solidFill>
          </a:ln>
        </p:spPr>
        <p:txBody>
          <a:bodyPr wrap="square" rtlCol="0">
            <a:spAutoFit/>
          </a:bodyPr>
          <a:lstStyle/>
          <a:p>
            <a:pPr algn="ctr"/>
            <a:r>
              <a:rPr lang="fr-BE" b="1" dirty="0"/>
              <a:t>QUIC 0RTT + TLS1.3</a:t>
            </a:r>
            <a:endParaRPr lang="en-GB" b="1" dirty="0"/>
          </a:p>
        </p:txBody>
      </p:sp>
      <p:sp>
        <p:nvSpPr>
          <p:cNvPr id="79" name="ZoneTexte 78">
            <a:extLst>
              <a:ext uri="{FF2B5EF4-FFF2-40B4-BE49-F238E27FC236}">
                <a16:creationId xmlns:a16="http://schemas.microsoft.com/office/drawing/2014/main" id="{402F230E-FE5B-4143-94C9-A966EDE57E01}"/>
              </a:ext>
            </a:extLst>
          </p:cNvPr>
          <p:cNvSpPr txBox="1"/>
          <p:nvPr/>
        </p:nvSpPr>
        <p:spPr>
          <a:xfrm>
            <a:off x="778933" y="5787188"/>
            <a:ext cx="4957131" cy="923330"/>
          </a:xfrm>
          <a:prstGeom prst="rect">
            <a:avLst/>
          </a:prstGeom>
          <a:noFill/>
          <a:ln>
            <a:noFill/>
          </a:ln>
        </p:spPr>
        <p:txBody>
          <a:bodyPr wrap="square" rtlCol="0">
            <a:spAutoFit/>
          </a:bodyPr>
          <a:lstStyle/>
          <a:p>
            <a:r>
              <a:rPr lang="fr-BE" b="1" dirty="0">
                <a:solidFill>
                  <a:schemeClr val="accent1">
                    <a:lumMod val="75000"/>
                  </a:schemeClr>
                </a:solidFill>
              </a:rPr>
              <a:t>TCP Handshake</a:t>
            </a:r>
          </a:p>
          <a:p>
            <a:r>
              <a:rPr lang="fr-BE" b="1" dirty="0">
                <a:solidFill>
                  <a:srgbClr val="FF0000"/>
                </a:solidFill>
              </a:rPr>
              <a:t>Data</a:t>
            </a:r>
          </a:p>
          <a:p>
            <a:r>
              <a:rPr lang="fr-BE" b="1" dirty="0">
                <a:solidFill>
                  <a:schemeClr val="accent6">
                    <a:lumMod val="75000"/>
                  </a:schemeClr>
                </a:solidFill>
              </a:rPr>
              <a:t>TLS 1.2 Handshake</a:t>
            </a:r>
            <a:endParaRPr lang="en-GB" b="1" dirty="0">
              <a:solidFill>
                <a:schemeClr val="accent6">
                  <a:lumMod val="75000"/>
                </a:schemeClr>
              </a:solidFill>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2736800" y="6226646"/>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2736799" y="6528703"/>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2736799" y="5950441"/>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9292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0"/>
            <a:ext cx="3280229" cy="954107"/>
          </a:xfrm>
          <a:prstGeom prst="rect">
            <a:avLst/>
          </a:prstGeom>
          <a:noFill/>
        </p:spPr>
        <p:txBody>
          <a:bodyPr wrap="square">
            <a:spAutoFit/>
          </a:bodyPr>
          <a:lstStyle/>
          <a:p>
            <a:r>
              <a:rPr lang="en-GB" sz="2800" b="1" dirty="0"/>
              <a:t>Handling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0937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2588467" y="2624891"/>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rot="19728867">
            <a:off x="1903398" y="843445"/>
            <a:ext cx="2111401" cy="954107"/>
          </a:xfrm>
          <a:prstGeom prst="rect">
            <a:avLst/>
          </a:prstGeom>
          <a:noFill/>
        </p:spPr>
        <p:txBody>
          <a:bodyPr wrap="square" rtlCol="0">
            <a:spAutoFit/>
          </a:bodyPr>
          <a:lstStyle/>
          <a:p>
            <a:pPr marL="342891" indent="-342891" algn="ctr">
              <a:buAutoNum type="arabicParenR"/>
            </a:pPr>
            <a:r>
              <a:rPr lang="en-GB" sz="1400" dirty="0"/>
              <a:t>Already process any other packet</a:t>
            </a:r>
          </a:p>
          <a:p>
            <a:pPr marL="342891" indent="-342891" algn="ctr">
              <a:buAutoNum type="arabicParenR"/>
            </a:pPr>
            <a:r>
              <a:rPr lang="en-GB" sz="1400" dirty="0"/>
              <a:t>List version already selected by the client</a:t>
            </a:r>
          </a:p>
        </p:txBody>
      </p:sp>
      <p:sp>
        <p:nvSpPr>
          <p:cNvPr id="12" name="Ellipse 11">
            <a:extLst>
              <a:ext uri="{FF2B5EF4-FFF2-40B4-BE49-F238E27FC236}">
                <a16:creationId xmlns:a16="http://schemas.microsoft.com/office/drawing/2014/main" id="{248768E0-C1A4-4110-B54A-35EAB18749A4}"/>
              </a:ext>
            </a:extLst>
          </p:cNvPr>
          <p:cNvSpPr/>
          <p:nvPr/>
        </p:nvSpPr>
        <p:spPr>
          <a:xfrm>
            <a:off x="4109268" y="32396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4" name="Connecteur droit avec flèche 13">
            <a:extLst>
              <a:ext uri="{FF2B5EF4-FFF2-40B4-BE49-F238E27FC236}">
                <a16:creationId xmlns:a16="http://schemas.microsoft.com/office/drawing/2014/main" id="{6589CEFF-63AD-48E0-B8C2-2B9C42EE3BA1}"/>
              </a:ext>
            </a:extLst>
          </p:cNvPr>
          <p:cNvCxnSpPr>
            <a:cxnSpLocks/>
            <a:stCxn id="33" idx="7"/>
            <a:endCxn id="12" idx="3"/>
          </p:cNvCxnSpPr>
          <p:nvPr/>
        </p:nvCxnSpPr>
        <p:spPr>
          <a:xfrm flipV="1">
            <a:off x="2369573" y="1119458"/>
            <a:ext cx="1958587" cy="117592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id="{248768E0-C1A4-4110-B54A-35EAB18749A4}"/>
              </a:ext>
            </a:extLst>
          </p:cNvPr>
          <p:cNvSpPr/>
          <p:nvPr/>
        </p:nvSpPr>
        <p:spPr>
          <a:xfrm>
            <a:off x="4109267" y="42426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closed</a:t>
            </a:r>
            <a:endParaRPr lang="en-GB" sz="11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a:stCxn id="33" idx="5"/>
            <a:endCxn id="16" idx="2"/>
          </p:cNvCxnSpPr>
          <p:nvPr/>
        </p:nvCxnSpPr>
        <p:spPr>
          <a:xfrm>
            <a:off x="2369574"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B737F55-3E4B-44C8-95BF-7E258C52E571}"/>
              </a:ext>
            </a:extLst>
          </p:cNvPr>
          <p:cNvSpPr txBox="1"/>
          <p:nvPr/>
        </p:nvSpPr>
        <p:spPr>
          <a:xfrm rot="2733685">
            <a:off x="1882634" y="3743123"/>
            <a:ext cx="2111401" cy="523220"/>
          </a:xfrm>
          <a:prstGeom prst="rect">
            <a:avLst/>
          </a:prstGeom>
          <a:noFill/>
        </p:spPr>
        <p:txBody>
          <a:bodyPr wrap="square" rtlCol="0">
            <a:spAutoFit/>
          </a:bodyPr>
          <a:lstStyle/>
          <a:p>
            <a:pPr algn="ctr"/>
            <a:r>
              <a:rPr lang="en-GB" sz="1400" dirty="0"/>
              <a:t>Only supported selected version</a:t>
            </a:r>
          </a:p>
        </p:txBody>
      </p:sp>
      <p:sp>
        <p:nvSpPr>
          <p:cNvPr id="19" name="ZoneTexte 18"/>
          <p:cNvSpPr txBox="1"/>
          <p:nvPr/>
        </p:nvSpPr>
        <p:spPr>
          <a:xfrm>
            <a:off x="6912430" y="2440223"/>
            <a:ext cx="2775953" cy="369332"/>
          </a:xfrm>
          <a:prstGeom prst="rect">
            <a:avLst/>
          </a:prstGeom>
          <a:noFill/>
        </p:spPr>
        <p:txBody>
          <a:bodyPr wrap="none" rtlCol="0">
            <a:spAutoFit/>
          </a:bodyPr>
          <a:lstStyle/>
          <a:p>
            <a:r>
              <a:rPr lang="fr-FR" b="1" dirty="0"/>
              <a:t>? To be defined in the futur</a:t>
            </a:r>
          </a:p>
        </p:txBody>
      </p:sp>
    </p:spTree>
    <p:extLst>
      <p:ext uri="{BB962C8B-B14F-4D97-AF65-F5344CB8AC3E}">
        <p14:creationId xmlns:p14="http://schemas.microsoft.com/office/powerpoint/2010/main" val="1956943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954107"/>
          </a:xfrm>
          <a:prstGeom prst="rect">
            <a:avLst/>
          </a:prstGeom>
          <a:noFill/>
        </p:spPr>
        <p:txBody>
          <a:bodyPr wrap="square">
            <a:spAutoFit/>
          </a:bodyPr>
          <a:lstStyle/>
          <a:p>
            <a:r>
              <a:rPr lang="en-GB" sz="2800" b="1" dirty="0"/>
              <a:t>Using Reserved Versions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4"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7" y="2624891"/>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1" y="21588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DB737F55-3E4B-44C8-95BF-7E258C52E571}"/>
                  </a:ext>
                </a:extLst>
              </p:cNvPr>
              <p:cNvSpPr txBox="1"/>
              <p:nvPr/>
            </p:nvSpPr>
            <p:spPr>
              <a:xfrm>
                <a:off x="4501415" y="2694539"/>
                <a:ext cx="2205091" cy="523220"/>
              </a:xfrm>
              <a:prstGeom prst="rect">
                <a:avLst/>
              </a:prstGeom>
              <a:noFill/>
            </p:spPr>
            <p:txBody>
              <a:bodyPr wrap="none" rtlCol="0">
                <a:spAutoFit/>
              </a:bodyPr>
              <a:lstStyle/>
              <a:p>
                <a:pPr algn="ctr"/>
                <a14:m>
                  <m:oMath xmlns:m="http://schemas.openxmlformats.org/officeDocument/2006/math">
                    <m:r>
                      <a:rPr lang="fr-BE" sz="1400" i="1">
                        <a:latin typeface="Cambria Math" panose="02040503050406030204" pitchFamily="18" charset="0"/>
                      </a:rPr>
                      <m:t>∑</m:t>
                    </m:r>
                    <m:r>
                      <a:rPr lang="fr-BE" sz="1400" i="1">
                        <a:latin typeface="Cambria Math" panose="02040503050406030204" pitchFamily="18" charset="0"/>
                      </a:rPr>
                      <m:t>𝑂𝑓𝑓𝑠𝑒𝑡</m:t>
                    </m:r>
                    <m:r>
                      <a:rPr lang="fr-BE" sz="1400" i="1">
                        <a:latin typeface="Cambria Math" panose="02040503050406030204" pitchFamily="18" charset="0"/>
                      </a:rPr>
                      <m:t>+</m:t>
                    </m:r>
                    <m:r>
                      <a:rPr lang="fr-BE" sz="1400" i="1">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5"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1" y="445983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3"/>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4"/>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7.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1" y="1"/>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8" y="146278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8" y="427045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6"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3"/>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29" y="1928772"/>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6" y="427045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9" y="2258278"/>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5" y="2394764"/>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9" y="2258277"/>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8"/>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9" y="1018666"/>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5" y="-47790"/>
            <a:ext cx="2079075"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8"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6" y="1417142"/>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5" y="1788101"/>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7"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6" y="25357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6" y="534346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3"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9" y="422384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80"/>
            <a:ext cx="1489571"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7"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50"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5" y="42992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4" y="534346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8" y="3331286"/>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2" y="3467772"/>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4"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7" y="3331285"/>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6"/>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1" y="24642"/>
            <a:ext cx="2443939"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6"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5" y="289969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9" y="3365685"/>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70" y="3027131"/>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7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3" y="3831678"/>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6"/>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9" y="3365685"/>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1"/>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9"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4" y="4663177"/>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9"/>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6" y="3695193"/>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1"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3"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3"/>
            <a:ext cx="3"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50"/>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9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3" y="1276673"/>
            <a:ext cx="1" cy="162301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8"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5"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2" y="24207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1" y="2886715"/>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2" y="2578937"/>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1" y="421677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8" y="335270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1" y="3630850"/>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40"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3"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7" y="25078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6"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1"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6" y="43334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3" y="3699048"/>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3"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ZoneTexte 22">
            <a:extLst>
              <a:ext uri="{FF2B5EF4-FFF2-40B4-BE49-F238E27FC236}">
                <a16:creationId xmlns:a16="http://schemas.microsoft.com/office/drawing/2014/main" id="{15C90F59-7052-4B70-A19D-FC32DD423E4B}"/>
              </a:ext>
            </a:extLst>
          </p:cNvPr>
          <p:cNvSpPr txBox="1"/>
          <p:nvPr/>
        </p:nvSpPr>
        <p:spPr>
          <a:xfrm>
            <a:off x="6096000" y="1470863"/>
            <a:ext cx="1301701" cy="369332"/>
          </a:xfrm>
          <a:prstGeom prst="rect">
            <a:avLst/>
          </a:prstGeom>
          <a:noFill/>
          <a:ln>
            <a:solidFill>
              <a:srgbClr val="0070C0"/>
            </a:solidFill>
          </a:ln>
        </p:spPr>
        <p:txBody>
          <a:bodyPr wrap="square" rtlCol="0">
            <a:spAutoFit/>
          </a:bodyPr>
          <a:lstStyle/>
          <a:p>
            <a:pPr algn="ctr"/>
            <a:r>
              <a:rPr lang="fr-BE" b="1" dirty="0"/>
              <a:t>Client</a:t>
            </a:r>
            <a:endParaRPr lang="en-GB" b="1" dirty="0"/>
          </a:p>
        </p:txBody>
      </p:sp>
      <p:sp>
        <p:nvSpPr>
          <p:cNvPr id="24" name="ZoneTexte 23">
            <a:extLst>
              <a:ext uri="{FF2B5EF4-FFF2-40B4-BE49-F238E27FC236}">
                <a16:creationId xmlns:a16="http://schemas.microsoft.com/office/drawing/2014/main" id="{E174FF07-90C8-42EF-A4F3-9D76EF86766C}"/>
              </a:ext>
            </a:extLst>
          </p:cNvPr>
          <p:cNvSpPr txBox="1"/>
          <p:nvPr/>
        </p:nvSpPr>
        <p:spPr>
          <a:xfrm>
            <a:off x="8208981" y="1470863"/>
            <a:ext cx="1301701" cy="369332"/>
          </a:xfrm>
          <a:prstGeom prst="rect">
            <a:avLst/>
          </a:prstGeom>
          <a:noFill/>
          <a:ln>
            <a:solidFill>
              <a:srgbClr val="0070C0"/>
            </a:solidFill>
          </a:ln>
        </p:spPr>
        <p:txBody>
          <a:bodyPr wrap="square" rtlCol="0">
            <a:spAutoFit/>
          </a:bodyPr>
          <a:lstStyle/>
          <a:p>
            <a:pPr algn="ctr"/>
            <a:r>
              <a:rPr lang="fr-BE" b="1" dirty="0"/>
              <a:t>Server</a:t>
            </a:r>
            <a:endParaRPr lang="en-GB" b="1" dirty="0"/>
          </a:p>
        </p:txBody>
      </p:sp>
      <p:cxnSp>
        <p:nvCxnSpPr>
          <p:cNvPr id="25" name="Connecteur droit avec flèche 24">
            <a:extLst>
              <a:ext uri="{FF2B5EF4-FFF2-40B4-BE49-F238E27FC236}">
                <a16:creationId xmlns:a16="http://schemas.microsoft.com/office/drawing/2014/main" id="{4007F422-DAA9-498C-86FA-1149C893449E}"/>
              </a:ext>
            </a:extLst>
          </p:cNvPr>
          <p:cNvCxnSpPr>
            <a:cxnSpLocks/>
            <a:stCxn id="23" idx="2"/>
          </p:cNvCxnSpPr>
          <p:nvPr/>
        </p:nvCxnSpPr>
        <p:spPr>
          <a:xfrm flipH="1">
            <a:off x="6746850" y="1840195"/>
            <a:ext cx="1" cy="4181722"/>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B2D877C9-0C0F-4D6A-A213-E46B68E0006E}"/>
              </a:ext>
            </a:extLst>
          </p:cNvPr>
          <p:cNvCxnSpPr>
            <a:cxnSpLocks/>
          </p:cNvCxnSpPr>
          <p:nvPr/>
        </p:nvCxnSpPr>
        <p:spPr>
          <a:xfrm>
            <a:off x="8965116" y="1840195"/>
            <a:ext cx="0" cy="4181723"/>
          </a:xfrm>
          <a:prstGeom prst="straightConnector1">
            <a:avLst/>
          </a:prstGeom>
          <a:ln w="28575">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7" name="Connecteur droit avec flèche 66">
            <a:extLst>
              <a:ext uri="{FF2B5EF4-FFF2-40B4-BE49-F238E27FC236}">
                <a16:creationId xmlns:a16="http://schemas.microsoft.com/office/drawing/2014/main" id="{36DE2187-7CF2-4BAF-81AA-4F5D815B02E7}"/>
              </a:ext>
            </a:extLst>
          </p:cNvPr>
          <p:cNvCxnSpPr>
            <a:cxnSpLocks/>
          </p:cNvCxnSpPr>
          <p:nvPr/>
        </p:nvCxnSpPr>
        <p:spPr>
          <a:xfrm flipH="1">
            <a:off x="6746851" y="2969030"/>
            <a:ext cx="2205249"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Connecteur droit avec flèche 67">
            <a:extLst>
              <a:ext uri="{FF2B5EF4-FFF2-40B4-BE49-F238E27FC236}">
                <a16:creationId xmlns:a16="http://schemas.microsoft.com/office/drawing/2014/main" id="{CDAF119C-9252-4C43-988F-42408EF484E6}"/>
              </a:ext>
            </a:extLst>
          </p:cNvPr>
          <p:cNvCxnSpPr>
            <a:cxnSpLocks/>
          </p:cNvCxnSpPr>
          <p:nvPr/>
        </p:nvCxnSpPr>
        <p:spPr>
          <a:xfrm>
            <a:off x="6769008" y="2249116"/>
            <a:ext cx="2101023" cy="668868"/>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7BD5EE41-C680-4334-A72C-AA1E9FA5DBB8}"/>
              </a:ext>
            </a:extLst>
          </p:cNvPr>
          <p:cNvCxnSpPr>
            <a:cxnSpLocks/>
          </p:cNvCxnSpPr>
          <p:nvPr/>
        </p:nvCxnSpPr>
        <p:spPr>
          <a:xfrm flipH="1">
            <a:off x="6733832" y="2223963"/>
            <a:ext cx="2218267" cy="0"/>
          </a:xfrm>
          <a:prstGeom prst="straightConnector1">
            <a:avLst/>
          </a:prstGeom>
          <a:ln w="28575">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8EB1A98F-3110-437D-A9B4-AFD564F54752}"/>
              </a:ext>
            </a:extLst>
          </p:cNvPr>
          <p:cNvSpPr txBox="1"/>
          <p:nvPr/>
        </p:nvSpPr>
        <p:spPr>
          <a:xfrm>
            <a:off x="6204769" y="772957"/>
            <a:ext cx="3337587" cy="369332"/>
          </a:xfrm>
          <a:prstGeom prst="rect">
            <a:avLst/>
          </a:prstGeom>
          <a:noFill/>
          <a:ln w="57150">
            <a:solidFill>
              <a:srgbClr val="0070C0"/>
            </a:solidFill>
          </a:ln>
        </p:spPr>
        <p:txBody>
          <a:bodyPr wrap="square" rtlCol="0">
            <a:spAutoFit/>
          </a:bodyPr>
          <a:lstStyle/>
          <a:p>
            <a:pPr algn="ctr"/>
            <a:r>
              <a:rPr lang="fr-BE" b="1" dirty="0"/>
              <a:t>QUIC 0RTT + TLS1.3</a:t>
            </a:r>
            <a:endParaRPr lang="en-GB" b="1" dirty="0"/>
          </a:p>
        </p:txBody>
      </p:sp>
      <p:sp>
        <p:nvSpPr>
          <p:cNvPr id="79" name="ZoneTexte 78">
            <a:extLst>
              <a:ext uri="{FF2B5EF4-FFF2-40B4-BE49-F238E27FC236}">
                <a16:creationId xmlns:a16="http://schemas.microsoft.com/office/drawing/2014/main" id="{402F230E-FE5B-4143-94C9-A966EDE57E01}"/>
              </a:ext>
            </a:extLst>
          </p:cNvPr>
          <p:cNvSpPr txBox="1"/>
          <p:nvPr/>
        </p:nvSpPr>
        <p:spPr>
          <a:xfrm>
            <a:off x="1147904" y="1325786"/>
            <a:ext cx="4957131" cy="923330"/>
          </a:xfrm>
          <a:prstGeom prst="rect">
            <a:avLst/>
          </a:prstGeom>
          <a:noFill/>
          <a:ln>
            <a:noFill/>
          </a:ln>
        </p:spPr>
        <p:txBody>
          <a:bodyPr wrap="square" rtlCol="0">
            <a:spAutoFit/>
          </a:bodyPr>
          <a:lstStyle/>
          <a:p>
            <a:r>
              <a:rPr lang="fr-BE" b="1" dirty="0">
                <a:solidFill>
                  <a:schemeClr val="accent1">
                    <a:lumMod val="75000"/>
                  </a:schemeClr>
                </a:solidFill>
              </a:rPr>
              <a:t>TCP Handshake</a:t>
            </a:r>
          </a:p>
          <a:p>
            <a:r>
              <a:rPr lang="fr-BE" b="1" dirty="0">
                <a:solidFill>
                  <a:srgbClr val="FF0000"/>
                </a:solidFill>
              </a:rPr>
              <a:t>Data</a:t>
            </a:r>
          </a:p>
          <a:p>
            <a:r>
              <a:rPr lang="fr-BE" b="1" dirty="0">
                <a:solidFill>
                  <a:schemeClr val="accent6">
                    <a:lumMod val="75000"/>
                  </a:schemeClr>
                </a:solidFill>
              </a:rPr>
              <a:t>TLS 1.2 Handshake</a:t>
            </a:r>
            <a:endParaRPr lang="en-GB" b="1" dirty="0">
              <a:solidFill>
                <a:schemeClr val="accent6">
                  <a:lumMod val="75000"/>
                </a:schemeClr>
              </a:solidFill>
            </a:endParaRPr>
          </a:p>
        </p:txBody>
      </p:sp>
      <p:cxnSp>
        <p:nvCxnSpPr>
          <p:cNvPr id="80" name="Connecteur droit avec flèche 79">
            <a:extLst>
              <a:ext uri="{FF2B5EF4-FFF2-40B4-BE49-F238E27FC236}">
                <a16:creationId xmlns:a16="http://schemas.microsoft.com/office/drawing/2014/main" id="{BA2439B7-406D-4408-853A-0F4AA9433498}"/>
              </a:ext>
            </a:extLst>
          </p:cNvPr>
          <p:cNvCxnSpPr>
            <a:cxnSpLocks/>
          </p:cNvCxnSpPr>
          <p:nvPr/>
        </p:nvCxnSpPr>
        <p:spPr>
          <a:xfrm>
            <a:off x="3105771" y="1765244"/>
            <a:ext cx="2478565" cy="22207"/>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Connecteur droit avec flèche 82">
            <a:extLst>
              <a:ext uri="{FF2B5EF4-FFF2-40B4-BE49-F238E27FC236}">
                <a16:creationId xmlns:a16="http://schemas.microsoft.com/office/drawing/2014/main" id="{42FA3FE5-AF27-4CAB-9DBE-DC207D01F836}"/>
              </a:ext>
            </a:extLst>
          </p:cNvPr>
          <p:cNvCxnSpPr>
            <a:cxnSpLocks/>
          </p:cNvCxnSpPr>
          <p:nvPr/>
        </p:nvCxnSpPr>
        <p:spPr>
          <a:xfrm>
            <a:off x="3105770" y="2067301"/>
            <a:ext cx="2478564" cy="0"/>
          </a:xfrm>
          <a:prstGeom prst="straightConnector1">
            <a:avLst/>
          </a:prstGeom>
          <a:ln w="3810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131A1556-DBFB-4A93-9E30-4B6AFC251139}"/>
              </a:ext>
            </a:extLst>
          </p:cNvPr>
          <p:cNvCxnSpPr>
            <a:cxnSpLocks/>
          </p:cNvCxnSpPr>
          <p:nvPr/>
        </p:nvCxnSpPr>
        <p:spPr>
          <a:xfrm>
            <a:off x="3105770" y="1489039"/>
            <a:ext cx="2478564" cy="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6110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900" y="288880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2"/>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9" y="2024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2" y="3011572"/>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500" y="2986780"/>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3"/>
            <a:ext cx="4529189"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flipH="1">
            <a:off x="6187150" y="2485333"/>
            <a:ext cx="2403" cy="501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8" y="1832893"/>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9"/>
            <a:ext cx="4686476" cy="738664"/>
          </a:xfrm>
          <a:prstGeom prst="rect">
            <a:avLst/>
          </a:prstGeom>
          <a:noFill/>
        </p:spPr>
        <p:txBody>
          <a:bodyPr wrap="none" rtlCol="0">
            <a:spAutoFit/>
          </a:bodyPr>
          <a:lstStyle/>
          <a:p>
            <a:pPr marL="285744" indent="-285744">
              <a:buFont typeface="Arial" panose="020B0604020202020204" pitchFamily="34" charset="0"/>
              <a:buChar char="•"/>
            </a:pPr>
            <a:r>
              <a:rPr lang="en-GB" sz="1400" dirty="0"/>
              <a:t>0-2^62-1</a:t>
            </a:r>
          </a:p>
          <a:p>
            <a:pPr marL="285744" indent="-285744">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3"/>
            <a:ext cx="10052"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7" y="4251289"/>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8" y="3369583"/>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7" y="2764877"/>
            <a:ext cx="1" cy="14864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4" y="18328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2" y="4251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7"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6"/>
            <a:ext cx="2230487"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7" y="2298886"/>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8"/>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2" y="2780538"/>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61"/>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8" y="183289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2" y="2298885"/>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2"/>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70" y="1"/>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5" y="350913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4" y="2484473"/>
            <a:ext cx="4486100"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a:off x="8160094" y="2792250"/>
            <a:ext cx="19141"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5" y="103554"/>
            <a:ext cx="3537857" cy="1107996"/>
          </a:xfrm>
          <a:prstGeom prst="rect">
            <a:avLst/>
          </a:prstGeom>
          <a:noFill/>
        </p:spPr>
        <p:txBody>
          <a:bodyPr wrap="square" rtlCol="0">
            <a:spAutoFit/>
          </a:bodyPr>
          <a:lstStyle/>
          <a:p>
            <a:pPr marL="285744" indent="-285744">
              <a:buFont typeface="Arial" panose="020B0604020202020204" pitchFamily="34" charset="0"/>
              <a:buChar char="•"/>
            </a:pPr>
            <a:r>
              <a:rPr lang="en-US" sz="1100" dirty="0"/>
              <a:t>I:  Initial (Section 17.2.2)</a:t>
            </a:r>
          </a:p>
          <a:p>
            <a:pPr marL="285744" indent="-285744">
              <a:buFont typeface="Arial" panose="020B0604020202020204" pitchFamily="34" charset="0"/>
              <a:buChar char="•"/>
            </a:pPr>
            <a:r>
              <a:rPr lang="en-US" sz="1100" dirty="0"/>
              <a:t>H:  Handshake (Section 17.2.4)</a:t>
            </a:r>
          </a:p>
          <a:p>
            <a:pPr marL="285744" indent="-285744">
              <a:buFont typeface="Arial" panose="020B0604020202020204" pitchFamily="34" charset="0"/>
              <a:buChar char="•"/>
            </a:pPr>
            <a:r>
              <a:rPr lang="en-US" sz="1100" dirty="0"/>
              <a:t>0:  0-RTT (Section 17.2.3)</a:t>
            </a:r>
          </a:p>
          <a:p>
            <a:pPr marL="285744" indent="-285744">
              <a:buFont typeface="Arial" panose="020B0604020202020204" pitchFamily="34" charset="0"/>
              <a:buChar char="•"/>
            </a:pPr>
            <a:r>
              <a:rPr lang="en-US" sz="1100" dirty="0"/>
              <a:t>1:  1-RTT (Section 17.3)</a:t>
            </a:r>
          </a:p>
          <a:p>
            <a:pPr marL="285744" indent="-285744">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1"/>
            <a:ext cx="4154620" cy="5565139"/>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5" y="2705555"/>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20" y="298093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5" y="204895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6"/>
            <a:ext cx="15097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6" y="39129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3" y="3446932"/>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5"/>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30"/>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40" y="3139152"/>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5"/>
            <a:ext cx="511487" cy="2887068"/>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5" y="2106773"/>
            <a:ext cx="1386149"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70" y="1"/>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9" y="1924899"/>
            <a:ext cx="0" cy="15348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7" y="2538454"/>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6" y="281064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8"/>
            <a:ext cx="2130251"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7"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6" y="41190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9"/>
            <a:ext cx="2130251"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6" y="281064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9" y="3606143"/>
            <a:ext cx="2123960" cy="10472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2" y="1"/>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6"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9"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3" y="31894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4" y="128804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9"/>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50" y="3655404"/>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1"/>
            <a:ext cx="3570515"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198345" y="2043169"/>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1703652" y="308711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76961" y="1788210"/>
            <a:ext cx="926857"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6" y="481483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198344" y="3553104"/>
            <a:ext cx="1244981" cy="172772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8" y="723525"/>
            <a:ext cx="1172591" cy="131964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8"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8" y="2043167"/>
            <a:ext cx="1216135" cy="12867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8" y="41765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2" y="547980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798231">
            <a:off x="6169221" y="2559083"/>
            <a:ext cx="1083950"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9" y="4642581"/>
            <a:ext cx="1223389" cy="6382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9" y="5280827"/>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7" y="5383019"/>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1054</TotalTime>
  <Words>3008</Words>
  <Application>Microsoft Office PowerPoint</Application>
  <PresentationFormat>Grand écran</PresentationFormat>
  <Paragraphs>568</Paragraphs>
  <Slides>44</Slides>
  <Notes>38</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44</vt:i4>
      </vt:variant>
    </vt:vector>
  </HeadingPairs>
  <TitlesOfParts>
    <vt:vector size="49" baseType="lpstr">
      <vt:lpstr>Arial</vt:lpstr>
      <vt:lpstr>Calibri</vt:lpstr>
      <vt:lpstr>Calibri Light</vt:lpstr>
      <vt:lpstr>Cambria Math</vt:lpstr>
      <vt:lpstr>Thème Office</vt:lpstr>
      <vt:lpstr>Présentation PowerPoint</vt:lpstr>
      <vt:lpstr>Présentation PowerPoint</vt:lpstr>
      <vt:lpstr>Présentation PowerPoint</vt:lpstr>
      <vt:lpstr>Présentation PowerPoint</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84</cp:revision>
  <cp:lastPrinted>2021-04-15T15:24:26Z</cp:lastPrinted>
  <dcterms:created xsi:type="dcterms:W3CDTF">2020-06-26T15:12:53Z</dcterms:created>
  <dcterms:modified xsi:type="dcterms:W3CDTF">2021-04-15T15:28:09Z</dcterms:modified>
</cp:coreProperties>
</file>