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2" r:id="rId2"/>
    <p:sldId id="273" r:id="rId3"/>
    <p:sldId id="274" r:id="rId4"/>
    <p:sldId id="275" r:id="rId5"/>
    <p:sldId id="276" r:id="rId6"/>
    <p:sldId id="272" r:id="rId7"/>
    <p:sldId id="256" r:id="rId8"/>
    <p:sldId id="257" r:id="rId9"/>
    <p:sldId id="258" r:id="rId10"/>
    <p:sldId id="277" r:id="rId11"/>
    <p:sldId id="279" r:id="rId12"/>
    <p:sldId id="280" r:id="rId13"/>
    <p:sldId id="281" r:id="rId14"/>
    <p:sldId id="282" r:id="rId15"/>
    <p:sldId id="283" r:id="rId16"/>
    <p:sldId id="284" r:id="rId17"/>
    <p:sldId id="285" r:id="rId18"/>
    <p:sldId id="288" r:id="rId19"/>
    <p:sldId id="286" r:id="rId20"/>
    <p:sldId id="290" r:id="rId21"/>
    <p:sldId id="289" r:id="rId22"/>
    <p:sldId id="291" r:id="rId23"/>
    <p:sldId id="287" r:id="rId24"/>
    <p:sldId id="263" r:id="rId25"/>
    <p:sldId id="293" r:id="rId26"/>
    <p:sldId id="294" r:id="rId27"/>
    <p:sldId id="295" r:id="rId28"/>
    <p:sldId id="296" r:id="rId29"/>
    <p:sldId id="292" r:id="rId30"/>
    <p:sldId id="260" r:id="rId31"/>
    <p:sldId id="259" r:id="rId32"/>
    <p:sldId id="261" r:id="rId33"/>
    <p:sldId id="264" r:id="rId34"/>
    <p:sldId id="265" r:id="rId35"/>
    <p:sldId id="266" r:id="rId36"/>
    <p:sldId id="267" r:id="rId37"/>
    <p:sldId id="268" r:id="rId38"/>
    <p:sldId id="269" r:id="rId39"/>
    <p:sldId id="270" r:id="rId40"/>
    <p:sldId id="271"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76090" autoAdjust="0"/>
  </p:normalViewPr>
  <p:slideViewPr>
    <p:cSldViewPr snapToGrid="0">
      <p:cViewPr>
        <p:scale>
          <a:sx n="75" d="100"/>
          <a:sy n="75" d="100"/>
        </p:scale>
        <p:origin x="181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FBD5-0A08-42A7-A20A-3E938E2C13C1}" type="datetimeFigureOut">
              <a:rPr lang="en-GB" smtClean="0"/>
              <a:t>12/02/2021</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If the Destination Connection ID is zero length and the addressing</a:t>
            </a:r>
          </a:p>
          <a:p>
            <a:r>
              <a:rPr lang="en-US" dirty="0"/>
              <a:t>   information in the packet matches the addressing information the</a:t>
            </a:r>
          </a:p>
          <a:p>
            <a:r>
              <a:rPr lang="en-US" dirty="0"/>
              <a:t>   endpoint uses to identify a connection with a zero-length connection</a:t>
            </a:r>
          </a:p>
          <a:p>
            <a:r>
              <a:rPr lang="en-US" dirty="0"/>
              <a:t>   ID, QUIC processes the packet as part of that connection.  An</a:t>
            </a:r>
          </a:p>
          <a:p>
            <a:r>
              <a:rPr lang="en-US" dirty="0"/>
              <a:t>   endpoint can use just destination IP and port or both source and</a:t>
            </a:r>
          </a:p>
          <a:p>
            <a:r>
              <a:rPr lang="en-US" dirty="0"/>
              <a:t>   destination addresses for identification, though this makes</a:t>
            </a:r>
          </a:p>
          <a:p>
            <a:r>
              <a:rPr lang="en-US" dirty="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Due to packet reordering or loss, a client might receive packets for</a:t>
            </a:r>
          </a:p>
          <a:p>
            <a:r>
              <a:rPr lang="en-US" dirty="0"/>
              <a:t>   a connection that are encrypted with a key it has not yet computed.</a:t>
            </a:r>
          </a:p>
          <a:p>
            <a:r>
              <a:rPr lang="en-US" dirty="0"/>
              <a:t>   The client MAY drop these packets, or MAY buffer them in anticipation</a:t>
            </a:r>
          </a:p>
          <a:p>
            <a:r>
              <a:rPr lang="en-US" dirty="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1121427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40997870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12861760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32</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33</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37</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38</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39</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40</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364029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12/02/2021</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12/02/2021</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8" y="288179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5"/>
            <a:ext cx="1974462"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3" y="189334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8" y="523220"/>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1" y="3347784"/>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4" y="2389730"/>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79" y="3767259"/>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1" y="2767919"/>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29"/>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09" y="288179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6" y="2359335"/>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5"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8" y="536793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89" y="4221168"/>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5" y="53679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5"/>
            <a:ext cx="346915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0"/>
            <a:ext cx="3469154"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8" y="536793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8"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8" y="5522810"/>
            <a:ext cx="807962"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3" y="3731277"/>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6" y="4197270"/>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5" y="37429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5"/>
            <a:ext cx="611966"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5" y="2608002"/>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38" y="3709701"/>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3"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rot="18702360">
            <a:off x="3720244"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7" y="61601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rot="2729887">
            <a:off x="1876780"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399"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8"/>
            <a:ext cx="1504562"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8" y="567135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8"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0" y="4742486"/>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2" y="5671353"/>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2"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8"/>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a16="http://schemas.microsoft.com/office/drawing/2014/main" id="{89FCD844-DF7E-40C9-9D11-022F7FE63189}"/>
              </a:ext>
            </a:extLst>
          </p:cNvPr>
          <p:cNvSpPr/>
          <p:nvPr/>
        </p:nvSpPr>
        <p:spPr>
          <a:xfrm>
            <a:off x="1340516" y="1658406"/>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9" idx="2"/>
          </p:cNvCxnSpPr>
          <p:nvPr/>
        </p:nvCxnSpPr>
        <p:spPr>
          <a:xfrm flipV="1">
            <a:off x="2835209" y="2124398"/>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04BDBEB7-3C74-4727-8DD5-1A16F59DCCBC}"/>
              </a:ext>
            </a:extLst>
          </p:cNvPr>
          <p:cNvSpPr/>
          <p:nvPr/>
        </p:nvSpPr>
        <p:spPr>
          <a:xfrm>
            <a:off x="5238105" y="16584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a16="http://schemas.microsoft.com/office/drawing/2014/main" id="{E62FDE30-A341-45C5-8D8C-90EE4600C3C2}"/>
              </a:ext>
            </a:extLst>
          </p:cNvPr>
          <p:cNvSpPr txBox="1"/>
          <p:nvPr/>
        </p:nvSpPr>
        <p:spPr>
          <a:xfrm>
            <a:off x="2620607" y="2124397"/>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a16="http://schemas.microsoft.com/office/drawing/2014/main" id="{A5979E7B-435B-48AD-9F58-4D9E32AE6E9B}"/>
              </a:ext>
            </a:extLst>
          </p:cNvPr>
          <p:cNvSpPr/>
          <p:nvPr/>
        </p:nvSpPr>
        <p:spPr>
          <a:xfrm>
            <a:off x="3743412" y="43700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a16="http://schemas.microsoft.com/office/drawing/2014/main" id="{BB229BEC-1A47-4FDD-BF01-BE0C52C9D22E}"/>
              </a:ext>
            </a:extLst>
          </p:cNvPr>
          <p:cNvSpPr/>
          <p:nvPr/>
        </p:nvSpPr>
        <p:spPr>
          <a:xfrm>
            <a:off x="6732798"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a16="http://schemas.microsoft.com/office/drawing/2014/main" id="{8AA26758-F849-4074-9BD0-D9ED172DB9D9}"/>
              </a:ext>
            </a:extLst>
          </p:cNvPr>
          <p:cNvCxnSpPr>
            <a:cxnSpLocks/>
            <a:stCxn id="9" idx="4"/>
            <a:endCxn id="21" idx="7"/>
          </p:cNvCxnSpPr>
          <p:nvPr/>
        </p:nvCxnSpPr>
        <p:spPr>
          <a:xfrm flipH="1">
            <a:off x="5019212" y="2590390"/>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018CC3DE-A236-4A04-AD0A-7425B8DB708F}"/>
              </a:ext>
            </a:extLst>
          </p:cNvPr>
          <p:cNvCxnSpPr>
            <a:cxnSpLocks/>
            <a:stCxn id="9" idx="4"/>
            <a:endCxn id="23" idx="1"/>
          </p:cNvCxnSpPr>
          <p:nvPr/>
        </p:nvCxnSpPr>
        <p:spPr>
          <a:xfrm>
            <a:off x="5985452" y="2590390"/>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a16="http://schemas.microsoft.com/office/drawing/2014/main" id="{54301E91-A2B2-4C30-B7B5-7D1C0025D2C6}"/>
              </a:ext>
            </a:extLst>
          </p:cNvPr>
          <p:cNvSpPr/>
          <p:nvPr/>
        </p:nvSpPr>
        <p:spPr>
          <a:xfrm>
            <a:off x="9004562" y="16575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a16="http://schemas.microsoft.com/office/drawing/2014/main" id="{5A4C3762-0093-478B-90CD-5557304E863D}"/>
              </a:ext>
            </a:extLst>
          </p:cNvPr>
          <p:cNvCxnSpPr>
            <a:cxnSpLocks/>
            <a:stCxn id="9" idx="6"/>
            <a:endCxn id="37" idx="2"/>
          </p:cNvCxnSpPr>
          <p:nvPr/>
        </p:nvCxnSpPr>
        <p:spPr>
          <a:xfrm flipV="1">
            <a:off x="6732798" y="2123569"/>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a16="http://schemas.microsoft.com/office/drawing/2014/main" id="{D90995EC-5DE3-4F9D-AE17-B109BA9D66C3}"/>
              </a:ext>
            </a:extLst>
          </p:cNvPr>
          <p:cNvSpPr txBox="1"/>
          <p:nvPr/>
        </p:nvSpPr>
        <p:spPr>
          <a:xfrm>
            <a:off x="6452526"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a16="http://schemas.microsoft.com/office/drawing/2014/main" id="{3E6D2D7C-1270-4E7B-903B-29AA72901D04}"/>
              </a:ext>
            </a:extLst>
          </p:cNvPr>
          <p:cNvSpPr/>
          <p:nvPr/>
        </p:nvSpPr>
        <p:spPr>
          <a:xfrm>
            <a:off x="9868162" y="3632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a16="http://schemas.microsoft.com/office/drawing/2014/main" id="{5B905CDA-3C4D-453E-AD95-3BD4BD5DF2A8}"/>
              </a:ext>
            </a:extLst>
          </p:cNvPr>
          <p:cNvCxnSpPr>
            <a:cxnSpLocks/>
            <a:stCxn id="9" idx="5"/>
            <a:endCxn id="47" idx="1"/>
          </p:cNvCxnSpPr>
          <p:nvPr/>
        </p:nvCxnSpPr>
        <p:spPr>
          <a:xfrm>
            <a:off x="6513905" y="2453904"/>
            <a:ext cx="3573150" cy="1314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CDEF5010-7AF1-40DA-8DCD-01DF5AB65171}"/>
              </a:ext>
            </a:extLst>
          </p:cNvPr>
          <p:cNvSpPr txBox="1"/>
          <p:nvPr/>
        </p:nvSpPr>
        <p:spPr>
          <a:xfrm rot="1239070">
            <a:off x="7148641"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160929" y="0"/>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a16="http://schemas.microsoft.com/office/drawing/2014/main" id="{89FCD844-DF7E-40C9-9D11-022F7FE63189}"/>
              </a:ext>
            </a:extLst>
          </p:cNvPr>
          <p:cNvSpPr/>
          <p:nvPr/>
        </p:nvSpPr>
        <p:spPr>
          <a:xfrm>
            <a:off x="498692" y="301072"/>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1993385"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a16="http://schemas.microsoft.com/office/drawing/2014/main" id="{BEF99852-F1FD-443E-AAE4-FC734762E949}"/>
              </a:ext>
            </a:extLst>
          </p:cNvPr>
          <p:cNvSpPr/>
          <p:nvPr/>
        </p:nvSpPr>
        <p:spPr>
          <a:xfrm>
            <a:off x="4366749" y="3010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a16="http://schemas.microsoft.com/office/drawing/2014/main" id="{9BE42D8C-07B9-4E1D-A414-2C22C6871521}"/>
              </a:ext>
            </a:extLst>
          </p:cNvPr>
          <p:cNvSpPr/>
          <p:nvPr/>
        </p:nvSpPr>
        <p:spPr>
          <a:xfrm>
            <a:off x="4366748" y="302249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a16="http://schemas.microsoft.com/office/drawing/2014/main" id="{74666AEA-453B-471D-8EDA-B59188C84F48}"/>
              </a:ext>
            </a:extLst>
          </p:cNvPr>
          <p:cNvCxnSpPr>
            <a:cxnSpLocks/>
            <a:stCxn id="6" idx="4"/>
            <a:endCxn id="9" idx="0"/>
          </p:cNvCxnSpPr>
          <p:nvPr/>
        </p:nvCxnSpPr>
        <p:spPr>
          <a:xfrm flipH="1">
            <a:off x="5114095" y="1233057"/>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a16="http://schemas.microsoft.com/office/drawing/2014/main" id="{2044A47E-6FCB-44C3-A3F1-4111163DE424}"/>
              </a:ext>
            </a:extLst>
          </p:cNvPr>
          <p:cNvSpPr/>
          <p:nvPr/>
        </p:nvSpPr>
        <p:spPr>
          <a:xfrm>
            <a:off x="498691" y="3022498"/>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a16="http://schemas.microsoft.com/office/drawing/2014/main" id="{77E192B5-E945-4CB8-8073-592991F090D0}"/>
              </a:ext>
            </a:extLst>
          </p:cNvPr>
          <p:cNvCxnSpPr>
            <a:cxnSpLocks/>
            <a:stCxn id="9" idx="2"/>
            <a:endCxn id="26" idx="6"/>
          </p:cNvCxnSpPr>
          <p:nvPr/>
        </p:nvCxnSpPr>
        <p:spPr>
          <a:xfrm flipH="1" flipV="1">
            <a:off x="1993384" y="3488491"/>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1811415" y="3538627"/>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a16="http://schemas.microsoft.com/office/drawing/2014/main" id="{7590F503-55F1-4E8E-B2AE-65E712222F8B}"/>
              </a:ext>
            </a:extLst>
          </p:cNvPr>
          <p:cNvSpPr/>
          <p:nvPr/>
        </p:nvSpPr>
        <p:spPr>
          <a:xfrm>
            <a:off x="7796591" y="30224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a16="http://schemas.microsoft.com/office/drawing/2014/main" id="{85C891E8-9F25-4144-A7C1-2E4B009E93A6}"/>
              </a:ext>
            </a:extLst>
          </p:cNvPr>
          <p:cNvCxnSpPr>
            <a:cxnSpLocks/>
            <a:stCxn id="9" idx="6"/>
            <a:endCxn id="36" idx="2"/>
          </p:cNvCxnSpPr>
          <p:nvPr/>
        </p:nvCxnSpPr>
        <p:spPr>
          <a:xfrm flipV="1">
            <a:off x="5861441" y="3488491"/>
            <a:ext cx="193515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6DC5A78C-A20D-4C5B-B12A-05C991C514BF}"/>
              </a:ext>
            </a:extLst>
          </p:cNvPr>
          <p:cNvSpPr txBox="1"/>
          <p:nvPr/>
        </p:nvSpPr>
        <p:spPr>
          <a:xfrm>
            <a:off x="5477640" y="3488490"/>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a16="http://schemas.microsoft.com/office/drawing/2014/main" id="{9EF68C40-A41C-453A-A9F5-A84A1A782149}"/>
              </a:ext>
            </a:extLst>
          </p:cNvPr>
          <p:cNvSpPr/>
          <p:nvPr/>
        </p:nvSpPr>
        <p:spPr>
          <a:xfrm>
            <a:off x="4349229" y="57508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a16="http://schemas.microsoft.com/office/drawing/2014/main" id="{4E0D0912-C247-4B87-8A18-1B611D1F795E}"/>
              </a:ext>
            </a:extLst>
          </p:cNvPr>
          <p:cNvCxnSpPr>
            <a:cxnSpLocks/>
          </p:cNvCxnSpPr>
          <p:nvPr/>
        </p:nvCxnSpPr>
        <p:spPr>
          <a:xfrm flipH="1">
            <a:off x="5114096" y="3961410"/>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a16="http://schemas.microsoft.com/office/drawing/2014/main" id="{08DEFA4B-726A-4B98-B44E-9055B76E0672}"/>
              </a:ext>
            </a:extLst>
          </p:cNvPr>
          <p:cNvSpPr txBox="1"/>
          <p:nvPr/>
        </p:nvSpPr>
        <p:spPr>
          <a:xfrm rot="16200000">
            <a:off x="4634091" y="4746432"/>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a16="http://schemas.microsoft.com/office/drawing/2014/main" id="{BA94399E-FE56-49CC-9CF5-7888AF70732D}"/>
              </a:ext>
            </a:extLst>
          </p:cNvPr>
          <p:cNvCxnSpPr>
            <a:cxnSpLocks/>
            <a:stCxn id="44" idx="6"/>
            <a:endCxn id="36" idx="4"/>
          </p:cNvCxnSpPr>
          <p:nvPr/>
        </p:nvCxnSpPr>
        <p:spPr>
          <a:xfrm flipV="1">
            <a:off x="5843922" y="3954483"/>
            <a:ext cx="2700016" cy="2262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A2399522-11C7-4D9E-8EE6-072CF8475AB7}"/>
              </a:ext>
            </a:extLst>
          </p:cNvPr>
          <p:cNvSpPr txBox="1"/>
          <p:nvPr/>
        </p:nvSpPr>
        <p:spPr>
          <a:xfrm rot="19131159">
            <a:off x="5710144" y="4805677"/>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a16="http://schemas.microsoft.com/office/drawing/2014/main" id="{87AF58BA-DAED-4C39-9F9D-826A9E9BB8FA}"/>
              </a:ext>
            </a:extLst>
          </p:cNvPr>
          <p:cNvCxnSpPr>
            <a:stCxn id="36" idx="0"/>
            <a:endCxn id="9" idx="7"/>
          </p:cNvCxnSpPr>
          <p:nvPr/>
        </p:nvCxnSpPr>
        <p:spPr>
          <a:xfrm rot="16200000" flipH="1" flipV="1">
            <a:off x="7024999" y="1640046"/>
            <a:ext cx="136487" cy="2901390"/>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a16="http://schemas.microsoft.com/office/drawing/2014/main" id="{2283845F-75D6-434D-8168-F02C7E37191C}"/>
              </a:ext>
            </a:extLst>
          </p:cNvPr>
          <p:cNvSpPr txBox="1"/>
          <p:nvPr/>
        </p:nvSpPr>
        <p:spPr>
          <a:xfrm>
            <a:off x="6302570" y="2525914"/>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a16="http://schemas.microsoft.com/office/drawing/2014/main" id="{D3BE15D0-A757-4A44-A465-F5C3D1CCA883}"/>
              </a:ext>
            </a:extLst>
          </p:cNvPr>
          <p:cNvSpPr/>
          <p:nvPr/>
        </p:nvSpPr>
        <p:spPr>
          <a:xfrm>
            <a:off x="6829016" y="96685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a16="http://schemas.microsoft.com/office/drawing/2014/main" id="{6FEDD379-E6E4-4BDB-A737-D1E5AA41683F}"/>
              </a:ext>
            </a:extLst>
          </p:cNvPr>
          <p:cNvCxnSpPr>
            <a:cxnSpLocks/>
            <a:endCxn id="58" idx="3"/>
          </p:cNvCxnSpPr>
          <p:nvPr/>
        </p:nvCxnSpPr>
        <p:spPr>
          <a:xfrm flipV="1">
            <a:off x="5421871" y="1762353"/>
            <a:ext cx="1626038" cy="13485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a16="http://schemas.microsoft.com/office/drawing/2014/main" id="{6E559E57-76EE-48EE-96D3-0237FA8F03B6}"/>
              </a:ext>
            </a:extLst>
          </p:cNvPr>
          <p:cNvCxnSpPr>
            <a:cxnSpLocks/>
            <a:stCxn id="58" idx="5"/>
            <a:endCxn id="36" idx="7"/>
          </p:cNvCxnSpPr>
          <p:nvPr/>
        </p:nvCxnSpPr>
        <p:spPr>
          <a:xfrm>
            <a:off x="8104816" y="1762353"/>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a16="http://schemas.microsoft.com/office/drawing/2014/main" id="{365C61A8-1FEA-4587-B400-7B73193CC1C4}"/>
              </a:ext>
            </a:extLst>
          </p:cNvPr>
          <p:cNvSpPr txBox="1"/>
          <p:nvPr/>
        </p:nvSpPr>
        <p:spPr>
          <a:xfrm rot="3324991">
            <a:off x="7845548"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a16="http://schemas.microsoft.com/office/drawing/2014/main" id="{55F03CE9-27A8-47A7-ACD9-48ADD1222CAB}"/>
              </a:ext>
            </a:extLst>
          </p:cNvPr>
          <p:cNvSpPr/>
          <p:nvPr/>
        </p:nvSpPr>
        <p:spPr>
          <a:xfrm>
            <a:off x="10380585" y="155096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a16="http://schemas.microsoft.com/office/drawing/2014/main" id="{C0B28957-4EF0-4A7B-83D8-3E28C3358D71}"/>
              </a:ext>
            </a:extLst>
          </p:cNvPr>
          <p:cNvCxnSpPr>
            <a:cxnSpLocks/>
            <a:stCxn id="58" idx="6"/>
            <a:endCxn id="69" idx="2"/>
          </p:cNvCxnSpPr>
          <p:nvPr/>
        </p:nvCxnSpPr>
        <p:spPr>
          <a:xfrm>
            <a:off x="8323709" y="1432847"/>
            <a:ext cx="2056876" cy="5841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a16="http://schemas.microsoft.com/office/drawing/2014/main" id="{B982874C-69B0-4192-9858-444EFB60854D}"/>
              </a:ext>
            </a:extLst>
          </p:cNvPr>
          <p:cNvSpPr txBox="1"/>
          <p:nvPr/>
        </p:nvSpPr>
        <p:spPr>
          <a:xfrm rot="980412">
            <a:off x="8533935" y="1286029"/>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a16="http://schemas.microsoft.com/office/drawing/2014/main" id="{B0AAC6C2-7B66-4959-B30A-688160A2794A}"/>
              </a:ext>
            </a:extLst>
          </p:cNvPr>
          <p:cNvSpPr/>
          <p:nvPr/>
        </p:nvSpPr>
        <p:spPr>
          <a:xfrm>
            <a:off x="1649213" y="528485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a16="http://schemas.microsoft.com/office/drawing/2014/main" id="{1D51AAC6-D4CC-404F-9667-2FF9D89895D3}"/>
              </a:ext>
            </a:extLst>
          </p:cNvPr>
          <p:cNvCxnSpPr>
            <a:cxnSpLocks/>
            <a:stCxn id="9" idx="3"/>
            <a:endCxn id="80" idx="7"/>
          </p:cNvCxnSpPr>
          <p:nvPr/>
        </p:nvCxnSpPr>
        <p:spPr>
          <a:xfrm flipH="1">
            <a:off x="2925013" y="3817998"/>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a16="http://schemas.microsoft.com/office/drawing/2014/main" id="{066E6F3D-A7C4-43A3-8B76-B69D6E74340E}"/>
              </a:ext>
            </a:extLst>
          </p:cNvPr>
          <p:cNvSpPr txBox="1"/>
          <p:nvPr/>
        </p:nvSpPr>
        <p:spPr>
          <a:xfrm rot="18973401">
            <a:off x="2346173"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703733" y="0"/>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905088" y="29862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081568" y="84591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a16="http://schemas.microsoft.com/office/drawing/2014/main" id="{E4E1C394-BCB0-41C3-90F3-25491E2FC76D}"/>
              </a:ext>
            </a:extLst>
          </p:cNvPr>
          <p:cNvSpPr/>
          <p:nvPr/>
        </p:nvSpPr>
        <p:spPr>
          <a:xfrm>
            <a:off x="5081566" y="47223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No existing connection</a:t>
            </a:r>
            <a:endParaRPr lang="en-GB" sz="1600" b="1" dirty="0"/>
          </a:p>
        </p:txBody>
      </p:sp>
      <p:cxnSp>
        <p:nvCxnSpPr>
          <p:cNvPr id="14" name="Connecteur droit avec flèche 13">
            <a:extLst>
              <a:ext uri="{FF2B5EF4-FFF2-40B4-BE49-F238E27FC236}">
                <a16:creationId xmlns:a16="http://schemas.microsoft.com/office/drawing/2014/main" id="{DBE50BE1-AE29-4545-99F7-417A2059523D}"/>
              </a:ext>
            </a:extLst>
          </p:cNvPr>
          <p:cNvCxnSpPr>
            <a:cxnSpLocks/>
            <a:stCxn id="33" idx="6"/>
            <a:endCxn id="6" idx="2"/>
          </p:cNvCxnSpPr>
          <p:nvPr/>
        </p:nvCxnSpPr>
        <p:spPr>
          <a:xfrm>
            <a:off x="2399781"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69B8A459-4007-4744-8138-893C37E6704D}"/>
              </a:ext>
            </a:extLst>
          </p:cNvPr>
          <p:cNvSpPr txBox="1"/>
          <p:nvPr/>
        </p:nvSpPr>
        <p:spPr>
          <a:xfrm rot="19248194">
            <a:off x="2251724" y="1951268"/>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a16="http://schemas.microsoft.com/office/drawing/2014/main" id="{6589CEFF-63AD-48E0-B8C2-2B9C42EE3BA1}"/>
              </a:ext>
            </a:extLst>
          </p:cNvPr>
          <p:cNvCxnSpPr>
            <a:cxnSpLocks/>
            <a:stCxn id="33" idx="6"/>
            <a:endCxn id="11" idx="2"/>
          </p:cNvCxnSpPr>
          <p:nvPr/>
        </p:nvCxnSpPr>
        <p:spPr>
          <a:xfrm>
            <a:off x="2399781" y="3452204"/>
            <a:ext cx="2681786"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a16="http://schemas.microsoft.com/office/drawing/2014/main" id="{B48A28A4-F86C-489F-903E-CDB2F959EE1D}"/>
              </a:ext>
            </a:extLst>
          </p:cNvPr>
          <p:cNvSpPr/>
          <p:nvPr/>
        </p:nvSpPr>
        <p:spPr>
          <a:xfrm>
            <a:off x="5081567" y="30171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 with 0-length </a:t>
            </a:r>
            <a:endParaRPr lang="en-GB" sz="1600" b="1" dirty="0"/>
          </a:p>
        </p:txBody>
      </p:sp>
      <p:sp>
        <p:nvSpPr>
          <p:cNvPr id="12" name="ZoneTexte 11">
            <a:extLst>
              <a:ext uri="{FF2B5EF4-FFF2-40B4-BE49-F238E27FC236}">
                <a16:creationId xmlns:a16="http://schemas.microsoft.com/office/drawing/2014/main" id="{69B8A459-4007-4744-8138-893C37E6704D}"/>
              </a:ext>
            </a:extLst>
          </p:cNvPr>
          <p:cNvSpPr txBox="1"/>
          <p:nvPr/>
        </p:nvSpPr>
        <p:spPr>
          <a:xfrm>
            <a:off x="2933529" y="3003829"/>
            <a:ext cx="2612571" cy="830997"/>
          </a:xfrm>
          <a:prstGeom prst="rect">
            <a:avLst/>
          </a:prstGeom>
          <a:noFill/>
        </p:spPr>
        <p:txBody>
          <a:bodyPr wrap="square">
            <a:spAutoFit/>
          </a:bodyPr>
          <a:lstStyle/>
          <a:p>
            <a:r>
              <a:rPr lang="en-GB" sz="1200" dirty="0"/>
              <a:t>length Destination CID ==0</a:t>
            </a:r>
          </a:p>
          <a:p>
            <a:r>
              <a:rPr lang="en-GB" sz="1200" dirty="0"/>
              <a:t>Destination CID corresponding</a:t>
            </a:r>
          </a:p>
          <a:p>
            <a:endParaRPr lang="en-GB" sz="1200" dirty="0"/>
          </a:p>
          <a:p>
            <a:r>
              <a:rPr lang="en-GB" sz="1200" dirty="0"/>
              <a:t>(only port and address)</a:t>
            </a:r>
          </a:p>
        </p:txBody>
      </p:sp>
      <p:sp>
        <p:nvSpPr>
          <p:cNvPr id="20" name="Ellipse 19">
            <a:extLst>
              <a:ext uri="{FF2B5EF4-FFF2-40B4-BE49-F238E27FC236}">
                <a16:creationId xmlns:a16="http://schemas.microsoft.com/office/drawing/2014/main" id="{E4E1C394-BCB0-41C3-90F3-25491E2FC76D}"/>
              </a:ext>
            </a:extLst>
          </p:cNvPr>
          <p:cNvSpPr/>
          <p:nvPr/>
        </p:nvSpPr>
        <p:spPr>
          <a:xfrm>
            <a:off x="7763351" y="39536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a16="http://schemas.microsoft.com/office/drawing/2014/main" id="{B0AAC6C2-7B66-4959-B30A-688160A2794A}"/>
              </a:ext>
            </a:extLst>
          </p:cNvPr>
          <p:cNvSpPr/>
          <p:nvPr/>
        </p:nvSpPr>
        <p:spPr>
          <a:xfrm>
            <a:off x="7763351" y="56542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Unusable</a:t>
            </a:r>
            <a:endParaRPr lang="en-GB" sz="1100" b="1" dirty="0"/>
          </a:p>
        </p:txBody>
      </p:sp>
      <p:cxnSp>
        <p:nvCxnSpPr>
          <p:cNvPr id="24" name="Connecteur droit avec flèche 23">
            <a:extLst>
              <a:ext uri="{FF2B5EF4-FFF2-40B4-BE49-F238E27FC236}">
                <a16:creationId xmlns:a16="http://schemas.microsoft.com/office/drawing/2014/main" id="{DBE50BE1-AE29-4545-99F7-417A2059523D}"/>
              </a:ext>
            </a:extLst>
          </p:cNvPr>
          <p:cNvCxnSpPr>
            <a:cxnSpLocks/>
            <a:stCxn id="6" idx="6"/>
            <a:endCxn id="20" idx="2"/>
          </p:cNvCxnSpPr>
          <p:nvPr/>
        </p:nvCxnSpPr>
        <p:spPr>
          <a:xfrm flipV="1">
            <a:off x="6576259" y="4419690"/>
            <a:ext cx="1187092" cy="7686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a16="http://schemas.microsoft.com/office/drawing/2014/main" id="{DBE50BE1-AE29-4545-99F7-417A2059523D}"/>
              </a:ext>
            </a:extLst>
          </p:cNvPr>
          <p:cNvCxnSpPr>
            <a:cxnSpLocks/>
            <a:stCxn id="6" idx="6"/>
            <a:endCxn id="22" idx="2"/>
          </p:cNvCxnSpPr>
          <p:nvPr/>
        </p:nvCxnSpPr>
        <p:spPr>
          <a:xfrm>
            <a:off x="6576259" y="5188300"/>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E4EB0A52-5E61-4F3A-A421-7E5999A38C46}"/>
              </a:ext>
            </a:extLst>
          </p:cNvPr>
          <p:cNvSpPr txBox="1"/>
          <p:nvPr/>
        </p:nvSpPr>
        <p:spPr>
          <a:xfrm>
            <a:off x="5807945" y="1939042"/>
            <a:ext cx="2702752" cy="738664"/>
          </a:xfrm>
          <a:prstGeom prst="rect">
            <a:avLst/>
          </a:prstGeom>
          <a:noFill/>
        </p:spPr>
        <p:txBody>
          <a:bodyPr wrap="square" rtlCol="0">
            <a:spAutoFit/>
          </a:bodyPr>
          <a:lstStyle/>
          <a:p>
            <a:pPr algn="ctr"/>
            <a:r>
              <a:rPr lang="en-GB" sz="1400" dirty="0"/>
              <a:t>If packets inconsistent with</a:t>
            </a:r>
          </a:p>
          <a:p>
            <a:pPr algn="ctr"/>
            <a:r>
              <a:rPr lang="en-GB" sz="1400" dirty="0"/>
              <a:t>state of connection</a:t>
            </a:r>
          </a:p>
          <a:p>
            <a:pPr algn="ctr"/>
            <a:r>
              <a:rPr lang="en-GB" sz="1400" dirty="0"/>
              <a:t>(wrong version, protection, …)</a:t>
            </a:r>
          </a:p>
        </p:txBody>
      </p:sp>
      <p:sp>
        <p:nvSpPr>
          <p:cNvPr id="34" name="Ellipse 33">
            <a:extLst>
              <a:ext uri="{FF2B5EF4-FFF2-40B4-BE49-F238E27FC236}">
                <a16:creationId xmlns:a16="http://schemas.microsoft.com/office/drawing/2014/main" id="{B0AAC6C2-7B66-4959-B30A-688160A2794A}"/>
              </a:ext>
            </a:extLst>
          </p:cNvPr>
          <p:cNvSpPr/>
          <p:nvPr/>
        </p:nvSpPr>
        <p:spPr>
          <a:xfrm>
            <a:off x="9065868" y="18423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discards</a:t>
            </a:r>
            <a:endParaRPr lang="en-GB" sz="1100" b="1" dirty="0"/>
          </a:p>
        </p:txBody>
      </p:sp>
      <p:cxnSp>
        <p:nvCxnSpPr>
          <p:cNvPr id="35" name="Connecteur droit avec flèche 34">
            <a:extLst>
              <a:ext uri="{FF2B5EF4-FFF2-40B4-BE49-F238E27FC236}">
                <a16:creationId xmlns:a16="http://schemas.microsoft.com/office/drawing/2014/main" id="{DBE50BE1-AE29-4545-99F7-417A2059523D}"/>
              </a:ext>
            </a:extLst>
          </p:cNvPr>
          <p:cNvCxnSpPr>
            <a:cxnSpLocks/>
            <a:stCxn id="11" idx="6"/>
            <a:endCxn id="34" idx="2"/>
          </p:cNvCxnSpPr>
          <p:nvPr/>
        </p:nvCxnSpPr>
        <p:spPr>
          <a:xfrm flipV="1">
            <a:off x="6576260" y="2308374"/>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DBE50BE1-AE29-4545-99F7-417A2059523D}"/>
              </a:ext>
            </a:extLst>
          </p:cNvPr>
          <p:cNvCxnSpPr>
            <a:cxnSpLocks/>
            <a:stCxn id="3" idx="6"/>
            <a:endCxn id="34" idx="2"/>
          </p:cNvCxnSpPr>
          <p:nvPr/>
        </p:nvCxnSpPr>
        <p:spPr>
          <a:xfrm>
            <a:off x="6576261" y="1311905"/>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E4EB0A52-5E61-4F3A-A421-7E5999A38C46}"/>
              </a:ext>
            </a:extLst>
          </p:cNvPr>
          <p:cNvSpPr txBox="1"/>
          <p:nvPr/>
        </p:nvSpPr>
        <p:spPr>
          <a:xfrm rot="2437329">
            <a:off x="5834482" y="5771674"/>
            <a:ext cx="2702752" cy="307777"/>
          </a:xfrm>
          <a:prstGeom prst="rect">
            <a:avLst/>
          </a:prstGeom>
          <a:noFill/>
        </p:spPr>
        <p:txBody>
          <a:bodyPr wrap="square" rtlCol="0">
            <a:spAutoFit/>
          </a:bodyPr>
          <a:lstStyle/>
          <a:p>
            <a:pPr algn="ctr"/>
            <a:r>
              <a:rPr lang="en-GB" sz="1400" dirty="0"/>
              <a:t>Stateless Reset</a:t>
            </a:r>
          </a:p>
        </p:txBody>
      </p:sp>
    </p:spTree>
    <p:extLst>
      <p:ext uri="{BB962C8B-B14F-4D97-AF65-F5344CB8AC3E}">
        <p14:creationId xmlns:p14="http://schemas.microsoft.com/office/powerpoint/2010/main" val="83282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11395"/>
            <a:ext cx="3280229" cy="954107"/>
          </a:xfrm>
          <a:prstGeom prst="rect">
            <a:avLst/>
          </a:prstGeom>
          <a:noFill/>
        </p:spPr>
        <p:txBody>
          <a:bodyPr wrap="square">
            <a:spAutoFit/>
          </a:bodyPr>
          <a:lstStyle/>
          <a:p>
            <a:r>
              <a:rPr lang="en-GB" sz="2800" b="1" dirty="0"/>
              <a:t>Client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1311488"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2806181" y="2341859"/>
            <a:ext cx="1234002"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4040183"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0-length</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321358" y="3086041"/>
            <a:ext cx="373821"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8803984" y="187586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21" idx="6"/>
            <a:endCxn id="2" idx="2"/>
          </p:cNvCxnSpPr>
          <p:nvPr/>
        </p:nvCxnSpPr>
        <p:spPr>
          <a:xfrm>
            <a:off x="7816734" y="2341859"/>
            <a:ext cx="9872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a16="http://schemas.microsoft.com/office/drawing/2014/main" id="{B48A28A4-F86C-489F-903E-CDB2F959EE1D}"/>
              </a:ext>
            </a:extLst>
          </p:cNvPr>
          <p:cNvSpPr/>
          <p:nvPr/>
        </p:nvSpPr>
        <p:spPr>
          <a:xfrm>
            <a:off x="4040183" y="36720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DestinationCID  matches client choosen value</a:t>
            </a:r>
            <a:endParaRPr lang="en-GB" sz="1400" b="1" dirty="0"/>
          </a:p>
        </p:txBody>
      </p:sp>
      <p:sp>
        <p:nvSpPr>
          <p:cNvPr id="21" name="Ellipse 20">
            <a:extLst>
              <a:ext uri="{FF2B5EF4-FFF2-40B4-BE49-F238E27FC236}">
                <a16:creationId xmlns:a16="http://schemas.microsoft.com/office/drawing/2014/main" id="{B48A28A4-F86C-489F-903E-CDB2F959EE1D}"/>
              </a:ext>
            </a:extLst>
          </p:cNvPr>
          <p:cNvSpPr/>
          <p:nvPr/>
        </p:nvSpPr>
        <p:spPr>
          <a:xfrm>
            <a:off x="6322041"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Client accept 0-length ID</a:t>
            </a:r>
            <a:endParaRPr lang="en-GB" sz="1400" b="1" dirty="0"/>
          </a:p>
        </p:txBody>
      </p:sp>
      <p:cxnSp>
        <p:nvCxnSpPr>
          <p:cNvPr id="24" name="Connecteur droit avec flèche 23">
            <a:extLst>
              <a:ext uri="{FF2B5EF4-FFF2-40B4-BE49-F238E27FC236}">
                <a16:creationId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a16="http://schemas.microsoft.com/office/drawing/2014/main" id="{8E355309-D41D-48CF-A241-308F250C237D}"/>
              </a:ext>
            </a:extLst>
          </p:cNvPr>
          <p:cNvCxnSpPr>
            <a:cxnSpLocks/>
            <a:stCxn id="3" idx="4"/>
            <a:endCxn id="17" idx="0"/>
          </p:cNvCxnSpPr>
          <p:nvPr/>
        </p:nvCxnSpPr>
        <p:spPr>
          <a:xfrm>
            <a:off x="4787530" y="2807851"/>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a16="http://schemas.microsoft.com/office/drawing/2014/main" id="{DB737F55-3E4B-44C8-95BF-7E258C52E571}"/>
              </a:ext>
            </a:extLst>
          </p:cNvPr>
          <p:cNvSpPr txBox="1"/>
          <p:nvPr/>
        </p:nvSpPr>
        <p:spPr>
          <a:xfrm>
            <a:off x="8123448" y="1954974"/>
            <a:ext cx="373821" cy="307777"/>
          </a:xfrm>
          <a:prstGeom prst="rect">
            <a:avLst/>
          </a:prstGeom>
          <a:noFill/>
        </p:spPr>
        <p:txBody>
          <a:bodyPr wrap="none" rtlCol="0">
            <a:spAutoFit/>
          </a:bodyPr>
          <a:lstStyle/>
          <a:p>
            <a:pPr algn="ctr"/>
            <a:r>
              <a:rPr lang="en-GB" sz="1400" dirty="0"/>
              <a:t>no</a:t>
            </a:r>
          </a:p>
        </p:txBody>
      </p:sp>
      <p:cxnSp>
        <p:nvCxnSpPr>
          <p:cNvPr id="31" name="Connecteur droit avec flèche 30">
            <a:extLst>
              <a:ext uri="{FF2B5EF4-FFF2-40B4-BE49-F238E27FC236}">
                <a16:creationId xmlns:a16="http://schemas.microsoft.com/office/drawing/2014/main" id="{8E355309-D41D-48CF-A241-308F250C237D}"/>
              </a:ext>
            </a:extLst>
          </p:cNvPr>
          <p:cNvCxnSpPr>
            <a:cxnSpLocks/>
            <a:stCxn id="17" idx="6"/>
            <a:endCxn id="2" idx="3"/>
          </p:cNvCxnSpPr>
          <p:nvPr/>
        </p:nvCxnSpPr>
        <p:spPr>
          <a:xfrm flipV="1">
            <a:off x="5534876" y="2671365"/>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6759576" y="3239929"/>
            <a:ext cx="373821" cy="307777"/>
          </a:xfrm>
          <a:prstGeom prst="rect">
            <a:avLst/>
          </a:prstGeom>
          <a:noFill/>
        </p:spPr>
        <p:txBody>
          <a:bodyPr wrap="none" rtlCol="0">
            <a:spAutoFit/>
          </a:bodyPr>
          <a:lstStyle/>
          <a:p>
            <a:pPr algn="ctr"/>
            <a:r>
              <a:rPr lang="en-GB" sz="1400" dirty="0"/>
              <a:t>no</a:t>
            </a:r>
          </a:p>
        </p:txBody>
      </p:sp>
      <p:sp>
        <p:nvSpPr>
          <p:cNvPr id="35" name="ZoneTexte 34">
            <a:extLst>
              <a:ext uri="{FF2B5EF4-FFF2-40B4-BE49-F238E27FC236}">
                <a16:creationId xmlns:a16="http://schemas.microsoft.com/office/drawing/2014/main" id="{DB737F55-3E4B-44C8-95BF-7E258C52E571}"/>
              </a:ext>
            </a:extLst>
          </p:cNvPr>
          <p:cNvSpPr txBox="1"/>
          <p:nvPr/>
        </p:nvSpPr>
        <p:spPr>
          <a:xfrm>
            <a:off x="5709517" y="2023218"/>
            <a:ext cx="424540" cy="307777"/>
          </a:xfrm>
          <a:prstGeom prst="rect">
            <a:avLst/>
          </a:prstGeom>
          <a:noFill/>
        </p:spPr>
        <p:txBody>
          <a:bodyPr wrap="none" rtlCol="0">
            <a:spAutoFit/>
          </a:bodyPr>
          <a:lstStyle/>
          <a:p>
            <a:pPr algn="ctr"/>
            <a:r>
              <a:rPr lang="en-GB" sz="1400" dirty="0"/>
              <a:t>yes</a:t>
            </a:r>
          </a:p>
        </p:txBody>
      </p:sp>
      <p:sp>
        <p:nvSpPr>
          <p:cNvPr id="36" name="Ellipse 35">
            <a:extLst>
              <a:ext uri="{FF2B5EF4-FFF2-40B4-BE49-F238E27FC236}">
                <a16:creationId xmlns:a16="http://schemas.microsoft.com/office/drawing/2014/main" id="{B48A28A4-F86C-489F-903E-CDB2F959EE1D}"/>
              </a:ext>
            </a:extLst>
          </p:cNvPr>
          <p:cNvSpPr/>
          <p:nvPr/>
        </p:nvSpPr>
        <p:spPr>
          <a:xfrm>
            <a:off x="6322040" y="51180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Match port and local address to identify connection</a:t>
            </a:r>
            <a:endParaRPr lang="en-GB" sz="14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21" idx="0"/>
            <a:endCxn id="36" idx="4"/>
          </p:cNvCxnSpPr>
          <p:nvPr/>
        </p:nvCxnSpPr>
        <p:spPr>
          <a:xfrm flipH="1" flipV="1">
            <a:off x="7069387" y="1443788"/>
            <a:ext cx="1" cy="4320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a16="http://schemas.microsoft.com/office/drawing/2014/main" id="{DB737F55-3E4B-44C8-95BF-7E258C52E571}"/>
              </a:ext>
            </a:extLst>
          </p:cNvPr>
          <p:cNvSpPr txBox="1"/>
          <p:nvPr/>
        </p:nvSpPr>
        <p:spPr>
          <a:xfrm>
            <a:off x="7229696" y="1522895"/>
            <a:ext cx="424540" cy="307777"/>
          </a:xfrm>
          <a:prstGeom prst="rect">
            <a:avLst/>
          </a:prstGeom>
          <a:noFill/>
        </p:spPr>
        <p:txBody>
          <a:bodyPr wrap="none" rtlCol="0">
            <a:spAutoFit/>
          </a:bodyPr>
          <a:lstStyle/>
          <a:p>
            <a:pPr algn="ctr"/>
            <a:r>
              <a:rPr lang="en-GB" sz="1400" dirty="0"/>
              <a:t>yes</a:t>
            </a:r>
          </a:p>
        </p:txBody>
      </p:sp>
      <p:cxnSp>
        <p:nvCxnSpPr>
          <p:cNvPr id="41" name="Connecteur droit avec flèche 40">
            <a:extLst>
              <a:ext uri="{FF2B5EF4-FFF2-40B4-BE49-F238E27FC236}">
                <a16:creationId xmlns:a16="http://schemas.microsoft.com/office/drawing/2014/main" id="{8E355309-D41D-48CF-A241-308F250C237D}"/>
              </a:ext>
            </a:extLst>
          </p:cNvPr>
          <p:cNvCxnSpPr>
            <a:cxnSpLocks/>
            <a:stCxn id="36" idx="6"/>
            <a:endCxn id="2" idx="1"/>
          </p:cNvCxnSpPr>
          <p:nvPr/>
        </p:nvCxnSpPr>
        <p:spPr>
          <a:xfrm>
            <a:off x="7816733" y="977796"/>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DB737F55-3E4B-44C8-95BF-7E258C52E571}"/>
              </a:ext>
            </a:extLst>
          </p:cNvPr>
          <p:cNvSpPr txBox="1"/>
          <p:nvPr/>
        </p:nvSpPr>
        <p:spPr>
          <a:xfrm>
            <a:off x="8030624" y="1402597"/>
            <a:ext cx="389181" cy="309255"/>
          </a:xfrm>
          <a:prstGeom prst="rect">
            <a:avLst/>
          </a:prstGeom>
          <a:noFill/>
        </p:spPr>
        <p:txBody>
          <a:bodyPr wrap="square" rtlCol="0">
            <a:spAutoFit/>
          </a:bodyPr>
          <a:lstStyle/>
          <a:p>
            <a:pPr algn="ctr"/>
            <a:r>
              <a:rPr lang="en-GB" sz="1400" dirty="0"/>
              <a:t>no</a:t>
            </a:r>
          </a:p>
        </p:txBody>
      </p:sp>
      <p:sp>
        <p:nvSpPr>
          <p:cNvPr id="46" name="Ellipse 45">
            <a:extLst>
              <a:ext uri="{FF2B5EF4-FFF2-40B4-BE49-F238E27FC236}">
                <a16:creationId xmlns:a16="http://schemas.microsoft.com/office/drawing/2014/main" id="{B48A28A4-F86C-489F-903E-CDB2F959EE1D}"/>
              </a:ext>
            </a:extLst>
          </p:cNvPr>
          <p:cNvSpPr/>
          <p:nvPr/>
        </p:nvSpPr>
        <p:spPr>
          <a:xfrm>
            <a:off x="4040183" y="54681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Encryption Key </a:t>
            </a:r>
          </a:p>
          <a:p>
            <a:pPr algn="ctr"/>
            <a:r>
              <a:rPr lang="fr-BE" sz="1100" b="1" dirty="0"/>
              <a:t>Computed </a:t>
            </a:r>
            <a:endParaRPr lang="en-GB" sz="1400" b="1" dirty="0"/>
          </a:p>
        </p:txBody>
      </p:sp>
      <p:cxnSp>
        <p:nvCxnSpPr>
          <p:cNvPr id="47" name="Connecteur droit avec flèche 46">
            <a:extLst>
              <a:ext uri="{FF2B5EF4-FFF2-40B4-BE49-F238E27FC236}">
                <a16:creationId xmlns:a16="http://schemas.microsoft.com/office/drawing/2014/main" id="{8E355309-D41D-48CF-A241-308F250C237D}"/>
              </a:ext>
            </a:extLst>
          </p:cNvPr>
          <p:cNvCxnSpPr>
            <a:cxnSpLocks/>
          </p:cNvCxnSpPr>
          <p:nvPr/>
        </p:nvCxnSpPr>
        <p:spPr>
          <a:xfrm>
            <a:off x="4787529" y="4603994"/>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DB737F55-3E4B-44C8-95BF-7E258C52E571}"/>
              </a:ext>
            </a:extLst>
          </p:cNvPr>
          <p:cNvSpPr txBox="1"/>
          <p:nvPr/>
        </p:nvSpPr>
        <p:spPr>
          <a:xfrm>
            <a:off x="4261681" y="4882184"/>
            <a:ext cx="424540" cy="307777"/>
          </a:xfrm>
          <a:prstGeom prst="rect">
            <a:avLst/>
          </a:prstGeom>
          <a:noFill/>
        </p:spPr>
        <p:txBody>
          <a:bodyPr wrap="none" rtlCol="0">
            <a:spAutoFit/>
          </a:bodyPr>
          <a:lstStyle/>
          <a:p>
            <a:pPr algn="ctr"/>
            <a:r>
              <a:rPr lang="en-GB" sz="1400" dirty="0"/>
              <a:t>yes</a:t>
            </a:r>
          </a:p>
        </p:txBody>
      </p:sp>
      <p:cxnSp>
        <p:nvCxnSpPr>
          <p:cNvPr id="49" name="Connecteur droit avec flèche 48">
            <a:extLst>
              <a:ext uri="{FF2B5EF4-FFF2-40B4-BE49-F238E27FC236}">
                <a16:creationId xmlns:a16="http://schemas.microsoft.com/office/drawing/2014/main" id="{8E355309-D41D-48CF-A241-308F250C237D}"/>
              </a:ext>
            </a:extLst>
          </p:cNvPr>
          <p:cNvCxnSpPr>
            <a:cxnSpLocks/>
            <a:stCxn id="46" idx="6"/>
            <a:endCxn id="2" idx="4"/>
          </p:cNvCxnSpPr>
          <p:nvPr/>
        </p:nvCxnSpPr>
        <p:spPr>
          <a:xfrm flipV="1">
            <a:off x="5534876" y="2807851"/>
            <a:ext cx="4016455" cy="31262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a16="http://schemas.microsoft.com/office/drawing/2014/main" id="{B48A28A4-F86C-489F-903E-CDB2F959EE1D}"/>
              </a:ext>
            </a:extLst>
          </p:cNvPr>
          <p:cNvSpPr/>
          <p:nvPr/>
        </p:nvSpPr>
        <p:spPr>
          <a:xfrm>
            <a:off x="8803983" y="546815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53" name="Connecteur droit avec flèche 52">
            <a:extLst>
              <a:ext uri="{FF2B5EF4-FFF2-40B4-BE49-F238E27FC236}">
                <a16:creationId xmlns:a16="http://schemas.microsoft.com/office/drawing/2014/main" id="{8E355309-D41D-48CF-A241-308F250C237D}"/>
              </a:ext>
            </a:extLst>
          </p:cNvPr>
          <p:cNvCxnSpPr>
            <a:cxnSpLocks/>
            <a:stCxn id="46" idx="6"/>
            <a:endCxn id="52" idx="2"/>
          </p:cNvCxnSpPr>
          <p:nvPr/>
        </p:nvCxnSpPr>
        <p:spPr>
          <a:xfrm flipV="1">
            <a:off x="5534876" y="5934144"/>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a16="http://schemas.microsoft.com/office/drawing/2014/main" id="{DB737F55-3E4B-44C8-95BF-7E258C52E571}"/>
              </a:ext>
            </a:extLst>
          </p:cNvPr>
          <p:cNvSpPr txBox="1"/>
          <p:nvPr/>
        </p:nvSpPr>
        <p:spPr>
          <a:xfrm>
            <a:off x="5908400" y="5626366"/>
            <a:ext cx="373821" cy="307777"/>
          </a:xfrm>
          <a:prstGeom prst="rect">
            <a:avLst/>
          </a:prstGeom>
          <a:noFill/>
        </p:spPr>
        <p:txBody>
          <a:bodyPr wrap="none" rtlCol="0">
            <a:spAutoFit/>
          </a:bodyPr>
          <a:lstStyle/>
          <a:p>
            <a:pPr algn="ctr"/>
            <a:r>
              <a:rPr lang="en-GB" sz="1400" dirty="0"/>
              <a:t>no</a:t>
            </a:r>
          </a:p>
        </p:txBody>
      </p:sp>
      <p:sp>
        <p:nvSpPr>
          <p:cNvPr id="58" name="Ellipse 57">
            <a:extLst>
              <a:ext uri="{FF2B5EF4-FFF2-40B4-BE49-F238E27FC236}">
                <a16:creationId xmlns:a16="http://schemas.microsoft.com/office/drawing/2014/main" id="{B48A28A4-F86C-489F-903E-CDB2F959EE1D}"/>
              </a:ext>
            </a:extLst>
          </p:cNvPr>
          <p:cNvSpPr/>
          <p:nvPr/>
        </p:nvSpPr>
        <p:spPr>
          <a:xfrm>
            <a:off x="5585680" y="39591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Version corresponding</a:t>
            </a:r>
            <a:endParaRPr lang="en-GB" sz="1400" b="1" dirty="0"/>
          </a:p>
        </p:txBody>
      </p:sp>
      <p:cxnSp>
        <p:nvCxnSpPr>
          <p:cNvPr id="59" name="Connecteur droit avec flèche 58">
            <a:extLst>
              <a:ext uri="{FF2B5EF4-FFF2-40B4-BE49-F238E27FC236}">
                <a16:creationId xmlns:a16="http://schemas.microsoft.com/office/drawing/2014/main" id="{8E355309-D41D-48CF-A241-308F250C237D}"/>
              </a:ext>
            </a:extLst>
          </p:cNvPr>
          <p:cNvCxnSpPr>
            <a:cxnSpLocks/>
            <a:stCxn id="46" idx="7"/>
            <a:endCxn id="58" idx="3"/>
          </p:cNvCxnSpPr>
          <p:nvPr/>
        </p:nvCxnSpPr>
        <p:spPr>
          <a:xfrm flipV="1">
            <a:off x="5315983" y="4754697"/>
            <a:ext cx="488590"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a16="http://schemas.microsoft.com/office/drawing/2014/main" id="{DB737F55-3E4B-44C8-95BF-7E258C52E571}"/>
              </a:ext>
            </a:extLst>
          </p:cNvPr>
          <p:cNvSpPr txBox="1"/>
          <p:nvPr/>
        </p:nvSpPr>
        <p:spPr>
          <a:xfrm>
            <a:off x="5184506" y="4970290"/>
            <a:ext cx="424540" cy="307777"/>
          </a:xfrm>
          <a:prstGeom prst="rect">
            <a:avLst/>
          </a:prstGeom>
          <a:noFill/>
        </p:spPr>
        <p:txBody>
          <a:bodyPr wrap="none" rtlCol="0">
            <a:spAutoFit/>
          </a:bodyPr>
          <a:lstStyle/>
          <a:p>
            <a:pPr algn="ctr"/>
            <a:r>
              <a:rPr lang="en-GB" sz="1400" dirty="0"/>
              <a:t>yes</a:t>
            </a:r>
          </a:p>
        </p:txBody>
      </p:sp>
      <p:cxnSp>
        <p:nvCxnSpPr>
          <p:cNvPr id="65" name="Connecteur droit avec flèche 64">
            <a:extLst>
              <a:ext uri="{FF2B5EF4-FFF2-40B4-BE49-F238E27FC236}">
                <a16:creationId xmlns:a16="http://schemas.microsoft.com/office/drawing/2014/main" id="{8E355309-D41D-48CF-A241-308F250C237D}"/>
              </a:ext>
            </a:extLst>
          </p:cNvPr>
          <p:cNvCxnSpPr>
            <a:cxnSpLocks/>
            <a:stCxn id="58" idx="7"/>
          </p:cNvCxnSpPr>
          <p:nvPr/>
        </p:nvCxnSpPr>
        <p:spPr>
          <a:xfrm flipV="1">
            <a:off x="6861480" y="2742487"/>
            <a:ext cx="2380290"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a16="http://schemas.microsoft.com/office/drawing/2014/main" id="{DB737F55-3E4B-44C8-95BF-7E258C52E571}"/>
              </a:ext>
            </a:extLst>
          </p:cNvPr>
          <p:cNvSpPr txBox="1"/>
          <p:nvPr/>
        </p:nvSpPr>
        <p:spPr>
          <a:xfrm>
            <a:off x="6674422" y="3713331"/>
            <a:ext cx="373821" cy="307777"/>
          </a:xfrm>
          <a:prstGeom prst="rect">
            <a:avLst/>
          </a:prstGeom>
          <a:noFill/>
        </p:spPr>
        <p:txBody>
          <a:bodyPr wrap="none" rtlCol="0">
            <a:spAutoFit/>
          </a:bodyPr>
          <a:lstStyle/>
          <a:p>
            <a:pPr algn="ctr"/>
            <a:r>
              <a:rPr lang="en-GB" sz="1400" dirty="0"/>
              <a:t>no</a:t>
            </a:r>
          </a:p>
        </p:txBody>
      </p:sp>
    </p:spTree>
    <p:extLst>
      <p:ext uri="{BB962C8B-B14F-4D97-AF65-F5344CB8AC3E}">
        <p14:creationId xmlns:p14="http://schemas.microsoft.com/office/powerpoint/2010/main" val="29506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19" y="29809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4" y="20489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5"/>
            <a:ext cx="150976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5" y="39129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2" y="3446930"/>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4"/>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29"/>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39" y="3139151"/>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4"/>
            <a:ext cx="511487" cy="2887067"/>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4" y="2106772"/>
            <a:ext cx="1386150"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Server Packet Handling</a:t>
            </a:r>
          </a:p>
        </p:txBody>
      </p:sp>
      <p:sp>
        <p:nvSpPr>
          <p:cNvPr id="33" name="Ellipse 32">
            <a:extLst>
              <a:ext uri="{FF2B5EF4-FFF2-40B4-BE49-F238E27FC236}">
                <a16:creationId xmlns:a16="http://schemas.microsoft.com/office/drawing/2014/main" id="{89FCD844-DF7E-40C9-9D11-022F7FE63189}"/>
              </a:ext>
            </a:extLst>
          </p:cNvPr>
          <p:cNvSpPr/>
          <p:nvPr/>
        </p:nvSpPr>
        <p:spPr>
          <a:xfrm>
            <a:off x="560373"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Receive Packet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2055066" y="153631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2823524"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Supported Version</a:t>
            </a:r>
            <a:endParaRPr lang="en-GB" sz="16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04832" y="1228539"/>
            <a:ext cx="373821" cy="307777"/>
          </a:xfrm>
          <a:prstGeom prst="rect">
            <a:avLst/>
          </a:prstGeom>
          <a:noFill/>
        </p:spPr>
        <p:txBody>
          <a:bodyPr wrap="none" rtlCol="0">
            <a:spAutoFit/>
          </a:bodyPr>
          <a:lstStyle/>
          <a:p>
            <a:pPr algn="ctr"/>
            <a:r>
              <a:rPr lang="en-GB" sz="1400" dirty="0"/>
              <a:t>no</a:t>
            </a:r>
          </a:p>
        </p:txBody>
      </p:sp>
      <p:sp>
        <p:nvSpPr>
          <p:cNvPr id="2" name="Ellipse 1">
            <a:extLst>
              <a:ext uri="{FF2B5EF4-FFF2-40B4-BE49-F238E27FC236}">
                <a16:creationId xmlns:a16="http://schemas.microsoft.com/office/drawing/2014/main" id="{248768E0-C1A4-4110-B54A-35EAB18749A4}"/>
              </a:ext>
            </a:extLst>
          </p:cNvPr>
          <p:cNvSpPr/>
          <p:nvPr/>
        </p:nvSpPr>
        <p:spPr>
          <a:xfrm>
            <a:off x="7349825" y="246829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14" idx="5"/>
            <a:endCxn id="2" idx="1"/>
          </p:cNvCxnSpPr>
          <p:nvPr/>
        </p:nvCxnSpPr>
        <p:spPr>
          <a:xfrm>
            <a:off x="6362475"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B48A28A4-F86C-489F-903E-CDB2F959EE1D}"/>
              </a:ext>
            </a:extLst>
          </p:cNvPr>
          <p:cNvSpPr/>
          <p:nvPr/>
        </p:nvSpPr>
        <p:spPr>
          <a:xfrm>
            <a:off x="5086675"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Large enough to init any supported version</a:t>
            </a:r>
            <a:endParaRPr lang="en-GB" sz="16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p:cNvCxnSpPr>
          <p:nvPr/>
        </p:nvCxnSpPr>
        <p:spPr>
          <a:xfrm>
            <a:off x="4318217" y="1536317"/>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a16="http://schemas.microsoft.com/office/drawing/2014/main" id="{B48A28A4-F86C-489F-903E-CDB2F959EE1D}"/>
              </a:ext>
            </a:extLst>
          </p:cNvPr>
          <p:cNvSpPr/>
          <p:nvPr/>
        </p:nvSpPr>
        <p:spPr>
          <a:xfrm>
            <a:off x="7349826" y="107032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[Limit of negotiation reach]</a:t>
            </a:r>
            <a:endParaRPr lang="en-GB" sz="1600" b="1" dirty="0"/>
          </a:p>
        </p:txBody>
      </p:sp>
      <p:cxnSp>
        <p:nvCxnSpPr>
          <p:cNvPr id="20" name="Connecteur droit avec flèche 19">
            <a:extLst>
              <a:ext uri="{FF2B5EF4-FFF2-40B4-BE49-F238E27FC236}">
                <a16:creationId xmlns:a16="http://schemas.microsoft.com/office/drawing/2014/main" id="{6589CEFF-63AD-48E0-B8C2-2B9C42EE3BA1}"/>
              </a:ext>
            </a:extLst>
          </p:cNvPr>
          <p:cNvCxnSpPr>
            <a:cxnSpLocks/>
          </p:cNvCxnSpPr>
          <p:nvPr/>
        </p:nvCxnSpPr>
        <p:spPr>
          <a:xfrm>
            <a:off x="6581368" y="1536315"/>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a16="http://schemas.microsoft.com/office/drawing/2014/main" id="{DB737F55-3E4B-44C8-95BF-7E258C52E571}"/>
              </a:ext>
            </a:extLst>
          </p:cNvPr>
          <p:cNvSpPr txBox="1"/>
          <p:nvPr/>
        </p:nvSpPr>
        <p:spPr>
          <a:xfrm>
            <a:off x="6753326" y="1189335"/>
            <a:ext cx="424540" cy="307777"/>
          </a:xfrm>
          <a:prstGeom prst="rect">
            <a:avLst/>
          </a:prstGeom>
          <a:noFill/>
        </p:spPr>
        <p:txBody>
          <a:bodyPr wrap="none" rtlCol="0">
            <a:spAutoFit/>
          </a:bodyPr>
          <a:lstStyle/>
          <a:p>
            <a:pPr algn="ctr"/>
            <a:r>
              <a:rPr lang="en-GB" sz="1400" dirty="0"/>
              <a:t>yes</a:t>
            </a:r>
          </a:p>
        </p:txBody>
      </p:sp>
      <p:sp>
        <p:nvSpPr>
          <p:cNvPr id="23" name="ZoneTexte 22">
            <a:extLst>
              <a:ext uri="{FF2B5EF4-FFF2-40B4-BE49-F238E27FC236}">
                <a16:creationId xmlns:a16="http://schemas.microsoft.com/office/drawing/2014/main" id="{DB737F55-3E4B-44C8-95BF-7E258C52E571}"/>
              </a:ext>
            </a:extLst>
          </p:cNvPr>
          <p:cNvSpPr txBox="1"/>
          <p:nvPr/>
        </p:nvSpPr>
        <p:spPr>
          <a:xfrm>
            <a:off x="6888132" y="1958058"/>
            <a:ext cx="373821" cy="307777"/>
          </a:xfrm>
          <a:prstGeom prst="rect">
            <a:avLst/>
          </a:prstGeom>
          <a:noFill/>
        </p:spPr>
        <p:txBody>
          <a:bodyPr wrap="none" rtlCol="0">
            <a:spAutoFit/>
          </a:bodyPr>
          <a:lstStyle/>
          <a:p>
            <a:pPr algn="ctr"/>
            <a:r>
              <a:rPr lang="en-GB" sz="1400" dirty="0"/>
              <a:t>no</a:t>
            </a:r>
          </a:p>
        </p:txBody>
      </p:sp>
      <p:sp>
        <p:nvSpPr>
          <p:cNvPr id="25" name="Ellipse 24">
            <a:extLst>
              <a:ext uri="{FF2B5EF4-FFF2-40B4-BE49-F238E27FC236}">
                <a16:creationId xmlns:a16="http://schemas.microsoft.com/office/drawing/2014/main" id="{B48A28A4-F86C-489F-903E-CDB2F959EE1D}"/>
              </a:ext>
            </a:extLst>
          </p:cNvPr>
          <p:cNvSpPr/>
          <p:nvPr/>
        </p:nvSpPr>
        <p:spPr>
          <a:xfrm>
            <a:off x="9612976" y="1026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Send Version Negotiation</a:t>
            </a:r>
            <a:endParaRPr lang="en-GB" sz="1600" b="1" dirty="0"/>
          </a:p>
        </p:txBody>
      </p:sp>
      <p:cxnSp>
        <p:nvCxnSpPr>
          <p:cNvPr id="26" name="Connecteur droit avec flèche 25">
            <a:extLst>
              <a:ext uri="{FF2B5EF4-FFF2-40B4-BE49-F238E27FC236}">
                <a16:creationId xmlns:a16="http://schemas.microsoft.com/office/drawing/2014/main" id="{6589CEFF-63AD-48E0-B8C2-2B9C42EE3BA1}"/>
              </a:ext>
            </a:extLst>
          </p:cNvPr>
          <p:cNvCxnSpPr>
            <a:cxnSpLocks/>
          </p:cNvCxnSpPr>
          <p:nvPr/>
        </p:nvCxnSpPr>
        <p:spPr>
          <a:xfrm>
            <a:off x="8844518" y="152685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DB737F55-3E4B-44C8-95BF-7E258C52E571}"/>
              </a:ext>
            </a:extLst>
          </p:cNvPr>
          <p:cNvSpPr txBox="1"/>
          <p:nvPr/>
        </p:nvSpPr>
        <p:spPr>
          <a:xfrm>
            <a:off x="9016479" y="1219082"/>
            <a:ext cx="373821" cy="307777"/>
          </a:xfrm>
          <a:prstGeom prst="rect">
            <a:avLst/>
          </a:prstGeom>
          <a:noFill/>
        </p:spPr>
        <p:txBody>
          <a:bodyPr wrap="none" rtlCol="0">
            <a:spAutoFit/>
          </a:bodyPr>
          <a:lstStyle/>
          <a:p>
            <a:pPr algn="ctr"/>
            <a:r>
              <a:rPr lang="en-GB" sz="1400" dirty="0"/>
              <a:t>no</a:t>
            </a:r>
          </a:p>
        </p:txBody>
      </p:sp>
      <p:sp>
        <p:nvSpPr>
          <p:cNvPr id="28" name="Ellipse 27">
            <a:extLst>
              <a:ext uri="{FF2B5EF4-FFF2-40B4-BE49-F238E27FC236}">
                <a16:creationId xmlns:a16="http://schemas.microsoft.com/office/drawing/2014/main" id="{B48A28A4-F86C-489F-903E-CDB2F959EE1D}"/>
              </a:ext>
            </a:extLst>
          </p:cNvPr>
          <p:cNvSpPr/>
          <p:nvPr/>
        </p:nvSpPr>
        <p:spPr>
          <a:xfrm>
            <a:off x="2827109" y="24682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29" name="Connecteur droit avec flèche 28">
            <a:extLst>
              <a:ext uri="{FF2B5EF4-FFF2-40B4-BE49-F238E27FC236}">
                <a16:creationId xmlns:a16="http://schemas.microsoft.com/office/drawing/2014/main" id="{6589CEFF-63AD-48E0-B8C2-2B9C42EE3BA1}"/>
              </a:ext>
            </a:extLst>
          </p:cNvPr>
          <p:cNvCxnSpPr>
            <a:cxnSpLocks/>
            <a:stCxn id="3" idx="4"/>
            <a:endCxn id="28" idx="0"/>
          </p:cNvCxnSpPr>
          <p:nvPr/>
        </p:nvCxnSpPr>
        <p:spPr>
          <a:xfrm>
            <a:off x="3570871" y="2002311"/>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DB737F55-3E4B-44C8-95BF-7E258C52E571}"/>
              </a:ext>
            </a:extLst>
          </p:cNvPr>
          <p:cNvSpPr txBox="1"/>
          <p:nvPr/>
        </p:nvSpPr>
        <p:spPr>
          <a:xfrm>
            <a:off x="3095773" y="2090479"/>
            <a:ext cx="424540" cy="307777"/>
          </a:xfrm>
          <a:prstGeom prst="rect">
            <a:avLst/>
          </a:prstGeom>
          <a:noFill/>
        </p:spPr>
        <p:txBody>
          <a:bodyPr wrap="none" rtlCol="0">
            <a:spAutoFit/>
          </a:bodyPr>
          <a:lstStyle/>
          <a:p>
            <a:pPr algn="ctr"/>
            <a:r>
              <a:rPr lang="en-GB" sz="1400" dirty="0"/>
              <a:t>yes</a:t>
            </a:r>
          </a:p>
        </p:txBody>
      </p:sp>
      <p:sp>
        <p:nvSpPr>
          <p:cNvPr id="35" name="Ellipse 34">
            <a:extLst>
              <a:ext uri="{FF2B5EF4-FFF2-40B4-BE49-F238E27FC236}">
                <a16:creationId xmlns:a16="http://schemas.microsoft.com/office/drawing/2014/main" id="{B48A28A4-F86C-489F-903E-CDB2F959EE1D}"/>
              </a:ext>
            </a:extLst>
          </p:cNvPr>
          <p:cNvSpPr/>
          <p:nvPr/>
        </p:nvSpPr>
        <p:spPr>
          <a:xfrm>
            <a:off x="282352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Match with CID or port/address</a:t>
            </a:r>
            <a:endParaRPr lang="en-GB" sz="1600" b="1" dirty="0"/>
          </a:p>
        </p:txBody>
      </p:sp>
      <p:cxnSp>
        <p:nvCxnSpPr>
          <p:cNvPr id="36" name="Connecteur droit avec flèche 35">
            <a:extLst>
              <a:ext uri="{FF2B5EF4-FFF2-40B4-BE49-F238E27FC236}">
                <a16:creationId xmlns:a16="http://schemas.microsoft.com/office/drawing/2014/main" id="{6589CEFF-63AD-48E0-B8C2-2B9C42EE3BA1}"/>
              </a:ext>
            </a:extLst>
          </p:cNvPr>
          <p:cNvCxnSpPr>
            <a:cxnSpLocks/>
          </p:cNvCxnSpPr>
          <p:nvPr/>
        </p:nvCxnSpPr>
        <p:spPr>
          <a:xfrm>
            <a:off x="3567285" y="3400283"/>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DB737F55-3E4B-44C8-95BF-7E258C52E571}"/>
              </a:ext>
            </a:extLst>
          </p:cNvPr>
          <p:cNvSpPr txBox="1"/>
          <p:nvPr/>
        </p:nvSpPr>
        <p:spPr>
          <a:xfrm>
            <a:off x="3095860" y="3470325"/>
            <a:ext cx="373821" cy="307777"/>
          </a:xfrm>
          <a:prstGeom prst="rect">
            <a:avLst/>
          </a:prstGeom>
          <a:noFill/>
        </p:spPr>
        <p:txBody>
          <a:bodyPr wrap="none" rtlCol="0">
            <a:spAutoFit/>
          </a:bodyPr>
          <a:lstStyle/>
          <a:p>
            <a:pPr algn="ctr"/>
            <a:r>
              <a:rPr lang="en-GB" sz="1400" dirty="0"/>
              <a:t>no</a:t>
            </a:r>
          </a:p>
        </p:txBody>
      </p:sp>
      <p:sp>
        <p:nvSpPr>
          <p:cNvPr id="39" name="Ellipse 38">
            <a:extLst>
              <a:ext uri="{FF2B5EF4-FFF2-40B4-BE49-F238E27FC236}">
                <a16:creationId xmlns:a16="http://schemas.microsoft.com/office/drawing/2014/main" id="{B48A28A4-F86C-489F-903E-CDB2F959EE1D}"/>
              </a:ext>
            </a:extLst>
          </p:cNvPr>
          <p:cNvSpPr/>
          <p:nvPr/>
        </p:nvSpPr>
        <p:spPr>
          <a:xfrm>
            <a:off x="508667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Start handshake</a:t>
            </a:r>
          </a:p>
        </p:txBody>
      </p:sp>
      <p:sp>
        <p:nvSpPr>
          <p:cNvPr id="32" name="Rectangle 31"/>
          <p:cNvSpPr/>
          <p:nvPr/>
        </p:nvSpPr>
        <p:spPr>
          <a:xfrm>
            <a:off x="4629994" y="4564883"/>
            <a:ext cx="848459" cy="523220"/>
          </a:xfrm>
          <a:prstGeom prst="rect">
            <a:avLst/>
          </a:prstGeom>
        </p:spPr>
        <p:txBody>
          <a:bodyPr wrap="square">
            <a:spAutoFit/>
          </a:bodyPr>
          <a:lstStyle/>
          <a:p>
            <a:r>
              <a:rPr lang="fr-FR" sz="1400" dirty="0"/>
              <a:t>Packet = </a:t>
            </a:r>
          </a:p>
          <a:p>
            <a:r>
              <a:rPr lang="fr-FR" sz="1400" dirty="0"/>
              <a:t>Initial</a:t>
            </a:r>
          </a:p>
        </p:txBody>
      </p:sp>
      <p:cxnSp>
        <p:nvCxnSpPr>
          <p:cNvPr id="40" name="Connecteur droit avec flèche 39">
            <a:extLst>
              <a:ext uri="{FF2B5EF4-FFF2-40B4-BE49-F238E27FC236}">
                <a16:creationId xmlns:a16="http://schemas.microsoft.com/office/drawing/2014/main" id="{6589CEFF-63AD-48E0-B8C2-2B9C42EE3BA1}"/>
              </a:ext>
            </a:extLst>
          </p:cNvPr>
          <p:cNvCxnSpPr>
            <a:cxnSpLocks/>
          </p:cNvCxnSpPr>
          <p:nvPr/>
        </p:nvCxnSpPr>
        <p:spPr>
          <a:xfrm>
            <a:off x="4329102" y="4332262"/>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B48A28A4-F86C-489F-903E-CDB2F959EE1D}"/>
              </a:ext>
            </a:extLst>
          </p:cNvPr>
          <p:cNvSpPr/>
          <p:nvPr/>
        </p:nvSpPr>
        <p:spPr>
          <a:xfrm>
            <a:off x="5097560" y="5150532"/>
            <a:ext cx="2471158"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a:t>Refuse connection Initial(Connection_close)</a:t>
            </a:r>
          </a:p>
        </p:txBody>
      </p:sp>
      <p:cxnSp>
        <p:nvCxnSpPr>
          <p:cNvPr id="42" name="Connecteur droit avec flèche 41">
            <a:extLst>
              <a:ext uri="{FF2B5EF4-FFF2-40B4-BE49-F238E27FC236}">
                <a16:creationId xmlns:a16="http://schemas.microsoft.com/office/drawing/2014/main" id="{6589CEFF-63AD-48E0-B8C2-2B9C42EE3BA1}"/>
              </a:ext>
            </a:extLst>
          </p:cNvPr>
          <p:cNvCxnSpPr>
            <a:cxnSpLocks/>
            <a:stCxn id="35" idx="6"/>
            <a:endCxn id="41" idx="2"/>
          </p:cNvCxnSpPr>
          <p:nvPr/>
        </p:nvCxnSpPr>
        <p:spPr>
          <a:xfrm>
            <a:off x="4318217" y="4332263"/>
            <a:ext cx="779343" cy="1284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a16="http://schemas.microsoft.com/office/drawing/2014/main" id="{B48A28A4-F86C-489F-903E-CDB2F959EE1D}"/>
              </a:ext>
            </a:extLst>
          </p:cNvPr>
          <p:cNvSpPr/>
          <p:nvPr/>
        </p:nvSpPr>
        <p:spPr>
          <a:xfrm>
            <a:off x="2819938" y="526423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[Packet buffered]</a:t>
            </a:r>
            <a:endParaRPr lang="en-GB" sz="1400" b="1" dirty="0"/>
          </a:p>
        </p:txBody>
      </p:sp>
      <p:cxnSp>
        <p:nvCxnSpPr>
          <p:cNvPr id="46" name="Connecteur droit avec flèche 45">
            <a:extLst>
              <a:ext uri="{FF2B5EF4-FFF2-40B4-BE49-F238E27FC236}">
                <a16:creationId xmlns:a16="http://schemas.microsoft.com/office/drawing/2014/main" id="{6589CEFF-63AD-48E0-B8C2-2B9C42EE3BA1}"/>
              </a:ext>
            </a:extLst>
          </p:cNvPr>
          <p:cNvCxnSpPr>
            <a:cxnSpLocks/>
          </p:cNvCxnSpPr>
          <p:nvPr/>
        </p:nvCxnSpPr>
        <p:spPr>
          <a:xfrm>
            <a:off x="3559531"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5"/>
            <a:ext cx="848459" cy="523220"/>
          </a:xfrm>
          <a:prstGeom prst="rect">
            <a:avLst/>
          </a:prstGeom>
        </p:spPr>
        <p:txBody>
          <a:bodyPr wrap="square">
            <a:spAutoFit/>
          </a:bodyPr>
          <a:lstStyle/>
          <a:p>
            <a:r>
              <a:rPr lang="fr-FR" sz="1400" dirty="0"/>
              <a:t>Packet = </a:t>
            </a:r>
          </a:p>
          <a:p>
            <a:r>
              <a:rPr lang="fr-FR" sz="1400" dirty="0"/>
              <a:t>0-RTT</a:t>
            </a:r>
          </a:p>
        </p:txBody>
      </p:sp>
      <p:cxnSp>
        <p:nvCxnSpPr>
          <p:cNvPr id="52" name="Connecteur droit avec flèche 51">
            <a:extLst>
              <a:ext uri="{FF2B5EF4-FFF2-40B4-BE49-F238E27FC236}">
                <a16:creationId xmlns:a16="http://schemas.microsoft.com/office/drawing/2014/main" id="{6589CEFF-63AD-48E0-B8C2-2B9C42EE3BA1}"/>
              </a:ext>
            </a:extLst>
          </p:cNvPr>
          <p:cNvCxnSpPr>
            <a:cxnSpLocks/>
            <a:stCxn id="35" idx="7"/>
            <a:endCxn id="2" idx="2"/>
          </p:cNvCxnSpPr>
          <p:nvPr/>
        </p:nvCxnSpPr>
        <p:spPr>
          <a:xfrm flipV="1">
            <a:off x="4099324" y="2934291"/>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a16="http://schemas.microsoft.com/office/drawing/2014/main" id="{DB737F55-3E4B-44C8-95BF-7E258C52E571}"/>
              </a:ext>
            </a:extLst>
          </p:cNvPr>
          <p:cNvSpPr txBox="1"/>
          <p:nvPr/>
        </p:nvSpPr>
        <p:spPr>
          <a:xfrm>
            <a:off x="5168900" y="3206216"/>
            <a:ext cx="476413" cy="307777"/>
          </a:xfrm>
          <a:prstGeom prst="rect">
            <a:avLst/>
          </a:prstGeom>
          <a:noFill/>
        </p:spPr>
        <p:txBody>
          <a:bodyPr wrap="none" rtlCol="0">
            <a:spAutoFit/>
          </a:bodyPr>
          <a:lstStyle/>
          <a:p>
            <a:pPr algn="ctr"/>
            <a:r>
              <a:rPr lang="en-GB" sz="1400" dirty="0"/>
              <a:t>else</a:t>
            </a:r>
          </a:p>
        </p:txBody>
      </p:sp>
    </p:spTree>
    <p:extLst>
      <p:ext uri="{BB962C8B-B14F-4D97-AF65-F5344CB8AC3E}">
        <p14:creationId xmlns:p14="http://schemas.microsoft.com/office/powerpoint/2010/main" val="65737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1384995"/>
          </a:xfrm>
          <a:prstGeom prst="rect">
            <a:avLst/>
          </a:prstGeom>
          <a:noFill/>
        </p:spPr>
        <p:txBody>
          <a:bodyPr wrap="square">
            <a:spAutoFit/>
          </a:bodyPr>
          <a:lstStyle/>
          <a:p>
            <a:r>
              <a:rPr lang="en-US" sz="2800" b="1" dirty="0"/>
              <a:t>Considerations for Simple Load Balancers</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xmlns:a14="http://schemas.microsoft.com/office/drawing/2010/main" xmlns=""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 xmlns:a16="http://schemas.microsoft.com/office/drawing/2014/main"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a16="http://schemas.microsoft.com/office/drawing/2014/main" id="{6589CEFF-63AD-48E0-B8C2-2B9C42EE3BA1}"/>
              </a:ext>
            </a:extLst>
          </p:cNvPr>
          <p:cNvCxnSpPr>
            <a:cxnSpLocks/>
            <a:stCxn id="33" idx="2"/>
            <a:endCxn id="59" idx="5"/>
          </p:cNvCxnSpPr>
          <p:nvPr/>
        </p:nvCxnSpPr>
        <p:spPr>
          <a:xfrm flipH="1">
            <a:off x="2121238"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a16="http://schemas.microsoft.com/office/drawing/2014/main" id="{25D0CFDD-F8D9-4498-A666-F31BA473AEDD}"/>
              </a:ext>
            </a:extLst>
          </p:cNvPr>
          <p:cNvSpPr txBox="1"/>
          <p:nvPr/>
        </p:nvSpPr>
        <p:spPr>
          <a:xfrm>
            <a:off x="7924801" y="0"/>
            <a:ext cx="4267200" cy="523220"/>
          </a:xfrm>
          <a:prstGeom prst="rect">
            <a:avLst/>
          </a:prstGeom>
          <a:noFill/>
        </p:spPr>
        <p:txBody>
          <a:bodyPr wrap="square">
            <a:spAutoFit/>
          </a:bodyPr>
          <a:lstStyle/>
          <a:p>
            <a:r>
              <a:rPr lang="en-GB" sz="2800" b="1" dirty="0"/>
              <a:t>Operations on Connections</a:t>
            </a:r>
          </a:p>
        </p:txBody>
      </p:sp>
      <p:sp>
        <p:nvSpPr>
          <p:cNvPr id="33" name="Ellipse 32">
            <a:extLst>
              <a:ext uri="{FF2B5EF4-FFF2-40B4-BE49-F238E27FC236}">
                <a16:creationId xmlns:a16="http://schemas.microsoft.com/office/drawing/2014/main" id="{89FCD844-DF7E-40C9-9D11-022F7FE63189}"/>
              </a:ext>
            </a:extLst>
          </p:cNvPr>
          <p:cNvSpPr/>
          <p:nvPr/>
        </p:nvSpPr>
        <p:spPr>
          <a:xfrm>
            <a:off x="5393630" y="6120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Application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4"/>
            <a:endCxn id="3" idx="1"/>
          </p:cNvCxnSpPr>
          <p:nvPr/>
        </p:nvCxnSpPr>
        <p:spPr>
          <a:xfrm>
            <a:off x="6140977" y="1544073"/>
            <a:ext cx="966239"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88832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Server Role</a:t>
            </a:r>
            <a:endParaRPr lang="en-GB" sz="16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34" idx="0"/>
          </p:cNvCxnSpPr>
          <p:nvPr/>
        </p:nvCxnSpPr>
        <p:spPr>
          <a:xfrm flipH="1">
            <a:off x="7635669" y="3090882"/>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20314" y="4627711"/>
            <a:ext cx="2710176" cy="307777"/>
          </a:xfrm>
          <a:prstGeom prst="rect">
            <a:avLst/>
          </a:prstGeom>
          <a:noFill/>
        </p:spPr>
        <p:txBody>
          <a:bodyPr wrap="square" rtlCol="0">
            <a:spAutoFit/>
          </a:bodyPr>
          <a:lstStyle/>
          <a:p>
            <a:pPr algn="ctr"/>
            <a:r>
              <a:rPr lang="en-GB" sz="1400" b="1" dirty="0"/>
              <a:t>yes</a:t>
            </a:r>
            <a:endParaRPr lang="en-GB" sz="1400" dirty="0"/>
          </a:p>
        </p:txBody>
      </p:sp>
      <p:sp>
        <p:nvSpPr>
          <p:cNvPr id="14" name="Ellipse 13">
            <a:extLst>
              <a:ext uri="{FF2B5EF4-FFF2-40B4-BE49-F238E27FC236}">
                <a16:creationId xmlns:a16="http://schemas.microsoft.com/office/drawing/2014/main" id="{B48A28A4-F86C-489F-903E-CDB2F959EE1D}"/>
              </a:ext>
            </a:extLst>
          </p:cNvPr>
          <p:cNvSpPr/>
          <p:nvPr/>
        </p:nvSpPr>
        <p:spPr>
          <a:xfrm>
            <a:off x="3898937"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Role</a:t>
            </a:r>
            <a:endParaRPr lang="en-GB" sz="1600" b="1" dirty="0"/>
          </a:p>
        </p:txBody>
      </p:sp>
      <p:cxnSp>
        <p:nvCxnSpPr>
          <p:cNvPr id="15" name="Connecteur droit avec flèche 14">
            <a:extLst>
              <a:ext uri="{FF2B5EF4-FFF2-40B4-BE49-F238E27FC236}">
                <a16:creationId xmlns:a16="http://schemas.microsoft.com/office/drawing/2014/main" id="{6589CEFF-63AD-48E0-B8C2-2B9C42EE3BA1}"/>
              </a:ext>
            </a:extLst>
          </p:cNvPr>
          <p:cNvCxnSpPr>
            <a:cxnSpLocks/>
            <a:stCxn id="33" idx="4"/>
            <a:endCxn id="14" idx="7"/>
          </p:cNvCxnSpPr>
          <p:nvPr/>
        </p:nvCxnSpPr>
        <p:spPr>
          <a:xfrm flipH="1">
            <a:off x="5174737" y="1544073"/>
            <a:ext cx="966240"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B48A28A4-F86C-489F-903E-CDB2F959EE1D}"/>
              </a:ext>
            </a:extLst>
          </p:cNvPr>
          <p:cNvSpPr/>
          <p:nvPr/>
        </p:nvSpPr>
        <p:spPr>
          <a:xfrm>
            <a:off x="29925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Open Connection</a:t>
            </a:r>
            <a:endParaRPr lang="en-GB" sz="1600" b="1" dirty="0"/>
          </a:p>
        </p:txBody>
      </p:sp>
      <p:sp>
        <p:nvSpPr>
          <p:cNvPr id="21" name="Ellipse 20">
            <a:extLst>
              <a:ext uri="{FF2B5EF4-FFF2-40B4-BE49-F238E27FC236}">
                <a16:creationId xmlns:a16="http://schemas.microsoft.com/office/drawing/2014/main" id="{B48A28A4-F86C-489F-903E-CDB2F959EE1D}"/>
              </a:ext>
            </a:extLst>
          </p:cNvPr>
          <p:cNvSpPr/>
          <p:nvPr/>
        </p:nvSpPr>
        <p:spPr>
          <a:xfrm>
            <a:off x="209909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Enable Early Data when available</a:t>
            </a:r>
            <a:endParaRPr lang="en-GB" sz="1600" b="1" dirty="0"/>
          </a:p>
        </p:txBody>
      </p:sp>
      <p:sp>
        <p:nvSpPr>
          <p:cNvPr id="22" name="Ellipse 21">
            <a:extLst>
              <a:ext uri="{FF2B5EF4-FFF2-40B4-BE49-F238E27FC236}">
                <a16:creationId xmlns:a16="http://schemas.microsoft.com/office/drawing/2014/main" id="{B48A28A4-F86C-489F-903E-CDB2F959EE1D}"/>
              </a:ext>
            </a:extLst>
          </p:cNvPr>
          <p:cNvSpPr/>
          <p:nvPr/>
        </p:nvSpPr>
        <p:spPr>
          <a:xfrm>
            <a:off x="3898937" y="35568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a:t>Informed Early Data when accepted/rejected</a:t>
            </a:r>
            <a:endParaRPr lang="en-GB" sz="1050" b="1" dirty="0"/>
          </a:p>
        </p:txBody>
      </p:sp>
      <p:cxnSp>
        <p:nvCxnSpPr>
          <p:cNvPr id="23" name="Connecteur droit avec flèche 22">
            <a:extLst>
              <a:ext uri="{FF2B5EF4-FFF2-40B4-BE49-F238E27FC236}">
                <a16:creationId xmlns:a16="http://schemas.microsoft.com/office/drawing/2014/main" id="{6589CEFF-63AD-48E0-B8C2-2B9C42EE3BA1}"/>
              </a:ext>
            </a:extLst>
          </p:cNvPr>
          <p:cNvCxnSpPr>
            <a:cxnSpLocks/>
            <a:stCxn id="14" idx="4"/>
            <a:endCxn id="20" idx="0"/>
          </p:cNvCxnSpPr>
          <p:nvPr/>
        </p:nvCxnSpPr>
        <p:spPr>
          <a:xfrm flipH="1">
            <a:off x="1046604" y="3090882"/>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cxnSpLocks/>
            <a:stCxn id="14" idx="4"/>
            <a:endCxn id="21" idx="0"/>
          </p:cNvCxnSpPr>
          <p:nvPr/>
        </p:nvCxnSpPr>
        <p:spPr>
          <a:xfrm flipH="1">
            <a:off x="2846444" y="3090882"/>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a16="http://schemas.microsoft.com/office/drawing/2014/main" id="{6589CEFF-63AD-48E0-B8C2-2B9C42EE3BA1}"/>
              </a:ext>
            </a:extLst>
          </p:cNvPr>
          <p:cNvCxnSpPr>
            <a:cxnSpLocks/>
            <a:stCxn id="14" idx="4"/>
            <a:endCxn id="22" idx="0"/>
          </p:cNvCxnSpPr>
          <p:nvPr/>
        </p:nvCxnSpPr>
        <p:spPr>
          <a:xfrm>
            <a:off x="4646284" y="3090882"/>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a16="http://schemas.microsoft.com/office/drawing/2014/main" id="{B48A28A4-F86C-489F-903E-CDB2F959EE1D}"/>
              </a:ext>
            </a:extLst>
          </p:cNvPr>
          <p:cNvSpPr/>
          <p:nvPr/>
        </p:nvSpPr>
        <p:spPr>
          <a:xfrm>
            <a:off x="6888322"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Listen for incomming connection</a:t>
            </a:r>
            <a:endParaRPr lang="en-GB" sz="1600" b="1" dirty="0"/>
          </a:p>
        </p:txBody>
      </p:sp>
      <p:sp>
        <p:nvSpPr>
          <p:cNvPr id="35" name="Ellipse 34">
            <a:extLst>
              <a:ext uri="{FF2B5EF4-FFF2-40B4-BE49-F238E27FC236}">
                <a16:creationId xmlns:a16="http://schemas.microsoft.com/office/drawing/2014/main" id="{B48A28A4-F86C-489F-903E-CDB2F959EE1D}"/>
              </a:ext>
            </a:extLst>
          </p:cNvPr>
          <p:cNvSpPr/>
          <p:nvPr/>
        </p:nvSpPr>
        <p:spPr>
          <a:xfrm>
            <a:off x="8688162" y="35375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Early Data available</a:t>
            </a:r>
            <a:endParaRPr lang="en-GB" sz="1600" b="1" dirty="0"/>
          </a:p>
        </p:txBody>
      </p:sp>
      <p:cxnSp>
        <p:nvCxnSpPr>
          <p:cNvPr id="37" name="Connecteur droit avec flèche 36">
            <a:extLst>
              <a:ext uri="{FF2B5EF4-FFF2-40B4-BE49-F238E27FC236}">
                <a16:creationId xmlns:a16="http://schemas.microsoft.com/office/drawing/2014/main" id="{8E355309-D41D-48CF-A241-308F250C237D}"/>
              </a:ext>
            </a:extLst>
          </p:cNvPr>
          <p:cNvCxnSpPr>
            <a:cxnSpLocks/>
            <a:stCxn id="3" idx="4"/>
            <a:endCxn id="35" idx="0"/>
          </p:cNvCxnSpPr>
          <p:nvPr/>
        </p:nvCxnSpPr>
        <p:spPr>
          <a:xfrm>
            <a:off x="7635670" y="3090882"/>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a16="http://schemas.microsoft.com/office/drawing/2014/main" id="{B48A28A4-F86C-489F-903E-CDB2F959EE1D}"/>
              </a:ext>
            </a:extLst>
          </p:cNvPr>
          <p:cNvSpPr/>
          <p:nvPr/>
        </p:nvSpPr>
        <p:spPr>
          <a:xfrm>
            <a:off x="7635668" y="528435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Embed app-control data in TLS ticket sent to client</a:t>
            </a:r>
            <a:endParaRPr lang="en-GB" sz="1600" b="1" dirty="0"/>
          </a:p>
        </p:txBody>
      </p:sp>
      <p:sp>
        <p:nvSpPr>
          <p:cNvPr id="41" name="Ellipse 40">
            <a:extLst>
              <a:ext uri="{FF2B5EF4-FFF2-40B4-BE49-F238E27FC236}">
                <a16:creationId xmlns:a16="http://schemas.microsoft.com/office/drawing/2014/main" id="{B48A28A4-F86C-489F-903E-CDB2F959EE1D}"/>
              </a:ext>
            </a:extLst>
          </p:cNvPr>
          <p:cNvSpPr/>
          <p:nvPr/>
        </p:nvSpPr>
        <p:spPr>
          <a:xfrm>
            <a:off x="9878125" y="5293530"/>
            <a:ext cx="1494693" cy="15644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Retrieve app-control data from client’ticket  and accept OR </a:t>
            </a:r>
          </a:p>
          <a:p>
            <a:pPr algn="ctr"/>
            <a:r>
              <a:rPr lang="fr-BE" sz="1200" b="1" dirty="0"/>
              <a:t>Reject</a:t>
            </a:r>
            <a:endParaRPr lang="en-GB" sz="1600" b="1" dirty="0"/>
          </a:p>
        </p:txBody>
      </p:sp>
      <p:cxnSp>
        <p:nvCxnSpPr>
          <p:cNvPr id="42" name="Connecteur droit avec flèche 41">
            <a:extLst>
              <a:ext uri="{FF2B5EF4-FFF2-40B4-BE49-F238E27FC236}">
                <a16:creationId xmlns:a16="http://schemas.microsoft.com/office/drawing/2014/main" id="{6589CEFF-63AD-48E0-B8C2-2B9C42EE3BA1}"/>
              </a:ext>
            </a:extLst>
          </p:cNvPr>
          <p:cNvCxnSpPr>
            <a:cxnSpLocks/>
          </p:cNvCxnSpPr>
          <p:nvPr/>
        </p:nvCxnSpPr>
        <p:spPr>
          <a:xfrm flipH="1">
            <a:off x="8372129" y="4469496"/>
            <a:ext cx="1052494"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a16="http://schemas.microsoft.com/office/drawing/2014/main" id="{6589CEFF-63AD-48E0-B8C2-2B9C42EE3BA1}"/>
              </a:ext>
            </a:extLst>
          </p:cNvPr>
          <p:cNvCxnSpPr>
            <a:cxnSpLocks/>
            <a:stCxn id="35" idx="4"/>
            <a:endCxn id="41" idx="0"/>
          </p:cNvCxnSpPr>
          <p:nvPr/>
        </p:nvCxnSpPr>
        <p:spPr>
          <a:xfrm>
            <a:off x="9435509" y="4469496"/>
            <a:ext cx="1189963" cy="824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a16="http://schemas.microsoft.com/office/drawing/2014/main" id="{836D266B-8A27-4DCF-8902-48EA7638FDF1}"/>
              </a:ext>
            </a:extLst>
          </p:cNvPr>
          <p:cNvSpPr txBox="1"/>
          <p:nvPr/>
        </p:nvSpPr>
        <p:spPr>
          <a:xfrm>
            <a:off x="8842918" y="4608348"/>
            <a:ext cx="2710176" cy="307777"/>
          </a:xfrm>
          <a:prstGeom prst="rect">
            <a:avLst/>
          </a:prstGeom>
          <a:noFill/>
        </p:spPr>
        <p:txBody>
          <a:bodyPr wrap="square" rtlCol="0">
            <a:spAutoFit/>
          </a:bodyPr>
          <a:lstStyle/>
          <a:p>
            <a:pPr algn="ctr"/>
            <a:r>
              <a:rPr lang="en-GB" sz="1400" b="1" dirty="0"/>
              <a:t>no</a:t>
            </a:r>
            <a:endParaRPr lang="en-GB" sz="1400" dirty="0"/>
          </a:p>
        </p:txBody>
      </p:sp>
      <p:sp>
        <p:nvSpPr>
          <p:cNvPr id="53" name="Ellipse 52">
            <a:extLst>
              <a:ext uri="{FF2B5EF4-FFF2-40B4-BE49-F238E27FC236}">
                <a16:creationId xmlns:a16="http://schemas.microsoft.com/office/drawing/2014/main" id="{B48A28A4-F86C-489F-903E-CDB2F959EE1D}"/>
              </a:ext>
            </a:extLst>
          </p:cNvPr>
          <p:cNvSpPr/>
          <p:nvPr/>
        </p:nvSpPr>
        <p:spPr>
          <a:xfrm>
            <a:off x="2573628" y="493237"/>
            <a:ext cx="1494693" cy="11696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configure minimum values for the initial number of permitted  streams of each type</a:t>
            </a:r>
            <a:endParaRPr lang="en-GB" sz="1200" b="1" dirty="0"/>
          </a:p>
        </p:txBody>
      </p:sp>
      <p:sp>
        <p:nvSpPr>
          <p:cNvPr id="59" name="Ellipse 58">
            <a:extLst>
              <a:ext uri="{FF2B5EF4-FFF2-40B4-BE49-F238E27FC236}">
                <a16:creationId xmlns:a16="http://schemas.microsoft.com/office/drawing/2014/main" id="{B48A28A4-F86C-489F-903E-CDB2F959EE1D}"/>
              </a:ext>
            </a:extLst>
          </p:cNvPr>
          <p:cNvSpPr/>
          <p:nvPr/>
        </p:nvSpPr>
        <p:spPr>
          <a:xfrm>
            <a:off x="845438" y="582361"/>
            <a:ext cx="1494693" cy="16642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control resource allocation for receive buffers by setting flow</a:t>
            </a:r>
          </a:p>
          <a:p>
            <a:pPr algn="ctr"/>
            <a:r>
              <a:rPr lang="en-US" sz="1050" b="1" dirty="0"/>
              <a:t>      control limits both for streams and for the connection</a:t>
            </a:r>
            <a:endParaRPr lang="en-GB" sz="1200" b="1" dirty="0"/>
          </a:p>
        </p:txBody>
      </p:sp>
      <p:sp>
        <p:nvSpPr>
          <p:cNvPr id="60" name="Ellipse 59">
            <a:extLst>
              <a:ext uri="{FF2B5EF4-FFF2-40B4-BE49-F238E27FC236}">
                <a16:creationId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Identify handshake completion</a:t>
            </a:r>
            <a:endParaRPr lang="en-GB" sz="1200" b="1" dirty="0"/>
          </a:p>
        </p:txBody>
      </p:sp>
      <p:sp>
        <p:nvSpPr>
          <p:cNvPr id="61" name="Ellipse 60">
            <a:extLst>
              <a:ext uri="{FF2B5EF4-FFF2-40B4-BE49-F238E27FC236}">
                <a16:creationId xmlns:a16="http://schemas.microsoft.com/office/drawing/2014/main" id="{B48A28A4-F86C-489F-903E-CDB2F959EE1D}"/>
              </a:ext>
            </a:extLst>
          </p:cNvPr>
          <p:cNvSpPr/>
          <p:nvPr/>
        </p:nvSpPr>
        <p:spPr>
          <a:xfrm>
            <a:off x="8616513" y="1503411"/>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Keep connection alive</a:t>
            </a:r>
            <a:endParaRPr lang="en-GB" sz="1200" b="1" dirty="0"/>
          </a:p>
        </p:txBody>
      </p:sp>
      <p:sp>
        <p:nvSpPr>
          <p:cNvPr id="62" name="Ellipse 61">
            <a:extLst>
              <a:ext uri="{FF2B5EF4-FFF2-40B4-BE49-F238E27FC236}">
                <a16:creationId xmlns:a16="http://schemas.microsoft.com/office/drawing/2014/main" id="{B48A28A4-F86C-489F-903E-CDB2F959EE1D}"/>
              </a:ext>
            </a:extLst>
          </p:cNvPr>
          <p:cNvSpPr/>
          <p:nvPr/>
        </p:nvSpPr>
        <p:spPr>
          <a:xfrm>
            <a:off x="9526842" y="2318018"/>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Close connection</a:t>
            </a:r>
            <a:endParaRPr lang="en-GB" sz="1200" b="1" dirty="0"/>
          </a:p>
        </p:txBody>
      </p:sp>
      <p:cxnSp>
        <p:nvCxnSpPr>
          <p:cNvPr id="63" name="Connecteur droit avec flèche 62">
            <a:extLst>
              <a:ext uri="{FF2B5EF4-FFF2-40B4-BE49-F238E27FC236}">
                <a16:creationId xmlns:a16="http://schemas.microsoft.com/office/drawing/2014/main" id="{6589CEFF-63AD-48E0-B8C2-2B9C42EE3BA1}"/>
              </a:ext>
            </a:extLst>
          </p:cNvPr>
          <p:cNvCxnSpPr>
            <a:cxnSpLocks/>
            <a:stCxn id="33" idx="2"/>
            <a:endCxn id="53" idx="6"/>
          </p:cNvCxnSpPr>
          <p:nvPr/>
        </p:nvCxnSpPr>
        <p:spPr>
          <a:xfrm flipH="1" flipV="1">
            <a:off x="4068321" y="1078080"/>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a16="http://schemas.microsoft.com/office/drawing/2014/main" id="{6589CEFF-63AD-48E0-B8C2-2B9C42EE3BA1}"/>
              </a:ext>
            </a:extLst>
          </p:cNvPr>
          <p:cNvCxnSpPr>
            <a:cxnSpLocks/>
            <a:stCxn id="33" idx="6"/>
            <a:endCxn id="60" idx="2"/>
          </p:cNvCxnSpPr>
          <p:nvPr/>
        </p:nvCxnSpPr>
        <p:spPr>
          <a:xfrm>
            <a:off x="6888323" y="1078081"/>
            <a:ext cx="654145" cy="7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a16="http://schemas.microsoft.com/office/drawing/2014/main" id="{6589CEFF-63AD-48E0-B8C2-2B9C42EE3BA1}"/>
              </a:ext>
            </a:extLst>
          </p:cNvPr>
          <p:cNvCxnSpPr>
            <a:cxnSpLocks/>
            <a:stCxn id="33" idx="6"/>
            <a:endCxn id="61" idx="2"/>
          </p:cNvCxnSpPr>
          <p:nvPr/>
        </p:nvCxnSpPr>
        <p:spPr>
          <a:xfrm>
            <a:off x="6888323" y="1078081"/>
            <a:ext cx="1728190"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a16="http://schemas.microsoft.com/office/drawing/2014/main" id="{6589CEFF-63AD-48E0-B8C2-2B9C42EE3BA1}"/>
              </a:ext>
            </a:extLst>
          </p:cNvPr>
          <p:cNvCxnSpPr>
            <a:cxnSpLocks/>
            <a:stCxn id="33" idx="6"/>
            <a:endCxn id="62" idx="2"/>
          </p:cNvCxnSpPr>
          <p:nvPr/>
        </p:nvCxnSpPr>
        <p:spPr>
          <a:xfrm>
            <a:off x="6888323"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6.Version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Sending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812231" y="2681412"/>
            <a:ext cx="1494693" cy="152047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New Connection on server and version selected by client not supported</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306924" y="3414279"/>
            <a:ext cx="2373364" cy="273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680288" y="29482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Client receive list of version</a:t>
            </a:r>
          </a:p>
        </p:txBody>
      </p:sp>
      <p:sp>
        <p:nvSpPr>
          <p:cNvPr id="18" name="ZoneTexte 17">
            <a:extLst>
              <a:ext uri="{FF2B5EF4-FFF2-40B4-BE49-F238E27FC236}">
                <a16:creationId xmlns:a16="http://schemas.microsoft.com/office/drawing/2014/main" id="{DB737F55-3E4B-44C8-95BF-7E258C52E571}"/>
              </a:ext>
            </a:extLst>
          </p:cNvPr>
          <p:cNvSpPr txBox="1"/>
          <p:nvPr/>
        </p:nvSpPr>
        <p:spPr>
          <a:xfrm>
            <a:off x="3187826" y="3427964"/>
            <a:ext cx="2744655" cy="738664"/>
          </a:xfrm>
          <a:prstGeom prst="rect">
            <a:avLst/>
          </a:prstGeom>
          <a:noFill/>
        </p:spPr>
        <p:txBody>
          <a:bodyPr wrap="square" rtlCol="0">
            <a:spAutoFit/>
          </a:bodyPr>
          <a:lstStyle/>
          <a:p>
            <a:pPr algn="ctr"/>
            <a:r>
              <a:rPr lang="en-GB" sz="1400" dirty="0"/>
              <a:t>Version Negociation packet</a:t>
            </a:r>
          </a:p>
          <a:p>
            <a:pPr algn="ctr"/>
            <a:r>
              <a:rPr lang="en-GB" sz="1400" dirty="0"/>
              <a:t>-&gt; 1</a:t>
            </a:r>
            <a:r>
              <a:rPr lang="en-GB" sz="1400" baseline="30000" dirty="0"/>
              <a:t>st</a:t>
            </a:r>
            <a:r>
              <a:rPr lang="en-GB" sz="1400" dirty="0"/>
              <a:t> UDP datagram need enough size</a:t>
            </a:r>
          </a:p>
        </p:txBody>
      </p:sp>
      <p:sp>
        <p:nvSpPr>
          <p:cNvPr id="10" name="Ellipse 9">
            <a:extLst>
              <a:ext uri="{FF2B5EF4-FFF2-40B4-BE49-F238E27FC236}">
                <a16:creationId xmlns:a16="http://schemas.microsoft.com/office/drawing/2014/main" id="{248768E0-C1A4-4110-B54A-35EAB18749A4}"/>
              </a:ext>
            </a:extLst>
          </p:cNvPr>
          <p:cNvSpPr/>
          <p:nvPr/>
        </p:nvSpPr>
        <p:spPr>
          <a:xfrm>
            <a:off x="8647164" y="294828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 Error »</a:t>
            </a:r>
            <a:endParaRPr lang="en-GB" sz="1100" b="1" dirty="0"/>
          </a:p>
        </p:txBody>
      </p:sp>
      <p:cxnSp>
        <p:nvCxnSpPr>
          <p:cNvPr id="12" name="Connecteur droit avec flèche 11">
            <a:extLst>
              <a:ext uri="{FF2B5EF4-FFF2-40B4-BE49-F238E27FC236}">
                <a16:creationId xmlns:a16="http://schemas.microsoft.com/office/drawing/2014/main" id="{6589CEFF-63AD-48E0-B8C2-2B9C42EE3BA1}"/>
              </a:ext>
            </a:extLst>
          </p:cNvPr>
          <p:cNvCxnSpPr>
            <a:cxnSpLocks/>
            <a:stCxn id="3" idx="6"/>
            <a:endCxn id="10" idx="2"/>
          </p:cNvCxnSpPr>
          <p:nvPr/>
        </p:nvCxnSpPr>
        <p:spPr>
          <a:xfrm>
            <a:off x="7174981" y="3414279"/>
            <a:ext cx="1472183"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349600" y="2667415"/>
            <a:ext cx="1122944" cy="738664"/>
          </a:xfrm>
          <a:prstGeom prst="rect">
            <a:avLst/>
          </a:prstGeom>
        </p:spPr>
        <p:txBody>
          <a:bodyPr wrap="square">
            <a:spAutoFit/>
          </a:bodyPr>
          <a:lstStyle/>
          <a:p>
            <a:pPr algn="ctr"/>
            <a:r>
              <a:rPr lang="en-GB" sz="1400" dirty="0"/>
              <a:t>Version Negociation packet</a:t>
            </a:r>
          </a:p>
        </p:txBody>
      </p:sp>
    </p:spTree>
    <p:extLst>
      <p:ext uri="{BB962C8B-B14F-4D97-AF65-F5344CB8AC3E}">
        <p14:creationId xmlns:p14="http://schemas.microsoft.com/office/powerpoint/2010/main" val="3303515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Version Negotiation Packets</a:t>
            </a:r>
          </a:p>
        </p:txBody>
      </p:sp>
      <p:sp>
        <p:nvSpPr>
          <p:cNvPr id="33" name="Ellipse 32">
            <a:extLst>
              <a:ext uri="{FF2B5EF4-FFF2-40B4-BE49-F238E27FC236}">
                <a16:creationId xmlns:a16="http://schemas.microsoft.com/office/drawing/2014/main" id="{89FCD844-DF7E-40C9-9D11-022F7FE63189}"/>
              </a:ext>
            </a:extLst>
          </p:cNvPr>
          <p:cNvSpPr/>
          <p:nvPr/>
        </p:nvSpPr>
        <p:spPr>
          <a:xfrm>
            <a:off x="10937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Client receive Version Negociation</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p:cNvCxnSpPr>
          <p:nvPr/>
        </p:nvCxnSpPr>
        <p:spPr>
          <a:xfrm>
            <a:off x="2588466" y="2624890"/>
            <a:ext cx="42021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rot="19728867">
            <a:off x="1903397" y="843446"/>
            <a:ext cx="2111401" cy="954107"/>
          </a:xfrm>
          <a:prstGeom prst="rect">
            <a:avLst/>
          </a:prstGeom>
          <a:noFill/>
        </p:spPr>
        <p:txBody>
          <a:bodyPr wrap="square" rtlCol="0">
            <a:spAutoFit/>
          </a:bodyPr>
          <a:lstStyle/>
          <a:p>
            <a:pPr marL="342900" indent="-342900" algn="ctr">
              <a:buAutoNum type="arabicParenR"/>
            </a:pPr>
            <a:r>
              <a:rPr lang="en-GB" sz="1400" dirty="0"/>
              <a:t>Already process any other packet</a:t>
            </a:r>
          </a:p>
          <a:p>
            <a:pPr marL="342900" indent="-342900" algn="ctr">
              <a:buAutoNum type="arabicParenR"/>
            </a:pPr>
            <a:r>
              <a:rPr lang="en-GB" sz="1400" dirty="0"/>
              <a:t>List version already selected by the client</a:t>
            </a:r>
          </a:p>
        </p:txBody>
      </p:sp>
      <p:sp>
        <p:nvSpPr>
          <p:cNvPr id="12" name="Ellipse 11">
            <a:extLst>
              <a:ext uri="{FF2B5EF4-FFF2-40B4-BE49-F238E27FC236}">
                <a16:creationId xmlns:a16="http://schemas.microsoft.com/office/drawing/2014/main" id="{248768E0-C1A4-4110-B54A-35EAB18749A4}"/>
              </a:ext>
            </a:extLst>
          </p:cNvPr>
          <p:cNvSpPr/>
          <p:nvPr/>
        </p:nvSpPr>
        <p:spPr>
          <a:xfrm>
            <a:off x="4109267" y="32395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4" name="Connecteur droit avec flèche 13">
            <a:extLst>
              <a:ext uri="{FF2B5EF4-FFF2-40B4-BE49-F238E27FC236}">
                <a16:creationId xmlns:a16="http://schemas.microsoft.com/office/drawing/2014/main" id="{6589CEFF-63AD-48E0-B8C2-2B9C42EE3BA1}"/>
              </a:ext>
            </a:extLst>
          </p:cNvPr>
          <p:cNvCxnSpPr>
            <a:cxnSpLocks/>
            <a:stCxn id="33" idx="7"/>
            <a:endCxn id="12" idx="3"/>
          </p:cNvCxnSpPr>
          <p:nvPr/>
        </p:nvCxnSpPr>
        <p:spPr>
          <a:xfrm flipV="1">
            <a:off x="2369573" y="1119457"/>
            <a:ext cx="1958587" cy="11759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Ellipse 15">
            <a:extLst>
              <a:ext uri="{FF2B5EF4-FFF2-40B4-BE49-F238E27FC236}">
                <a16:creationId xmlns:a16="http://schemas.microsoft.com/office/drawing/2014/main" id="{248768E0-C1A4-4110-B54A-35EAB18749A4}"/>
              </a:ext>
            </a:extLst>
          </p:cNvPr>
          <p:cNvSpPr/>
          <p:nvPr/>
        </p:nvSpPr>
        <p:spPr>
          <a:xfrm>
            <a:off x="4109266" y="424268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 closed</a:t>
            </a:r>
            <a:endParaRPr lang="en-GB" sz="1100" b="1" dirty="0"/>
          </a:p>
        </p:txBody>
      </p:sp>
      <p:cxnSp>
        <p:nvCxnSpPr>
          <p:cNvPr id="17" name="Connecteur droit avec flèche 16">
            <a:extLst>
              <a:ext uri="{FF2B5EF4-FFF2-40B4-BE49-F238E27FC236}">
                <a16:creationId xmlns:a16="http://schemas.microsoft.com/office/drawing/2014/main" id="{6589CEFF-63AD-48E0-B8C2-2B9C42EE3BA1}"/>
              </a:ext>
            </a:extLst>
          </p:cNvPr>
          <p:cNvCxnSpPr>
            <a:cxnSpLocks/>
            <a:stCxn id="33" idx="5"/>
            <a:endCxn id="16" idx="2"/>
          </p:cNvCxnSpPr>
          <p:nvPr/>
        </p:nvCxnSpPr>
        <p:spPr>
          <a:xfrm>
            <a:off x="2369573" y="2954396"/>
            <a:ext cx="1739693" cy="175427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ZoneTexte 19">
            <a:extLst>
              <a:ext uri="{FF2B5EF4-FFF2-40B4-BE49-F238E27FC236}">
                <a16:creationId xmlns:a16="http://schemas.microsoft.com/office/drawing/2014/main" id="{DB737F55-3E4B-44C8-95BF-7E258C52E571}"/>
              </a:ext>
            </a:extLst>
          </p:cNvPr>
          <p:cNvSpPr txBox="1"/>
          <p:nvPr/>
        </p:nvSpPr>
        <p:spPr>
          <a:xfrm rot="2733685">
            <a:off x="1882633" y="3743123"/>
            <a:ext cx="2111401" cy="523220"/>
          </a:xfrm>
          <a:prstGeom prst="rect">
            <a:avLst/>
          </a:prstGeom>
          <a:noFill/>
        </p:spPr>
        <p:txBody>
          <a:bodyPr wrap="square" rtlCol="0">
            <a:spAutoFit/>
          </a:bodyPr>
          <a:lstStyle/>
          <a:p>
            <a:pPr algn="ctr"/>
            <a:r>
              <a:rPr lang="en-GB" sz="1400" dirty="0"/>
              <a:t>Only supported selected version</a:t>
            </a:r>
          </a:p>
        </p:txBody>
      </p:sp>
      <p:sp>
        <p:nvSpPr>
          <p:cNvPr id="19" name="ZoneTexte 18"/>
          <p:cNvSpPr txBox="1"/>
          <p:nvPr/>
        </p:nvSpPr>
        <p:spPr>
          <a:xfrm>
            <a:off x="6912429" y="2440223"/>
            <a:ext cx="2775953" cy="369332"/>
          </a:xfrm>
          <a:prstGeom prst="rect">
            <a:avLst/>
          </a:prstGeom>
          <a:noFill/>
        </p:spPr>
        <p:txBody>
          <a:bodyPr wrap="none" rtlCol="0">
            <a:spAutoFit/>
          </a:bodyPr>
          <a:lstStyle/>
          <a:p>
            <a:r>
              <a:rPr lang="fr-FR" b="1" dirty="0"/>
              <a:t>? To be defined in the futur</a:t>
            </a:r>
          </a:p>
        </p:txBody>
      </p:sp>
    </p:spTree>
    <p:extLst>
      <p:ext uri="{BB962C8B-B14F-4D97-AF65-F5344CB8AC3E}">
        <p14:creationId xmlns:p14="http://schemas.microsoft.com/office/powerpoint/2010/main" val="19569434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Using Reserved Versions</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xmlns=""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6451412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7. Cryptographic and Transport Handshake</a:t>
            </a:r>
            <a:endParaRPr lang="fr-FR" b="1" dirty="0"/>
          </a:p>
        </p:txBody>
      </p:sp>
    </p:spTree>
    <p:extLst>
      <p:ext uri="{BB962C8B-B14F-4D97-AF65-F5344CB8AC3E}">
        <p14:creationId xmlns:p14="http://schemas.microsoft.com/office/powerpoint/2010/main" val="1283256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8" y="1924899"/>
            <a:ext cx="0" cy="15348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5" y="2538453"/>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5" y="28106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7"/>
            <a:ext cx="2130250"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6"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5" y="411903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8"/>
            <a:ext cx="2130250"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5" y="281064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8" y="3606143"/>
            <a:ext cx="2123960" cy="10472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7"/>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0" y="0"/>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7"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0"/>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7" y="427045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4"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30" y="1928770"/>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5" y="427045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8" y="2258277"/>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3" y="2394763"/>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8" y="2258277"/>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7"/>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8" y="1018665"/>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6" y="-47791"/>
            <a:ext cx="2079074"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6"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5" y="1417141"/>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3" y="1788099"/>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6"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5"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5" y="534346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2"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8" y="4223839"/>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78"/>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8"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49"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4" y="42992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3" y="53434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6" y="3331285"/>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1" y="3467771"/>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3"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6" y="3331285"/>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5"/>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2" y="24641"/>
            <a:ext cx="2443938"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5"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4"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8" y="3365684"/>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69" y="3027130"/>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6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1" y="3831677"/>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5"/>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7" y="3365684"/>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0"/>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8"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3" y="4663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5" y="3695191"/>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0"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2"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1"/>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49"/>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1" y="1276674"/>
            <a:ext cx="1" cy="1623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7"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3"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1"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0" y="2886714"/>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1" y="2578936"/>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0" y="42167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7" y="3352706"/>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0" y="3630849"/>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38"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2"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6"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5"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0"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5" y="433349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1" y="3699047"/>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2"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899" y="288880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1"/>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7" y="2024742"/>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1" y="3011570"/>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499" y="298677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4"/>
            <a:ext cx="4524380"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a:off x="6187148" y="2485334"/>
            <a:ext cx="1" cy="5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7" y="1832892"/>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8"/>
            <a:ext cx="4686476" cy="738664"/>
          </a:xfrm>
          <a:prstGeom prst="rect">
            <a:avLst/>
          </a:prstGeom>
          <a:noFill/>
        </p:spPr>
        <p:txBody>
          <a:bodyPr wrap="none" rtlCol="0">
            <a:spAutoFit/>
          </a:bodyPr>
          <a:lstStyle/>
          <a:p>
            <a:pPr marL="285750" indent="-285750">
              <a:buFont typeface="Arial" panose="020B0604020202020204" pitchFamily="34" charset="0"/>
              <a:buChar char="•"/>
            </a:pPr>
            <a:r>
              <a:rPr lang="en-GB" sz="1400" dirty="0"/>
              <a:t>0-2^62-1</a:t>
            </a:r>
          </a:p>
          <a:p>
            <a:pPr marL="285750" indent="-285750">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2"/>
            <a:ext cx="10051"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6" y="425128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7" y="3369582"/>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6" y="2764877"/>
            <a:ext cx="1" cy="148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3" y="183289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1" y="425128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6"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5"/>
            <a:ext cx="2230486"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6" y="2298885"/>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6"/>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1" y="2780537"/>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59"/>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7" y="183289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0"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1"/>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3" y="128804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8"/>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49" y="3655403"/>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69" y="0"/>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4" y="350913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3" y="2484472"/>
            <a:ext cx="4547014"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flipH="1">
            <a:off x="8179234" y="2792249"/>
            <a:ext cx="11316"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3" y="103553"/>
            <a:ext cx="3537857"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t>I:  Initial (Section 17.2.2)</a:t>
            </a:r>
          </a:p>
          <a:p>
            <a:pPr marL="285750" indent="-285750">
              <a:buFont typeface="Arial" panose="020B0604020202020204" pitchFamily="34" charset="0"/>
              <a:buChar char="•"/>
            </a:pPr>
            <a:r>
              <a:rPr lang="en-US" sz="1100" dirty="0"/>
              <a:t>H:  Handshake (Section 17.2.4)</a:t>
            </a:r>
          </a:p>
          <a:p>
            <a:pPr marL="285750" indent="-285750">
              <a:buFont typeface="Arial" panose="020B0604020202020204" pitchFamily="34" charset="0"/>
              <a:buChar char="•"/>
            </a:pPr>
            <a:r>
              <a:rPr lang="en-US" sz="1100" dirty="0"/>
              <a:t>0:  0-RTT (Section 17.2.3)</a:t>
            </a:r>
          </a:p>
          <a:p>
            <a:pPr marL="285750" indent="-285750">
              <a:buFont typeface="Arial" panose="020B0604020202020204" pitchFamily="34" charset="0"/>
              <a:buChar char="•"/>
            </a:pPr>
            <a:r>
              <a:rPr lang="en-US" sz="1100" dirty="0"/>
              <a:t>1:  1-RTT (Section 17.3)</a:t>
            </a:r>
          </a:p>
          <a:p>
            <a:pPr marL="285750" indent="-285750">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2"/>
            <a:ext cx="4154620" cy="5565138"/>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0"/>
            <a:ext cx="3570514"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6"/>
            <a:endCxn id="2" idx="2"/>
          </p:cNvCxnSpPr>
          <p:nvPr/>
        </p:nvCxnSpPr>
        <p:spPr>
          <a:xfrm flipV="1">
            <a:off x="3198344" y="2043167"/>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1703651" y="30871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76959" y="1788209"/>
            <a:ext cx="926856"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5" y="48148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6"/>
            <a:endCxn id="7" idx="2"/>
          </p:cNvCxnSpPr>
          <p:nvPr/>
        </p:nvCxnSpPr>
        <p:spPr>
          <a:xfrm>
            <a:off x="3198344" y="3553104"/>
            <a:ext cx="1244981" cy="1727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7" y="723525"/>
            <a:ext cx="1172591" cy="1319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7"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7" y="2043167"/>
            <a:ext cx="1216135" cy="1286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7" y="417658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1" y="54798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798231">
            <a:off x="6169219" y="2559081"/>
            <a:ext cx="1083951"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8" y="4642580"/>
            <a:ext cx="1223389" cy="6382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8" y="5280826"/>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5" y="5383018"/>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4595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3"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45952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45952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093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1925516"/>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391507"/>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391509"/>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147645" y="5275386"/>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843346" y="5275385"/>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1925515"/>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095999"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946881" y="3496169"/>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599222" y="1556182"/>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5"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2"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657523" y="3031062"/>
            <a:ext cx="2694456" cy="1138773"/>
          </a:xfrm>
          <a:prstGeom prst="rect">
            <a:avLst/>
          </a:prstGeom>
          <a:noFill/>
        </p:spPr>
        <p:txBody>
          <a:bodyPr wrap="none" rtlCol="0">
            <a:spAutoFit/>
          </a:bodyPr>
          <a:lstStyle/>
          <a:p>
            <a:r>
              <a:rPr lang="fr-BE" dirty="0"/>
              <a:t>s.STREAM</a:t>
            </a:r>
          </a:p>
          <a:p>
            <a:r>
              <a:rPr lang="fr-BE" dirty="0"/>
              <a:t>s.STREAM_DATA_BLOCKED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055078"/>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359650" y="436564"/>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790358" y="1072421"/>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599222"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228239" y="624253"/>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8" y="1656"/>
            <a:ext cx="3522282"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5474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54744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9731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0"/>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1"/>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47943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5" y="5363308"/>
            <a:ext cx="220100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5" y="5363308"/>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2013439"/>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4" y="247943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8"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3645639" y="5411639"/>
            <a:ext cx="976421" cy="369332"/>
          </a:xfrm>
          <a:prstGeom prst="rect">
            <a:avLst/>
          </a:prstGeom>
          <a:noFill/>
        </p:spPr>
        <p:txBody>
          <a:bodyPr wrap="none" rtlCol="0">
            <a:spAutoFit/>
          </a:bodyPr>
          <a:lstStyle/>
          <a:p>
            <a:r>
              <a:rPr lang="fr-BE" dirty="0"/>
              <a:t>rAll.data</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7048280" y="5378883"/>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4"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14300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5" y="14804"/>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7"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0"/>
            <a:ext cx="3722862"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1"/>
            <a:ext cx="4273838"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49" y="50932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4" y="315235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3" y="441489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0" y="3623736"/>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7"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6"/>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4" y="1737548"/>
            <a:ext cx="1243342"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7"/>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0"/>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2"/>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0"/>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2"/>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7" y="504076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7" y="553535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1"/>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0"/>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6" y="1554270"/>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09" y="2048867"/>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6"/>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0"/>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8"/>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1" y="2324849"/>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6" y="1554270"/>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5" y="1131109"/>
            <a:ext cx="332150"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1" y="1131109"/>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6" y="1999158"/>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0" y="2281764"/>
            <a:ext cx="2004375" cy="977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0"/>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0"/>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90" y="2848069"/>
            <a:ext cx="12922"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6" y="2310507"/>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6"/>
            <a:ext cx="311146" cy="501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7" y="3624517"/>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3"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58"/>
            <a:ext cx="1583170"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8" y="3988747"/>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989</TotalTime>
  <Words>2945</Words>
  <Application>Microsoft Office PowerPoint</Application>
  <PresentationFormat>Grand écran</PresentationFormat>
  <Paragraphs>520</Paragraphs>
  <Slides>40</Slides>
  <Notes>35</Notes>
  <HiddenSlides>3</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40</vt:i4>
      </vt:variant>
    </vt:vector>
  </HeadingPairs>
  <TitlesOfParts>
    <vt:vector size="45" baseType="lpstr">
      <vt:lpstr>Arial</vt:lpstr>
      <vt:lpstr>Calibri</vt:lpstr>
      <vt:lpstr>Calibri Light</vt:lpstr>
      <vt:lpstr>Cambria Math</vt:lpstr>
      <vt:lpstr>Thème Office</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Présentation PowerPoint</vt:lpstr>
      <vt:lpstr>Présentation PowerPoint</vt:lpstr>
      <vt:lpstr>Présentation PowerPoint</vt:lpstr>
      <vt:lpstr>7. Cryptographic and Transport Handshake</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76</cp:revision>
  <dcterms:created xsi:type="dcterms:W3CDTF">2020-06-26T15:12:53Z</dcterms:created>
  <dcterms:modified xsi:type="dcterms:W3CDTF">2021-02-12T14:06:34Z</dcterms:modified>
</cp:coreProperties>
</file>