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2.png" ContentType="image/png"/>
  <Override PartName="/ppt/media/image22.png" ContentType="image/png"/>
  <Override PartName="/ppt/media/image1.png" ContentType="image/png"/>
  <Override PartName="/ppt/media/image6.png" ContentType="image/png"/>
  <Override PartName="/ppt/media/image21.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7.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1735560" y="1599840"/>
            <a:ext cx="5671800" cy="4525560"/>
          </a:xfrm>
          <a:prstGeom prst="rect">
            <a:avLst/>
          </a:prstGeom>
          <a:ln>
            <a:noFill/>
          </a:ln>
        </p:spPr>
      </p:pic>
      <p:pic>
        <p:nvPicPr>
          <p:cNvPr id="77"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b="0" lang="fr-FR"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fr-FR" sz="4400" spc="-1" strike="noStrike">
                <a:solidFill>
                  <a:srgbClr val="000000"/>
                </a:solidFill>
                <a:uFill>
                  <a:solidFill>
                    <a:srgbClr val="ffffff"/>
                  </a:solidFill>
                </a:uFill>
                <a:latin typeface="Calibri"/>
              </a:rPr>
              <a:t>Modifiez le style du titre</a:t>
            </a:r>
            <a:endParaRPr b="0" lang="fr-FR"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b="0" lang="fr-FR" sz="1200" spc="-1" strike="noStrike">
                <a:solidFill>
                  <a:srgbClr val="8b8b8b"/>
                </a:solidFill>
                <a:uFill>
                  <a:solidFill>
                    <a:srgbClr val="ffffff"/>
                  </a:solidFill>
                </a:uFill>
                <a:latin typeface="Calibri"/>
              </a:rPr>
              <a:t>13/07/2018</a:t>
            </a:r>
            <a:endParaRPr b="0" lang="fr-FR"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fr-FR"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61DA59C8-99FE-44FE-A229-4D66932F8F4C}"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fr-FR" sz="3200" spc="-1" strike="noStrike">
                <a:solidFill>
                  <a:srgbClr val="000000"/>
                </a:solidFill>
                <a:uFill>
                  <a:solidFill>
                    <a:srgbClr val="ffffff"/>
                  </a:solidFill>
                </a:uFill>
                <a:latin typeface="Calibri"/>
              </a:rPr>
              <a:t>Cliquez pour éditer le format du plan de texte</a:t>
            </a:r>
            <a:endParaRPr b="0" lang="fr-FR"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fr-FR" sz="2400" spc="-1" strike="noStrike">
                <a:solidFill>
                  <a:srgbClr val="000000"/>
                </a:solidFill>
                <a:uFill>
                  <a:solidFill>
                    <a:srgbClr val="ffffff"/>
                  </a:solidFill>
                </a:uFill>
                <a:latin typeface="Calibri"/>
              </a:rPr>
              <a:t>Second niveau de plan</a:t>
            </a:r>
            <a:endParaRPr b="0" lang="fr-FR"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fr-FR" sz="2000" spc="-1" strike="noStrike">
                <a:solidFill>
                  <a:srgbClr val="000000"/>
                </a:solidFill>
                <a:uFill>
                  <a:solidFill>
                    <a:srgbClr val="ffffff"/>
                  </a:solidFill>
                </a:uFill>
                <a:latin typeface="Calibri"/>
              </a:rPr>
              <a:t>Troisième niveau de plan</a:t>
            </a:r>
            <a:endParaRPr b="0" lang="fr-FR"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fr-FR" sz="2000" spc="-1" strike="noStrike">
                <a:solidFill>
                  <a:srgbClr val="000000"/>
                </a:solidFill>
                <a:uFill>
                  <a:solidFill>
                    <a:srgbClr val="ffffff"/>
                  </a:solidFill>
                </a:uFill>
                <a:latin typeface="Calibri"/>
              </a:rPr>
              <a:t>Quatrième niveau de plan</a:t>
            </a:r>
            <a:endParaRPr b="0" lang="fr-FR"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fr-FR" sz="2000" spc="-1" strike="noStrike">
                <a:solidFill>
                  <a:srgbClr val="000000"/>
                </a:solidFill>
                <a:uFill>
                  <a:solidFill>
                    <a:srgbClr val="ffffff"/>
                  </a:solidFill>
                </a:uFill>
                <a:latin typeface="Calibri"/>
              </a:rPr>
              <a:t>Cinquième niveau de plan</a:t>
            </a:r>
            <a:endParaRPr b="0" lang="fr-FR"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fr-FR" sz="2000" spc="-1" strike="noStrike">
                <a:solidFill>
                  <a:srgbClr val="000000"/>
                </a:solidFill>
                <a:uFill>
                  <a:solidFill>
                    <a:srgbClr val="ffffff"/>
                  </a:solidFill>
                </a:uFill>
                <a:latin typeface="Calibri"/>
              </a:rPr>
              <a:t>Sixième niveau de plan</a:t>
            </a:r>
            <a:endParaRPr b="0" lang="fr-FR"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fr-FR" sz="2000" spc="-1" strike="noStrike">
                <a:solidFill>
                  <a:srgbClr val="000000"/>
                </a:solidFill>
                <a:uFill>
                  <a:solidFill>
                    <a:srgbClr val="ffffff"/>
                  </a:solidFill>
                </a:uFill>
                <a:latin typeface="Calibri"/>
              </a:rPr>
              <a:t>Septième niveau de plan</a:t>
            </a:r>
            <a:endParaRPr b="0" lang="fr-FR"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fr-FR" sz="4400" spc="-1" strike="noStrike">
                <a:solidFill>
                  <a:srgbClr val="000000"/>
                </a:solidFill>
                <a:uFill>
                  <a:solidFill>
                    <a:srgbClr val="ffffff"/>
                  </a:solidFill>
                </a:uFill>
                <a:latin typeface="Calibri"/>
              </a:rPr>
              <a:t>Modifiez le style du titre</a:t>
            </a:r>
            <a:endParaRPr b="0" lang="fr-FR"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fr-FR" sz="3200" spc="-1" strike="noStrike">
                <a:solidFill>
                  <a:srgbClr val="000000"/>
                </a:solidFill>
                <a:uFill>
                  <a:solidFill>
                    <a:srgbClr val="ffffff"/>
                  </a:solidFill>
                </a:uFill>
                <a:latin typeface="Calibri"/>
              </a:rPr>
              <a:t>Cliquez pour éditer le format du plan de texte</a:t>
            </a:r>
            <a:endParaRPr b="0" lang="fr-FR"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fr-FR" sz="3200" spc="-1" strike="noStrike">
                <a:solidFill>
                  <a:srgbClr val="000000"/>
                </a:solidFill>
                <a:uFill>
                  <a:solidFill>
                    <a:srgbClr val="ffffff"/>
                  </a:solidFill>
                </a:uFill>
                <a:latin typeface="Calibri"/>
              </a:rPr>
              <a:t>Second niveau de plan</a:t>
            </a:r>
            <a:endParaRPr b="0" lang="fr-FR"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fr-FR" sz="3200" spc="-1" strike="noStrike">
                <a:solidFill>
                  <a:srgbClr val="000000"/>
                </a:solidFill>
                <a:uFill>
                  <a:solidFill>
                    <a:srgbClr val="ffffff"/>
                  </a:solidFill>
                </a:uFill>
                <a:latin typeface="Calibri"/>
              </a:rPr>
              <a:t>Troisième niveau de plan</a:t>
            </a:r>
            <a:endParaRPr b="0" lang="fr-FR"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fr-FR" sz="3200" spc="-1" strike="noStrike">
                <a:solidFill>
                  <a:srgbClr val="000000"/>
                </a:solidFill>
                <a:uFill>
                  <a:solidFill>
                    <a:srgbClr val="ffffff"/>
                  </a:solidFill>
                </a:uFill>
                <a:latin typeface="Calibri"/>
              </a:rPr>
              <a:t>Quatrième niveau de plan</a:t>
            </a:r>
            <a:endParaRPr b="0" lang="fr-FR"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fr-FR" sz="3200" spc="-1" strike="noStrike">
                <a:solidFill>
                  <a:srgbClr val="000000"/>
                </a:solidFill>
                <a:uFill>
                  <a:solidFill>
                    <a:srgbClr val="ffffff"/>
                  </a:solidFill>
                </a:uFill>
                <a:latin typeface="Calibri"/>
              </a:rPr>
              <a:t>Cinquième niveau de plan</a:t>
            </a:r>
            <a:endParaRPr b="0" lang="fr-FR"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fr-FR" sz="3200" spc="-1" strike="noStrike">
                <a:solidFill>
                  <a:srgbClr val="000000"/>
                </a:solidFill>
                <a:uFill>
                  <a:solidFill>
                    <a:srgbClr val="ffffff"/>
                  </a:solidFill>
                </a:uFill>
                <a:latin typeface="Calibri"/>
              </a:rPr>
              <a:t>Sixième niveau de plan</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3200" spc="-1" strike="noStrike">
                <a:solidFill>
                  <a:srgbClr val="000000"/>
                </a:solidFill>
                <a:uFill>
                  <a:solidFill>
                    <a:srgbClr val="ffffff"/>
                  </a:solidFill>
                </a:uFill>
                <a:latin typeface="Calibri"/>
              </a:rPr>
              <a:t>Septième niveau de planModifiez les styles du texte du masque</a:t>
            </a:r>
            <a:endParaRPr b="0" lang="fr-FR"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fr-FR" sz="2800" spc="-1" strike="noStrike">
                <a:solidFill>
                  <a:srgbClr val="000000"/>
                </a:solidFill>
                <a:uFill>
                  <a:solidFill>
                    <a:srgbClr val="ffffff"/>
                  </a:solidFill>
                </a:uFill>
                <a:latin typeface="Calibri"/>
              </a:rPr>
              <a:t>Deuxième niveau</a:t>
            </a:r>
            <a:endParaRPr b="0" lang="fr-FR"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fr-FR" sz="2400" spc="-1" strike="noStrike">
                <a:solidFill>
                  <a:srgbClr val="000000"/>
                </a:solidFill>
                <a:uFill>
                  <a:solidFill>
                    <a:srgbClr val="ffffff"/>
                  </a:solidFill>
                </a:uFill>
                <a:latin typeface="Calibri"/>
              </a:rPr>
              <a:t>Troisième niveau</a:t>
            </a:r>
            <a:endParaRPr b="0" lang="fr-FR"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fr-FR" sz="2000" spc="-1" strike="noStrike">
                <a:solidFill>
                  <a:srgbClr val="000000"/>
                </a:solidFill>
                <a:uFill>
                  <a:solidFill>
                    <a:srgbClr val="ffffff"/>
                  </a:solidFill>
                </a:uFill>
                <a:latin typeface="Calibri"/>
              </a:rPr>
              <a:t>Quatrième niveau</a:t>
            </a:r>
            <a:endParaRPr b="0" lang="fr-FR"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fr-FR" sz="2000" spc="-1" strike="noStrike">
                <a:solidFill>
                  <a:srgbClr val="000000"/>
                </a:solidFill>
                <a:uFill>
                  <a:solidFill>
                    <a:srgbClr val="ffffff"/>
                  </a:solidFill>
                </a:uFill>
                <a:latin typeface="Calibri"/>
              </a:rPr>
              <a:t>Cinquième niveau</a:t>
            </a:r>
            <a:endParaRPr b="0" lang="fr-FR" sz="32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b="0" lang="fr-FR" sz="1200" spc="-1" strike="noStrike">
                <a:solidFill>
                  <a:srgbClr val="8b8b8b"/>
                </a:solidFill>
                <a:uFill>
                  <a:solidFill>
                    <a:srgbClr val="ffffff"/>
                  </a:solidFill>
                </a:uFill>
                <a:latin typeface="Calibri"/>
              </a:rPr>
              <a:t>13/07/2018</a:t>
            </a:r>
            <a:endParaRPr b="0" lang="fr-FR"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b="0" lang="fr-FR"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76BD5A41-6873-43B5-B4D7-01EB1E4E5C05}"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npmcompare.com/compare/nightwatch,protractor,webdriverio" TargetMode="External"/><Relationship Id="rId2" Type="http://schemas.openxmlformats.org/officeDocument/2006/relationships/hyperlink" Target="https://www.quora.com/What-is-better-for-testing-a-web-application-Protractor-or-Selenium"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seleniumhq.org/about/platforms.jsp" TargetMode="External"/><Relationship Id="rId2" Type="http://schemas.openxmlformats.org/officeDocument/2006/relationships/hyperlink" Target="https://www.seleniumhq.org/about/platforms.jsp" TargetMode="External"/><Relationship Id="rId3" Type="http://schemas.openxmlformats.org/officeDocument/2006/relationships/hyperlink" Target="https://www.seleniumhq.org/about/platforms.jsp" TargetMode="External"/><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github.com/karma-runner/karma" TargetMode="External"/><Relationship Id="rId2" Type="http://schemas.openxmlformats.org/officeDocument/2006/relationships/hyperlink" Target="https://github.com/winsonwq/karma-e2e-dsl" TargetMode="External"/><Relationship Id="rId3" Type="http://schemas.openxmlformats.org/officeDocument/2006/relationships/hyperlink" Target="https://github.com/winsonwq/karma-e2e-dsl" TargetMode="External"/><Relationship Id="rId4" Type="http://schemas.openxmlformats.org/officeDocument/2006/relationships/hyperlink" Target="https://github.com/angular/protractor" TargetMode="External"/><Relationship Id="rId5" Type="http://schemas.openxmlformats.org/officeDocument/2006/relationships/hyperlink" Target="https://github.com/angular/protractor" TargetMode="External"/><Relationship Id="rId6" Type="http://schemas.openxmlformats.org/officeDocument/2006/relationships/hyperlink" Target="https://github.com/webdriverio/webdriverio" TargetMode="External"/><Relationship Id="rId7" Type="http://schemas.openxmlformats.org/officeDocument/2006/relationships/hyperlink" Target="https://github.com/webdriverio/webdriverio" TargetMode="External"/><Relationship Id="rId8" Type="http://schemas.openxmlformats.org/officeDocument/2006/relationships/hyperlink" Target="https://github.com/nightwatchjs/nightwatch" TargetMode="External"/><Relationship Id="rId9" Type="http://schemas.openxmlformats.org/officeDocument/2006/relationships/hyperlink" Target="https://github.com/nightwatchjs/nightwatch" TargetMode="External"/><Relationship Id="rId10" Type="http://schemas.openxmlformats.org/officeDocument/2006/relationships/hyperlink" Target="https://github.com/SeleniumHQ/selenium" TargetMode="External"/><Relationship Id="rId11" Type="http://schemas.openxmlformats.org/officeDocument/2006/relationships/hyperlink" Target="https://github.com/SeleniumHQ/selenium" TargetMode="External"/><Relationship Id="rId12" Type="http://schemas.openxmlformats.org/officeDocument/2006/relationships/hyperlink" Target="https://stackoverflow.com/questions/27301676/what-are-the-differences-between-using-nightwatch-js-vs-protractor" TargetMode="External"/><Relationship Id="rId13" Type="http://schemas.openxmlformats.org/officeDocument/2006/relationships/hyperlink" Target="http://www.webdriverjs.com/protractor-vs-webdriverio-vs-nightwatch/" TargetMode="External"/><Relationship Id="rId14" Type="http://schemas.openxmlformats.org/officeDocument/2006/relationships/hyperlink" Target="https://stackoverflow.com/questions/21732379/should-i-be-using-protractor-or-karma-for-my-end-to-end-testing" TargetMode="External"/><Relationship Id="rId15" Type="http://schemas.openxmlformats.org/officeDocument/2006/relationships/hyperlink" Target="https://applitools.com/blog/protractor-vs-selenium-which-is-easier" TargetMode="External"/><Relationship Id="rId16" Type="http://schemas.openxmlformats.org/officeDocument/2006/relationships/hyperlink" Target="https://applitools.com/blog/protractor-vs-selenium-which-is-easier" TargetMode="External"/><Relationship Id="rId17"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hyperlink" Target="http://karma-runner.github.io/2.0/index.html" TargetMode="External"/><Relationship Id="rId7" Type="http://schemas.openxmlformats.org/officeDocument/2006/relationships/hyperlink" Target="http://karma-runner.github.io/2.0/index.html" TargetMode="External"/><Relationship Id="rId8" Type="http://schemas.openxmlformats.org/officeDocument/2006/relationships/hyperlink" Target="http://karma-runner.github.io/2.0/index.html" TargetMode="External"/><Relationship Id="rId9"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stackoverflow.com/questions/46198102/angular-testing-techniques-jasmine-vs-karma-vs-protractor-in-angular-2"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tech.vivocha.com/post/159221813888/end-to-end-testing" TargetMode="External"/><Relationship Id="rId2" Type="http://schemas.openxmlformats.org/officeDocument/2006/relationships/hyperlink" Target="http://tech.vivocha.com/post/159221813888/end-to-end-testing"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www.webdriverjs.com/protractor-vs-webdriverio-vs-nightwatch/"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slideshare.net/casarock/night-watch-with-qa" TargetMode="External"/><Relationship Id="rId2" Type="http://schemas.openxmlformats.org/officeDocument/2006/relationships/hyperlink" Target="https://www.slideshare.net/casarock/night-watch-with-qa"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npmcompare.com/compare/nightwatch,protractor,webdriverio"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protractortest.org/#/infrastructure" TargetMode="External"/><Relationship Id="rId2" Type="http://schemas.openxmlformats.org/officeDocument/2006/relationships/hyperlink" Target="https://www.protractortest.org/#/infrastructure" TargetMode="External"/><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1440000" y="188640"/>
            <a:ext cx="6264360" cy="1469520"/>
          </a:xfrm>
          <a:prstGeom prst="rect">
            <a:avLst/>
          </a:prstGeom>
          <a:noFill/>
          <a:ln>
            <a:noFill/>
          </a:ln>
        </p:spPr>
        <p:txBody>
          <a:bodyPr anchor="ctr"/>
          <a:p>
            <a:pPr algn="ctr">
              <a:lnSpc>
                <a:spcPct val="100000"/>
              </a:lnSpc>
            </a:pPr>
            <a:r>
              <a:rPr b="1" lang="fr-FR" sz="3600" spc="-1" strike="noStrike">
                <a:solidFill>
                  <a:srgbClr val="000000"/>
                </a:solidFill>
                <a:uFill>
                  <a:solidFill>
                    <a:srgbClr val="ffffff"/>
                  </a:solidFill>
                </a:uFill>
                <a:latin typeface="Calibri"/>
              </a:rPr>
              <a:t>Recherche d’un outil de test « end-to-end » pour Angular</a:t>
            </a:r>
            <a:endParaRPr b="0" lang="fr-FR" sz="1800" spc="-1" strike="noStrike">
              <a:solidFill>
                <a:srgbClr val="000000"/>
              </a:solidFill>
              <a:uFill>
                <a:solidFill>
                  <a:srgbClr val="ffffff"/>
                </a:solidFill>
              </a:uFill>
              <a:latin typeface="Calibri"/>
            </a:endParaRPr>
          </a:p>
        </p:txBody>
      </p:sp>
      <p:sp>
        <p:nvSpPr>
          <p:cNvPr id="79" name="TextShape 2"/>
          <p:cNvSpPr txBox="1"/>
          <p:nvPr/>
        </p:nvSpPr>
        <p:spPr>
          <a:xfrm>
            <a:off x="6553080" y="6356520"/>
            <a:ext cx="2133360" cy="364680"/>
          </a:xfrm>
          <a:prstGeom prst="rect">
            <a:avLst/>
          </a:prstGeom>
          <a:noFill/>
          <a:ln>
            <a:noFill/>
          </a:ln>
        </p:spPr>
        <p:txBody>
          <a:bodyPr anchor="ctr"/>
          <a:p>
            <a:pPr algn="r">
              <a:lnSpc>
                <a:spcPct val="100000"/>
              </a:lnSpc>
            </a:pPr>
            <a:fld id="{9105594A-EDCA-4AE9-8B17-340E01513BC6}"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pic>
        <p:nvPicPr>
          <p:cNvPr id="80" name="Picture 4" descr=""/>
          <p:cNvPicPr/>
          <p:nvPr/>
        </p:nvPicPr>
        <p:blipFill>
          <a:blip r:embed="rId1"/>
          <a:stretch/>
        </p:blipFill>
        <p:spPr>
          <a:xfrm>
            <a:off x="2123640" y="1989000"/>
            <a:ext cx="4850280" cy="34563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457200" y="274680"/>
            <a:ext cx="8229240" cy="1142640"/>
          </a:xfrm>
          <a:prstGeom prst="rect">
            <a:avLst/>
          </a:prstGeom>
          <a:noFill/>
          <a:ln>
            <a:noFill/>
          </a:ln>
        </p:spPr>
        <p:txBody>
          <a:bodyPr anchor="ctr"/>
          <a:p>
            <a:pPr algn="ctr">
              <a:lnSpc>
                <a:spcPct val="100000"/>
              </a:lnSpc>
            </a:pPr>
            <a:r>
              <a:rPr b="0" lang="fr-FR" sz="3600" spc="-1" strike="noStrike">
                <a:solidFill>
                  <a:srgbClr val="000000"/>
                </a:solidFill>
                <a:uFill>
                  <a:solidFill>
                    <a:srgbClr val="ffffff"/>
                  </a:solidFill>
                </a:uFill>
                <a:latin typeface="Calibri"/>
              </a:rPr>
              <a:t>Protractor pour les tests «end-to-end»</a:t>
            </a:r>
            <a:endParaRPr b="0" lang="fr-FR" sz="1800" spc="-1" strike="noStrike">
              <a:solidFill>
                <a:srgbClr val="000000"/>
              </a:solidFill>
              <a:uFill>
                <a:solidFill>
                  <a:srgbClr val="ffffff"/>
                </a:solidFill>
              </a:uFill>
              <a:latin typeface="Calibri"/>
            </a:endParaRPr>
          </a:p>
        </p:txBody>
      </p:sp>
      <p:sp>
        <p:nvSpPr>
          <p:cNvPr id="190" name="TextShape 2"/>
          <p:cNvSpPr txBox="1"/>
          <p:nvPr/>
        </p:nvSpPr>
        <p:spPr>
          <a:xfrm>
            <a:off x="395640" y="1600200"/>
            <a:ext cx="8424720" cy="4525560"/>
          </a:xfrm>
          <a:prstGeom prst="rect">
            <a:avLst/>
          </a:prstGeom>
          <a:noFill/>
          <a:ln>
            <a:noFill/>
          </a:ln>
        </p:spPr>
        <p:txBody>
          <a:bodyPr/>
          <a:p>
            <a:pPr marL="343080" indent="-34272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Nouvelle version en moyenne tous les 20 jours.</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En moyenne 2,2 millions de téléchargements par mois.</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b050"/>
              </a:buClr>
              <a:buFont typeface="Arial"/>
              <a:buChar char="•"/>
            </a:pPr>
            <a:r>
              <a:rPr b="0" lang="fr-FR" sz="2200" spc="-1" strike="noStrike">
                <a:solidFill>
                  <a:srgbClr val="00b050"/>
                </a:solidFill>
                <a:uFill>
                  <a:solidFill>
                    <a:srgbClr val="ffffff"/>
                  </a:solidFill>
                </a:uFill>
                <a:latin typeface="Calibri"/>
              </a:rPr>
              <a:t>A été crée spécifiquement pour Angular (bien qu’il puisse être utilisé avec d’autres types d’applications).</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b050"/>
              </a:buClr>
              <a:buFont typeface="Arial"/>
              <a:buChar char="•"/>
            </a:pPr>
            <a:r>
              <a:rPr b="0" lang="fr-FR" sz="2200" spc="-1" strike="noStrike">
                <a:solidFill>
                  <a:srgbClr val="00b050"/>
                </a:solidFill>
                <a:uFill>
                  <a:solidFill>
                    <a:srgbClr val="ffffff"/>
                  </a:solidFill>
                </a:uFill>
                <a:latin typeface="Calibri"/>
              </a:rPr>
              <a:t>Est mis à jour régulièrement en coopération avec Angular.</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ff0000"/>
              </a:buClr>
              <a:buFont typeface="Arial"/>
              <a:buChar char="•"/>
            </a:pPr>
            <a:r>
              <a:rPr b="0" lang="fr-FR" sz="2200" spc="-1" strike="noStrike">
                <a:solidFill>
                  <a:srgbClr val="ff0000"/>
                </a:solidFill>
                <a:uFill>
                  <a:solidFill>
                    <a:srgbClr val="ffffff"/>
                  </a:solidFill>
                </a:uFill>
                <a:latin typeface="Calibri"/>
              </a:rPr>
              <a:t>Dépend de la collection d’APIs Selenium-WebDriver pour interagir avec le navigateur ce qui implique que pour tout  problème venant de cette collection l’équipe de Protractor doit attendre que l’équipe de Selenium-WebDriver règle par elle-même le problème.</a:t>
            </a:r>
            <a:r>
              <a:rPr b="0" lang="fr-FR" sz="2400" spc="-1" strike="noStrike" u="sng">
                <a:solidFill>
                  <a:srgbClr val="0000ff"/>
                </a:solidFill>
                <a:uFill>
                  <a:solidFill>
                    <a:srgbClr val="ffffff"/>
                  </a:solidFill>
                </a:uFill>
                <a:latin typeface="Calibri"/>
                <a:hlinkClick r:id="rId1"/>
              </a:rPr>
              <a:t> </a:t>
            </a:r>
            <a:endParaRPr b="0" lang="fr-FR" sz="3200" spc="-1" strike="noStrike">
              <a:solidFill>
                <a:srgbClr val="000000"/>
              </a:solidFill>
              <a:uFill>
                <a:solidFill>
                  <a:srgbClr val="ffffff"/>
                </a:solidFill>
              </a:uFill>
              <a:latin typeface="Calibri"/>
            </a:endParaRPr>
          </a:p>
        </p:txBody>
      </p:sp>
      <p:sp>
        <p:nvSpPr>
          <p:cNvPr id="191" name="TextShape 3"/>
          <p:cNvSpPr txBox="1"/>
          <p:nvPr/>
        </p:nvSpPr>
        <p:spPr>
          <a:xfrm>
            <a:off x="6553080" y="6356520"/>
            <a:ext cx="2133360" cy="364680"/>
          </a:xfrm>
          <a:prstGeom prst="rect">
            <a:avLst/>
          </a:prstGeom>
          <a:noFill/>
          <a:ln>
            <a:noFill/>
          </a:ln>
        </p:spPr>
        <p:txBody>
          <a:bodyPr anchor="ctr"/>
          <a:p>
            <a:pPr algn="r">
              <a:lnSpc>
                <a:spcPct val="100000"/>
              </a:lnSpc>
            </a:pPr>
            <a:fld id="{C3BF7C54-C562-4A8C-A559-F445B9EEFDA7}"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192" name="CustomShape 4"/>
          <p:cNvSpPr/>
          <p:nvPr/>
        </p:nvSpPr>
        <p:spPr>
          <a:xfrm>
            <a:off x="20160" y="6462360"/>
            <a:ext cx="9591840" cy="72972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Calibri"/>
              </a:rPr>
              <a:t>Source : </a:t>
            </a:r>
            <a:r>
              <a:rPr b="0" lang="fr-FR" sz="1200" spc="-1" strike="noStrike" u="sng">
                <a:solidFill>
                  <a:srgbClr val="0000ff"/>
                </a:solidFill>
                <a:uFill>
                  <a:solidFill>
                    <a:srgbClr val="ffffff"/>
                  </a:solidFill>
                </a:uFill>
                <a:latin typeface="Calibri"/>
                <a:hlinkClick r:id="rId2"/>
              </a:rPr>
              <a:t>https://www.quora.com/What-is-better-for-testing-a-web-application-Protractor-or-Selenium</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274680"/>
            <a:ext cx="8229240" cy="1142640"/>
          </a:xfrm>
          <a:prstGeom prst="rect">
            <a:avLst/>
          </a:prstGeom>
          <a:noFill/>
          <a:ln>
            <a:noFill/>
          </a:ln>
        </p:spPr>
        <p:txBody>
          <a:bodyPr anchor="ctr"/>
          <a:p>
            <a:pPr algn="ctr">
              <a:lnSpc>
                <a:spcPct val="100000"/>
              </a:lnSpc>
            </a:pPr>
            <a:r>
              <a:rPr b="0" lang="fr-FR" sz="3200" spc="-1" strike="noStrike">
                <a:solidFill>
                  <a:srgbClr val="000000"/>
                </a:solidFill>
                <a:uFill>
                  <a:solidFill>
                    <a:srgbClr val="ffffff"/>
                  </a:solidFill>
                </a:uFill>
                <a:latin typeface="Calibri"/>
              </a:rPr>
              <a:t>Selenium Webdriver pour les tests «end-to-end»</a:t>
            </a:r>
            <a:endParaRPr b="0" lang="fr-FR" sz="1800" spc="-1" strike="noStrike">
              <a:solidFill>
                <a:srgbClr val="000000"/>
              </a:solidFill>
              <a:uFill>
                <a:solidFill>
                  <a:srgbClr val="ffffff"/>
                </a:solidFill>
              </a:uFill>
              <a:latin typeface="Calibri"/>
            </a:endParaRPr>
          </a:p>
        </p:txBody>
      </p:sp>
      <p:sp>
        <p:nvSpPr>
          <p:cNvPr id="194" name="TextShape 2"/>
          <p:cNvSpPr txBox="1"/>
          <p:nvPr/>
        </p:nvSpPr>
        <p:spPr>
          <a:xfrm>
            <a:off x="457200" y="1600200"/>
            <a:ext cx="8229240" cy="4525560"/>
          </a:xfrm>
          <a:prstGeom prst="rect">
            <a:avLst/>
          </a:prstGeom>
          <a:noFill/>
          <a:ln>
            <a:noFill/>
          </a:ln>
        </p:spPr>
        <p:txBody>
          <a:bodyPr/>
          <a:p>
            <a:pPr marL="343080" indent="-342720" algn="just">
              <a:lnSpc>
                <a:spcPct val="100000"/>
              </a:lnSpc>
              <a:buClr>
                <a:srgbClr val="000000"/>
              </a:buClr>
              <a:buFont typeface="Arial"/>
              <a:buChar char="•"/>
            </a:pPr>
            <a:r>
              <a:rPr b="0" lang="fr-FR" sz="2200" spc="-1" strike="noStrike">
                <a:solidFill>
                  <a:srgbClr val="000000"/>
                </a:solidFill>
                <a:uFill>
                  <a:solidFill>
                    <a:srgbClr val="ffffff"/>
                  </a:solidFill>
                </a:uFill>
                <a:latin typeface="Calibri"/>
              </a:rPr>
              <a:t>Nouvelle version en moyenne tous les mois.</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200" spc="-1" strike="noStrike">
                <a:solidFill>
                  <a:srgbClr val="000000"/>
                </a:solidFill>
                <a:uFill>
                  <a:solidFill>
                    <a:srgbClr val="ffffff"/>
                  </a:solidFill>
                </a:uFill>
                <a:latin typeface="Calibri"/>
              </a:rPr>
              <a:t>En moyenne 4 millions de téléchargements par mois.</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b050"/>
              </a:buClr>
              <a:buFont typeface="Arial"/>
              <a:buChar char="•"/>
            </a:pPr>
            <a:r>
              <a:rPr b="0" lang="fr-FR" sz="2200" spc="-1" strike="noStrike">
                <a:solidFill>
                  <a:srgbClr val="00b050"/>
                </a:solidFill>
                <a:uFill>
                  <a:solidFill>
                    <a:srgbClr val="ffffff"/>
                  </a:solidFill>
                </a:uFill>
                <a:latin typeface="Calibri"/>
              </a:rPr>
              <a:t>Peut être utilisé avec plusieurs langages différents (C#, Java, Python…).</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ff0000"/>
              </a:buClr>
              <a:buFont typeface="Arial"/>
              <a:buChar char="•"/>
            </a:pPr>
            <a:r>
              <a:rPr b="0" lang="fr-FR" sz="2200" spc="-1" strike="noStrike">
                <a:solidFill>
                  <a:srgbClr val="ff0000"/>
                </a:solidFill>
                <a:uFill>
                  <a:solidFill>
                    <a:srgbClr val="ffffff"/>
                  </a:solidFill>
                </a:uFill>
                <a:latin typeface="Calibri"/>
              </a:rPr>
              <a:t>Ne contient pas des méthodes pré-faites qui sont très utiles dans Angular. </a:t>
            </a:r>
            <a:r>
              <a:rPr b="0" lang="fr-FR" sz="2200" spc="-1" strike="noStrike">
                <a:solidFill>
                  <a:srgbClr val="000000"/>
                </a:solidFill>
                <a:uFill>
                  <a:solidFill>
                    <a:srgbClr val="ffffff"/>
                  </a:solidFill>
                </a:uFill>
                <a:latin typeface="Calibri"/>
              </a:rPr>
              <a:t>(Incapacité de savoir quand la page est entièrement chargé ce qui est problématique pour certains test automatique.)</a:t>
            </a:r>
            <a:endParaRPr b="0" lang="fr-FR" sz="3200" spc="-1" strike="noStrike">
              <a:solidFill>
                <a:srgbClr val="000000"/>
              </a:solidFill>
              <a:uFill>
                <a:solidFill>
                  <a:srgbClr val="ffffff"/>
                </a:solidFill>
              </a:uFill>
              <a:latin typeface="Calibri"/>
            </a:endParaRPr>
          </a:p>
          <a:p>
            <a:pPr algn="just">
              <a:lnSpc>
                <a:spcPct val="100000"/>
              </a:lnSpc>
            </a:pPr>
            <a:r>
              <a:rPr b="0" lang="fr-FR" sz="2400" spc="-1" strike="noStrike">
                <a:solidFill>
                  <a:srgbClr val="000000"/>
                </a:solidFill>
                <a:uFill>
                  <a:solidFill>
                    <a:srgbClr val="ffffff"/>
                  </a:solidFill>
                </a:uFill>
                <a:latin typeface="Calibri"/>
              </a:rPr>
              <a:t>Un changement par rapport à Protractor :</a:t>
            </a:r>
            <a:endParaRPr b="0" lang="fr-FR" sz="3200" spc="-1" strike="noStrike">
              <a:solidFill>
                <a:srgbClr val="000000"/>
              </a:solidFill>
              <a:uFill>
                <a:solidFill>
                  <a:srgbClr val="ffffff"/>
                </a:solidFill>
              </a:uFill>
              <a:latin typeface="Calibri"/>
            </a:endParaRPr>
          </a:p>
        </p:txBody>
      </p:sp>
      <p:sp>
        <p:nvSpPr>
          <p:cNvPr id="195" name="TextShape 3"/>
          <p:cNvSpPr txBox="1"/>
          <p:nvPr/>
        </p:nvSpPr>
        <p:spPr>
          <a:xfrm>
            <a:off x="6553080" y="6356520"/>
            <a:ext cx="2133360" cy="364680"/>
          </a:xfrm>
          <a:prstGeom prst="rect">
            <a:avLst/>
          </a:prstGeom>
          <a:noFill/>
          <a:ln>
            <a:noFill/>
          </a:ln>
        </p:spPr>
        <p:txBody>
          <a:bodyPr anchor="ctr"/>
          <a:p>
            <a:pPr algn="r">
              <a:lnSpc>
                <a:spcPct val="100000"/>
              </a:lnSpc>
            </a:pPr>
            <a:fld id="{81AAE1E2-4D8E-43CF-A059-DBBB070A2DFC}"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196" name="CustomShape 4"/>
          <p:cNvSpPr/>
          <p:nvPr/>
        </p:nvSpPr>
        <p:spPr>
          <a:xfrm>
            <a:off x="1056240" y="4886280"/>
            <a:ext cx="1062000" cy="57636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600" spc="-1" strike="noStrike">
                <a:solidFill>
                  <a:srgbClr val="000000"/>
                </a:solidFill>
                <a:uFill>
                  <a:solidFill>
                    <a:srgbClr val="ffffff"/>
                  </a:solidFill>
                </a:uFill>
                <a:latin typeface="Calibri"/>
              </a:rPr>
              <a:t>Protractor</a:t>
            </a:r>
            <a:endParaRPr b="0" lang="fr-FR" sz="1800" spc="-1" strike="noStrike">
              <a:solidFill>
                <a:srgbClr val="000000"/>
              </a:solidFill>
              <a:uFill>
                <a:solidFill>
                  <a:srgbClr val="ffffff"/>
                </a:solidFill>
              </a:uFill>
              <a:latin typeface="Arial"/>
            </a:endParaRPr>
          </a:p>
        </p:txBody>
      </p:sp>
      <p:sp>
        <p:nvSpPr>
          <p:cNvPr id="197" name="CustomShape 5"/>
          <p:cNvSpPr/>
          <p:nvPr/>
        </p:nvSpPr>
        <p:spPr>
          <a:xfrm>
            <a:off x="1061640" y="5176080"/>
            <a:ext cx="2424600" cy="767880"/>
          </a:xfrm>
          <a:prstGeom prst="rect">
            <a:avLst/>
          </a:prstGeom>
          <a:solidFill>
            <a:schemeClr val="accent1">
              <a:lumMod val="60000"/>
              <a:lumOff val="40000"/>
            </a:schemeClr>
          </a:solidFill>
          <a:ln>
            <a:solidFill>
              <a:schemeClr val="accent1">
                <a:lumMod val="60000"/>
                <a:lumOff val="40000"/>
              </a:schemeClr>
            </a:solidFill>
            <a:round/>
          </a:ln>
        </p:spPr>
        <p:style>
          <a:lnRef idx="2">
            <a:schemeClr val="accent1">
              <a:shade val="50000"/>
            </a:schemeClr>
          </a:lnRef>
          <a:fillRef idx="1">
            <a:schemeClr val="accent1"/>
          </a:fillRef>
          <a:effectRef idx="0">
            <a:schemeClr val="accent1"/>
          </a:effectRef>
          <a:fontRef idx="minor"/>
        </p:style>
      </p:sp>
      <p:sp>
        <p:nvSpPr>
          <p:cNvPr id="198" name="CustomShape 6"/>
          <p:cNvSpPr/>
          <p:nvPr/>
        </p:nvSpPr>
        <p:spPr>
          <a:xfrm>
            <a:off x="1094400" y="5401080"/>
            <a:ext cx="2359080" cy="6382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000000"/>
                </a:solidFill>
                <a:uFill>
                  <a:solidFill>
                    <a:srgbClr val="ffffff"/>
                  </a:solidFill>
                </a:uFill>
                <a:latin typeface="Calibri"/>
              </a:rPr>
              <a:t>Selenium-Webdriver</a:t>
            </a:r>
            <a:endParaRPr b="0" lang="fr-FR" sz="1800" spc="-1" strike="noStrike">
              <a:solidFill>
                <a:srgbClr val="000000"/>
              </a:solidFill>
              <a:uFill>
                <a:solidFill>
                  <a:srgbClr val="ffffff"/>
                </a:solidFill>
              </a:uFill>
              <a:latin typeface="Arial"/>
            </a:endParaRPr>
          </a:p>
        </p:txBody>
      </p:sp>
      <p:sp>
        <p:nvSpPr>
          <p:cNvPr id="199" name="CustomShape 7"/>
          <p:cNvSpPr/>
          <p:nvPr/>
        </p:nvSpPr>
        <p:spPr>
          <a:xfrm>
            <a:off x="878760" y="4838040"/>
            <a:ext cx="2790000" cy="1444320"/>
          </a:xfrm>
          <a:prstGeom prst="rect">
            <a:avLst/>
          </a:prstGeom>
          <a:solidFill>
            <a:schemeClr val="accent1">
              <a:lumMod val="75000"/>
              <a:alpha val="37000"/>
            </a:schemeClr>
          </a:solidFill>
          <a:ln>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200" name="CustomShape 8"/>
          <p:cNvSpPr/>
          <p:nvPr/>
        </p:nvSpPr>
        <p:spPr>
          <a:xfrm>
            <a:off x="3774600" y="5560560"/>
            <a:ext cx="1656000" cy="360"/>
          </a:xfrm>
          <a:custGeom>
            <a:avLst/>
            <a:gdLst/>
            <a:ahLst/>
            <a:rect l="l" t="t" r="r" b="b"/>
            <a:pathLst>
              <a:path w="21600" h="21600">
                <a:moveTo>
                  <a:pt x="0" y="0"/>
                </a:moveTo>
                <a:lnTo>
                  <a:pt x="21600" y="21600"/>
                </a:lnTo>
              </a:path>
            </a:pathLst>
          </a:custGeom>
          <a:noFill/>
          <a:ln w="22320">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201" name="CustomShape 9"/>
          <p:cNvSpPr/>
          <p:nvPr/>
        </p:nvSpPr>
        <p:spPr>
          <a:xfrm>
            <a:off x="5583240" y="5151240"/>
            <a:ext cx="2424600" cy="767880"/>
          </a:xfrm>
          <a:prstGeom prst="rect">
            <a:avLst/>
          </a:prstGeom>
          <a:solidFill>
            <a:schemeClr val="accent1">
              <a:lumMod val="60000"/>
              <a:lumOff val="40000"/>
            </a:schemeClr>
          </a:solidFill>
          <a:ln>
            <a:solidFill>
              <a:schemeClr val="accent1">
                <a:lumMod val="60000"/>
                <a:lumOff val="40000"/>
              </a:schemeClr>
            </a:solidFill>
            <a:round/>
          </a:ln>
        </p:spPr>
        <p:style>
          <a:lnRef idx="2">
            <a:schemeClr val="accent1">
              <a:shade val="50000"/>
            </a:schemeClr>
          </a:lnRef>
          <a:fillRef idx="1">
            <a:schemeClr val="accent1"/>
          </a:fillRef>
          <a:effectRef idx="0">
            <a:schemeClr val="accent1"/>
          </a:effectRef>
          <a:fontRef idx="minor"/>
        </p:style>
      </p:sp>
      <p:sp>
        <p:nvSpPr>
          <p:cNvPr id="202" name="CustomShape 10"/>
          <p:cNvSpPr/>
          <p:nvPr/>
        </p:nvSpPr>
        <p:spPr>
          <a:xfrm>
            <a:off x="5616000" y="5375880"/>
            <a:ext cx="2359080" cy="6382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000000"/>
                </a:solidFill>
                <a:uFill>
                  <a:solidFill>
                    <a:srgbClr val="ffffff"/>
                  </a:solidFill>
                </a:uFill>
                <a:latin typeface="Calibri"/>
              </a:rPr>
              <a:t>Selenium-Webdriver</a:t>
            </a:r>
            <a:endParaRPr b="0" lang="fr-FR" sz="1800" spc="-1" strike="noStrike">
              <a:solidFill>
                <a:srgbClr val="000000"/>
              </a:solidFill>
              <a:uFill>
                <a:solidFill>
                  <a:srgbClr val="ffffff"/>
                </a:solidFill>
              </a:uFill>
              <a:latin typeface="Arial"/>
            </a:endParaRPr>
          </a:p>
        </p:txBody>
      </p:sp>
      <p:sp>
        <p:nvSpPr>
          <p:cNvPr id="203" name="CustomShape 11"/>
          <p:cNvSpPr/>
          <p:nvPr/>
        </p:nvSpPr>
        <p:spPr>
          <a:xfrm>
            <a:off x="3918240" y="4963320"/>
            <a:ext cx="1368360" cy="942840"/>
          </a:xfrm>
          <a:prstGeom prst="rect">
            <a:avLst/>
          </a:prstGeom>
          <a:noFill/>
          <a:ln>
            <a:noFill/>
          </a:ln>
        </p:spPr>
        <p:style>
          <a:lnRef idx="0"/>
          <a:fillRef idx="0"/>
          <a:effectRef idx="0"/>
          <a:fontRef idx="minor"/>
        </p:style>
        <p:txBody>
          <a:bodyPr lIns="90000" rIns="90000" tIns="45000" bIns="45000"/>
          <a:p>
            <a:pPr>
              <a:lnSpc>
                <a:spcPct val="100000"/>
              </a:lnSpc>
            </a:pPr>
            <a:r>
              <a:rPr b="0" lang="fr-FR" sz="2800" spc="-1" strike="noStrike">
                <a:solidFill>
                  <a:srgbClr val="4f81bd"/>
                </a:solidFill>
                <a:uFill>
                  <a:solidFill>
                    <a:srgbClr val="ffffff"/>
                  </a:solidFill>
                </a:uFill>
                <a:latin typeface="Calibri"/>
              </a:rPr>
              <a:t>devient</a:t>
            </a:r>
            <a:endParaRPr b="0" lang="fr-FR" sz="1800" spc="-1" strike="noStrike">
              <a:solidFill>
                <a:srgbClr val="000000"/>
              </a:solidFill>
              <a:uFill>
                <a:solidFill>
                  <a:srgbClr val="ffffff"/>
                </a:solidFill>
              </a:uFill>
              <a:latin typeface="Arial"/>
            </a:endParaRPr>
          </a:p>
        </p:txBody>
      </p:sp>
      <p:sp>
        <p:nvSpPr>
          <p:cNvPr id="204" name="CustomShape 12"/>
          <p:cNvSpPr/>
          <p:nvPr/>
        </p:nvSpPr>
        <p:spPr>
          <a:xfrm>
            <a:off x="-14400" y="6462360"/>
            <a:ext cx="4587480" cy="72972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Calibri"/>
              </a:rPr>
              <a:t>Source: </a:t>
            </a:r>
            <a:r>
              <a:rPr b="0" lang="fr-FR" sz="1200" spc="-1" strike="noStrike" u="sng">
                <a:solidFill>
                  <a:srgbClr val="0000ff"/>
                </a:solidFill>
                <a:uFill>
                  <a:solidFill>
                    <a:srgbClr val="ffffff"/>
                  </a:solidFill>
                </a:uFill>
                <a:latin typeface="Calibri"/>
                <a:hlinkClick r:id="rId1"/>
              </a:rPr>
              <a:t>https</a:t>
            </a:r>
            <a:r>
              <a:rPr b="0" lang="fr-FR" sz="1200" spc="-1" strike="noStrike" u="sng">
                <a:solidFill>
                  <a:srgbClr val="0000ff"/>
                </a:solidFill>
                <a:uFill>
                  <a:solidFill>
                    <a:srgbClr val="ffffff"/>
                  </a:solidFill>
                </a:uFill>
                <a:latin typeface="Calibri"/>
                <a:hlinkClick r:id="rId2"/>
              </a:rPr>
              <a:t>://</a:t>
            </a:r>
            <a:r>
              <a:rPr b="0" lang="fr-FR" sz="1200" spc="-1" strike="noStrike" u="sng">
                <a:solidFill>
                  <a:srgbClr val="0000ff"/>
                </a:solidFill>
                <a:uFill>
                  <a:solidFill>
                    <a:srgbClr val="ffffff"/>
                  </a:solidFill>
                </a:uFill>
                <a:latin typeface="Calibri"/>
                <a:hlinkClick r:id="rId3"/>
              </a:rPr>
              <a:t>www.seleniumhq.org/about/platforms.jsp</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457200" y="274680"/>
            <a:ext cx="8229240" cy="114264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a:rPr>
              <a:t>Une installation commune </a:t>
            </a:r>
            <a:endParaRPr b="0" lang="fr-FR" sz="1800" spc="-1" strike="noStrike">
              <a:solidFill>
                <a:srgbClr val="000000"/>
              </a:solidFill>
              <a:uFill>
                <a:solidFill>
                  <a:srgbClr val="ffffff"/>
                </a:solidFill>
              </a:uFill>
              <a:latin typeface="Calibri"/>
            </a:endParaRPr>
          </a:p>
        </p:txBody>
      </p:sp>
      <p:sp>
        <p:nvSpPr>
          <p:cNvPr id="206" name="TextShape 2"/>
          <p:cNvSpPr txBox="1"/>
          <p:nvPr/>
        </p:nvSpPr>
        <p:spPr>
          <a:xfrm>
            <a:off x="152280" y="3053160"/>
            <a:ext cx="8376480" cy="3240000"/>
          </a:xfrm>
          <a:prstGeom prst="rect">
            <a:avLst/>
          </a:prstGeom>
          <a:noFill/>
          <a:ln>
            <a:noFill/>
          </a:ln>
        </p:spPr>
        <p:txBody>
          <a:bodyPr/>
          <a:p>
            <a:pPr algn="just">
              <a:lnSpc>
                <a:spcPct val="100000"/>
              </a:lnSpc>
            </a:pPr>
            <a:r>
              <a:rPr b="0" lang="fr-FR" sz="2400" spc="-1" strike="noStrike">
                <a:solidFill>
                  <a:srgbClr val="000000"/>
                </a:solidFill>
                <a:uFill>
                  <a:solidFill>
                    <a:srgbClr val="ffffff"/>
                  </a:solidFill>
                </a:uFill>
                <a:latin typeface="Calibri"/>
              </a:rPr>
              <a:t>Il suffit pour chacun d’entrer la commande NPM d’installation associée :</a:t>
            </a:r>
            <a:endParaRPr b="0" lang="fr-FR" sz="3200" spc="-1" strike="noStrike">
              <a:solidFill>
                <a:srgbClr val="000000"/>
              </a:solidFill>
              <a:uFill>
                <a:solidFill>
                  <a:srgbClr val="ffffff"/>
                </a:solidFill>
              </a:uFill>
              <a:latin typeface="Calibri"/>
            </a:endParaRPr>
          </a:p>
          <a:p>
            <a:pPr algn="just">
              <a:lnSpc>
                <a:spcPct val="100000"/>
              </a:lnSpc>
            </a:pP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2200" spc="-1" strike="noStrike">
                <a:solidFill>
                  <a:srgbClr val="000000"/>
                </a:solidFill>
                <a:uFill>
                  <a:solidFill>
                    <a:srgbClr val="ffffff"/>
                  </a:solidFill>
                </a:uFill>
                <a:latin typeface="Calibri"/>
              </a:rPr>
              <a:t>npm install karma --save-dev </a:t>
            </a:r>
            <a:r>
              <a:rPr b="0" lang="fr-FR" sz="2200" spc="-1" strike="noStrike">
                <a:solidFill>
                  <a:srgbClr val="000000"/>
                </a:solidFill>
                <a:uFill>
                  <a:solidFill>
                    <a:srgbClr val="ffffff"/>
                  </a:solidFill>
                </a:uFill>
                <a:latin typeface="Calibri"/>
              </a:rPr>
              <a:t>
</a:t>
            </a:r>
            <a:r>
              <a:rPr b="0" lang="fr-FR" sz="2200" spc="-1" strike="noStrike">
                <a:solidFill>
                  <a:srgbClr val="000000"/>
                </a:solidFill>
                <a:uFill>
                  <a:solidFill>
                    <a:srgbClr val="ffffff"/>
                  </a:solidFill>
                </a:uFill>
                <a:latin typeface="Calibri"/>
              </a:rPr>
              <a:t> </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200" spc="-1" strike="noStrike">
                <a:solidFill>
                  <a:srgbClr val="000000"/>
                </a:solidFill>
                <a:uFill>
                  <a:solidFill>
                    <a:srgbClr val="ffffff"/>
                  </a:solidFill>
                </a:uFill>
                <a:latin typeface="Calibri"/>
              </a:rPr>
              <a:t>npm install webdriverio</a:t>
            </a:r>
            <a:endParaRPr b="0" lang="fr-FR" sz="3200" spc="-1" strike="noStrike">
              <a:solidFill>
                <a:srgbClr val="000000"/>
              </a:solidFill>
              <a:uFill>
                <a:solidFill>
                  <a:srgbClr val="ffffff"/>
                </a:solidFill>
              </a:uFill>
              <a:latin typeface="Calibri"/>
            </a:endParaRPr>
          </a:p>
          <a:p>
            <a:pPr algn="just">
              <a:lnSpc>
                <a:spcPct val="100000"/>
              </a:lnSpc>
            </a:pP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200" spc="-1" strike="noStrike">
                <a:solidFill>
                  <a:srgbClr val="000000"/>
                </a:solidFill>
                <a:uFill>
                  <a:solidFill>
                    <a:srgbClr val="ffffff"/>
                  </a:solidFill>
                </a:uFill>
                <a:latin typeface="Calibri"/>
              </a:rPr>
              <a:t>npm install [-g] nightwatch</a:t>
            </a:r>
            <a:endParaRPr b="0" lang="fr-FR" sz="3200" spc="-1" strike="noStrike">
              <a:solidFill>
                <a:srgbClr val="000000"/>
              </a:solidFill>
              <a:uFill>
                <a:solidFill>
                  <a:srgbClr val="ffffff"/>
                </a:solidFill>
              </a:uFill>
              <a:latin typeface="Calibri"/>
            </a:endParaRPr>
          </a:p>
          <a:p>
            <a:pPr algn="just">
              <a:lnSpc>
                <a:spcPct val="100000"/>
              </a:lnSpc>
            </a:pP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200" spc="-1" strike="noStrike">
                <a:solidFill>
                  <a:srgbClr val="000000"/>
                </a:solidFill>
                <a:uFill>
                  <a:solidFill>
                    <a:srgbClr val="ffffff"/>
                  </a:solidFill>
                </a:uFill>
                <a:latin typeface="Calibri"/>
              </a:rPr>
              <a:t>npm install -g protractor</a:t>
            </a:r>
            <a:endParaRPr b="0" lang="fr-FR" sz="3200" spc="-1" strike="noStrike">
              <a:solidFill>
                <a:srgbClr val="000000"/>
              </a:solidFill>
              <a:uFill>
                <a:solidFill>
                  <a:srgbClr val="ffffff"/>
                </a:solidFill>
              </a:uFill>
              <a:latin typeface="Calibri"/>
            </a:endParaRPr>
          </a:p>
          <a:p>
            <a:pPr algn="just">
              <a:lnSpc>
                <a:spcPct val="100000"/>
              </a:lnSpc>
            </a:pP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200" spc="-1" strike="noStrike">
                <a:solidFill>
                  <a:srgbClr val="000000"/>
                </a:solidFill>
                <a:uFill>
                  <a:solidFill>
                    <a:srgbClr val="ffffff"/>
                  </a:solidFill>
                </a:uFill>
                <a:latin typeface="Calibri"/>
              </a:rPr>
              <a:t>npm install selenium-webdriver</a:t>
            </a:r>
            <a:endParaRPr b="0" lang="fr-FR" sz="3200" spc="-1" strike="noStrike">
              <a:solidFill>
                <a:srgbClr val="000000"/>
              </a:solidFill>
              <a:uFill>
                <a:solidFill>
                  <a:srgbClr val="ffffff"/>
                </a:solidFill>
              </a:uFill>
              <a:latin typeface="Calibri"/>
            </a:endParaRPr>
          </a:p>
        </p:txBody>
      </p:sp>
      <p:sp>
        <p:nvSpPr>
          <p:cNvPr id="207" name="TextShape 3"/>
          <p:cNvSpPr txBox="1"/>
          <p:nvPr/>
        </p:nvSpPr>
        <p:spPr>
          <a:xfrm>
            <a:off x="6553080" y="6356520"/>
            <a:ext cx="2133360" cy="364680"/>
          </a:xfrm>
          <a:prstGeom prst="rect">
            <a:avLst/>
          </a:prstGeom>
          <a:noFill/>
          <a:ln>
            <a:noFill/>
          </a:ln>
        </p:spPr>
        <p:txBody>
          <a:bodyPr anchor="ctr"/>
          <a:p>
            <a:pPr algn="r">
              <a:lnSpc>
                <a:spcPct val="100000"/>
              </a:lnSpc>
            </a:pPr>
            <a:fld id="{1D3EB52F-BB7C-4D0F-AD34-C5382E238173}"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pic>
        <p:nvPicPr>
          <p:cNvPr id="208" name="Picture 2" descr=""/>
          <p:cNvPicPr/>
          <p:nvPr/>
        </p:nvPicPr>
        <p:blipFill>
          <a:blip r:embed="rId1"/>
          <a:stretch/>
        </p:blipFill>
        <p:spPr>
          <a:xfrm>
            <a:off x="7440840" y="1742400"/>
            <a:ext cx="935640" cy="935640"/>
          </a:xfrm>
          <a:prstGeom prst="rect">
            <a:avLst/>
          </a:prstGeom>
          <a:ln>
            <a:noFill/>
          </a:ln>
        </p:spPr>
      </p:pic>
      <p:pic>
        <p:nvPicPr>
          <p:cNvPr id="209" name="Picture 3" descr=""/>
          <p:cNvPicPr/>
          <p:nvPr/>
        </p:nvPicPr>
        <p:blipFill>
          <a:blip r:embed="rId2"/>
          <a:stretch/>
        </p:blipFill>
        <p:spPr>
          <a:xfrm>
            <a:off x="6588360" y="1784160"/>
            <a:ext cx="852480" cy="852480"/>
          </a:xfrm>
          <a:prstGeom prst="rect">
            <a:avLst/>
          </a:prstGeom>
          <a:ln>
            <a:noFill/>
          </a:ln>
        </p:spPr>
      </p:pic>
      <p:sp>
        <p:nvSpPr>
          <p:cNvPr id="210" name="CustomShape 4"/>
          <p:cNvSpPr/>
          <p:nvPr/>
        </p:nvSpPr>
        <p:spPr>
          <a:xfrm>
            <a:off x="152280" y="1853280"/>
            <a:ext cx="6444000" cy="935640"/>
          </a:xfrm>
          <a:prstGeom prst="rect">
            <a:avLst/>
          </a:prstGeom>
          <a:noFill/>
          <a:ln>
            <a:noFill/>
          </a:ln>
        </p:spPr>
        <p:style>
          <a:lnRef idx="0"/>
          <a:fillRef idx="0"/>
          <a:effectRef idx="0"/>
          <a:fontRef idx="minor"/>
        </p:style>
        <p:txBody>
          <a:bodyPr/>
          <a:p>
            <a:pPr marL="343080" indent="-34272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Tous les outils proposés peuvent s’installer à partir de </a:t>
            </a:r>
            <a:r>
              <a:rPr b="1" lang="fr-FR" sz="2400" spc="-1" strike="noStrike">
                <a:solidFill>
                  <a:srgbClr val="000000"/>
                </a:solidFill>
                <a:uFill>
                  <a:solidFill>
                    <a:srgbClr val="ffffff"/>
                  </a:solidFill>
                </a:uFill>
                <a:latin typeface="Calibri"/>
              </a:rPr>
              <a:t>Node.js</a:t>
            </a:r>
            <a:r>
              <a:rPr b="0" lang="fr-FR" sz="2400" spc="-1" strike="noStrike">
                <a:solidFill>
                  <a:srgbClr val="000000"/>
                </a:solidFill>
                <a:uFill>
                  <a:solidFill>
                    <a:srgbClr val="ffffff"/>
                  </a:solidFill>
                </a:uFill>
                <a:latin typeface="Calibri"/>
              </a:rPr>
              <a:t> déjà utilisé pour </a:t>
            </a:r>
            <a:r>
              <a:rPr b="1" lang="fr-FR" sz="2400" spc="-1" strike="noStrike">
                <a:solidFill>
                  <a:srgbClr val="000000"/>
                </a:solidFill>
                <a:uFill>
                  <a:solidFill>
                    <a:srgbClr val="ffffff"/>
                  </a:solidFill>
                </a:uFill>
                <a:latin typeface="Calibri"/>
              </a:rPr>
              <a:t>Angular</a:t>
            </a:r>
            <a:r>
              <a:rPr b="0" lang="fr-FR" sz="2400" spc="-1" strike="noStrike">
                <a:solidFill>
                  <a:srgbClr val="000000"/>
                </a:solidFill>
                <a:uFill>
                  <a:solidFill>
                    <a:srgbClr val="ffffff"/>
                  </a:solidFill>
                </a:uFill>
                <a:latin typeface="Calibri"/>
              </a:rPr>
              <a:t>.  </a:t>
            </a:r>
            <a:endParaRPr b="0" lang="fr-FR" sz="3200" spc="-1" strike="noStrike">
              <a:solidFill>
                <a:srgbClr val="000000"/>
              </a:solidFill>
              <a:uFill>
                <a:solidFill>
                  <a:srgbClr val="ffffff"/>
                </a:solidFill>
              </a:uFill>
              <a:latin typeface="Arial"/>
            </a:endParaRPr>
          </a:p>
        </p:txBody>
      </p:sp>
      <p:pic>
        <p:nvPicPr>
          <p:cNvPr id="211" name="Picture 5" descr=""/>
          <p:cNvPicPr/>
          <p:nvPr/>
        </p:nvPicPr>
        <p:blipFill>
          <a:blip r:embed="rId3"/>
          <a:stretch/>
        </p:blipFill>
        <p:spPr>
          <a:xfrm>
            <a:off x="3952800" y="3429000"/>
            <a:ext cx="647640" cy="647640"/>
          </a:xfrm>
          <a:prstGeom prst="rect">
            <a:avLst/>
          </a:prstGeom>
          <a:ln>
            <a:noFill/>
          </a:ln>
        </p:spPr>
      </p:pic>
      <p:pic>
        <p:nvPicPr>
          <p:cNvPr id="212" name="Picture 7" descr=""/>
          <p:cNvPicPr/>
          <p:nvPr/>
        </p:nvPicPr>
        <p:blipFill>
          <a:blip r:embed="rId4"/>
          <a:stretch/>
        </p:blipFill>
        <p:spPr>
          <a:xfrm>
            <a:off x="4124160" y="4019760"/>
            <a:ext cx="524880" cy="524880"/>
          </a:xfrm>
          <a:prstGeom prst="rect">
            <a:avLst/>
          </a:prstGeom>
          <a:ln>
            <a:noFill/>
          </a:ln>
        </p:spPr>
      </p:pic>
      <p:pic>
        <p:nvPicPr>
          <p:cNvPr id="213" name="Picture 9" descr=""/>
          <p:cNvPicPr/>
          <p:nvPr/>
        </p:nvPicPr>
        <p:blipFill>
          <a:blip r:embed="rId5"/>
          <a:stretch/>
        </p:blipFill>
        <p:spPr>
          <a:xfrm>
            <a:off x="4092480" y="4573800"/>
            <a:ext cx="609840" cy="657360"/>
          </a:xfrm>
          <a:prstGeom prst="rect">
            <a:avLst/>
          </a:prstGeom>
          <a:ln>
            <a:noFill/>
          </a:ln>
        </p:spPr>
      </p:pic>
      <p:sp>
        <p:nvSpPr>
          <p:cNvPr id="214" name="CustomShape 5"/>
          <p:cNvSpPr/>
          <p:nvPr/>
        </p:nvSpPr>
        <p:spPr>
          <a:xfrm>
            <a:off x="155520" y="-144360"/>
            <a:ext cx="304560" cy="304560"/>
          </a:xfrm>
          <a:prstGeom prst="rect">
            <a:avLst/>
          </a:prstGeom>
          <a:noFill/>
          <a:ln>
            <a:noFill/>
          </a:ln>
        </p:spPr>
        <p:style>
          <a:lnRef idx="0"/>
          <a:fillRef idx="0"/>
          <a:effectRef idx="0"/>
          <a:fontRef idx="minor"/>
        </p:style>
      </p:sp>
      <p:pic>
        <p:nvPicPr>
          <p:cNvPr id="215" name="Picture 12" descr=""/>
          <p:cNvPicPr/>
          <p:nvPr/>
        </p:nvPicPr>
        <p:blipFill>
          <a:blip r:embed="rId6"/>
          <a:stretch/>
        </p:blipFill>
        <p:spPr>
          <a:xfrm>
            <a:off x="4125240" y="5231880"/>
            <a:ext cx="543960" cy="543960"/>
          </a:xfrm>
          <a:prstGeom prst="rect">
            <a:avLst/>
          </a:prstGeom>
          <a:ln>
            <a:noFill/>
          </a:ln>
        </p:spPr>
      </p:pic>
      <p:pic>
        <p:nvPicPr>
          <p:cNvPr id="216" name="Picture 4" descr=""/>
          <p:cNvPicPr/>
          <p:nvPr/>
        </p:nvPicPr>
        <p:blipFill>
          <a:blip r:embed="rId7"/>
          <a:stretch/>
        </p:blipFill>
        <p:spPr>
          <a:xfrm>
            <a:off x="4090320" y="5776200"/>
            <a:ext cx="729360" cy="6602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57200" y="274680"/>
            <a:ext cx="8229240" cy="1142640"/>
          </a:xfrm>
          <a:prstGeom prst="rect">
            <a:avLst/>
          </a:prstGeom>
          <a:noFill/>
          <a:ln>
            <a:noFill/>
          </a:ln>
        </p:spPr>
        <p:txBody>
          <a:bodyPr anchor="ctr"/>
          <a:p>
            <a:endParaRPr b="0" lang="fr-FR" sz="1800" spc="-1" strike="noStrike">
              <a:solidFill>
                <a:srgbClr val="000000"/>
              </a:solidFill>
              <a:uFill>
                <a:solidFill>
                  <a:srgbClr val="ffffff"/>
                </a:solidFill>
              </a:uFill>
              <a:latin typeface="Calibri"/>
            </a:endParaRPr>
          </a:p>
        </p:txBody>
      </p:sp>
      <p:sp>
        <p:nvSpPr>
          <p:cNvPr id="218" name="TextShape 2"/>
          <p:cNvSpPr txBox="1"/>
          <p:nvPr/>
        </p:nvSpPr>
        <p:spPr>
          <a:xfrm>
            <a:off x="457200" y="1600200"/>
            <a:ext cx="8362800" cy="676440"/>
          </a:xfrm>
          <a:prstGeom prst="rect">
            <a:avLst/>
          </a:prstGeom>
          <a:noFill/>
          <a:ln>
            <a:noFill/>
          </a:ln>
        </p:spPr>
        <p:txBody>
          <a:bodyPr/>
          <a:p>
            <a:pPr>
              <a:lnSpc>
                <a:spcPct val="100000"/>
              </a:lnSpc>
            </a:pPr>
            <a:r>
              <a:rPr b="0" lang="fr-FR" sz="2400" spc="-1" strike="noStrike">
                <a:solidFill>
                  <a:srgbClr val="000000"/>
                </a:solidFill>
                <a:uFill>
                  <a:solidFill>
                    <a:srgbClr val="ffffff"/>
                  </a:solidFill>
                </a:uFill>
                <a:latin typeface="Calibri"/>
              </a:rPr>
              <a:t>Cependant chaque outil nécessite une configuration particulière :</a:t>
            </a: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p:txBody>
      </p:sp>
      <p:sp>
        <p:nvSpPr>
          <p:cNvPr id="219" name="TextShape 3"/>
          <p:cNvSpPr txBox="1"/>
          <p:nvPr/>
        </p:nvSpPr>
        <p:spPr>
          <a:xfrm>
            <a:off x="6553080" y="6356520"/>
            <a:ext cx="2133360" cy="364680"/>
          </a:xfrm>
          <a:prstGeom prst="rect">
            <a:avLst/>
          </a:prstGeom>
          <a:noFill/>
          <a:ln>
            <a:noFill/>
          </a:ln>
        </p:spPr>
        <p:txBody>
          <a:bodyPr anchor="ctr"/>
          <a:p>
            <a:pPr algn="r">
              <a:lnSpc>
                <a:spcPct val="100000"/>
              </a:lnSpc>
            </a:pPr>
            <a:fld id="{1B4AD592-2491-4DDB-A9B1-19E5CF33B0EC}"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220" name="CustomShape 4"/>
          <p:cNvSpPr/>
          <p:nvPr/>
        </p:nvSpPr>
        <p:spPr>
          <a:xfrm>
            <a:off x="179640" y="2369880"/>
            <a:ext cx="5040360" cy="3075120"/>
          </a:xfrm>
          <a:prstGeom prst="rect">
            <a:avLst/>
          </a:prstGeom>
          <a:noFill/>
          <a:ln>
            <a:noFill/>
          </a:ln>
        </p:spPr>
        <p:style>
          <a:lnRef idx="0"/>
          <a:fillRef idx="0"/>
          <a:effectRef idx="0"/>
          <a:fontRef idx="minor"/>
        </p:style>
        <p:txBody>
          <a:bodyPr/>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Il faut utiliser un framework de test (par exemple Jasmine) pour Karma </a:t>
            </a:r>
            <a:endParaRPr b="0" lang="fr-FR" sz="3200" spc="-1" strike="noStrike">
              <a:solidFill>
                <a:srgbClr val="000000"/>
              </a:solidFill>
              <a:uFill>
                <a:solidFill>
                  <a:srgbClr val="ffffff"/>
                </a:solidFill>
              </a:uFill>
              <a:latin typeface="Arial"/>
            </a:endParaRPr>
          </a:p>
          <a:p>
            <a:pPr algn="just">
              <a:lnSpc>
                <a:spcPct val="100000"/>
              </a:lnSpc>
            </a:pPr>
            <a:endParaRPr b="0" lang="fr-FR" sz="3200" spc="-1" strike="noStrike">
              <a:solidFill>
                <a:srgbClr val="000000"/>
              </a:solidFill>
              <a:uFill>
                <a:solidFill>
                  <a:srgbClr val="ffffff"/>
                </a:solidFill>
              </a:uFill>
              <a:latin typeface="Arial"/>
            </a:endParaRPr>
          </a:p>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Il faut utiliser un serveur Selenium pour faire fonctionner le test avec WebDriverIO de même pour NightWatch et Protractor. Il faut de plus penser à créer un fichier de configuration propre à chacun des outils.</a:t>
            </a:r>
            <a:endParaRPr b="0" lang="fr-FR" sz="3200" spc="-1" strike="noStrike">
              <a:solidFill>
                <a:srgbClr val="000000"/>
              </a:solidFill>
              <a:uFill>
                <a:solidFill>
                  <a:srgbClr val="ffffff"/>
                </a:solidFill>
              </a:uFill>
              <a:latin typeface="Arial"/>
            </a:endParaRPr>
          </a:p>
        </p:txBody>
      </p:sp>
      <p:pic>
        <p:nvPicPr>
          <p:cNvPr id="221" name="Picture 5" descr=""/>
          <p:cNvPicPr/>
          <p:nvPr/>
        </p:nvPicPr>
        <p:blipFill>
          <a:blip r:embed="rId1"/>
          <a:stretch/>
        </p:blipFill>
        <p:spPr>
          <a:xfrm>
            <a:off x="6048000" y="2390760"/>
            <a:ext cx="647640" cy="647640"/>
          </a:xfrm>
          <a:prstGeom prst="rect">
            <a:avLst/>
          </a:prstGeom>
          <a:ln>
            <a:noFill/>
          </a:ln>
        </p:spPr>
      </p:pic>
      <p:pic>
        <p:nvPicPr>
          <p:cNvPr id="222" name="Picture 2" descr=""/>
          <p:cNvPicPr/>
          <p:nvPr/>
        </p:nvPicPr>
        <p:blipFill>
          <a:blip r:embed="rId2"/>
          <a:stretch/>
        </p:blipFill>
        <p:spPr>
          <a:xfrm>
            <a:off x="7242840" y="2432880"/>
            <a:ext cx="608040" cy="605520"/>
          </a:xfrm>
          <a:prstGeom prst="rect">
            <a:avLst/>
          </a:prstGeom>
          <a:ln>
            <a:noFill/>
          </a:ln>
        </p:spPr>
      </p:pic>
      <p:sp>
        <p:nvSpPr>
          <p:cNvPr id="223" name="CustomShape 5"/>
          <p:cNvSpPr/>
          <p:nvPr/>
        </p:nvSpPr>
        <p:spPr>
          <a:xfrm>
            <a:off x="6732000" y="2354760"/>
            <a:ext cx="503640" cy="719640"/>
          </a:xfrm>
          <a:prstGeom prst="rect">
            <a:avLst/>
          </a:prstGeom>
          <a:noFill/>
          <a:ln>
            <a:noFill/>
          </a:ln>
        </p:spPr>
        <p:style>
          <a:lnRef idx="0"/>
          <a:fillRef idx="0"/>
          <a:effectRef idx="0"/>
          <a:fontRef idx="minor"/>
        </p:style>
        <p:txBody>
          <a:bodyPr/>
          <a:p>
            <a:pPr algn="ctr">
              <a:lnSpc>
                <a:spcPct val="100000"/>
              </a:lnSpc>
            </a:pPr>
            <a:r>
              <a:rPr b="0" lang="fr-FR" sz="4400" spc="-1" strike="noStrike">
                <a:solidFill>
                  <a:srgbClr val="000000"/>
                </a:solidFill>
                <a:uFill>
                  <a:solidFill>
                    <a:srgbClr val="ffffff"/>
                  </a:solidFill>
                </a:uFill>
                <a:latin typeface="Calibri"/>
              </a:rPr>
              <a:t>+</a:t>
            </a:r>
            <a:endParaRPr b="0" lang="fr-FR" sz="3200" spc="-1" strike="noStrike">
              <a:solidFill>
                <a:srgbClr val="000000"/>
              </a:solidFill>
              <a:uFill>
                <a:solidFill>
                  <a:srgbClr val="ffffff"/>
                </a:solidFill>
              </a:uFill>
              <a:latin typeface="Arial"/>
            </a:endParaRPr>
          </a:p>
        </p:txBody>
      </p:sp>
      <p:pic>
        <p:nvPicPr>
          <p:cNvPr id="224" name="Picture 7" descr=""/>
          <p:cNvPicPr/>
          <p:nvPr/>
        </p:nvPicPr>
        <p:blipFill>
          <a:blip r:embed="rId3"/>
          <a:stretch/>
        </p:blipFill>
        <p:spPr>
          <a:xfrm>
            <a:off x="6019200" y="3353400"/>
            <a:ext cx="524880" cy="524880"/>
          </a:xfrm>
          <a:prstGeom prst="rect">
            <a:avLst/>
          </a:prstGeom>
          <a:ln>
            <a:noFill/>
          </a:ln>
        </p:spPr>
      </p:pic>
      <p:sp>
        <p:nvSpPr>
          <p:cNvPr id="225" name="CustomShape 6"/>
          <p:cNvSpPr/>
          <p:nvPr/>
        </p:nvSpPr>
        <p:spPr>
          <a:xfrm>
            <a:off x="6732000" y="3735000"/>
            <a:ext cx="503640" cy="719640"/>
          </a:xfrm>
          <a:prstGeom prst="rect">
            <a:avLst/>
          </a:prstGeom>
          <a:noFill/>
          <a:ln>
            <a:noFill/>
          </a:ln>
        </p:spPr>
        <p:style>
          <a:lnRef idx="0"/>
          <a:fillRef idx="0"/>
          <a:effectRef idx="0"/>
          <a:fontRef idx="minor"/>
        </p:style>
        <p:txBody>
          <a:bodyPr/>
          <a:p>
            <a:pPr algn="ctr">
              <a:lnSpc>
                <a:spcPct val="100000"/>
              </a:lnSpc>
            </a:pPr>
            <a:r>
              <a:rPr b="0" lang="fr-FR" sz="4400" spc="-1" strike="noStrike">
                <a:solidFill>
                  <a:srgbClr val="000000"/>
                </a:solidFill>
                <a:uFill>
                  <a:solidFill>
                    <a:srgbClr val="ffffff"/>
                  </a:solidFill>
                </a:uFill>
                <a:latin typeface="Calibri"/>
              </a:rPr>
              <a:t>+</a:t>
            </a:r>
            <a:endParaRPr b="0" lang="fr-FR" sz="3200" spc="-1" strike="noStrike">
              <a:solidFill>
                <a:srgbClr val="000000"/>
              </a:solidFill>
              <a:uFill>
                <a:solidFill>
                  <a:srgbClr val="ffffff"/>
                </a:solidFill>
              </a:uFill>
              <a:latin typeface="Arial"/>
            </a:endParaRPr>
          </a:p>
        </p:txBody>
      </p:sp>
      <p:pic>
        <p:nvPicPr>
          <p:cNvPr id="226" name="Picture 4" descr=""/>
          <p:cNvPicPr/>
          <p:nvPr/>
        </p:nvPicPr>
        <p:blipFill>
          <a:blip r:embed="rId4"/>
          <a:stretch/>
        </p:blipFill>
        <p:spPr>
          <a:xfrm>
            <a:off x="7236360" y="3750480"/>
            <a:ext cx="841320" cy="761400"/>
          </a:xfrm>
          <a:prstGeom prst="rect">
            <a:avLst/>
          </a:prstGeom>
          <a:ln>
            <a:noFill/>
          </a:ln>
        </p:spPr>
      </p:pic>
      <p:pic>
        <p:nvPicPr>
          <p:cNvPr id="227" name="Picture 9" descr=""/>
          <p:cNvPicPr/>
          <p:nvPr/>
        </p:nvPicPr>
        <p:blipFill>
          <a:blip r:embed="rId5"/>
          <a:stretch/>
        </p:blipFill>
        <p:spPr>
          <a:xfrm>
            <a:off x="5976720" y="3962880"/>
            <a:ext cx="609840" cy="657360"/>
          </a:xfrm>
          <a:prstGeom prst="rect">
            <a:avLst/>
          </a:prstGeom>
          <a:ln>
            <a:noFill/>
          </a:ln>
        </p:spPr>
      </p:pic>
      <p:pic>
        <p:nvPicPr>
          <p:cNvPr id="228" name="Picture 12" descr=""/>
          <p:cNvPicPr/>
          <p:nvPr/>
        </p:nvPicPr>
        <p:blipFill>
          <a:blip r:embed="rId6"/>
          <a:stretch/>
        </p:blipFill>
        <p:spPr>
          <a:xfrm>
            <a:off x="6009480" y="4709520"/>
            <a:ext cx="543960" cy="543960"/>
          </a:xfrm>
          <a:prstGeom prst="rect">
            <a:avLst/>
          </a:prstGeom>
          <a:ln>
            <a:noFill/>
          </a:ln>
        </p:spPr>
      </p:pic>
      <p:sp>
        <p:nvSpPr>
          <p:cNvPr id="229" name="Line 7"/>
          <p:cNvSpPr/>
          <p:nvPr/>
        </p:nvSpPr>
        <p:spPr>
          <a:xfrm>
            <a:off x="6695640" y="3353040"/>
            <a:ext cx="360" cy="1803960"/>
          </a:xfrm>
          <a:prstGeom prst="line">
            <a:avLst/>
          </a:prstGeom>
          <a:ln w="38160">
            <a:round/>
          </a:ln>
        </p:spPr>
        <p:style>
          <a:lnRef idx="1">
            <a:schemeClr val="dk1"/>
          </a:lnRef>
          <a:fillRef idx="0">
            <a:schemeClr val="dk1"/>
          </a:fillRef>
          <a:effectRef idx="0">
            <a:schemeClr val="dk1"/>
          </a:effectRef>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683640" y="332640"/>
            <a:ext cx="7772040" cy="146952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a:rPr>
              <a:t>System Requirements</a:t>
            </a:r>
            <a:endParaRPr b="0" lang="fr-FR" sz="1800" spc="-1" strike="noStrike">
              <a:solidFill>
                <a:srgbClr val="000000"/>
              </a:solidFill>
              <a:uFill>
                <a:solidFill>
                  <a:srgbClr val="ffffff"/>
                </a:solidFill>
              </a:uFill>
              <a:latin typeface="Calibri"/>
            </a:endParaRPr>
          </a:p>
        </p:txBody>
      </p:sp>
      <p:pic>
        <p:nvPicPr>
          <p:cNvPr id="231" name="Picture 2" descr=""/>
          <p:cNvPicPr/>
          <p:nvPr/>
        </p:nvPicPr>
        <p:blipFill>
          <a:blip r:embed="rId1"/>
          <a:stretch/>
        </p:blipFill>
        <p:spPr>
          <a:xfrm>
            <a:off x="5148000" y="2138040"/>
            <a:ext cx="3096000" cy="3096000"/>
          </a:xfrm>
          <a:prstGeom prst="rect">
            <a:avLst/>
          </a:prstGeom>
          <a:ln>
            <a:noFill/>
          </a:ln>
        </p:spPr>
      </p:pic>
      <p:pic>
        <p:nvPicPr>
          <p:cNvPr id="232" name="Picture 4" descr=""/>
          <p:cNvPicPr/>
          <p:nvPr/>
        </p:nvPicPr>
        <p:blipFill>
          <a:blip r:embed="rId2"/>
          <a:stretch/>
        </p:blipFill>
        <p:spPr>
          <a:xfrm>
            <a:off x="971640" y="2133000"/>
            <a:ext cx="3426840" cy="31010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457200" y="274680"/>
            <a:ext cx="8229240" cy="114264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a:rPr>
              <a:t>Selenium (sans Protractor)</a:t>
            </a:r>
            <a:endParaRPr b="0" lang="fr-FR" sz="1800" spc="-1" strike="noStrike">
              <a:solidFill>
                <a:srgbClr val="000000"/>
              </a:solidFill>
              <a:uFill>
                <a:solidFill>
                  <a:srgbClr val="ffffff"/>
                </a:solidFill>
              </a:uFill>
              <a:latin typeface="Calibri"/>
            </a:endParaRPr>
          </a:p>
        </p:txBody>
      </p:sp>
      <p:sp>
        <p:nvSpPr>
          <p:cNvPr id="234" name="TextShape 2"/>
          <p:cNvSpPr txBox="1"/>
          <p:nvPr/>
        </p:nvSpPr>
        <p:spPr>
          <a:xfrm>
            <a:off x="457200" y="1600200"/>
            <a:ext cx="8229240" cy="4525560"/>
          </a:xfrm>
          <a:prstGeom prst="rect">
            <a:avLst/>
          </a:prstGeom>
          <a:noFill/>
          <a:ln>
            <a:noFill/>
          </a:ln>
        </p:spPr>
        <p:txBody>
          <a:bodyPr/>
          <a:p>
            <a:pPr algn="just">
              <a:lnSpc>
                <a:spcPct val="100000"/>
              </a:lnSpc>
            </a:pPr>
            <a:r>
              <a:rPr b="0" lang="fr-FR" sz="2000" spc="-1" strike="noStrike">
                <a:solidFill>
                  <a:srgbClr val="000000"/>
                </a:solidFill>
                <a:uFill>
                  <a:solidFill>
                    <a:srgbClr val="ffffff"/>
                  </a:solidFill>
                </a:uFill>
                <a:latin typeface="Calibri"/>
              </a:rPr>
              <a:t>Fonctionne sur :</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Window 7,8,10</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Linux Ubuntu, Debian</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Apple OS X</a:t>
            </a:r>
            <a:endParaRPr b="0" lang="fr-FR" sz="3200" spc="-1" strike="noStrike">
              <a:solidFill>
                <a:srgbClr val="000000"/>
              </a:solidFill>
              <a:uFill>
                <a:solidFill>
                  <a:srgbClr val="ffffff"/>
                </a:solidFill>
              </a:uFill>
              <a:latin typeface="Calibri"/>
            </a:endParaRPr>
          </a:p>
          <a:p>
            <a:pPr algn="just">
              <a:lnSpc>
                <a:spcPct val="100000"/>
              </a:lnSpc>
            </a:pPr>
            <a:r>
              <a:rPr b="0" lang="fr-FR" sz="2000" spc="-1" strike="noStrike">
                <a:solidFill>
                  <a:srgbClr val="000000"/>
                </a:solidFill>
                <a:uFill>
                  <a:solidFill>
                    <a:srgbClr val="ffffff"/>
                  </a:solidFill>
                </a:uFill>
                <a:latin typeface="Calibri"/>
              </a:rPr>
              <a:t>Nécessite :</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JDK </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Un Serveur Selenium Standalone</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Un driver pour chacun des navigateurs correspondants </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La collection de librairies Selenium Webdriver</a:t>
            </a:r>
            <a:endParaRPr b="0" lang="fr-FR" sz="3200" spc="-1" strike="noStrike">
              <a:solidFill>
                <a:srgbClr val="000000"/>
              </a:solidFill>
              <a:uFill>
                <a:solidFill>
                  <a:srgbClr val="ffffff"/>
                </a:solidFill>
              </a:uFill>
              <a:latin typeface="Calibri"/>
            </a:endParaRPr>
          </a:p>
          <a:p>
            <a:pPr algn="just">
              <a:lnSpc>
                <a:spcPct val="100000"/>
              </a:lnSpc>
            </a:pP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a:rPr>
              <a:t>Protractor</a:t>
            </a:r>
            <a:endParaRPr b="0" lang="fr-FR" sz="1800" spc="-1" strike="noStrike">
              <a:solidFill>
                <a:srgbClr val="000000"/>
              </a:solidFill>
              <a:uFill>
                <a:solidFill>
                  <a:srgbClr val="ffffff"/>
                </a:solidFill>
              </a:uFill>
              <a:latin typeface="Calibri"/>
            </a:endParaRPr>
          </a:p>
        </p:txBody>
      </p:sp>
      <p:sp>
        <p:nvSpPr>
          <p:cNvPr id="236" name="TextShape 2"/>
          <p:cNvSpPr txBox="1"/>
          <p:nvPr/>
        </p:nvSpPr>
        <p:spPr>
          <a:xfrm>
            <a:off x="457200" y="1600200"/>
            <a:ext cx="8229240" cy="4525560"/>
          </a:xfrm>
          <a:prstGeom prst="rect">
            <a:avLst/>
          </a:prstGeom>
          <a:noFill/>
          <a:ln>
            <a:noFill/>
          </a:ln>
        </p:spPr>
        <p:txBody>
          <a:bodyPr/>
          <a:p>
            <a:pPr algn="just">
              <a:lnSpc>
                <a:spcPct val="100000"/>
              </a:lnSpc>
            </a:pPr>
            <a:r>
              <a:rPr b="0" lang="fr-FR" sz="2000" spc="-1" strike="noStrike">
                <a:solidFill>
                  <a:srgbClr val="000000"/>
                </a:solidFill>
                <a:uFill>
                  <a:solidFill>
                    <a:srgbClr val="ffffff"/>
                  </a:solidFill>
                </a:uFill>
                <a:latin typeface="Calibri"/>
              </a:rPr>
              <a:t>Fonctionne sur :</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Window 7,8,10</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Linux Ubuntu, Debian</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Apple OS X</a:t>
            </a:r>
            <a:endParaRPr b="0" lang="fr-FR" sz="3200" spc="-1" strike="noStrike">
              <a:solidFill>
                <a:srgbClr val="000000"/>
              </a:solidFill>
              <a:uFill>
                <a:solidFill>
                  <a:srgbClr val="ffffff"/>
                </a:solidFill>
              </a:uFill>
              <a:latin typeface="Calibri"/>
            </a:endParaRPr>
          </a:p>
          <a:p>
            <a:pPr algn="just">
              <a:lnSpc>
                <a:spcPct val="100000"/>
              </a:lnSpc>
            </a:pPr>
            <a:r>
              <a:rPr b="0" lang="fr-FR" sz="2000" spc="-1" strike="noStrike">
                <a:solidFill>
                  <a:srgbClr val="000000"/>
                </a:solidFill>
                <a:uFill>
                  <a:solidFill>
                    <a:srgbClr val="ffffff"/>
                  </a:solidFill>
                </a:uFill>
                <a:latin typeface="Calibri"/>
              </a:rPr>
              <a:t>Nécessite :</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2000" spc="-1" strike="noStrike">
                <a:solidFill>
                  <a:srgbClr val="000000"/>
                </a:solidFill>
                <a:uFill>
                  <a:solidFill>
                    <a:srgbClr val="ffffff"/>
                  </a:solidFill>
                </a:uFill>
                <a:latin typeface="Calibri"/>
              </a:rPr>
              <a:t>Node.js</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2000" spc="-1" strike="noStrike">
                <a:solidFill>
                  <a:srgbClr val="000000"/>
                </a:solidFill>
                <a:uFill>
                  <a:solidFill>
                    <a:srgbClr val="ffffff"/>
                  </a:solidFill>
                </a:uFill>
                <a:latin typeface="Calibri"/>
              </a:rPr>
              <a:t>La collection de librairies Selenium Webdriver</a:t>
            </a: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457200" y="274680"/>
            <a:ext cx="8229240" cy="114264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a:rPr>
              <a:t>Configurer Protractor</a:t>
            </a:r>
            <a:endParaRPr b="0" lang="fr-FR" sz="1800" spc="-1" strike="noStrike">
              <a:solidFill>
                <a:srgbClr val="000000"/>
              </a:solidFill>
              <a:uFill>
                <a:solidFill>
                  <a:srgbClr val="ffffff"/>
                </a:solidFill>
              </a:uFill>
              <a:latin typeface="Calibri"/>
            </a:endParaRPr>
          </a:p>
        </p:txBody>
      </p:sp>
      <p:sp>
        <p:nvSpPr>
          <p:cNvPr id="238" name="TextShape 2"/>
          <p:cNvSpPr txBox="1"/>
          <p:nvPr/>
        </p:nvSpPr>
        <p:spPr>
          <a:xfrm>
            <a:off x="457200" y="1600200"/>
            <a:ext cx="8229240" cy="4525560"/>
          </a:xfrm>
          <a:prstGeom prst="rect">
            <a:avLst/>
          </a:prstGeom>
          <a:noFill/>
          <a:ln>
            <a:noFill/>
          </a:ln>
        </p:spPr>
        <p:txBody>
          <a:bodyPr/>
          <a:p>
            <a:pPr>
              <a:lnSpc>
                <a:spcPct val="100000"/>
              </a:lnSpc>
            </a:pPr>
            <a:r>
              <a:rPr b="0" lang="fr-FR" sz="2400" spc="-1" strike="noStrike">
                <a:solidFill>
                  <a:srgbClr val="000000"/>
                </a:solidFill>
                <a:uFill>
                  <a:solidFill>
                    <a:srgbClr val="ffffff"/>
                  </a:solidFill>
                </a:uFill>
                <a:latin typeface="Calibri"/>
              </a:rPr>
              <a:t>Il faut un minimum de 2 fichiers pour lancer Protractor :</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Le premier contient toutes les informations pour configurer l’outil à savoir quel framework de test utiliser, l’url sur laquelle tester et l’adresse du second fichier qui va contenir tous les tests. </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Le second contient les tests « end-to-end » pour chaque scénario.</a:t>
            </a:r>
            <a:endParaRPr b="0" lang="fr-FR" sz="3200" spc="-1" strike="noStrike">
              <a:solidFill>
                <a:srgbClr val="000000"/>
              </a:solidFill>
              <a:uFill>
                <a:solidFill>
                  <a:srgbClr val="ffffff"/>
                </a:solidFill>
              </a:uFill>
              <a:latin typeface="Calibri"/>
            </a:endParaRPr>
          </a:p>
          <a:p>
            <a:pPr algn="just">
              <a:lnSpc>
                <a:spcPct val="100000"/>
              </a:lnSpc>
            </a:pPr>
            <a:r>
              <a:rPr b="0" lang="fr-FR" sz="2400" spc="-1" strike="noStrike">
                <a:solidFill>
                  <a:srgbClr val="000000"/>
                </a:solidFill>
                <a:uFill>
                  <a:solidFill>
                    <a:srgbClr val="ffffff"/>
                  </a:solidFill>
                </a:uFill>
                <a:latin typeface="Calibri"/>
              </a:rPr>
              <a:t>Pour pouvoir lancer Protractor il faut dans un premier temps que l’application Angular soit lancée puis dans un second dans le même répertoire que le fichier de configuration utiliser la commande suivante : </a:t>
            </a:r>
            <a:r>
              <a:rPr b="0" lang="fr-FR" sz="2200" spc="-1" strike="noStrike">
                <a:solidFill>
                  <a:srgbClr val="000000"/>
                </a:solidFill>
                <a:uFill>
                  <a:solidFill>
                    <a:srgbClr val="ffffff"/>
                  </a:solidFill>
                </a:uFill>
                <a:latin typeface="Calibri"/>
              </a:rPr>
              <a:t>« protractor nomDuFichierDeConfiguation »</a:t>
            </a:r>
            <a:endParaRPr b="0" lang="fr-FR" sz="3200" spc="-1" strike="noStrike">
              <a:solidFill>
                <a:srgbClr val="000000"/>
              </a:solidFill>
              <a:uFill>
                <a:solidFill>
                  <a:srgbClr val="ffffff"/>
                </a:solidFill>
              </a:uFill>
              <a:latin typeface="Calibri"/>
            </a:endParaRPr>
          </a:p>
          <a:p>
            <a:pPr algn="just">
              <a:lnSpc>
                <a:spcPct val="100000"/>
              </a:lnSpc>
            </a:pPr>
            <a:endParaRPr b="0" lang="fr-FR" sz="3200" spc="-1" strike="noStrike">
              <a:solidFill>
                <a:srgbClr val="000000"/>
              </a:solidFill>
              <a:uFill>
                <a:solidFill>
                  <a:srgbClr val="ffffff"/>
                </a:solidFill>
              </a:uFill>
              <a:latin typeface="Calibri"/>
            </a:endParaRPr>
          </a:p>
        </p:txBody>
      </p:sp>
      <p:sp>
        <p:nvSpPr>
          <p:cNvPr id="239" name="TextShape 3"/>
          <p:cNvSpPr txBox="1"/>
          <p:nvPr/>
        </p:nvSpPr>
        <p:spPr>
          <a:xfrm>
            <a:off x="6553080" y="6356520"/>
            <a:ext cx="2133360" cy="364680"/>
          </a:xfrm>
          <a:prstGeom prst="rect">
            <a:avLst/>
          </a:prstGeom>
          <a:noFill/>
          <a:ln>
            <a:noFill/>
          </a:ln>
        </p:spPr>
        <p:txBody>
          <a:bodyPr anchor="ctr"/>
          <a:p>
            <a:pPr algn="r">
              <a:lnSpc>
                <a:spcPct val="100000"/>
              </a:lnSpc>
            </a:pPr>
            <a:fld id="{8AF5AF6B-E5A1-4A61-9A39-A420C9A1C1C0}"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457200" y="274680"/>
            <a:ext cx="8229240" cy="114264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a:rPr>
              <a:t>Bibliographie additionnelle </a:t>
            </a:r>
            <a:endParaRPr b="0" lang="fr-FR" sz="1800" spc="-1" strike="noStrike">
              <a:solidFill>
                <a:srgbClr val="000000"/>
              </a:solidFill>
              <a:uFill>
                <a:solidFill>
                  <a:srgbClr val="ffffff"/>
                </a:solidFill>
              </a:uFill>
              <a:latin typeface="Calibri"/>
            </a:endParaRPr>
          </a:p>
        </p:txBody>
      </p:sp>
      <p:sp>
        <p:nvSpPr>
          <p:cNvPr id="241" name="TextShape 2"/>
          <p:cNvSpPr txBox="1"/>
          <p:nvPr/>
        </p:nvSpPr>
        <p:spPr>
          <a:xfrm>
            <a:off x="251640" y="1600200"/>
            <a:ext cx="8640720" cy="4780800"/>
          </a:xfrm>
          <a:prstGeom prst="rect">
            <a:avLst/>
          </a:prstGeom>
          <a:noFill/>
          <a:ln>
            <a:noFill/>
          </a:ln>
        </p:spPr>
        <p:txBody>
          <a:bodyPr/>
          <a:p>
            <a:pPr>
              <a:lnSpc>
                <a:spcPct val="100000"/>
              </a:lnSpc>
            </a:pPr>
            <a:r>
              <a:rPr b="1" lang="fr-FR" sz="1400" spc="-1" strike="noStrike" u="sng">
                <a:solidFill>
                  <a:srgbClr val="000000"/>
                </a:solidFill>
                <a:uFill>
                  <a:solidFill>
                    <a:srgbClr val="ffffff"/>
                  </a:solidFill>
                </a:uFill>
                <a:latin typeface="Calibri"/>
              </a:rPr>
              <a:t>Git hub de Karma :</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1400" spc="-1" strike="noStrike" u="sng">
                <a:solidFill>
                  <a:srgbClr val="0000ff"/>
                </a:solidFill>
                <a:uFill>
                  <a:solidFill>
                    <a:srgbClr val="ffffff"/>
                  </a:solidFill>
                </a:uFill>
                <a:latin typeface="Calibri"/>
                <a:hlinkClick r:id="rId1"/>
              </a:rPr>
              <a:t>https://github.com/karma-runner/karma</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1400" spc="-1" strike="noStrike" u="sng">
                <a:solidFill>
                  <a:srgbClr val="0000ff"/>
                </a:solidFill>
                <a:uFill>
                  <a:solidFill>
                    <a:srgbClr val="ffffff"/>
                  </a:solidFill>
                </a:uFill>
                <a:latin typeface="Calibri"/>
                <a:hlinkClick r:id="rId2"/>
              </a:rPr>
              <a:t>https://</a:t>
            </a:r>
            <a:r>
              <a:rPr b="0" lang="fr-FR" sz="1400" spc="-1" strike="noStrike" u="sng">
                <a:solidFill>
                  <a:srgbClr val="0000ff"/>
                </a:solidFill>
                <a:uFill>
                  <a:solidFill>
                    <a:srgbClr val="ffffff"/>
                  </a:solidFill>
                </a:uFill>
                <a:latin typeface="Calibri"/>
                <a:hlinkClick r:id="rId3"/>
              </a:rPr>
              <a:t>github.com/winsonwq/karma-e2e-dsl</a:t>
            </a:r>
            <a:endParaRPr b="0" lang="fr-FR" sz="3200" spc="-1" strike="noStrike">
              <a:solidFill>
                <a:srgbClr val="000000"/>
              </a:solidFill>
              <a:uFill>
                <a:solidFill>
                  <a:srgbClr val="ffffff"/>
                </a:solidFill>
              </a:uFill>
              <a:latin typeface="Calibri"/>
            </a:endParaRPr>
          </a:p>
          <a:p>
            <a:pPr>
              <a:lnSpc>
                <a:spcPct val="100000"/>
              </a:lnSpc>
            </a:pPr>
            <a:r>
              <a:rPr b="1" lang="fr-FR" sz="1400" spc="-1" strike="noStrike" u="sng">
                <a:solidFill>
                  <a:srgbClr val="000000"/>
                </a:solidFill>
                <a:uFill>
                  <a:solidFill>
                    <a:srgbClr val="ffffff"/>
                  </a:solidFill>
                </a:uFill>
                <a:latin typeface="Calibri"/>
              </a:rPr>
              <a:t>Git hub de Protractor :</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1400" spc="-1" strike="noStrike" u="sng">
                <a:solidFill>
                  <a:srgbClr val="0000ff"/>
                </a:solidFill>
                <a:uFill>
                  <a:solidFill>
                    <a:srgbClr val="ffffff"/>
                  </a:solidFill>
                </a:uFill>
                <a:latin typeface="Calibri"/>
                <a:hlinkClick r:id="rId4"/>
              </a:rPr>
              <a:t>https://</a:t>
            </a:r>
            <a:r>
              <a:rPr b="0" lang="fr-FR" sz="1400" spc="-1" strike="noStrike" u="sng">
                <a:solidFill>
                  <a:srgbClr val="0000ff"/>
                </a:solidFill>
                <a:uFill>
                  <a:solidFill>
                    <a:srgbClr val="ffffff"/>
                  </a:solidFill>
                </a:uFill>
                <a:latin typeface="Calibri"/>
                <a:hlinkClick r:id="rId5"/>
              </a:rPr>
              <a:t>github.com/angular/protractor</a:t>
            </a:r>
            <a:endParaRPr b="0" lang="fr-FR" sz="3200" spc="-1" strike="noStrike">
              <a:solidFill>
                <a:srgbClr val="000000"/>
              </a:solidFill>
              <a:uFill>
                <a:solidFill>
                  <a:srgbClr val="ffffff"/>
                </a:solidFill>
              </a:uFill>
              <a:latin typeface="Calibri"/>
            </a:endParaRPr>
          </a:p>
          <a:p>
            <a:pPr>
              <a:lnSpc>
                <a:spcPct val="100000"/>
              </a:lnSpc>
            </a:pPr>
            <a:r>
              <a:rPr b="1" lang="fr-FR" sz="1400" spc="-1" strike="noStrike" u="sng">
                <a:solidFill>
                  <a:srgbClr val="000000"/>
                </a:solidFill>
                <a:uFill>
                  <a:solidFill>
                    <a:srgbClr val="ffffff"/>
                  </a:solidFill>
                </a:uFill>
                <a:latin typeface="Calibri"/>
              </a:rPr>
              <a:t>Git hub de Webdriverio :</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1400" spc="-1" strike="noStrike" u="sng">
                <a:solidFill>
                  <a:srgbClr val="0000ff"/>
                </a:solidFill>
                <a:uFill>
                  <a:solidFill>
                    <a:srgbClr val="ffffff"/>
                  </a:solidFill>
                </a:uFill>
                <a:latin typeface="Calibri"/>
                <a:hlinkClick r:id="rId6"/>
              </a:rPr>
              <a:t>https://</a:t>
            </a:r>
            <a:r>
              <a:rPr b="0" lang="fr-FR" sz="1400" spc="-1" strike="noStrike" u="sng">
                <a:solidFill>
                  <a:srgbClr val="0000ff"/>
                </a:solidFill>
                <a:uFill>
                  <a:solidFill>
                    <a:srgbClr val="ffffff"/>
                  </a:solidFill>
                </a:uFill>
                <a:latin typeface="Calibri"/>
                <a:hlinkClick r:id="rId7"/>
              </a:rPr>
              <a:t>github.com/webdriverio/webdriverio</a:t>
            </a:r>
            <a:endParaRPr b="0" lang="fr-FR" sz="3200" spc="-1" strike="noStrike">
              <a:solidFill>
                <a:srgbClr val="000000"/>
              </a:solidFill>
              <a:uFill>
                <a:solidFill>
                  <a:srgbClr val="ffffff"/>
                </a:solidFill>
              </a:uFill>
              <a:latin typeface="Calibri"/>
            </a:endParaRPr>
          </a:p>
          <a:p>
            <a:pPr>
              <a:lnSpc>
                <a:spcPct val="100000"/>
              </a:lnSpc>
            </a:pPr>
            <a:r>
              <a:rPr b="1" lang="fr-FR" sz="1400" spc="-1" strike="noStrike" u="sng">
                <a:solidFill>
                  <a:srgbClr val="000000"/>
                </a:solidFill>
                <a:uFill>
                  <a:solidFill>
                    <a:srgbClr val="ffffff"/>
                  </a:solidFill>
                </a:uFill>
                <a:latin typeface="Calibri"/>
              </a:rPr>
              <a:t>Git hub de Nightwatch :</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1400" spc="-1" strike="noStrike" u="sng">
                <a:solidFill>
                  <a:srgbClr val="0000ff"/>
                </a:solidFill>
                <a:uFill>
                  <a:solidFill>
                    <a:srgbClr val="ffffff"/>
                  </a:solidFill>
                </a:uFill>
                <a:latin typeface="Calibri"/>
                <a:hlinkClick r:id="rId8"/>
              </a:rPr>
              <a:t>https://</a:t>
            </a:r>
            <a:r>
              <a:rPr b="0" lang="fr-FR" sz="1400" spc="-1" strike="noStrike" u="sng">
                <a:solidFill>
                  <a:srgbClr val="0000ff"/>
                </a:solidFill>
                <a:uFill>
                  <a:solidFill>
                    <a:srgbClr val="ffffff"/>
                  </a:solidFill>
                </a:uFill>
                <a:latin typeface="Calibri"/>
                <a:hlinkClick r:id="rId9"/>
              </a:rPr>
              <a:t>github.com/nightwatchjs/nightwatch</a:t>
            </a:r>
            <a:endParaRPr b="0" lang="fr-FR" sz="3200" spc="-1" strike="noStrike">
              <a:solidFill>
                <a:srgbClr val="000000"/>
              </a:solidFill>
              <a:uFill>
                <a:solidFill>
                  <a:srgbClr val="ffffff"/>
                </a:solidFill>
              </a:uFill>
              <a:latin typeface="Calibri"/>
            </a:endParaRPr>
          </a:p>
          <a:p>
            <a:pPr>
              <a:lnSpc>
                <a:spcPct val="100000"/>
              </a:lnSpc>
            </a:pPr>
            <a:r>
              <a:rPr b="1" lang="fr-FR" sz="1400" spc="-1" strike="noStrike" u="sng">
                <a:solidFill>
                  <a:srgbClr val="000000"/>
                </a:solidFill>
                <a:uFill>
                  <a:solidFill>
                    <a:srgbClr val="ffffff"/>
                  </a:solidFill>
                </a:uFill>
                <a:latin typeface="Calibri"/>
              </a:rPr>
              <a:t>Git hub de Selenium (standalone):</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1400" spc="-1" strike="noStrike" u="sng">
                <a:solidFill>
                  <a:srgbClr val="0000ff"/>
                </a:solidFill>
                <a:uFill>
                  <a:solidFill>
                    <a:srgbClr val="ffffff"/>
                  </a:solidFill>
                </a:uFill>
                <a:latin typeface="Calibri"/>
                <a:hlinkClick r:id="rId10"/>
              </a:rPr>
              <a:t>https://</a:t>
            </a:r>
            <a:r>
              <a:rPr b="0" lang="fr-FR" sz="1400" spc="-1" strike="noStrike" u="sng">
                <a:solidFill>
                  <a:srgbClr val="0000ff"/>
                </a:solidFill>
                <a:uFill>
                  <a:solidFill>
                    <a:srgbClr val="ffffff"/>
                  </a:solidFill>
                </a:uFill>
                <a:latin typeface="Calibri"/>
                <a:hlinkClick r:id="rId11"/>
              </a:rPr>
              <a:t>github.com/SeleniumHQ/selenium</a:t>
            </a:r>
            <a:endParaRPr b="0" lang="fr-FR" sz="3200" spc="-1" strike="noStrike">
              <a:solidFill>
                <a:srgbClr val="000000"/>
              </a:solidFill>
              <a:uFill>
                <a:solidFill>
                  <a:srgbClr val="ffffff"/>
                </a:solidFill>
              </a:uFill>
              <a:latin typeface="Calibri"/>
            </a:endParaRPr>
          </a:p>
          <a:p>
            <a:pPr>
              <a:lnSpc>
                <a:spcPct val="100000"/>
              </a:lnSpc>
            </a:pPr>
            <a:r>
              <a:rPr b="1" lang="fr-FR" sz="1400" spc="-1" strike="noStrike" u="sng">
                <a:solidFill>
                  <a:srgbClr val="000000"/>
                </a:solidFill>
                <a:uFill>
                  <a:solidFill>
                    <a:srgbClr val="ffffff"/>
                  </a:solidFill>
                </a:uFill>
                <a:latin typeface="Calibri"/>
              </a:rPr>
              <a:t>Comparatif entre Protractor, Webdriverio, Nightwatch et Selenium Webdriver:</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1400" spc="-1" strike="noStrike" u="sng">
                <a:solidFill>
                  <a:srgbClr val="0000ff"/>
                </a:solidFill>
                <a:uFill>
                  <a:solidFill>
                    <a:srgbClr val="ffffff"/>
                  </a:solidFill>
                </a:uFill>
                <a:latin typeface="Calibri"/>
                <a:hlinkClick r:id="rId12"/>
              </a:rPr>
              <a:t>https://stackoverflow.com/questions/27301676/what-are-the-differences-between-using-nightwatch-js-vs-protractor</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1400" spc="-1" strike="noStrike" u="sng">
                <a:solidFill>
                  <a:srgbClr val="0000ff"/>
                </a:solidFill>
                <a:uFill>
                  <a:solidFill>
                    <a:srgbClr val="ffffff"/>
                  </a:solidFill>
                </a:uFill>
                <a:latin typeface="Calibri"/>
                <a:hlinkClick r:id="rId13"/>
              </a:rPr>
              <a:t>http://www.webdriverjs.com/protractor-vs-webdriverio-vs-nightwatch/</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1400" spc="-1" strike="noStrike" u="sng">
                <a:solidFill>
                  <a:srgbClr val="0000ff"/>
                </a:solidFill>
                <a:uFill>
                  <a:solidFill>
                    <a:srgbClr val="ffffff"/>
                  </a:solidFill>
                </a:uFill>
                <a:latin typeface="Calibri"/>
                <a:hlinkClick r:id="rId14"/>
              </a:rPr>
              <a:t>https://stackoverflow.com/questions/21732379/should-i-be-using-protractor-or-karma-for-my-end-to-end-testing</a:t>
            </a:r>
            <a:endParaRPr b="0" lang="fr-F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fr-FR" sz="1400" spc="-1" strike="noStrike" u="sng">
                <a:solidFill>
                  <a:srgbClr val="0000ff"/>
                </a:solidFill>
                <a:uFill>
                  <a:solidFill>
                    <a:srgbClr val="ffffff"/>
                  </a:solidFill>
                </a:uFill>
                <a:latin typeface="Calibri"/>
                <a:hlinkClick r:id="rId15"/>
              </a:rPr>
              <a:t>https://</a:t>
            </a:r>
            <a:r>
              <a:rPr b="0" lang="fr-FR" sz="1400" spc="-1" strike="noStrike" u="sng">
                <a:solidFill>
                  <a:srgbClr val="0000ff"/>
                </a:solidFill>
                <a:uFill>
                  <a:solidFill>
                    <a:srgbClr val="ffffff"/>
                  </a:solidFill>
                </a:uFill>
                <a:latin typeface="Calibri"/>
                <a:hlinkClick r:id="rId16"/>
              </a:rPr>
              <a:t>applitools.com/blog/protractor-vs-selenium-which-is-easier</a:t>
            </a: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p:txBody>
      </p:sp>
      <p:sp>
        <p:nvSpPr>
          <p:cNvPr id="242" name="TextShape 3"/>
          <p:cNvSpPr txBox="1"/>
          <p:nvPr/>
        </p:nvSpPr>
        <p:spPr>
          <a:xfrm>
            <a:off x="6553080" y="6356520"/>
            <a:ext cx="2133360" cy="364680"/>
          </a:xfrm>
          <a:prstGeom prst="rect">
            <a:avLst/>
          </a:prstGeom>
          <a:noFill/>
          <a:ln>
            <a:noFill/>
          </a:ln>
        </p:spPr>
        <p:txBody>
          <a:bodyPr anchor="ctr"/>
          <a:p>
            <a:pPr algn="r">
              <a:lnSpc>
                <a:spcPct val="100000"/>
              </a:lnSpc>
            </a:pPr>
            <a:fld id="{426D5550-D319-4F10-9EAF-9A44F6308C36}"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a:rPr>
              <a:t>Plusieurs choix possibles :</a:t>
            </a:r>
            <a:endParaRPr b="0" lang="fr-FR" sz="1800" spc="-1" strike="noStrike">
              <a:solidFill>
                <a:srgbClr val="000000"/>
              </a:solidFill>
              <a:uFill>
                <a:solidFill>
                  <a:srgbClr val="ffffff"/>
                </a:solidFill>
              </a:uFill>
              <a:latin typeface="Calibri"/>
            </a:endParaRPr>
          </a:p>
        </p:txBody>
      </p:sp>
      <p:sp>
        <p:nvSpPr>
          <p:cNvPr id="82" name="TextShape 2"/>
          <p:cNvSpPr txBox="1"/>
          <p:nvPr/>
        </p:nvSpPr>
        <p:spPr>
          <a:xfrm>
            <a:off x="3912120" y="3149640"/>
            <a:ext cx="1295640" cy="867240"/>
          </a:xfrm>
          <a:prstGeom prst="rect">
            <a:avLst/>
          </a:prstGeom>
          <a:noFill/>
          <a:ln>
            <a:noFill/>
          </a:ln>
        </p:spPr>
        <p:txBody>
          <a:bodyPr/>
          <a:p>
            <a:pPr algn="ctr">
              <a:lnSpc>
                <a:spcPct val="100000"/>
              </a:lnSpc>
            </a:pPr>
            <a:r>
              <a:rPr b="0" lang="fr-FR" sz="5400" spc="-1" strike="noStrike">
                <a:solidFill>
                  <a:srgbClr val="000000"/>
                </a:solidFill>
                <a:uFill>
                  <a:solidFill>
                    <a:srgbClr val="ffffff"/>
                  </a:solidFill>
                </a:uFill>
                <a:latin typeface="Calibri"/>
              </a:rPr>
              <a:t>VS</a:t>
            </a:r>
            <a:endParaRPr b="0" lang="fr-FR" sz="3200" spc="-1" strike="noStrike">
              <a:solidFill>
                <a:srgbClr val="000000"/>
              </a:solidFill>
              <a:uFill>
                <a:solidFill>
                  <a:srgbClr val="ffffff"/>
                </a:solidFill>
              </a:uFill>
              <a:latin typeface="Calibri"/>
            </a:endParaRPr>
          </a:p>
        </p:txBody>
      </p:sp>
      <p:sp>
        <p:nvSpPr>
          <p:cNvPr id="83" name="CustomShape 3"/>
          <p:cNvSpPr/>
          <p:nvPr/>
        </p:nvSpPr>
        <p:spPr>
          <a:xfrm>
            <a:off x="268920" y="2935440"/>
            <a:ext cx="2880000" cy="1295640"/>
          </a:xfrm>
          <a:prstGeom prst="roundRect">
            <a:avLst>
              <a:gd name="adj" fmla="val 16667"/>
            </a:avLst>
          </a:prstGeom>
          <a:solidFill>
            <a:schemeClr val="bg1"/>
          </a:solidFill>
          <a:ln>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84" name="CustomShape 4"/>
          <p:cNvSpPr/>
          <p:nvPr/>
        </p:nvSpPr>
        <p:spPr>
          <a:xfrm>
            <a:off x="6042600" y="2937960"/>
            <a:ext cx="2880000" cy="1295640"/>
          </a:xfrm>
          <a:prstGeom prst="roundRect">
            <a:avLst>
              <a:gd name="adj" fmla="val 16667"/>
            </a:avLst>
          </a:prstGeom>
          <a:solidFill>
            <a:schemeClr val="bg1"/>
          </a:solidFill>
          <a:ln>
            <a:solidFill>
              <a:schemeClr val="accent1"/>
            </a:solidFill>
            <a:round/>
          </a:ln>
        </p:spPr>
        <p:style>
          <a:lnRef idx="2">
            <a:schemeClr val="accent1">
              <a:shade val="50000"/>
            </a:schemeClr>
          </a:lnRef>
          <a:fillRef idx="1">
            <a:schemeClr val="accent1"/>
          </a:fillRef>
          <a:effectRef idx="0">
            <a:schemeClr val="accent1"/>
          </a:effectRef>
          <a:fontRef idx="minor"/>
        </p:style>
      </p:sp>
      <p:pic>
        <p:nvPicPr>
          <p:cNvPr id="85" name="Picture 4" descr=""/>
          <p:cNvPicPr/>
          <p:nvPr/>
        </p:nvPicPr>
        <p:blipFill>
          <a:blip r:embed="rId1"/>
          <a:stretch/>
        </p:blipFill>
        <p:spPr>
          <a:xfrm>
            <a:off x="6275880" y="3280680"/>
            <a:ext cx="2467080" cy="645120"/>
          </a:xfrm>
          <a:prstGeom prst="rect">
            <a:avLst/>
          </a:prstGeom>
          <a:ln>
            <a:noFill/>
          </a:ln>
        </p:spPr>
      </p:pic>
      <p:sp>
        <p:nvSpPr>
          <p:cNvPr id="86" name="CustomShape 5"/>
          <p:cNvSpPr/>
          <p:nvPr/>
        </p:nvSpPr>
        <p:spPr>
          <a:xfrm>
            <a:off x="3117960" y="1427400"/>
            <a:ext cx="2880000" cy="1295640"/>
          </a:xfrm>
          <a:prstGeom prst="roundRect">
            <a:avLst>
              <a:gd name="adj" fmla="val 16667"/>
            </a:avLst>
          </a:prstGeom>
          <a:solidFill>
            <a:schemeClr val="bg1"/>
          </a:solidFill>
          <a:ln>
            <a:solidFill>
              <a:schemeClr val="accent1"/>
            </a:solidFill>
            <a:round/>
          </a:ln>
        </p:spPr>
        <p:style>
          <a:lnRef idx="2">
            <a:schemeClr val="accent1">
              <a:shade val="50000"/>
            </a:schemeClr>
          </a:lnRef>
          <a:fillRef idx="1">
            <a:schemeClr val="accent1"/>
          </a:fillRef>
          <a:effectRef idx="0">
            <a:schemeClr val="accent1"/>
          </a:effectRef>
          <a:fontRef idx="minor"/>
        </p:style>
      </p:sp>
      <p:pic>
        <p:nvPicPr>
          <p:cNvPr id="87" name="Picture 2" descr=""/>
          <p:cNvPicPr/>
          <p:nvPr/>
        </p:nvPicPr>
        <p:blipFill>
          <a:blip r:embed="rId2"/>
          <a:stretch/>
        </p:blipFill>
        <p:spPr>
          <a:xfrm>
            <a:off x="3208320" y="1684440"/>
            <a:ext cx="2703600" cy="739080"/>
          </a:xfrm>
          <a:prstGeom prst="rect">
            <a:avLst/>
          </a:prstGeom>
          <a:ln>
            <a:noFill/>
          </a:ln>
        </p:spPr>
      </p:pic>
      <p:sp>
        <p:nvSpPr>
          <p:cNvPr id="88" name="CustomShape 6"/>
          <p:cNvSpPr/>
          <p:nvPr/>
        </p:nvSpPr>
        <p:spPr>
          <a:xfrm>
            <a:off x="5101560" y="4786560"/>
            <a:ext cx="2880000" cy="1295640"/>
          </a:xfrm>
          <a:prstGeom prst="roundRect">
            <a:avLst>
              <a:gd name="adj" fmla="val 16667"/>
            </a:avLst>
          </a:prstGeom>
          <a:solidFill>
            <a:schemeClr val="bg1"/>
          </a:solidFill>
          <a:ln>
            <a:solidFill>
              <a:schemeClr val="accent1"/>
            </a:solidFill>
            <a:round/>
          </a:ln>
        </p:spPr>
        <p:style>
          <a:lnRef idx="2">
            <a:schemeClr val="accent1">
              <a:shade val="50000"/>
            </a:schemeClr>
          </a:lnRef>
          <a:fillRef idx="1">
            <a:schemeClr val="accent1"/>
          </a:fillRef>
          <a:effectRef idx="0">
            <a:schemeClr val="accent1"/>
          </a:effectRef>
          <a:fontRef idx="minor"/>
        </p:style>
      </p:sp>
      <p:pic>
        <p:nvPicPr>
          <p:cNvPr id="89" name="Picture 4" descr=""/>
          <p:cNvPicPr/>
          <p:nvPr/>
        </p:nvPicPr>
        <p:blipFill>
          <a:blip r:embed="rId3"/>
          <a:stretch/>
        </p:blipFill>
        <p:spPr>
          <a:xfrm>
            <a:off x="5614560" y="4946040"/>
            <a:ext cx="1854000" cy="976320"/>
          </a:xfrm>
          <a:prstGeom prst="rect">
            <a:avLst/>
          </a:prstGeom>
          <a:ln>
            <a:noFill/>
          </a:ln>
        </p:spPr>
      </p:pic>
      <p:sp>
        <p:nvSpPr>
          <p:cNvPr id="90" name="TextShape 7"/>
          <p:cNvSpPr txBox="1"/>
          <p:nvPr/>
        </p:nvSpPr>
        <p:spPr>
          <a:xfrm>
            <a:off x="6553080" y="6356520"/>
            <a:ext cx="2133360" cy="364680"/>
          </a:xfrm>
          <a:prstGeom prst="rect">
            <a:avLst/>
          </a:prstGeom>
          <a:noFill/>
          <a:ln>
            <a:noFill/>
          </a:ln>
        </p:spPr>
        <p:txBody>
          <a:bodyPr anchor="ctr"/>
          <a:p>
            <a:pPr algn="r">
              <a:lnSpc>
                <a:spcPct val="100000"/>
              </a:lnSpc>
            </a:pPr>
            <a:fld id="{2182C98D-8757-4A37-B0FD-F97D5538B6D3}"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pic>
        <p:nvPicPr>
          <p:cNvPr id="91" name="Picture 4" descr=""/>
          <p:cNvPicPr/>
          <p:nvPr/>
        </p:nvPicPr>
        <p:blipFill>
          <a:blip r:embed="rId4"/>
          <a:stretch/>
        </p:blipFill>
        <p:spPr>
          <a:xfrm>
            <a:off x="513360" y="3318840"/>
            <a:ext cx="2347920" cy="529200"/>
          </a:xfrm>
          <a:prstGeom prst="rect">
            <a:avLst/>
          </a:prstGeom>
          <a:ln>
            <a:noFill/>
          </a:ln>
        </p:spPr>
      </p:pic>
      <p:sp>
        <p:nvSpPr>
          <p:cNvPr id="92" name="CustomShape 8"/>
          <p:cNvSpPr/>
          <p:nvPr/>
        </p:nvSpPr>
        <p:spPr>
          <a:xfrm>
            <a:off x="1259640" y="4788000"/>
            <a:ext cx="2880000" cy="1295640"/>
          </a:xfrm>
          <a:prstGeom prst="roundRect">
            <a:avLst>
              <a:gd name="adj" fmla="val 16667"/>
            </a:avLst>
          </a:prstGeom>
          <a:solidFill>
            <a:schemeClr val="bg1"/>
          </a:solidFill>
          <a:ln>
            <a:solidFill>
              <a:schemeClr val="accent1"/>
            </a:solidFill>
            <a:round/>
          </a:ln>
        </p:spPr>
        <p:style>
          <a:lnRef idx="2">
            <a:schemeClr val="accent1">
              <a:shade val="50000"/>
            </a:schemeClr>
          </a:lnRef>
          <a:fillRef idx="1">
            <a:schemeClr val="accent1"/>
          </a:fillRef>
          <a:effectRef idx="0">
            <a:schemeClr val="accent1"/>
          </a:effectRef>
          <a:fontRef idx="minor"/>
        </p:style>
      </p:sp>
      <p:pic>
        <p:nvPicPr>
          <p:cNvPr id="93" name="Picture 2" descr=""/>
          <p:cNvPicPr/>
          <p:nvPr/>
        </p:nvPicPr>
        <p:blipFill>
          <a:blip r:embed="rId5"/>
          <a:stretch/>
        </p:blipFill>
        <p:spPr>
          <a:xfrm>
            <a:off x="2137680" y="4788000"/>
            <a:ext cx="1123560" cy="1017000"/>
          </a:xfrm>
          <a:prstGeom prst="rect">
            <a:avLst/>
          </a:prstGeom>
          <a:ln>
            <a:noFill/>
          </a:ln>
        </p:spPr>
      </p:pic>
      <p:sp>
        <p:nvSpPr>
          <p:cNvPr id="94" name="CustomShape 9"/>
          <p:cNvSpPr/>
          <p:nvPr/>
        </p:nvSpPr>
        <p:spPr>
          <a:xfrm>
            <a:off x="1259640" y="5665320"/>
            <a:ext cx="2808000" cy="514440"/>
          </a:xfrm>
          <a:prstGeom prst="rect">
            <a:avLst/>
          </a:prstGeom>
          <a:noFill/>
          <a:ln>
            <a:noFill/>
          </a:ln>
        </p:spPr>
        <p:style>
          <a:lnRef idx="0"/>
          <a:fillRef idx="0"/>
          <a:effectRef idx="0"/>
          <a:fontRef idx="minor"/>
        </p:style>
        <p:txBody>
          <a:bodyPr/>
          <a:p>
            <a:pPr algn="ctr">
              <a:lnSpc>
                <a:spcPct val="100000"/>
              </a:lnSpc>
            </a:pPr>
            <a:r>
              <a:rPr b="0" lang="fr-FR" sz="2400" spc="-1" strike="noStrike">
                <a:solidFill>
                  <a:srgbClr val="000000"/>
                </a:solidFill>
                <a:uFill>
                  <a:solidFill>
                    <a:srgbClr val="ffffff"/>
                  </a:solidFill>
                </a:uFill>
                <a:latin typeface="Calibri"/>
              </a:rPr>
              <a:t>Selenium-WebDriver</a:t>
            </a:r>
            <a:endParaRPr b="0" lang="fr-FR"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a:rPr>
              <a:t>Karma</a:t>
            </a:r>
            <a:endParaRPr b="0" lang="fr-FR" sz="1800" spc="-1" strike="noStrike">
              <a:solidFill>
                <a:srgbClr val="000000"/>
              </a:solidFill>
              <a:uFill>
                <a:solidFill>
                  <a:srgbClr val="ffffff"/>
                </a:solidFill>
              </a:uFill>
              <a:latin typeface="Calibri"/>
            </a:endParaRPr>
          </a:p>
        </p:txBody>
      </p:sp>
      <p:sp>
        <p:nvSpPr>
          <p:cNvPr id="96" name="TextShape 2"/>
          <p:cNvSpPr txBox="1"/>
          <p:nvPr/>
        </p:nvSpPr>
        <p:spPr>
          <a:xfrm>
            <a:off x="6553080" y="6356520"/>
            <a:ext cx="2133360" cy="364680"/>
          </a:xfrm>
          <a:prstGeom prst="rect">
            <a:avLst/>
          </a:prstGeom>
          <a:noFill/>
          <a:ln>
            <a:noFill/>
          </a:ln>
        </p:spPr>
        <p:txBody>
          <a:bodyPr anchor="ctr"/>
          <a:p>
            <a:pPr algn="r">
              <a:lnSpc>
                <a:spcPct val="100000"/>
              </a:lnSpc>
            </a:pPr>
            <a:fld id="{22AA0167-83D2-4E4A-92F0-F05252F0E704}"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97" name="CustomShape 3"/>
          <p:cNvSpPr/>
          <p:nvPr/>
        </p:nvSpPr>
        <p:spPr>
          <a:xfrm>
            <a:off x="155520" y="-144360"/>
            <a:ext cx="304560" cy="304560"/>
          </a:xfrm>
          <a:prstGeom prst="rect">
            <a:avLst/>
          </a:prstGeom>
          <a:noFill/>
          <a:ln>
            <a:noFill/>
          </a:ln>
        </p:spPr>
        <p:style>
          <a:lnRef idx="0"/>
          <a:fillRef idx="0"/>
          <a:effectRef idx="0"/>
          <a:fontRef idx="minor"/>
        </p:style>
      </p:sp>
      <p:sp>
        <p:nvSpPr>
          <p:cNvPr id="98" name="CustomShape 4"/>
          <p:cNvSpPr/>
          <p:nvPr/>
        </p:nvSpPr>
        <p:spPr>
          <a:xfrm>
            <a:off x="307800" y="7920"/>
            <a:ext cx="304560" cy="304560"/>
          </a:xfrm>
          <a:prstGeom prst="rect">
            <a:avLst/>
          </a:prstGeom>
          <a:noFill/>
          <a:ln>
            <a:noFill/>
          </a:ln>
        </p:spPr>
        <p:style>
          <a:lnRef idx="0"/>
          <a:fillRef idx="0"/>
          <a:effectRef idx="0"/>
          <a:fontRef idx="minor"/>
        </p:style>
      </p:sp>
      <p:sp>
        <p:nvSpPr>
          <p:cNvPr id="99" name="CustomShape 5"/>
          <p:cNvSpPr/>
          <p:nvPr/>
        </p:nvSpPr>
        <p:spPr>
          <a:xfrm>
            <a:off x="460440" y="160200"/>
            <a:ext cx="304560" cy="304560"/>
          </a:xfrm>
          <a:prstGeom prst="rect">
            <a:avLst/>
          </a:prstGeom>
          <a:noFill/>
          <a:ln>
            <a:noFill/>
          </a:ln>
        </p:spPr>
        <p:style>
          <a:lnRef idx="0"/>
          <a:fillRef idx="0"/>
          <a:effectRef idx="0"/>
          <a:fontRef idx="minor"/>
        </p:style>
      </p:sp>
      <p:sp>
        <p:nvSpPr>
          <p:cNvPr id="100" name="CustomShape 6"/>
          <p:cNvSpPr/>
          <p:nvPr/>
        </p:nvSpPr>
        <p:spPr>
          <a:xfrm>
            <a:off x="612720" y="312840"/>
            <a:ext cx="304560" cy="304560"/>
          </a:xfrm>
          <a:prstGeom prst="rect">
            <a:avLst/>
          </a:prstGeom>
          <a:noFill/>
          <a:ln>
            <a:noFill/>
          </a:ln>
        </p:spPr>
        <p:style>
          <a:lnRef idx="0"/>
          <a:fillRef idx="0"/>
          <a:effectRef idx="0"/>
          <a:fontRef idx="minor"/>
        </p:style>
      </p:sp>
      <p:sp>
        <p:nvSpPr>
          <p:cNvPr id="101" name="CustomShape 7"/>
          <p:cNvSpPr/>
          <p:nvPr/>
        </p:nvSpPr>
        <p:spPr>
          <a:xfrm>
            <a:off x="765000" y="465120"/>
            <a:ext cx="304560" cy="304560"/>
          </a:xfrm>
          <a:prstGeom prst="rect">
            <a:avLst/>
          </a:prstGeom>
          <a:noFill/>
          <a:ln>
            <a:noFill/>
          </a:ln>
        </p:spPr>
        <p:style>
          <a:lnRef idx="0"/>
          <a:fillRef idx="0"/>
          <a:effectRef idx="0"/>
          <a:fontRef idx="minor"/>
        </p:style>
      </p:sp>
      <p:pic>
        <p:nvPicPr>
          <p:cNvPr id="102" name="Picture 4" descr=""/>
          <p:cNvPicPr/>
          <p:nvPr/>
        </p:nvPicPr>
        <p:blipFill>
          <a:blip r:embed="rId1"/>
          <a:stretch/>
        </p:blipFill>
        <p:spPr>
          <a:xfrm>
            <a:off x="1476720" y="1526760"/>
            <a:ext cx="2467080" cy="645120"/>
          </a:xfrm>
          <a:prstGeom prst="rect">
            <a:avLst/>
          </a:prstGeom>
          <a:ln>
            <a:noFill/>
          </a:ln>
        </p:spPr>
      </p:pic>
      <p:pic>
        <p:nvPicPr>
          <p:cNvPr id="103" name="Picture 18" descr=""/>
          <p:cNvPicPr/>
          <p:nvPr/>
        </p:nvPicPr>
        <p:blipFill>
          <a:blip r:embed="rId2"/>
          <a:stretch/>
        </p:blipFill>
        <p:spPr>
          <a:xfrm>
            <a:off x="5652000" y="1271160"/>
            <a:ext cx="1367640" cy="1367640"/>
          </a:xfrm>
          <a:prstGeom prst="rect">
            <a:avLst/>
          </a:prstGeom>
          <a:ln>
            <a:noFill/>
          </a:ln>
        </p:spPr>
      </p:pic>
      <p:sp>
        <p:nvSpPr>
          <p:cNvPr id="104" name="CustomShape 8"/>
          <p:cNvSpPr/>
          <p:nvPr/>
        </p:nvSpPr>
        <p:spPr>
          <a:xfrm>
            <a:off x="4212000" y="1849320"/>
            <a:ext cx="1151640" cy="36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105" name="CustomShape 9"/>
          <p:cNvSpPr/>
          <p:nvPr/>
        </p:nvSpPr>
        <p:spPr>
          <a:xfrm>
            <a:off x="6336360" y="2639160"/>
            <a:ext cx="360" cy="67104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pic>
        <p:nvPicPr>
          <p:cNvPr id="106" name="Picture 20" descr=""/>
          <p:cNvPicPr/>
          <p:nvPr/>
        </p:nvPicPr>
        <p:blipFill>
          <a:blip r:embed="rId3"/>
          <a:stretch/>
        </p:blipFill>
        <p:spPr>
          <a:xfrm>
            <a:off x="5247000" y="3310560"/>
            <a:ext cx="2178000" cy="600480"/>
          </a:xfrm>
          <a:prstGeom prst="rect">
            <a:avLst/>
          </a:prstGeom>
          <a:ln>
            <a:noFill/>
          </a:ln>
        </p:spPr>
      </p:pic>
      <p:sp>
        <p:nvSpPr>
          <p:cNvPr id="107" name="CustomShape 10"/>
          <p:cNvSpPr/>
          <p:nvPr/>
        </p:nvSpPr>
        <p:spPr>
          <a:xfrm flipH="1">
            <a:off x="5931000" y="3911400"/>
            <a:ext cx="404640" cy="95724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108" name="CustomShape 11"/>
          <p:cNvSpPr/>
          <p:nvPr/>
        </p:nvSpPr>
        <p:spPr>
          <a:xfrm>
            <a:off x="6336360" y="3911400"/>
            <a:ext cx="514080" cy="91188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pic>
        <p:nvPicPr>
          <p:cNvPr id="109" name="Picture 21" descr=""/>
          <p:cNvPicPr/>
          <p:nvPr/>
        </p:nvPicPr>
        <p:blipFill>
          <a:blip r:embed="rId4"/>
          <a:stretch/>
        </p:blipFill>
        <p:spPr>
          <a:xfrm>
            <a:off x="5364000" y="4869000"/>
            <a:ext cx="1133640" cy="708480"/>
          </a:xfrm>
          <a:prstGeom prst="rect">
            <a:avLst/>
          </a:prstGeom>
          <a:ln>
            <a:noFill/>
          </a:ln>
        </p:spPr>
      </p:pic>
      <p:pic>
        <p:nvPicPr>
          <p:cNvPr id="110" name="Picture 22" descr=""/>
          <p:cNvPicPr/>
          <p:nvPr/>
        </p:nvPicPr>
        <p:blipFill>
          <a:blip r:embed="rId5"/>
          <a:stretch/>
        </p:blipFill>
        <p:spPr>
          <a:xfrm>
            <a:off x="6498000" y="4824000"/>
            <a:ext cx="704520" cy="704520"/>
          </a:xfrm>
          <a:prstGeom prst="rect">
            <a:avLst/>
          </a:prstGeom>
          <a:ln>
            <a:noFill/>
          </a:ln>
        </p:spPr>
      </p:pic>
      <p:sp>
        <p:nvSpPr>
          <p:cNvPr id="111" name="CustomShape 12"/>
          <p:cNvSpPr/>
          <p:nvPr/>
        </p:nvSpPr>
        <p:spPr>
          <a:xfrm>
            <a:off x="6815880" y="1802880"/>
            <a:ext cx="1430640" cy="638280"/>
          </a:xfrm>
          <a:prstGeom prst="rect">
            <a:avLst/>
          </a:prstGeom>
          <a:noFill/>
          <a:ln>
            <a:noFill/>
          </a:ln>
        </p:spPr>
        <p:style>
          <a:lnRef idx="0"/>
          <a:fillRef idx="0"/>
          <a:effectRef idx="0"/>
          <a:fontRef idx="minor"/>
        </p:style>
        <p:txBody>
          <a:bodyPr lIns="90000" rIns="90000" tIns="45000" bIns="45000"/>
          <a:p>
            <a:pPr>
              <a:lnSpc>
                <a:spcPct val="100000"/>
              </a:lnSpc>
            </a:pPr>
            <a:r>
              <a:rPr b="0" lang="fr-FR" sz="1800" spc="-1" strike="noStrike">
                <a:solidFill>
                  <a:srgbClr val="000000"/>
                </a:solidFill>
                <a:uFill>
                  <a:solidFill>
                    <a:srgbClr val="ffffff"/>
                  </a:solidFill>
                </a:uFill>
                <a:latin typeface="Berlin Sans FB Demi"/>
              </a:rPr>
              <a:t>Code Source</a:t>
            </a:r>
            <a:endParaRPr b="0" lang="fr-FR" sz="1800" spc="-1" strike="noStrike">
              <a:solidFill>
                <a:srgbClr val="000000"/>
              </a:solidFill>
              <a:uFill>
                <a:solidFill>
                  <a:srgbClr val="ffffff"/>
                </a:solidFill>
              </a:uFill>
              <a:latin typeface="Arial"/>
            </a:endParaRPr>
          </a:p>
        </p:txBody>
      </p:sp>
      <p:sp>
        <p:nvSpPr>
          <p:cNvPr id="112" name="CustomShape 13"/>
          <p:cNvSpPr/>
          <p:nvPr/>
        </p:nvSpPr>
        <p:spPr>
          <a:xfrm>
            <a:off x="7308360" y="3287880"/>
            <a:ext cx="143064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fr-FR" sz="1800" spc="-1" strike="noStrike">
                <a:solidFill>
                  <a:srgbClr val="000000"/>
                </a:solidFill>
                <a:uFill>
                  <a:solidFill>
                    <a:srgbClr val="ffffff"/>
                  </a:solidFill>
                </a:uFill>
                <a:latin typeface="Berlin Sans FB Demi"/>
              </a:rPr>
              <a:t>Framework de test</a:t>
            </a:r>
            <a:endParaRPr b="0" lang="fr-FR" sz="1800" spc="-1" strike="noStrike">
              <a:solidFill>
                <a:srgbClr val="000000"/>
              </a:solidFill>
              <a:uFill>
                <a:solidFill>
                  <a:srgbClr val="ffffff"/>
                </a:solidFill>
              </a:uFill>
              <a:latin typeface="Arial"/>
            </a:endParaRPr>
          </a:p>
        </p:txBody>
      </p:sp>
      <p:sp>
        <p:nvSpPr>
          <p:cNvPr id="113" name="CustomShape 14"/>
          <p:cNvSpPr/>
          <p:nvPr/>
        </p:nvSpPr>
        <p:spPr>
          <a:xfrm>
            <a:off x="460440" y="1731240"/>
            <a:ext cx="924840" cy="638280"/>
          </a:xfrm>
          <a:prstGeom prst="rect">
            <a:avLst/>
          </a:prstGeom>
          <a:noFill/>
          <a:ln>
            <a:noFill/>
          </a:ln>
        </p:spPr>
        <p:style>
          <a:lnRef idx="0"/>
          <a:fillRef idx="0"/>
          <a:effectRef idx="0"/>
          <a:fontRef idx="minor"/>
        </p:style>
        <p:txBody>
          <a:bodyPr lIns="90000" rIns="90000" tIns="45000" bIns="45000"/>
          <a:p>
            <a:pPr>
              <a:lnSpc>
                <a:spcPct val="100000"/>
              </a:lnSpc>
            </a:pPr>
            <a:r>
              <a:rPr b="0" lang="fr-FR" sz="1800" spc="-1" strike="noStrike">
                <a:solidFill>
                  <a:srgbClr val="000000"/>
                </a:solidFill>
                <a:uFill>
                  <a:solidFill>
                    <a:srgbClr val="ffffff"/>
                  </a:solidFill>
                </a:uFill>
                <a:latin typeface="Berlin Sans FB Demi"/>
              </a:rPr>
              <a:t>Testeur</a:t>
            </a:r>
            <a:endParaRPr b="0" lang="fr-FR" sz="1800" spc="-1" strike="noStrike">
              <a:solidFill>
                <a:srgbClr val="000000"/>
              </a:solidFill>
              <a:uFill>
                <a:solidFill>
                  <a:srgbClr val="ffffff"/>
                </a:solidFill>
              </a:uFill>
              <a:latin typeface="Arial"/>
            </a:endParaRPr>
          </a:p>
        </p:txBody>
      </p:sp>
      <p:sp>
        <p:nvSpPr>
          <p:cNvPr id="114" name="CustomShape 15"/>
          <p:cNvSpPr/>
          <p:nvPr/>
        </p:nvSpPr>
        <p:spPr>
          <a:xfrm>
            <a:off x="155520" y="6453360"/>
            <a:ext cx="4606920" cy="54720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Calibri"/>
              </a:rPr>
              <a:t>Source : </a:t>
            </a:r>
            <a:r>
              <a:rPr b="0" lang="fr-FR" sz="1200" spc="-1" strike="noStrike" u="sng">
                <a:solidFill>
                  <a:srgbClr val="0000ff"/>
                </a:solidFill>
                <a:uFill>
                  <a:solidFill>
                    <a:srgbClr val="ffffff"/>
                  </a:solidFill>
                </a:uFill>
                <a:latin typeface="Calibri"/>
                <a:hlinkClick r:id="rId6"/>
              </a:rPr>
              <a:t>http</a:t>
            </a:r>
            <a:r>
              <a:rPr b="0" lang="fr-FR" sz="1200" spc="-1" strike="noStrike" u="sng">
                <a:solidFill>
                  <a:srgbClr val="0000ff"/>
                </a:solidFill>
                <a:uFill>
                  <a:solidFill>
                    <a:srgbClr val="ffffff"/>
                  </a:solidFill>
                </a:uFill>
                <a:latin typeface="Calibri"/>
                <a:hlinkClick r:id="rId7"/>
              </a:rPr>
              <a:t>://</a:t>
            </a:r>
            <a:r>
              <a:rPr b="0" lang="fr-FR" sz="1200" spc="-1" strike="noStrike" u="sng">
                <a:solidFill>
                  <a:srgbClr val="0000ff"/>
                </a:solidFill>
                <a:uFill>
                  <a:solidFill>
                    <a:srgbClr val="ffffff"/>
                  </a:solidFill>
                </a:uFill>
                <a:latin typeface="Calibri"/>
                <a:hlinkClick r:id="rId8"/>
              </a:rPr>
              <a:t>karma-runner.github.io/2.0/index.html</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15" name="CustomShape 16"/>
          <p:cNvSpPr/>
          <p:nvPr/>
        </p:nvSpPr>
        <p:spPr>
          <a:xfrm>
            <a:off x="765000" y="2859840"/>
            <a:ext cx="3446280" cy="2279880"/>
          </a:xfrm>
          <a:prstGeom prst="rect">
            <a:avLst/>
          </a:prstGeom>
          <a:noFill/>
          <a:ln>
            <a:noFill/>
          </a:ln>
        </p:spPr>
        <p:style>
          <a:lnRef idx="0"/>
          <a:fillRef idx="0"/>
          <a:effectRef idx="0"/>
          <a:fontRef idx="minor"/>
        </p:style>
        <p:txBody>
          <a:bodyPr lIns="90000" rIns="90000" tIns="45000" bIns="45000"/>
          <a:p>
            <a:pPr algn="just">
              <a:lnSpc>
                <a:spcPct val="100000"/>
              </a:lnSpc>
            </a:pPr>
            <a:r>
              <a:rPr b="0" lang="fr-FR" sz="1600" spc="-1" strike="noStrike">
                <a:solidFill>
                  <a:srgbClr val="000000"/>
                </a:solidFill>
                <a:uFill>
                  <a:solidFill>
                    <a:srgbClr val="ffffff"/>
                  </a:solidFill>
                </a:uFill>
                <a:latin typeface="Tahoma"/>
                <a:ea typeface="Tahoma"/>
              </a:rPr>
              <a:t>Karma est un outil qui génère des serveurs web sur lesquels il teste le code source pour chaque navigateur connecté. Il est généralement utilisé avec un Framework de test avec lequel on écrit le code (ici Jasmine) et se charge d’exécuter ce code de test. </a:t>
            </a:r>
            <a:endParaRPr b="0" lang="fr-FR"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a:rPr>
              <a:t>Karma pour les tests «end-to-end»</a:t>
            </a:r>
            <a:endParaRPr b="0" lang="fr-FR" sz="1800" spc="-1" strike="noStrike">
              <a:solidFill>
                <a:srgbClr val="000000"/>
              </a:solidFill>
              <a:uFill>
                <a:solidFill>
                  <a:srgbClr val="ffffff"/>
                </a:solidFill>
              </a:uFill>
              <a:latin typeface="Calibri"/>
            </a:endParaRPr>
          </a:p>
        </p:txBody>
      </p:sp>
      <p:sp>
        <p:nvSpPr>
          <p:cNvPr id="117" name="TextShape 2"/>
          <p:cNvSpPr txBox="1"/>
          <p:nvPr/>
        </p:nvSpPr>
        <p:spPr>
          <a:xfrm>
            <a:off x="467640" y="1412640"/>
            <a:ext cx="8229240" cy="4730400"/>
          </a:xfrm>
          <a:prstGeom prst="rect">
            <a:avLst/>
          </a:prstGeom>
          <a:noFill/>
          <a:ln>
            <a:noFill/>
          </a:ln>
        </p:spPr>
        <p:txBody>
          <a:bodyPr/>
          <a:p>
            <a:pPr marL="343080" indent="-34272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Nouvelle version en moyenne tous les 13 jours.</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En moyenne 4,2 Millions de téléchargements par mois.</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cc00"/>
              </a:buClr>
              <a:buFont typeface="Arial"/>
              <a:buChar char="•"/>
            </a:pPr>
            <a:r>
              <a:rPr b="0" lang="fr-FR" sz="2200" spc="-1" strike="noStrike">
                <a:solidFill>
                  <a:srgbClr val="00cc00"/>
                </a:solidFill>
                <a:uFill>
                  <a:solidFill>
                    <a:srgbClr val="ffffff"/>
                  </a:solidFill>
                </a:uFill>
                <a:latin typeface="Calibri"/>
              </a:rPr>
              <a:t>Propose une syntaxe plus simple que les autres outils.</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ff0000"/>
              </a:buClr>
              <a:buFont typeface="Arial"/>
              <a:buChar char="•"/>
            </a:pPr>
            <a:r>
              <a:rPr b="0" lang="fr-FR" sz="2200" spc="-1" strike="noStrike">
                <a:solidFill>
                  <a:srgbClr val="ff0000"/>
                </a:solidFill>
                <a:uFill>
                  <a:solidFill>
                    <a:srgbClr val="ffffff"/>
                  </a:solidFill>
                </a:uFill>
                <a:latin typeface="Calibri"/>
              </a:rPr>
              <a:t> </a:t>
            </a:r>
            <a:r>
              <a:rPr b="0" lang="fr-FR" sz="2200" spc="-1" strike="noStrike">
                <a:solidFill>
                  <a:srgbClr val="ff0000"/>
                </a:solidFill>
                <a:uFill>
                  <a:solidFill>
                    <a:srgbClr val="ffffff"/>
                  </a:solidFill>
                </a:uFill>
                <a:latin typeface="Calibri"/>
              </a:rPr>
              <a:t>Plus efficace pour le test unitaire que pour le test «</a:t>
            </a:r>
            <a:r>
              <a:rPr b="0" lang="fr-FR" sz="2000" spc="-1" strike="noStrike">
                <a:solidFill>
                  <a:srgbClr val="ff0000"/>
                </a:solidFill>
                <a:uFill>
                  <a:solidFill>
                    <a:srgbClr val="ffffff"/>
                  </a:solidFill>
                </a:uFill>
                <a:latin typeface="Calibri"/>
              </a:rPr>
              <a:t>end-to-end</a:t>
            </a:r>
            <a:r>
              <a:rPr b="0" lang="fr-FR" sz="2200" spc="-1" strike="noStrike">
                <a:solidFill>
                  <a:srgbClr val="ff0000"/>
                </a:solidFill>
                <a:uFill>
                  <a:solidFill>
                    <a:srgbClr val="ffffff"/>
                  </a:solidFill>
                </a:uFill>
                <a:latin typeface="Calibri"/>
              </a:rPr>
              <a:t>» car pas conçu pour.</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ff0000"/>
              </a:buClr>
              <a:buFont typeface="Arial"/>
              <a:buChar char="•"/>
            </a:pPr>
            <a:r>
              <a:rPr b="0" lang="fr-FR" sz="2200" spc="-1" strike="noStrike">
                <a:solidFill>
                  <a:srgbClr val="ff0000"/>
                </a:solidFill>
                <a:uFill>
                  <a:solidFill>
                    <a:srgbClr val="ffffff"/>
                  </a:solidFill>
                </a:uFill>
                <a:latin typeface="Calibri"/>
              </a:rPr>
              <a:t>Aucun support pour effectuer des tests «</a:t>
            </a:r>
            <a:r>
              <a:rPr b="0" lang="fr-FR" sz="2400" spc="-1" strike="noStrike">
                <a:solidFill>
                  <a:srgbClr val="ff0000"/>
                </a:solidFill>
                <a:uFill>
                  <a:solidFill>
                    <a:srgbClr val="ffffff"/>
                  </a:solidFill>
                </a:uFill>
                <a:latin typeface="Calibri"/>
              </a:rPr>
              <a:t>end-to-end</a:t>
            </a:r>
            <a:r>
              <a:rPr b="0" lang="fr-FR" sz="2200" spc="-1" strike="noStrike">
                <a:solidFill>
                  <a:srgbClr val="ff0000"/>
                </a:solidFill>
                <a:uFill>
                  <a:solidFill>
                    <a:srgbClr val="ffffff"/>
                  </a:solidFill>
                </a:uFill>
                <a:latin typeface="Calibri"/>
              </a:rPr>
              <a:t>» sur Angular 2 ou toute version supérieure. </a:t>
            </a:r>
            <a:r>
              <a:rPr b="0" lang="fr-FR" sz="2200" spc="-1" strike="noStrike">
                <a:solidFill>
                  <a:srgbClr val="000000"/>
                </a:solidFill>
                <a:uFill>
                  <a:solidFill>
                    <a:srgbClr val="ffffff"/>
                  </a:solidFill>
                </a:uFill>
                <a:latin typeface="Calibri"/>
              </a:rPr>
              <a:t>(Il existe néanmoins des projets pour rendre compatible avec des versions plus récentes d’Angular)</a:t>
            </a: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p:txBody>
      </p:sp>
      <p:sp>
        <p:nvSpPr>
          <p:cNvPr id="118" name="TextShape 3"/>
          <p:cNvSpPr txBox="1"/>
          <p:nvPr/>
        </p:nvSpPr>
        <p:spPr>
          <a:xfrm>
            <a:off x="6553080" y="6356520"/>
            <a:ext cx="2133360" cy="364680"/>
          </a:xfrm>
          <a:prstGeom prst="rect">
            <a:avLst/>
          </a:prstGeom>
          <a:noFill/>
          <a:ln>
            <a:noFill/>
          </a:ln>
        </p:spPr>
        <p:txBody>
          <a:bodyPr anchor="ctr"/>
          <a:p>
            <a:pPr algn="r">
              <a:lnSpc>
                <a:spcPct val="100000"/>
              </a:lnSpc>
            </a:pPr>
            <a:fld id="{FB2F5369-910A-4F6B-A934-D1DECF47D852}"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119" name="CustomShape 4"/>
          <p:cNvSpPr/>
          <p:nvPr/>
        </p:nvSpPr>
        <p:spPr>
          <a:xfrm>
            <a:off x="20160" y="6462360"/>
            <a:ext cx="9591840" cy="72900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Calibri"/>
              </a:rPr>
              <a:t>Source : </a:t>
            </a:r>
            <a:r>
              <a:rPr b="0" lang="fr-FR" sz="1200" spc="-1" strike="noStrike" u="sng">
                <a:solidFill>
                  <a:srgbClr val="0000ff"/>
                </a:solidFill>
                <a:uFill>
                  <a:solidFill>
                    <a:srgbClr val="ffffff"/>
                  </a:solidFill>
                </a:uFill>
                <a:latin typeface="Calibri"/>
                <a:hlinkClick r:id="rId1"/>
              </a:rPr>
              <a:t>https://stackoverflow.com/questions/46198102/angular-testing-techniques-jasmine-vs-karma-vs-protractor-in-angular-2</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a:noFill/>
          <a:ln>
            <a:noFill/>
          </a:ln>
        </p:spPr>
        <p:txBody>
          <a:bodyPr anchor="ctr"/>
          <a:p>
            <a:pPr algn="ctr">
              <a:lnSpc>
                <a:spcPct val="100000"/>
              </a:lnSpc>
            </a:pPr>
            <a:r>
              <a:rPr b="0" lang="fr-FR" sz="3600" spc="-1" strike="noStrike">
                <a:solidFill>
                  <a:srgbClr val="000000"/>
                </a:solidFill>
                <a:uFill>
                  <a:solidFill>
                    <a:srgbClr val="ffffff"/>
                  </a:solidFill>
                </a:uFill>
                <a:latin typeface="Calibri"/>
              </a:rPr>
              <a:t>WebDriverIO</a:t>
            </a:r>
            <a:endParaRPr b="0" lang="fr-FR" sz="1800" spc="-1" strike="noStrike">
              <a:solidFill>
                <a:srgbClr val="000000"/>
              </a:solidFill>
              <a:uFill>
                <a:solidFill>
                  <a:srgbClr val="ffffff"/>
                </a:solidFill>
              </a:uFill>
              <a:latin typeface="Calibri"/>
            </a:endParaRPr>
          </a:p>
        </p:txBody>
      </p:sp>
      <p:sp>
        <p:nvSpPr>
          <p:cNvPr id="121" name="TextShape 2"/>
          <p:cNvSpPr txBox="1"/>
          <p:nvPr/>
        </p:nvSpPr>
        <p:spPr>
          <a:xfrm>
            <a:off x="6553080" y="6356520"/>
            <a:ext cx="2133360" cy="364680"/>
          </a:xfrm>
          <a:prstGeom prst="rect">
            <a:avLst/>
          </a:prstGeom>
          <a:noFill/>
          <a:ln>
            <a:noFill/>
          </a:ln>
        </p:spPr>
        <p:txBody>
          <a:bodyPr anchor="ctr"/>
          <a:p>
            <a:pPr algn="r">
              <a:lnSpc>
                <a:spcPct val="100000"/>
              </a:lnSpc>
            </a:pPr>
            <a:fld id="{280AA91D-E103-4A02-9173-419414ACA84F}"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122" name="CustomShape 3"/>
          <p:cNvSpPr/>
          <p:nvPr/>
        </p:nvSpPr>
        <p:spPr>
          <a:xfrm>
            <a:off x="943200" y="1421280"/>
            <a:ext cx="7344360" cy="295200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23" name="Line 4"/>
          <p:cNvSpPr/>
          <p:nvPr/>
        </p:nvSpPr>
        <p:spPr>
          <a:xfrm>
            <a:off x="3463200" y="1709280"/>
            <a:ext cx="360" cy="2376000"/>
          </a:xfrm>
          <a:prstGeom prst="line">
            <a:avLst/>
          </a:prstGeom>
          <a:ln>
            <a:solidFill>
              <a:srgbClr val="4a7ebb"/>
            </a:solidFill>
            <a:custDash>
              <a:ds d="500000" sp="400000"/>
            </a:custDash>
            <a:round/>
          </a:ln>
        </p:spPr>
        <p:style>
          <a:lnRef idx="1">
            <a:schemeClr val="accent1"/>
          </a:lnRef>
          <a:fillRef idx="0">
            <a:schemeClr val="accent1"/>
          </a:fillRef>
          <a:effectRef idx="0">
            <a:schemeClr val="accent1"/>
          </a:effectRef>
          <a:fontRef idx="minor"/>
        </p:style>
      </p:sp>
      <p:sp>
        <p:nvSpPr>
          <p:cNvPr id="124" name="Line 5"/>
          <p:cNvSpPr/>
          <p:nvPr/>
        </p:nvSpPr>
        <p:spPr>
          <a:xfrm>
            <a:off x="5767560" y="1709280"/>
            <a:ext cx="360" cy="2376000"/>
          </a:xfrm>
          <a:prstGeom prst="line">
            <a:avLst/>
          </a:prstGeom>
          <a:ln>
            <a:solidFill>
              <a:srgbClr val="4a7ebb"/>
            </a:solidFill>
            <a:custDash>
              <a:ds d="500000" sp="400000"/>
            </a:custDash>
            <a:round/>
          </a:ln>
        </p:spPr>
        <p:style>
          <a:lnRef idx="1">
            <a:schemeClr val="accent1"/>
          </a:lnRef>
          <a:fillRef idx="0">
            <a:schemeClr val="accent1"/>
          </a:fillRef>
          <a:effectRef idx="0">
            <a:schemeClr val="accent1"/>
          </a:effectRef>
          <a:fontRef idx="minor"/>
        </p:style>
      </p:sp>
      <p:sp>
        <p:nvSpPr>
          <p:cNvPr id="125" name="CustomShape 6"/>
          <p:cNvSpPr/>
          <p:nvPr/>
        </p:nvSpPr>
        <p:spPr>
          <a:xfrm>
            <a:off x="1290240" y="1693440"/>
            <a:ext cx="16560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000000"/>
                </a:solidFill>
                <a:uFill>
                  <a:solidFill>
                    <a:srgbClr val="ffffff"/>
                  </a:solidFill>
                </a:uFill>
                <a:latin typeface="Calibri"/>
              </a:rPr>
              <a:t>Test</a:t>
            </a:r>
            <a:endParaRPr b="0" lang="fr-FR" sz="1800" spc="-1" strike="noStrike">
              <a:solidFill>
                <a:srgbClr val="000000"/>
              </a:solidFill>
              <a:uFill>
                <a:solidFill>
                  <a:srgbClr val="ffffff"/>
                </a:solidFill>
              </a:uFill>
              <a:latin typeface="Arial"/>
            </a:endParaRPr>
          </a:p>
        </p:txBody>
      </p:sp>
      <p:sp>
        <p:nvSpPr>
          <p:cNvPr id="126" name="CustomShape 7"/>
          <p:cNvSpPr/>
          <p:nvPr/>
        </p:nvSpPr>
        <p:spPr>
          <a:xfrm>
            <a:off x="3787200" y="1693440"/>
            <a:ext cx="16560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000000"/>
                </a:solidFill>
                <a:uFill>
                  <a:solidFill>
                    <a:srgbClr val="ffffff"/>
                  </a:solidFill>
                </a:uFill>
                <a:latin typeface="Calibri"/>
              </a:rPr>
              <a:t>Serveur</a:t>
            </a:r>
            <a:endParaRPr b="0" lang="fr-FR" sz="1800" spc="-1" strike="noStrike">
              <a:solidFill>
                <a:srgbClr val="000000"/>
              </a:solidFill>
              <a:uFill>
                <a:solidFill>
                  <a:srgbClr val="ffffff"/>
                </a:solidFill>
              </a:uFill>
              <a:latin typeface="Arial"/>
            </a:endParaRPr>
          </a:p>
        </p:txBody>
      </p:sp>
      <p:sp>
        <p:nvSpPr>
          <p:cNvPr id="127" name="CustomShape 8"/>
          <p:cNvSpPr/>
          <p:nvPr/>
        </p:nvSpPr>
        <p:spPr>
          <a:xfrm>
            <a:off x="6271560" y="1693440"/>
            <a:ext cx="16560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000000"/>
                </a:solidFill>
                <a:uFill>
                  <a:solidFill>
                    <a:srgbClr val="ffffff"/>
                  </a:solidFill>
                </a:uFill>
                <a:latin typeface="Calibri"/>
              </a:rPr>
              <a:t>Navigateur</a:t>
            </a:r>
            <a:endParaRPr b="0" lang="fr-FR" sz="1800" spc="-1" strike="noStrike">
              <a:solidFill>
                <a:srgbClr val="000000"/>
              </a:solidFill>
              <a:uFill>
                <a:solidFill>
                  <a:srgbClr val="ffffff"/>
                </a:solidFill>
              </a:uFill>
              <a:latin typeface="Arial"/>
            </a:endParaRPr>
          </a:p>
        </p:txBody>
      </p:sp>
      <p:sp>
        <p:nvSpPr>
          <p:cNvPr id="128" name="CustomShape 9"/>
          <p:cNvSpPr/>
          <p:nvPr/>
        </p:nvSpPr>
        <p:spPr>
          <a:xfrm>
            <a:off x="3787200" y="2691360"/>
            <a:ext cx="1656000" cy="575640"/>
          </a:xfrm>
          <a:prstGeom prst="rect">
            <a:avLst/>
          </a:prstGeom>
          <a:solidFill>
            <a:schemeClr val="accent1">
              <a:lumMod val="60000"/>
              <a:lumOff val="40000"/>
            </a:schemeClr>
          </a:solidFill>
          <a:ln>
            <a:solidFill>
              <a:schemeClr val="tx2"/>
            </a:solidFill>
            <a:round/>
          </a:ln>
        </p:spPr>
        <p:style>
          <a:lnRef idx="2">
            <a:schemeClr val="accent1">
              <a:shade val="50000"/>
            </a:schemeClr>
          </a:lnRef>
          <a:fillRef idx="1">
            <a:schemeClr val="accent1"/>
          </a:fillRef>
          <a:effectRef idx="0">
            <a:schemeClr val="accent1"/>
          </a:effectRef>
          <a:fontRef idx="minor"/>
        </p:style>
      </p:sp>
      <p:sp>
        <p:nvSpPr>
          <p:cNvPr id="129" name="CustomShape 10"/>
          <p:cNvSpPr/>
          <p:nvPr/>
        </p:nvSpPr>
        <p:spPr>
          <a:xfrm>
            <a:off x="3679200" y="2794680"/>
            <a:ext cx="1872000" cy="57636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600" spc="-1" strike="noStrike">
                <a:solidFill>
                  <a:srgbClr val="000000"/>
                </a:solidFill>
                <a:uFill>
                  <a:solidFill>
                    <a:srgbClr val="ffffff"/>
                  </a:solidFill>
                </a:uFill>
                <a:latin typeface="Calibri"/>
              </a:rPr>
              <a:t>Serveur Selenium</a:t>
            </a:r>
            <a:endParaRPr b="0" lang="fr-FR" sz="1800" spc="-1" strike="noStrike">
              <a:solidFill>
                <a:srgbClr val="000000"/>
              </a:solidFill>
              <a:uFill>
                <a:solidFill>
                  <a:srgbClr val="ffffff"/>
                </a:solidFill>
              </a:uFill>
              <a:latin typeface="Arial"/>
            </a:endParaRPr>
          </a:p>
        </p:txBody>
      </p:sp>
      <p:sp>
        <p:nvSpPr>
          <p:cNvPr id="130" name="CustomShape 11"/>
          <p:cNvSpPr/>
          <p:nvPr/>
        </p:nvSpPr>
        <p:spPr>
          <a:xfrm>
            <a:off x="1110240" y="2194560"/>
            <a:ext cx="2147040" cy="14688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131" name="CustomShape 12"/>
          <p:cNvSpPr/>
          <p:nvPr/>
        </p:nvSpPr>
        <p:spPr>
          <a:xfrm>
            <a:off x="1015200" y="2342520"/>
            <a:ext cx="808560" cy="45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200" spc="-1" strike="noStrike">
                <a:solidFill>
                  <a:srgbClr val="000000"/>
                </a:solidFill>
                <a:uFill>
                  <a:solidFill>
                    <a:srgbClr val="ffffff"/>
                  </a:solidFill>
                </a:uFill>
                <a:latin typeface="Calibri"/>
              </a:rPr>
              <a:t>Node.JS</a:t>
            </a:r>
            <a:endParaRPr b="0" lang="fr-FR" sz="1800" spc="-1" strike="noStrike">
              <a:solidFill>
                <a:srgbClr val="000000"/>
              </a:solidFill>
              <a:uFill>
                <a:solidFill>
                  <a:srgbClr val="ffffff"/>
                </a:solidFill>
              </a:uFill>
              <a:latin typeface="Arial"/>
            </a:endParaRPr>
          </a:p>
        </p:txBody>
      </p:sp>
      <p:sp>
        <p:nvSpPr>
          <p:cNvPr id="132" name="CustomShape 13"/>
          <p:cNvSpPr/>
          <p:nvPr/>
        </p:nvSpPr>
        <p:spPr>
          <a:xfrm>
            <a:off x="1290240" y="2671560"/>
            <a:ext cx="1656000" cy="575640"/>
          </a:xfrm>
          <a:prstGeom prst="rect">
            <a:avLst/>
          </a:prstGeom>
          <a:solidFill>
            <a:schemeClr val="accent1">
              <a:lumMod val="60000"/>
              <a:lumOff val="40000"/>
            </a:schemeClr>
          </a:solidFill>
          <a:ln>
            <a:solidFill>
              <a:schemeClr val="accent1">
                <a:lumMod val="60000"/>
                <a:lumOff val="40000"/>
              </a:schemeClr>
            </a:solidFill>
            <a:round/>
          </a:ln>
        </p:spPr>
        <p:style>
          <a:lnRef idx="2">
            <a:schemeClr val="accent1">
              <a:shade val="50000"/>
            </a:schemeClr>
          </a:lnRef>
          <a:fillRef idx="1">
            <a:schemeClr val="accent1"/>
          </a:fillRef>
          <a:effectRef idx="0">
            <a:schemeClr val="accent1"/>
          </a:effectRef>
          <a:fontRef idx="minor"/>
        </p:style>
      </p:sp>
      <p:sp>
        <p:nvSpPr>
          <p:cNvPr id="133" name="CustomShape 14"/>
          <p:cNvSpPr/>
          <p:nvPr/>
        </p:nvSpPr>
        <p:spPr>
          <a:xfrm>
            <a:off x="1181880" y="2801520"/>
            <a:ext cx="1956960" cy="33372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600" spc="-1" strike="noStrike">
                <a:solidFill>
                  <a:srgbClr val="000000"/>
                </a:solidFill>
                <a:uFill>
                  <a:solidFill>
                    <a:srgbClr val="ffffff"/>
                  </a:solidFill>
                </a:uFill>
                <a:latin typeface="Calibri"/>
              </a:rPr>
              <a:t>WebDriverIO </a:t>
            </a:r>
            <a:r>
              <a:rPr b="1" lang="fr-FR" sz="1600" spc="-1" strike="noStrike" baseline="30000">
                <a:solidFill>
                  <a:srgbClr val="000000"/>
                </a:solidFill>
                <a:uFill>
                  <a:solidFill>
                    <a:srgbClr val="ffffff"/>
                  </a:solidFill>
                </a:uFill>
                <a:latin typeface="Calibri"/>
              </a:rPr>
              <a:t>1</a:t>
            </a:r>
            <a:endParaRPr b="0" lang="fr-FR" sz="1800" spc="-1" strike="noStrike">
              <a:solidFill>
                <a:srgbClr val="000000"/>
              </a:solidFill>
              <a:uFill>
                <a:solidFill>
                  <a:srgbClr val="ffffff"/>
                </a:solidFill>
              </a:uFill>
              <a:latin typeface="Arial"/>
            </a:endParaRPr>
          </a:p>
        </p:txBody>
      </p:sp>
      <p:sp>
        <p:nvSpPr>
          <p:cNvPr id="134" name="CustomShape 15"/>
          <p:cNvSpPr/>
          <p:nvPr/>
        </p:nvSpPr>
        <p:spPr>
          <a:xfrm>
            <a:off x="6232680" y="2679480"/>
            <a:ext cx="1656000" cy="575640"/>
          </a:xfrm>
          <a:prstGeom prst="rect">
            <a:avLst/>
          </a:prstGeom>
          <a:solidFill>
            <a:schemeClr val="accent1">
              <a:lumMod val="60000"/>
              <a:lumOff val="40000"/>
            </a:schemeClr>
          </a:solidFill>
          <a:ln>
            <a:solidFill>
              <a:schemeClr val="tx2"/>
            </a:solidFill>
            <a:round/>
          </a:ln>
        </p:spPr>
        <p:style>
          <a:lnRef idx="2">
            <a:schemeClr val="accent1">
              <a:shade val="50000"/>
            </a:schemeClr>
          </a:lnRef>
          <a:fillRef idx="1">
            <a:schemeClr val="accent1"/>
          </a:fillRef>
          <a:effectRef idx="0">
            <a:schemeClr val="accent1"/>
          </a:effectRef>
          <a:fontRef idx="minor"/>
        </p:style>
      </p:sp>
      <p:sp>
        <p:nvSpPr>
          <p:cNvPr id="135" name="CustomShape 16"/>
          <p:cNvSpPr/>
          <p:nvPr/>
        </p:nvSpPr>
        <p:spPr>
          <a:xfrm>
            <a:off x="6176160" y="2675160"/>
            <a:ext cx="187200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600" spc="-1" strike="noStrike">
                <a:solidFill>
                  <a:srgbClr val="000000"/>
                </a:solidFill>
                <a:uFill>
                  <a:solidFill>
                    <a:srgbClr val="ffffff"/>
                  </a:solidFill>
                </a:uFill>
                <a:latin typeface="Calibri"/>
              </a:rPr>
              <a:t>WebDriver</a:t>
            </a:r>
            <a:r>
              <a:rPr b="1" lang="fr-FR" sz="1600" spc="-1" strike="noStrike" baseline="30000">
                <a:solidFill>
                  <a:srgbClr val="000000"/>
                </a:solidFill>
                <a:uFill>
                  <a:solidFill>
                    <a:srgbClr val="ffffff"/>
                  </a:solidFill>
                </a:uFill>
                <a:latin typeface="Calibri"/>
              </a:rPr>
              <a:t>2</a:t>
            </a:r>
            <a:r>
              <a:rPr b="1" lang="fr-FR" sz="1600" spc="-1" strike="noStrike">
                <a:solidFill>
                  <a:srgbClr val="000000"/>
                </a:solidFill>
                <a:uFill>
                  <a:solidFill>
                    <a:srgbClr val="ffffff"/>
                  </a:solidFill>
                </a:uFill>
                <a:latin typeface="Calibri"/>
              </a:rPr>
              <a:t> du navigateur</a:t>
            </a:r>
            <a:endParaRPr b="0" lang="fr-FR" sz="1800" spc="-1" strike="noStrike">
              <a:solidFill>
                <a:srgbClr val="000000"/>
              </a:solidFill>
              <a:uFill>
                <a:solidFill>
                  <a:srgbClr val="ffffff"/>
                </a:solidFill>
              </a:uFill>
              <a:latin typeface="Arial"/>
            </a:endParaRPr>
          </a:p>
        </p:txBody>
      </p:sp>
      <p:sp>
        <p:nvSpPr>
          <p:cNvPr id="136" name="CustomShape 17"/>
          <p:cNvSpPr/>
          <p:nvPr/>
        </p:nvSpPr>
        <p:spPr>
          <a:xfrm>
            <a:off x="943200" y="4581000"/>
            <a:ext cx="7517160" cy="2009880"/>
          </a:xfrm>
          <a:prstGeom prst="rect">
            <a:avLst/>
          </a:prstGeom>
          <a:noFill/>
          <a:ln>
            <a:noFill/>
          </a:ln>
        </p:spPr>
        <p:style>
          <a:lnRef idx="0"/>
          <a:fillRef idx="0"/>
          <a:effectRef idx="0"/>
          <a:fontRef idx="minor"/>
        </p:style>
        <p:txBody>
          <a:bodyPr lIns="90000" rIns="90000" tIns="45000" bIns="45000"/>
          <a:p>
            <a:pPr algn="just">
              <a:lnSpc>
                <a:spcPct val="100000"/>
              </a:lnSpc>
            </a:pPr>
            <a:r>
              <a:rPr b="1" lang="fr-FR" sz="1800" spc="-1" strike="noStrike" baseline="30000">
                <a:solidFill>
                  <a:srgbClr val="000000"/>
                </a:solidFill>
                <a:uFill>
                  <a:solidFill>
                    <a:srgbClr val="ffffff"/>
                  </a:solidFill>
                </a:uFill>
                <a:latin typeface="Calibri"/>
              </a:rPr>
              <a:t>1 </a:t>
            </a:r>
            <a:r>
              <a:rPr b="1" lang="fr-FR" sz="1800" spc="-1" strike="noStrike">
                <a:solidFill>
                  <a:srgbClr val="000000"/>
                </a:solidFill>
                <a:uFill>
                  <a:solidFill>
                    <a:srgbClr val="ffffff"/>
                  </a:solidFill>
                </a:uFill>
                <a:latin typeface="Calibri"/>
              </a:rPr>
              <a:t>: </a:t>
            </a:r>
            <a:r>
              <a:rPr b="0" lang="fr-FR" sz="1800" spc="-1" strike="noStrike">
                <a:solidFill>
                  <a:srgbClr val="000000"/>
                </a:solidFill>
                <a:uFill>
                  <a:solidFill>
                    <a:srgbClr val="ffffff"/>
                  </a:solidFill>
                </a:uFill>
                <a:latin typeface="Calibri"/>
              </a:rPr>
              <a:t>WebDriverIO est utilisé pour tester le code source d’une application ou d’une page web en « end-to-end ». Il fait entre autre la liaison entre Node.js et le serveur Selenium grâce à une communication http. </a:t>
            </a:r>
            <a:endParaRPr b="0" lang="fr-FR" sz="1800" spc="-1" strike="noStrike">
              <a:solidFill>
                <a:srgbClr val="000000"/>
              </a:solidFill>
              <a:uFill>
                <a:solidFill>
                  <a:srgbClr val="ffffff"/>
                </a:solidFill>
              </a:uFill>
              <a:latin typeface="Arial"/>
            </a:endParaRPr>
          </a:p>
          <a:p>
            <a:pPr algn="just">
              <a:lnSpc>
                <a:spcPct val="100000"/>
              </a:lnSpc>
            </a:pPr>
            <a:r>
              <a:rPr b="1" lang="fr-FR" sz="1800" spc="-1" strike="noStrike" baseline="30000">
                <a:solidFill>
                  <a:srgbClr val="000000"/>
                </a:solidFill>
                <a:uFill>
                  <a:solidFill>
                    <a:srgbClr val="ffffff"/>
                  </a:solidFill>
                </a:uFill>
                <a:latin typeface="Calibri"/>
              </a:rPr>
              <a:t>2 </a:t>
            </a:r>
            <a:r>
              <a:rPr b="1" lang="fr-FR" sz="1800" spc="-1" strike="noStrike">
                <a:solidFill>
                  <a:srgbClr val="000000"/>
                </a:solidFill>
                <a:uFill>
                  <a:solidFill>
                    <a:srgbClr val="ffffff"/>
                  </a:solidFill>
                </a:uFill>
                <a:latin typeface="Calibri"/>
              </a:rPr>
              <a:t>:</a:t>
            </a:r>
            <a:r>
              <a:rPr b="0" lang="fr-FR" sz="1800" spc="-1" strike="noStrike">
                <a:solidFill>
                  <a:srgbClr val="000000"/>
                </a:solidFill>
                <a:uFill>
                  <a:solidFill>
                    <a:srgbClr val="ffffff"/>
                  </a:solidFill>
                </a:uFill>
                <a:latin typeface="Calibri"/>
              </a:rPr>
              <a:t> Il s’agit d’une interface de contrôle à distance qui permet l’introspection et le contrôle des agents utilisateurs.</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Calibri"/>
              </a:rPr>
              <a:t>  </a:t>
            </a:r>
            <a:endParaRPr b="0" lang="fr-FR" sz="1800" spc="-1" strike="noStrike">
              <a:solidFill>
                <a:srgbClr val="000000"/>
              </a:solidFill>
              <a:uFill>
                <a:solidFill>
                  <a:srgbClr val="ffffff"/>
                </a:solidFill>
              </a:uFill>
              <a:latin typeface="Arial"/>
            </a:endParaRPr>
          </a:p>
        </p:txBody>
      </p:sp>
      <p:sp>
        <p:nvSpPr>
          <p:cNvPr id="137" name="CustomShape 18"/>
          <p:cNvSpPr/>
          <p:nvPr/>
        </p:nvSpPr>
        <p:spPr>
          <a:xfrm>
            <a:off x="20160" y="6462360"/>
            <a:ext cx="9591840" cy="54720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Calibri"/>
              </a:rPr>
              <a:t>Source : </a:t>
            </a:r>
            <a:r>
              <a:rPr b="0" lang="fr-FR" sz="1200" spc="-1" strike="noStrike" u="sng">
                <a:solidFill>
                  <a:srgbClr val="0000ff"/>
                </a:solidFill>
                <a:uFill>
                  <a:solidFill>
                    <a:srgbClr val="ffffff"/>
                  </a:solidFill>
                </a:uFill>
                <a:latin typeface="Calibri"/>
                <a:hlinkClick r:id="rId1"/>
              </a:rPr>
              <a:t>http://</a:t>
            </a:r>
            <a:r>
              <a:rPr b="0" lang="fr-FR" sz="1200" spc="-1" strike="noStrike" u="sng">
                <a:solidFill>
                  <a:srgbClr val="0000ff"/>
                </a:solidFill>
                <a:uFill>
                  <a:solidFill>
                    <a:srgbClr val="ffffff"/>
                  </a:solidFill>
                </a:uFill>
                <a:latin typeface="Calibri"/>
                <a:hlinkClick r:id="rId2"/>
              </a:rPr>
              <a:t>tech.vivocha.com/post/159221813888/end-to-end-testing</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67640" y="188640"/>
            <a:ext cx="8229240" cy="1142640"/>
          </a:xfrm>
          <a:prstGeom prst="rect">
            <a:avLst/>
          </a:prstGeom>
          <a:noFill/>
          <a:ln>
            <a:noFill/>
          </a:ln>
        </p:spPr>
        <p:txBody>
          <a:bodyPr anchor="ctr"/>
          <a:p>
            <a:pPr algn="ctr">
              <a:lnSpc>
                <a:spcPct val="100000"/>
              </a:lnSpc>
            </a:pPr>
            <a:r>
              <a:rPr b="0" lang="fr-FR" sz="3600" spc="-1" strike="noStrike">
                <a:solidFill>
                  <a:srgbClr val="000000"/>
                </a:solidFill>
                <a:uFill>
                  <a:solidFill>
                    <a:srgbClr val="ffffff"/>
                  </a:solidFill>
                </a:uFill>
                <a:latin typeface="Calibri"/>
              </a:rPr>
              <a:t>WebDriverIO pour les tests «end-to-end»</a:t>
            </a:r>
            <a:endParaRPr b="0" lang="fr-FR" sz="1800" spc="-1" strike="noStrike">
              <a:solidFill>
                <a:srgbClr val="000000"/>
              </a:solidFill>
              <a:uFill>
                <a:solidFill>
                  <a:srgbClr val="ffffff"/>
                </a:solidFill>
              </a:uFill>
              <a:latin typeface="Calibri"/>
            </a:endParaRPr>
          </a:p>
        </p:txBody>
      </p:sp>
      <p:sp>
        <p:nvSpPr>
          <p:cNvPr id="139" name="TextShape 2"/>
          <p:cNvSpPr txBox="1"/>
          <p:nvPr/>
        </p:nvSpPr>
        <p:spPr>
          <a:xfrm>
            <a:off x="467640" y="1268640"/>
            <a:ext cx="8229240" cy="4525560"/>
          </a:xfrm>
          <a:prstGeom prst="rect">
            <a:avLst/>
          </a:prstGeom>
          <a:noFill/>
          <a:ln>
            <a:noFill/>
          </a:ln>
        </p:spPr>
        <p:txBody>
          <a:bodyPr/>
          <a:p>
            <a:pPr marL="343080" indent="-34272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Nouvelle version en moyenne tous les 16 jours.</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En moyenne 634 000 téléchargements par mois.</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b050"/>
              </a:buClr>
              <a:buFont typeface="Arial"/>
              <a:buChar char="•"/>
            </a:pPr>
            <a:r>
              <a:rPr b="0" lang="fr-FR" sz="2400" spc="-1" strike="noStrike">
                <a:solidFill>
                  <a:srgbClr val="00b050"/>
                </a:solidFill>
                <a:uFill>
                  <a:solidFill>
                    <a:srgbClr val="ffffff"/>
                  </a:solidFill>
                </a:uFill>
                <a:latin typeface="Calibri"/>
              </a:rPr>
              <a:t>Est une implémentation modifié de l’API du W3C webdriver pour Selenium ce qui donne un contrôle total sur ce qui est implémenté contrairement à Protractor qui dépend d’une autre librairie. </a:t>
            </a:r>
            <a:r>
              <a:rPr b="0" lang="fr-FR" sz="2400" spc="-1" strike="noStrike">
                <a:solidFill>
                  <a:srgbClr val="000000"/>
                </a:solidFill>
                <a:uFill>
                  <a:solidFill>
                    <a:srgbClr val="ffffff"/>
                  </a:solidFill>
                </a:uFill>
                <a:latin typeface="Calibri"/>
              </a:rPr>
              <a:t>(Les développeurs Selenium seront néanmoins confus à cause de la syntaxe différentes des autres langages)</a:t>
            </a:r>
            <a:endParaRPr b="0" lang="fr-FR" sz="3200" spc="-1" strike="noStrike">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b="0" lang="fr-FR" sz="2400" spc="-1" strike="noStrike">
                <a:solidFill>
                  <a:srgbClr val="ff0000"/>
                </a:solidFill>
                <a:uFill>
                  <a:solidFill>
                    <a:srgbClr val="ffffff"/>
                  </a:solidFill>
                </a:uFill>
                <a:latin typeface="Calibri"/>
              </a:rPr>
              <a:t>Aucun support pour effectuer des tests «end-to-end» sur Angular 2 ou toute version supérieure. </a:t>
            </a:r>
            <a:endParaRPr b="0" lang="fr-FR" sz="3200" spc="-1" strike="noStrike">
              <a:solidFill>
                <a:srgbClr val="000000"/>
              </a:solidFill>
              <a:uFill>
                <a:solidFill>
                  <a:srgbClr val="ffffff"/>
                </a:solidFill>
              </a:uFill>
              <a:latin typeface="Calibri"/>
            </a:endParaRPr>
          </a:p>
        </p:txBody>
      </p:sp>
      <p:sp>
        <p:nvSpPr>
          <p:cNvPr id="140" name="TextShape 3"/>
          <p:cNvSpPr txBox="1"/>
          <p:nvPr/>
        </p:nvSpPr>
        <p:spPr>
          <a:xfrm>
            <a:off x="6553080" y="6356520"/>
            <a:ext cx="2133360" cy="364680"/>
          </a:xfrm>
          <a:prstGeom prst="rect">
            <a:avLst/>
          </a:prstGeom>
          <a:noFill/>
          <a:ln>
            <a:noFill/>
          </a:ln>
        </p:spPr>
        <p:txBody>
          <a:bodyPr anchor="ctr"/>
          <a:p>
            <a:pPr algn="r">
              <a:lnSpc>
                <a:spcPct val="100000"/>
              </a:lnSpc>
            </a:pPr>
            <a:fld id="{0DB84349-2365-4AB4-B760-793751660D0A}"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141" name="CustomShape 4"/>
          <p:cNvSpPr/>
          <p:nvPr/>
        </p:nvSpPr>
        <p:spPr>
          <a:xfrm>
            <a:off x="20160" y="6462360"/>
            <a:ext cx="9591840" cy="54720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Calibri"/>
              </a:rPr>
              <a:t>Source : </a:t>
            </a:r>
            <a:r>
              <a:rPr b="0" lang="fr-FR" sz="1200" spc="-1" strike="noStrike" u="sng">
                <a:solidFill>
                  <a:srgbClr val="0000ff"/>
                </a:solidFill>
                <a:uFill>
                  <a:solidFill>
                    <a:srgbClr val="ffffff"/>
                  </a:solidFill>
                </a:uFill>
                <a:latin typeface="Calibri"/>
                <a:hlinkClick r:id="rId1"/>
              </a:rPr>
              <a:t>http://www.webdriverjs.com/protractor-vs-webdriverio-vs-nightwatch/</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a:noFill/>
          <a:ln>
            <a:noFill/>
          </a:ln>
        </p:spPr>
        <p:txBody>
          <a:bodyPr anchor="ctr"/>
          <a:p>
            <a:pPr algn="ctr">
              <a:lnSpc>
                <a:spcPct val="100000"/>
              </a:lnSpc>
            </a:pPr>
            <a:r>
              <a:rPr b="0" lang="fr-FR" sz="3600" spc="-1" strike="noStrike">
                <a:solidFill>
                  <a:srgbClr val="000000"/>
                </a:solidFill>
                <a:uFill>
                  <a:solidFill>
                    <a:srgbClr val="ffffff"/>
                  </a:solidFill>
                </a:uFill>
                <a:latin typeface="Calibri"/>
              </a:rPr>
              <a:t>NightwatchJS</a:t>
            </a:r>
            <a:endParaRPr b="0" lang="fr-FR" sz="1800" spc="-1" strike="noStrike">
              <a:solidFill>
                <a:srgbClr val="000000"/>
              </a:solidFill>
              <a:uFill>
                <a:solidFill>
                  <a:srgbClr val="ffffff"/>
                </a:solidFill>
              </a:uFill>
              <a:latin typeface="Calibri"/>
            </a:endParaRPr>
          </a:p>
        </p:txBody>
      </p:sp>
      <p:sp>
        <p:nvSpPr>
          <p:cNvPr id="143" name="TextShape 2"/>
          <p:cNvSpPr txBox="1"/>
          <p:nvPr/>
        </p:nvSpPr>
        <p:spPr>
          <a:xfrm>
            <a:off x="6553080" y="6356520"/>
            <a:ext cx="2133360" cy="364680"/>
          </a:xfrm>
          <a:prstGeom prst="rect">
            <a:avLst/>
          </a:prstGeom>
          <a:noFill/>
          <a:ln>
            <a:noFill/>
          </a:ln>
        </p:spPr>
        <p:txBody>
          <a:bodyPr anchor="ctr"/>
          <a:p>
            <a:pPr algn="r">
              <a:lnSpc>
                <a:spcPct val="100000"/>
              </a:lnSpc>
            </a:pPr>
            <a:fld id="{144A6E53-15E9-45DE-BB1D-0D477CA64D7A}"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144" name="CustomShape 3"/>
          <p:cNvSpPr/>
          <p:nvPr/>
        </p:nvSpPr>
        <p:spPr>
          <a:xfrm>
            <a:off x="943200" y="1791360"/>
            <a:ext cx="7344360" cy="295200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45" name="Line 4"/>
          <p:cNvSpPr/>
          <p:nvPr/>
        </p:nvSpPr>
        <p:spPr>
          <a:xfrm>
            <a:off x="3463200" y="2079360"/>
            <a:ext cx="360" cy="2376000"/>
          </a:xfrm>
          <a:prstGeom prst="line">
            <a:avLst/>
          </a:prstGeom>
          <a:ln>
            <a:solidFill>
              <a:srgbClr val="4a7ebb"/>
            </a:solidFill>
            <a:custDash>
              <a:ds d="500000" sp="400000"/>
            </a:custDash>
            <a:round/>
          </a:ln>
        </p:spPr>
        <p:style>
          <a:lnRef idx="1">
            <a:schemeClr val="accent1"/>
          </a:lnRef>
          <a:fillRef idx="0">
            <a:schemeClr val="accent1"/>
          </a:fillRef>
          <a:effectRef idx="0">
            <a:schemeClr val="accent1"/>
          </a:effectRef>
          <a:fontRef idx="minor"/>
        </p:style>
      </p:sp>
      <p:sp>
        <p:nvSpPr>
          <p:cNvPr id="146" name="Line 5"/>
          <p:cNvSpPr/>
          <p:nvPr/>
        </p:nvSpPr>
        <p:spPr>
          <a:xfrm>
            <a:off x="5767560" y="2079360"/>
            <a:ext cx="360" cy="2376000"/>
          </a:xfrm>
          <a:prstGeom prst="line">
            <a:avLst/>
          </a:prstGeom>
          <a:ln>
            <a:solidFill>
              <a:srgbClr val="4a7ebb"/>
            </a:solidFill>
            <a:custDash>
              <a:ds d="500000" sp="400000"/>
            </a:custDash>
            <a:round/>
          </a:ln>
        </p:spPr>
        <p:style>
          <a:lnRef idx="1">
            <a:schemeClr val="accent1"/>
          </a:lnRef>
          <a:fillRef idx="0">
            <a:schemeClr val="accent1"/>
          </a:fillRef>
          <a:effectRef idx="0">
            <a:schemeClr val="accent1"/>
          </a:effectRef>
          <a:fontRef idx="minor"/>
        </p:style>
      </p:sp>
      <p:sp>
        <p:nvSpPr>
          <p:cNvPr id="147" name="CustomShape 6"/>
          <p:cNvSpPr/>
          <p:nvPr/>
        </p:nvSpPr>
        <p:spPr>
          <a:xfrm>
            <a:off x="1290240" y="2063520"/>
            <a:ext cx="16560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000000"/>
                </a:solidFill>
                <a:uFill>
                  <a:solidFill>
                    <a:srgbClr val="ffffff"/>
                  </a:solidFill>
                </a:uFill>
                <a:latin typeface="Calibri"/>
              </a:rPr>
              <a:t>Test</a:t>
            </a:r>
            <a:endParaRPr b="0" lang="fr-FR" sz="1800" spc="-1" strike="noStrike">
              <a:solidFill>
                <a:srgbClr val="000000"/>
              </a:solidFill>
              <a:uFill>
                <a:solidFill>
                  <a:srgbClr val="ffffff"/>
                </a:solidFill>
              </a:uFill>
              <a:latin typeface="Arial"/>
            </a:endParaRPr>
          </a:p>
        </p:txBody>
      </p:sp>
      <p:sp>
        <p:nvSpPr>
          <p:cNvPr id="148" name="CustomShape 7"/>
          <p:cNvSpPr/>
          <p:nvPr/>
        </p:nvSpPr>
        <p:spPr>
          <a:xfrm>
            <a:off x="3787200" y="2063520"/>
            <a:ext cx="16560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000000"/>
                </a:solidFill>
                <a:uFill>
                  <a:solidFill>
                    <a:srgbClr val="ffffff"/>
                  </a:solidFill>
                </a:uFill>
                <a:latin typeface="Calibri"/>
              </a:rPr>
              <a:t>Serveur</a:t>
            </a:r>
            <a:endParaRPr b="0" lang="fr-FR" sz="1800" spc="-1" strike="noStrike">
              <a:solidFill>
                <a:srgbClr val="000000"/>
              </a:solidFill>
              <a:uFill>
                <a:solidFill>
                  <a:srgbClr val="ffffff"/>
                </a:solidFill>
              </a:uFill>
              <a:latin typeface="Arial"/>
            </a:endParaRPr>
          </a:p>
        </p:txBody>
      </p:sp>
      <p:sp>
        <p:nvSpPr>
          <p:cNvPr id="149" name="CustomShape 8"/>
          <p:cNvSpPr/>
          <p:nvPr/>
        </p:nvSpPr>
        <p:spPr>
          <a:xfrm>
            <a:off x="6271560" y="2063520"/>
            <a:ext cx="16560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000000"/>
                </a:solidFill>
                <a:uFill>
                  <a:solidFill>
                    <a:srgbClr val="ffffff"/>
                  </a:solidFill>
                </a:uFill>
                <a:latin typeface="Calibri"/>
              </a:rPr>
              <a:t>Navigateur</a:t>
            </a:r>
            <a:endParaRPr b="0" lang="fr-FR" sz="1800" spc="-1" strike="noStrike">
              <a:solidFill>
                <a:srgbClr val="000000"/>
              </a:solidFill>
              <a:uFill>
                <a:solidFill>
                  <a:srgbClr val="ffffff"/>
                </a:solidFill>
              </a:uFill>
              <a:latin typeface="Arial"/>
            </a:endParaRPr>
          </a:p>
        </p:txBody>
      </p:sp>
      <p:sp>
        <p:nvSpPr>
          <p:cNvPr id="150" name="CustomShape 9"/>
          <p:cNvSpPr/>
          <p:nvPr/>
        </p:nvSpPr>
        <p:spPr>
          <a:xfrm>
            <a:off x="3787200" y="3061440"/>
            <a:ext cx="1656000" cy="575640"/>
          </a:xfrm>
          <a:prstGeom prst="rect">
            <a:avLst/>
          </a:prstGeom>
          <a:solidFill>
            <a:schemeClr val="accent1">
              <a:lumMod val="60000"/>
              <a:lumOff val="40000"/>
            </a:schemeClr>
          </a:solidFill>
          <a:ln>
            <a:solidFill>
              <a:schemeClr val="tx2"/>
            </a:solidFill>
            <a:round/>
          </a:ln>
        </p:spPr>
        <p:style>
          <a:lnRef idx="2">
            <a:schemeClr val="accent1">
              <a:shade val="50000"/>
            </a:schemeClr>
          </a:lnRef>
          <a:fillRef idx="1">
            <a:schemeClr val="accent1"/>
          </a:fillRef>
          <a:effectRef idx="0">
            <a:schemeClr val="accent1"/>
          </a:effectRef>
          <a:fontRef idx="minor"/>
        </p:style>
      </p:sp>
      <p:sp>
        <p:nvSpPr>
          <p:cNvPr id="151" name="CustomShape 10"/>
          <p:cNvSpPr/>
          <p:nvPr/>
        </p:nvSpPr>
        <p:spPr>
          <a:xfrm>
            <a:off x="3679200" y="3164760"/>
            <a:ext cx="1872000" cy="57636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600" spc="-1" strike="noStrike">
                <a:solidFill>
                  <a:srgbClr val="000000"/>
                </a:solidFill>
                <a:uFill>
                  <a:solidFill>
                    <a:srgbClr val="ffffff"/>
                  </a:solidFill>
                </a:uFill>
                <a:latin typeface="Calibri"/>
              </a:rPr>
              <a:t>Serveur Selenium</a:t>
            </a:r>
            <a:endParaRPr b="0" lang="fr-FR" sz="1800" spc="-1" strike="noStrike">
              <a:solidFill>
                <a:srgbClr val="000000"/>
              </a:solidFill>
              <a:uFill>
                <a:solidFill>
                  <a:srgbClr val="ffffff"/>
                </a:solidFill>
              </a:uFill>
              <a:latin typeface="Arial"/>
            </a:endParaRPr>
          </a:p>
        </p:txBody>
      </p:sp>
      <p:sp>
        <p:nvSpPr>
          <p:cNvPr id="152" name="CustomShape 11"/>
          <p:cNvSpPr/>
          <p:nvPr/>
        </p:nvSpPr>
        <p:spPr>
          <a:xfrm>
            <a:off x="1074960" y="2712600"/>
            <a:ext cx="2147040" cy="14688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153" name="CustomShape 12"/>
          <p:cNvSpPr/>
          <p:nvPr/>
        </p:nvSpPr>
        <p:spPr>
          <a:xfrm>
            <a:off x="1015200" y="2712600"/>
            <a:ext cx="808560" cy="45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200" spc="-1" strike="noStrike">
                <a:solidFill>
                  <a:srgbClr val="000000"/>
                </a:solidFill>
                <a:uFill>
                  <a:solidFill>
                    <a:srgbClr val="ffffff"/>
                  </a:solidFill>
                </a:uFill>
                <a:latin typeface="Calibri"/>
              </a:rPr>
              <a:t>Node.JS</a:t>
            </a:r>
            <a:endParaRPr b="0" lang="fr-FR" sz="1800" spc="-1" strike="noStrike">
              <a:solidFill>
                <a:srgbClr val="000000"/>
              </a:solidFill>
              <a:uFill>
                <a:solidFill>
                  <a:srgbClr val="ffffff"/>
                </a:solidFill>
              </a:uFill>
              <a:latin typeface="Arial"/>
            </a:endParaRPr>
          </a:p>
        </p:txBody>
      </p:sp>
      <p:sp>
        <p:nvSpPr>
          <p:cNvPr id="154" name="CustomShape 13"/>
          <p:cNvSpPr/>
          <p:nvPr/>
        </p:nvSpPr>
        <p:spPr>
          <a:xfrm>
            <a:off x="6232680" y="3049560"/>
            <a:ext cx="1656000" cy="575640"/>
          </a:xfrm>
          <a:prstGeom prst="rect">
            <a:avLst/>
          </a:prstGeom>
          <a:solidFill>
            <a:schemeClr val="accent1">
              <a:lumMod val="60000"/>
              <a:lumOff val="40000"/>
            </a:schemeClr>
          </a:solidFill>
          <a:ln>
            <a:solidFill>
              <a:schemeClr val="tx2"/>
            </a:solidFill>
            <a:round/>
          </a:ln>
        </p:spPr>
        <p:style>
          <a:lnRef idx="2">
            <a:schemeClr val="accent1">
              <a:shade val="50000"/>
            </a:schemeClr>
          </a:lnRef>
          <a:fillRef idx="1">
            <a:schemeClr val="accent1"/>
          </a:fillRef>
          <a:effectRef idx="0">
            <a:schemeClr val="accent1"/>
          </a:effectRef>
          <a:fontRef idx="minor"/>
        </p:style>
      </p:sp>
      <p:sp>
        <p:nvSpPr>
          <p:cNvPr id="155" name="CustomShape 14"/>
          <p:cNvSpPr/>
          <p:nvPr/>
        </p:nvSpPr>
        <p:spPr>
          <a:xfrm>
            <a:off x="6176160" y="3045240"/>
            <a:ext cx="187200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600" spc="-1" strike="noStrike">
                <a:solidFill>
                  <a:srgbClr val="000000"/>
                </a:solidFill>
                <a:uFill>
                  <a:solidFill>
                    <a:srgbClr val="ffffff"/>
                  </a:solidFill>
                </a:uFill>
                <a:latin typeface="Calibri"/>
              </a:rPr>
              <a:t>WebDriver du navigateur</a:t>
            </a:r>
            <a:endParaRPr b="0" lang="fr-FR" sz="1800" spc="-1" strike="noStrike">
              <a:solidFill>
                <a:srgbClr val="000000"/>
              </a:solidFill>
              <a:uFill>
                <a:solidFill>
                  <a:srgbClr val="ffffff"/>
                </a:solidFill>
              </a:uFill>
              <a:latin typeface="Arial"/>
            </a:endParaRPr>
          </a:p>
        </p:txBody>
      </p:sp>
      <p:sp>
        <p:nvSpPr>
          <p:cNvPr id="156" name="CustomShape 15"/>
          <p:cNvSpPr/>
          <p:nvPr/>
        </p:nvSpPr>
        <p:spPr>
          <a:xfrm>
            <a:off x="20160" y="6462360"/>
            <a:ext cx="9591840" cy="54720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Calibri"/>
              </a:rPr>
              <a:t>Source : </a:t>
            </a:r>
            <a:r>
              <a:rPr b="0" lang="fr-FR" sz="1200" spc="-1" strike="noStrike" u="sng">
                <a:solidFill>
                  <a:srgbClr val="0000ff"/>
                </a:solidFill>
                <a:uFill>
                  <a:solidFill>
                    <a:srgbClr val="ffffff"/>
                  </a:solidFill>
                </a:uFill>
                <a:latin typeface="Calibri"/>
                <a:hlinkClick r:id="rId1"/>
              </a:rPr>
              <a:t>https://</a:t>
            </a:r>
            <a:r>
              <a:rPr b="0" lang="fr-FR" sz="1200" spc="-1" strike="noStrike" u="sng">
                <a:solidFill>
                  <a:srgbClr val="0000ff"/>
                </a:solidFill>
                <a:uFill>
                  <a:solidFill>
                    <a:srgbClr val="ffffff"/>
                  </a:solidFill>
                </a:uFill>
                <a:latin typeface="Calibri"/>
                <a:hlinkClick r:id="rId2"/>
              </a:rPr>
              <a:t>www.slideshare.net/casarock/night-watch-with-qa</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
        <p:nvSpPr>
          <p:cNvPr id="157" name="CustomShape 16"/>
          <p:cNvSpPr/>
          <p:nvPr/>
        </p:nvSpPr>
        <p:spPr>
          <a:xfrm>
            <a:off x="923040" y="5013000"/>
            <a:ext cx="7517160" cy="1735560"/>
          </a:xfrm>
          <a:prstGeom prst="rect">
            <a:avLst/>
          </a:prstGeom>
          <a:noFill/>
          <a:ln>
            <a:noFill/>
          </a:ln>
        </p:spPr>
        <p:style>
          <a:lnRef idx="0"/>
          <a:fillRef idx="0"/>
          <a:effectRef idx="0"/>
          <a:fontRef idx="minor"/>
        </p:style>
        <p:txBody>
          <a:bodyPr lIns="90000" rIns="90000" tIns="45000" bIns="45000"/>
          <a:p>
            <a:pPr algn="just">
              <a:lnSpc>
                <a:spcPct val="100000"/>
              </a:lnSpc>
            </a:pPr>
            <a:r>
              <a:rPr b="1" lang="fr-FR" sz="1800" spc="-1" strike="noStrike" baseline="30000">
                <a:solidFill>
                  <a:srgbClr val="000000"/>
                </a:solidFill>
                <a:uFill>
                  <a:solidFill>
                    <a:srgbClr val="ffffff"/>
                  </a:solidFill>
                </a:uFill>
                <a:latin typeface="Calibri"/>
              </a:rPr>
              <a:t>1 </a:t>
            </a:r>
            <a:r>
              <a:rPr b="1" lang="fr-FR" sz="1800" spc="-1" strike="noStrike">
                <a:solidFill>
                  <a:srgbClr val="000000"/>
                </a:solidFill>
                <a:uFill>
                  <a:solidFill>
                    <a:srgbClr val="ffffff"/>
                  </a:solidFill>
                </a:uFill>
                <a:latin typeface="Calibri"/>
              </a:rPr>
              <a:t>: </a:t>
            </a:r>
            <a:r>
              <a:rPr b="0" lang="fr-FR" sz="1800" spc="-1" strike="noStrike">
                <a:solidFill>
                  <a:srgbClr val="000000"/>
                </a:solidFill>
                <a:uFill>
                  <a:solidFill>
                    <a:srgbClr val="ffffff"/>
                  </a:solidFill>
                </a:uFill>
                <a:latin typeface="Calibri"/>
              </a:rPr>
              <a:t>Semblable à WebDriverIO.</a:t>
            </a:r>
            <a:endParaRPr b="0" lang="fr-FR" sz="1800" spc="-1" strike="noStrike">
              <a:solidFill>
                <a:srgbClr val="000000"/>
              </a:solidFill>
              <a:uFill>
                <a:solidFill>
                  <a:srgbClr val="ffffff"/>
                </a:solidFill>
              </a:uFill>
              <a:latin typeface="Arial"/>
            </a:endParaRPr>
          </a:p>
          <a:p>
            <a:pPr algn="just">
              <a:lnSpc>
                <a:spcPct val="100000"/>
              </a:lnSpc>
            </a:pPr>
            <a:r>
              <a:rPr b="1" lang="fr-FR" sz="1800" spc="-1" strike="noStrike" baseline="30000">
                <a:solidFill>
                  <a:srgbClr val="000000"/>
                </a:solidFill>
                <a:uFill>
                  <a:solidFill>
                    <a:srgbClr val="ffffff"/>
                  </a:solidFill>
                </a:uFill>
                <a:latin typeface="Calibri"/>
              </a:rPr>
              <a:t>2 </a:t>
            </a:r>
            <a:r>
              <a:rPr b="1" lang="fr-FR" sz="1800" spc="-1" strike="noStrike">
                <a:solidFill>
                  <a:srgbClr val="000000"/>
                </a:solidFill>
                <a:uFill>
                  <a:solidFill>
                    <a:srgbClr val="ffffff"/>
                  </a:solidFill>
                </a:uFill>
                <a:latin typeface="Calibri"/>
              </a:rPr>
              <a:t>: </a:t>
            </a:r>
            <a:r>
              <a:rPr b="0" lang="fr-FR" sz="1800" spc="-1" strike="noStrike">
                <a:solidFill>
                  <a:srgbClr val="000000"/>
                </a:solidFill>
                <a:uFill>
                  <a:solidFill>
                    <a:srgbClr val="ffffff"/>
                  </a:solidFill>
                </a:uFill>
                <a:latin typeface="Calibri"/>
              </a:rPr>
              <a:t>Un framework de test automatique utilisé essentiellement pour le test « end-to-end » des sites web et basé sur Selenium-WebDriver.</a:t>
            </a:r>
            <a:endParaRPr b="0" lang="fr-FR" sz="1800" spc="-1" strike="noStrike">
              <a:solidFill>
                <a:srgbClr val="000000"/>
              </a:solidFill>
              <a:uFill>
                <a:solidFill>
                  <a:srgbClr val="ffffff"/>
                </a:solidFill>
              </a:uFill>
              <a:latin typeface="Arial"/>
            </a:endParaRPr>
          </a:p>
          <a:p>
            <a:pPr algn="just">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000000"/>
                </a:solidFill>
                <a:uFill>
                  <a:solidFill>
                    <a:srgbClr val="ffffff"/>
                  </a:solidFill>
                </a:uFill>
                <a:latin typeface="Calibri"/>
              </a:rPr>
              <a:t>  </a:t>
            </a:r>
            <a:endParaRPr b="0" lang="fr-FR" sz="1800" spc="-1" strike="noStrike">
              <a:solidFill>
                <a:srgbClr val="000000"/>
              </a:solidFill>
              <a:uFill>
                <a:solidFill>
                  <a:srgbClr val="ffffff"/>
                </a:solidFill>
              </a:uFill>
              <a:latin typeface="Arial"/>
            </a:endParaRPr>
          </a:p>
        </p:txBody>
      </p:sp>
      <p:sp>
        <p:nvSpPr>
          <p:cNvPr id="158" name="CustomShape 17"/>
          <p:cNvSpPr/>
          <p:nvPr/>
        </p:nvSpPr>
        <p:spPr>
          <a:xfrm>
            <a:off x="1205280" y="3032640"/>
            <a:ext cx="1278360" cy="45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200" spc="-1" strike="noStrike">
                <a:solidFill>
                  <a:srgbClr val="000000"/>
                </a:solidFill>
                <a:uFill>
                  <a:solidFill>
                    <a:srgbClr val="ffffff"/>
                  </a:solidFill>
                </a:uFill>
                <a:latin typeface="Calibri"/>
              </a:rPr>
              <a:t>NightwatchJS</a:t>
            </a:r>
            <a:r>
              <a:rPr b="1" lang="fr-FR" sz="1200" spc="-1" strike="noStrike" baseline="30000">
                <a:solidFill>
                  <a:srgbClr val="000000"/>
                </a:solidFill>
                <a:uFill>
                  <a:solidFill>
                    <a:srgbClr val="ffffff"/>
                  </a:solidFill>
                </a:uFill>
                <a:latin typeface="Calibri"/>
              </a:rPr>
              <a:t>2</a:t>
            </a:r>
            <a:endParaRPr b="0" lang="fr-FR" sz="1800" spc="-1" strike="noStrike">
              <a:solidFill>
                <a:srgbClr val="000000"/>
              </a:solidFill>
              <a:uFill>
                <a:solidFill>
                  <a:srgbClr val="ffffff"/>
                </a:solidFill>
              </a:uFill>
              <a:latin typeface="Arial"/>
            </a:endParaRPr>
          </a:p>
        </p:txBody>
      </p:sp>
      <p:sp>
        <p:nvSpPr>
          <p:cNvPr id="159" name="CustomShape 18"/>
          <p:cNvSpPr/>
          <p:nvPr/>
        </p:nvSpPr>
        <p:spPr>
          <a:xfrm>
            <a:off x="1355760" y="3368520"/>
            <a:ext cx="1656000" cy="575640"/>
          </a:xfrm>
          <a:prstGeom prst="rect">
            <a:avLst/>
          </a:prstGeom>
          <a:solidFill>
            <a:schemeClr val="accent1">
              <a:lumMod val="60000"/>
              <a:lumOff val="40000"/>
            </a:schemeClr>
          </a:solidFill>
          <a:ln>
            <a:solidFill>
              <a:schemeClr val="accent1">
                <a:lumMod val="60000"/>
                <a:lumOff val="40000"/>
              </a:schemeClr>
            </a:solidFill>
            <a:round/>
          </a:ln>
        </p:spPr>
        <p:style>
          <a:lnRef idx="2">
            <a:schemeClr val="accent1">
              <a:shade val="50000"/>
            </a:schemeClr>
          </a:lnRef>
          <a:fillRef idx="1">
            <a:schemeClr val="accent1"/>
          </a:fillRef>
          <a:effectRef idx="0">
            <a:schemeClr val="accent1"/>
          </a:effectRef>
          <a:fontRef idx="minor"/>
        </p:style>
      </p:sp>
      <p:sp>
        <p:nvSpPr>
          <p:cNvPr id="160" name="CustomShape 19"/>
          <p:cNvSpPr/>
          <p:nvPr/>
        </p:nvSpPr>
        <p:spPr>
          <a:xfrm>
            <a:off x="1205280" y="3486960"/>
            <a:ext cx="1956960" cy="5158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400" spc="-1" strike="noStrike">
                <a:solidFill>
                  <a:srgbClr val="000000"/>
                </a:solidFill>
                <a:uFill>
                  <a:solidFill>
                    <a:srgbClr val="ffffff"/>
                  </a:solidFill>
                </a:uFill>
                <a:latin typeface="Calibri"/>
              </a:rPr>
              <a:t>Selenium-Webdriver</a:t>
            </a:r>
            <a:r>
              <a:rPr b="1" lang="fr-FR" sz="1400" spc="-1" strike="noStrike" baseline="30000">
                <a:solidFill>
                  <a:srgbClr val="000000"/>
                </a:solidFill>
                <a:uFill>
                  <a:solidFill>
                    <a:srgbClr val="ffffff"/>
                  </a:solidFill>
                </a:uFill>
                <a:latin typeface="Calibri"/>
              </a:rPr>
              <a:t>1</a:t>
            </a:r>
            <a:endParaRPr b="0" lang="fr-FR" sz="1800" spc="-1" strike="noStrike">
              <a:solidFill>
                <a:srgbClr val="000000"/>
              </a:solidFill>
              <a:uFill>
                <a:solidFill>
                  <a:srgbClr val="ffffff"/>
                </a:solidFill>
              </a:uFill>
              <a:latin typeface="Arial"/>
            </a:endParaRPr>
          </a:p>
        </p:txBody>
      </p:sp>
      <p:sp>
        <p:nvSpPr>
          <p:cNvPr id="161" name="CustomShape 20"/>
          <p:cNvSpPr/>
          <p:nvPr/>
        </p:nvSpPr>
        <p:spPr>
          <a:xfrm>
            <a:off x="1213560" y="3032640"/>
            <a:ext cx="1869840" cy="1050840"/>
          </a:xfrm>
          <a:prstGeom prst="rect">
            <a:avLst/>
          </a:prstGeom>
          <a:solidFill>
            <a:schemeClr val="accent1">
              <a:lumMod val="75000"/>
              <a:alpha val="37000"/>
            </a:schemeClr>
          </a:solidFill>
          <a:ln>
            <a:solidFill>
              <a:schemeClr val="accent1"/>
            </a:solidFill>
            <a:round/>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a:noFill/>
          <a:ln>
            <a:noFill/>
          </a:ln>
        </p:spPr>
        <p:txBody>
          <a:bodyPr anchor="ctr"/>
          <a:p>
            <a:pPr algn="ctr">
              <a:lnSpc>
                <a:spcPct val="100000"/>
              </a:lnSpc>
            </a:pPr>
            <a:r>
              <a:rPr b="0" lang="fr-FR" sz="3600" spc="-1" strike="noStrike">
                <a:solidFill>
                  <a:srgbClr val="000000"/>
                </a:solidFill>
                <a:uFill>
                  <a:solidFill>
                    <a:srgbClr val="ffffff"/>
                  </a:solidFill>
                </a:uFill>
                <a:latin typeface="Calibri"/>
              </a:rPr>
              <a:t>NightwatchJS pour les tests «end-to-end»</a:t>
            </a:r>
            <a:endParaRPr b="0" lang="fr-FR" sz="1800" spc="-1" strike="noStrike">
              <a:solidFill>
                <a:srgbClr val="000000"/>
              </a:solidFill>
              <a:uFill>
                <a:solidFill>
                  <a:srgbClr val="ffffff"/>
                </a:solidFill>
              </a:uFill>
              <a:latin typeface="Calibri"/>
            </a:endParaRPr>
          </a:p>
        </p:txBody>
      </p:sp>
      <p:sp>
        <p:nvSpPr>
          <p:cNvPr id="163" name="TextShape 2"/>
          <p:cNvSpPr txBox="1"/>
          <p:nvPr/>
        </p:nvSpPr>
        <p:spPr>
          <a:xfrm>
            <a:off x="467640" y="1340640"/>
            <a:ext cx="8229240" cy="4525560"/>
          </a:xfrm>
          <a:prstGeom prst="rect">
            <a:avLst/>
          </a:prstGeom>
          <a:noFill/>
          <a:ln>
            <a:noFill/>
          </a:ln>
        </p:spPr>
        <p:txBody>
          <a:bodyPr/>
          <a:p>
            <a:pPr marL="343080" indent="-34272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Nouvelle version en moyenne tous les 11 jours.</a:t>
            </a:r>
            <a:endParaRPr b="0" lang="fr-FR"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En moyenne 497 000 téléchargements par mois.</a:t>
            </a:r>
            <a:endParaRPr b="0" lang="fr-FR" sz="3200" spc="-1" strike="noStrike">
              <a:solidFill>
                <a:srgbClr val="000000"/>
              </a:solidFill>
              <a:uFill>
                <a:solidFill>
                  <a:srgbClr val="ffffff"/>
                </a:solidFill>
              </a:uFill>
              <a:latin typeface="Calibri"/>
            </a:endParaRPr>
          </a:p>
          <a:p>
            <a:pPr marL="343080" indent="-342720">
              <a:lnSpc>
                <a:spcPct val="100000"/>
              </a:lnSpc>
              <a:buClr>
                <a:srgbClr val="00b050"/>
              </a:buClr>
              <a:buFont typeface="Arial"/>
              <a:buChar char="•"/>
            </a:pPr>
            <a:r>
              <a:rPr b="0" lang="fr-FR" sz="2400" spc="-1" strike="noStrike">
                <a:solidFill>
                  <a:srgbClr val="00b050"/>
                </a:solidFill>
                <a:uFill>
                  <a:solidFill>
                    <a:srgbClr val="ffffff"/>
                  </a:solidFill>
                </a:uFill>
                <a:latin typeface="Calibri"/>
              </a:rPr>
              <a:t>Utilise son propre « framework » de test et sa mécanique d’assertion.</a:t>
            </a:r>
            <a:endParaRPr b="0" lang="fr-FR" sz="3200" spc="-1" strike="noStrike">
              <a:solidFill>
                <a:srgbClr val="000000"/>
              </a:solidFill>
              <a:uFill>
                <a:solidFill>
                  <a:srgbClr val="ffffff"/>
                </a:solidFill>
              </a:uFill>
              <a:latin typeface="Calibri"/>
            </a:endParaRPr>
          </a:p>
          <a:p>
            <a:pPr marL="343080" indent="-342720">
              <a:lnSpc>
                <a:spcPct val="100000"/>
              </a:lnSpc>
              <a:buClr>
                <a:srgbClr val="ff0000"/>
              </a:buClr>
              <a:buFont typeface="Arial"/>
              <a:buChar char="•"/>
            </a:pPr>
            <a:r>
              <a:rPr b="0" lang="fr-FR" sz="2400" spc="-1" strike="noStrike">
                <a:solidFill>
                  <a:srgbClr val="ff0000"/>
                </a:solidFill>
                <a:uFill>
                  <a:solidFill>
                    <a:srgbClr val="ffffff"/>
                  </a:solidFill>
                </a:uFill>
                <a:latin typeface="Calibri"/>
              </a:rPr>
              <a:t>Aucun support pour effectuer des tests «end-to-end» sur Angular 2 ou toute version supérieure. </a:t>
            </a:r>
            <a:endParaRPr b="0" lang="fr-FR" sz="3200" spc="-1" strike="noStrike">
              <a:solidFill>
                <a:srgbClr val="000000"/>
              </a:solidFill>
              <a:uFill>
                <a:solidFill>
                  <a:srgbClr val="ffffff"/>
                </a:solidFill>
              </a:uFill>
              <a:latin typeface="Calibri"/>
            </a:endParaRPr>
          </a:p>
          <a:p>
            <a:pPr>
              <a:lnSpc>
                <a:spcPct val="100000"/>
              </a:lnSpc>
            </a:pPr>
            <a:endParaRPr b="0" lang="fr-FR" sz="3200" spc="-1" strike="noStrike">
              <a:solidFill>
                <a:srgbClr val="000000"/>
              </a:solidFill>
              <a:uFill>
                <a:solidFill>
                  <a:srgbClr val="ffffff"/>
                </a:solidFill>
              </a:uFill>
              <a:latin typeface="Calibri"/>
            </a:endParaRPr>
          </a:p>
        </p:txBody>
      </p:sp>
      <p:sp>
        <p:nvSpPr>
          <p:cNvPr id="164" name="TextShape 3"/>
          <p:cNvSpPr txBox="1"/>
          <p:nvPr/>
        </p:nvSpPr>
        <p:spPr>
          <a:xfrm>
            <a:off x="6553080" y="6356520"/>
            <a:ext cx="2133360" cy="364680"/>
          </a:xfrm>
          <a:prstGeom prst="rect">
            <a:avLst/>
          </a:prstGeom>
          <a:noFill/>
          <a:ln>
            <a:noFill/>
          </a:ln>
        </p:spPr>
        <p:txBody>
          <a:bodyPr anchor="ctr"/>
          <a:p>
            <a:pPr algn="r">
              <a:lnSpc>
                <a:spcPct val="100000"/>
              </a:lnSpc>
            </a:pPr>
            <a:fld id="{75C28B48-3DBD-4BEC-88AD-6813A300DC5D}"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165" name="CustomShape 4"/>
          <p:cNvSpPr/>
          <p:nvPr/>
        </p:nvSpPr>
        <p:spPr>
          <a:xfrm>
            <a:off x="20160" y="6462360"/>
            <a:ext cx="9591840" cy="54720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Calibri"/>
              </a:rPr>
              <a:t>Source : </a:t>
            </a:r>
            <a:r>
              <a:rPr b="0" lang="fr-FR" sz="1200" spc="-1" strike="noStrike" u="sng">
                <a:solidFill>
                  <a:srgbClr val="0000ff"/>
                </a:solidFill>
                <a:uFill>
                  <a:solidFill>
                    <a:srgbClr val="ffffff"/>
                  </a:solidFill>
                </a:uFill>
                <a:latin typeface="Calibri"/>
                <a:hlinkClick r:id="rId1"/>
              </a:rPr>
              <a:t>https://npmcompare.com/compare/nightwatch,protractor,webdriverio</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a:noFill/>
          <a:ln>
            <a:noFill/>
          </a:ln>
        </p:spPr>
        <p:txBody>
          <a:bodyPr anchor="ctr"/>
          <a:p>
            <a:pPr algn="ctr">
              <a:lnSpc>
                <a:spcPct val="100000"/>
              </a:lnSpc>
            </a:pPr>
            <a:r>
              <a:rPr b="0" lang="fr-FR" sz="3600" spc="-1" strike="noStrike">
                <a:solidFill>
                  <a:srgbClr val="000000"/>
                </a:solidFill>
                <a:uFill>
                  <a:solidFill>
                    <a:srgbClr val="ffffff"/>
                  </a:solidFill>
                </a:uFill>
                <a:latin typeface="Calibri"/>
              </a:rPr>
              <a:t>Protractor</a:t>
            </a:r>
            <a:endParaRPr b="0" lang="fr-FR" sz="1800" spc="-1" strike="noStrike">
              <a:solidFill>
                <a:srgbClr val="000000"/>
              </a:solidFill>
              <a:uFill>
                <a:solidFill>
                  <a:srgbClr val="ffffff"/>
                </a:solidFill>
              </a:uFill>
              <a:latin typeface="Calibri"/>
            </a:endParaRPr>
          </a:p>
        </p:txBody>
      </p:sp>
      <p:sp>
        <p:nvSpPr>
          <p:cNvPr id="167" name="TextShape 2"/>
          <p:cNvSpPr txBox="1"/>
          <p:nvPr/>
        </p:nvSpPr>
        <p:spPr>
          <a:xfrm>
            <a:off x="6553080" y="6356520"/>
            <a:ext cx="2133360" cy="364680"/>
          </a:xfrm>
          <a:prstGeom prst="rect">
            <a:avLst/>
          </a:prstGeom>
          <a:noFill/>
          <a:ln>
            <a:noFill/>
          </a:ln>
        </p:spPr>
        <p:txBody>
          <a:bodyPr anchor="ctr"/>
          <a:p>
            <a:pPr algn="r">
              <a:lnSpc>
                <a:spcPct val="100000"/>
              </a:lnSpc>
            </a:pPr>
            <a:fld id="{F9652DAD-4C05-4693-9D2B-3D56AA71CC98}"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168" name="CustomShape 3"/>
          <p:cNvSpPr/>
          <p:nvPr/>
        </p:nvSpPr>
        <p:spPr>
          <a:xfrm>
            <a:off x="971640" y="1917000"/>
            <a:ext cx="7344360" cy="295200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69" name="Line 4"/>
          <p:cNvSpPr/>
          <p:nvPr/>
        </p:nvSpPr>
        <p:spPr>
          <a:xfrm>
            <a:off x="3491640" y="2204640"/>
            <a:ext cx="360" cy="2376360"/>
          </a:xfrm>
          <a:prstGeom prst="line">
            <a:avLst/>
          </a:prstGeom>
          <a:ln>
            <a:solidFill>
              <a:srgbClr val="4a7ebb"/>
            </a:solidFill>
            <a:custDash>
              <a:ds d="500000" sp="400000"/>
            </a:custDash>
            <a:round/>
          </a:ln>
        </p:spPr>
        <p:style>
          <a:lnRef idx="1">
            <a:schemeClr val="accent1"/>
          </a:lnRef>
          <a:fillRef idx="0">
            <a:schemeClr val="accent1"/>
          </a:fillRef>
          <a:effectRef idx="0">
            <a:schemeClr val="accent1"/>
          </a:effectRef>
          <a:fontRef idx="minor"/>
        </p:style>
      </p:sp>
      <p:sp>
        <p:nvSpPr>
          <p:cNvPr id="170" name="Line 5"/>
          <p:cNvSpPr/>
          <p:nvPr/>
        </p:nvSpPr>
        <p:spPr>
          <a:xfrm>
            <a:off x="5796000" y="2204640"/>
            <a:ext cx="360" cy="2376360"/>
          </a:xfrm>
          <a:prstGeom prst="line">
            <a:avLst/>
          </a:prstGeom>
          <a:ln>
            <a:solidFill>
              <a:srgbClr val="4a7ebb"/>
            </a:solidFill>
            <a:custDash>
              <a:ds d="500000" sp="400000"/>
            </a:custDash>
            <a:round/>
          </a:ln>
        </p:spPr>
        <p:style>
          <a:lnRef idx="1">
            <a:schemeClr val="accent1"/>
          </a:lnRef>
          <a:fillRef idx="0">
            <a:schemeClr val="accent1"/>
          </a:fillRef>
          <a:effectRef idx="0">
            <a:schemeClr val="accent1"/>
          </a:effectRef>
          <a:fontRef idx="minor"/>
        </p:style>
      </p:sp>
      <p:sp>
        <p:nvSpPr>
          <p:cNvPr id="171" name="CustomShape 6"/>
          <p:cNvSpPr/>
          <p:nvPr/>
        </p:nvSpPr>
        <p:spPr>
          <a:xfrm>
            <a:off x="1319040" y="2189160"/>
            <a:ext cx="16560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000000"/>
                </a:solidFill>
                <a:uFill>
                  <a:solidFill>
                    <a:srgbClr val="ffffff"/>
                  </a:solidFill>
                </a:uFill>
                <a:latin typeface="Calibri"/>
              </a:rPr>
              <a:t>Test</a:t>
            </a:r>
            <a:endParaRPr b="0" lang="fr-FR" sz="1800" spc="-1" strike="noStrike">
              <a:solidFill>
                <a:srgbClr val="000000"/>
              </a:solidFill>
              <a:uFill>
                <a:solidFill>
                  <a:srgbClr val="ffffff"/>
                </a:solidFill>
              </a:uFill>
              <a:latin typeface="Arial"/>
            </a:endParaRPr>
          </a:p>
        </p:txBody>
      </p:sp>
      <p:sp>
        <p:nvSpPr>
          <p:cNvPr id="172" name="CustomShape 7"/>
          <p:cNvSpPr/>
          <p:nvPr/>
        </p:nvSpPr>
        <p:spPr>
          <a:xfrm>
            <a:off x="3816000" y="2189160"/>
            <a:ext cx="16560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000000"/>
                </a:solidFill>
                <a:uFill>
                  <a:solidFill>
                    <a:srgbClr val="ffffff"/>
                  </a:solidFill>
                </a:uFill>
                <a:latin typeface="Calibri"/>
              </a:rPr>
              <a:t>Serveur</a:t>
            </a:r>
            <a:endParaRPr b="0" lang="fr-FR" sz="1800" spc="-1" strike="noStrike">
              <a:solidFill>
                <a:srgbClr val="000000"/>
              </a:solidFill>
              <a:uFill>
                <a:solidFill>
                  <a:srgbClr val="ffffff"/>
                </a:solidFill>
              </a:uFill>
              <a:latin typeface="Arial"/>
            </a:endParaRPr>
          </a:p>
        </p:txBody>
      </p:sp>
      <p:sp>
        <p:nvSpPr>
          <p:cNvPr id="173" name="CustomShape 8"/>
          <p:cNvSpPr/>
          <p:nvPr/>
        </p:nvSpPr>
        <p:spPr>
          <a:xfrm>
            <a:off x="6300360" y="2189160"/>
            <a:ext cx="16560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800" spc="-1" strike="noStrike">
                <a:solidFill>
                  <a:srgbClr val="000000"/>
                </a:solidFill>
                <a:uFill>
                  <a:solidFill>
                    <a:srgbClr val="ffffff"/>
                  </a:solidFill>
                </a:uFill>
                <a:latin typeface="Calibri"/>
              </a:rPr>
              <a:t>Navigateur</a:t>
            </a:r>
            <a:endParaRPr b="0" lang="fr-FR" sz="1800" spc="-1" strike="noStrike">
              <a:solidFill>
                <a:srgbClr val="000000"/>
              </a:solidFill>
              <a:uFill>
                <a:solidFill>
                  <a:srgbClr val="ffffff"/>
                </a:solidFill>
              </a:uFill>
              <a:latin typeface="Arial"/>
            </a:endParaRPr>
          </a:p>
        </p:txBody>
      </p:sp>
      <p:sp>
        <p:nvSpPr>
          <p:cNvPr id="174" name="CustomShape 9"/>
          <p:cNvSpPr/>
          <p:nvPr/>
        </p:nvSpPr>
        <p:spPr>
          <a:xfrm>
            <a:off x="3816000" y="3141000"/>
            <a:ext cx="1656000" cy="575640"/>
          </a:xfrm>
          <a:prstGeom prst="rect">
            <a:avLst/>
          </a:prstGeom>
          <a:solidFill>
            <a:schemeClr val="accent1">
              <a:lumMod val="60000"/>
              <a:lumOff val="40000"/>
            </a:schemeClr>
          </a:solidFill>
          <a:ln>
            <a:solidFill>
              <a:schemeClr val="tx2"/>
            </a:solidFill>
            <a:round/>
          </a:ln>
        </p:spPr>
        <p:style>
          <a:lnRef idx="2">
            <a:schemeClr val="accent1">
              <a:shade val="50000"/>
            </a:schemeClr>
          </a:lnRef>
          <a:fillRef idx="1">
            <a:schemeClr val="accent1"/>
          </a:fillRef>
          <a:effectRef idx="0">
            <a:schemeClr val="accent1"/>
          </a:effectRef>
          <a:fontRef idx="minor"/>
        </p:style>
      </p:sp>
      <p:sp>
        <p:nvSpPr>
          <p:cNvPr id="175" name="CustomShape 10"/>
          <p:cNvSpPr/>
          <p:nvPr/>
        </p:nvSpPr>
        <p:spPr>
          <a:xfrm>
            <a:off x="3708000" y="3168000"/>
            <a:ext cx="1872000" cy="57636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600" spc="-1" strike="noStrike">
                <a:solidFill>
                  <a:srgbClr val="000000"/>
                </a:solidFill>
                <a:uFill>
                  <a:solidFill>
                    <a:srgbClr val="ffffff"/>
                  </a:solidFill>
                </a:uFill>
                <a:latin typeface="Calibri"/>
              </a:rPr>
              <a:t>Serveur Selenium</a:t>
            </a:r>
            <a:endParaRPr b="0" lang="fr-FR" sz="1800" spc="-1" strike="noStrike">
              <a:solidFill>
                <a:srgbClr val="000000"/>
              </a:solidFill>
              <a:uFill>
                <a:solidFill>
                  <a:srgbClr val="ffffff"/>
                </a:solidFill>
              </a:uFill>
              <a:latin typeface="Arial"/>
            </a:endParaRPr>
          </a:p>
        </p:txBody>
      </p:sp>
      <p:sp>
        <p:nvSpPr>
          <p:cNvPr id="176" name="CustomShape 11"/>
          <p:cNvSpPr/>
          <p:nvPr/>
        </p:nvSpPr>
        <p:spPr>
          <a:xfrm>
            <a:off x="6300360" y="2851560"/>
            <a:ext cx="1656000" cy="575640"/>
          </a:xfrm>
          <a:prstGeom prst="rect">
            <a:avLst/>
          </a:prstGeom>
          <a:solidFill>
            <a:schemeClr val="accent1"/>
          </a:solidFill>
          <a:ln>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177" name="CustomShape 12"/>
          <p:cNvSpPr/>
          <p:nvPr/>
        </p:nvSpPr>
        <p:spPr>
          <a:xfrm>
            <a:off x="6180480" y="2828880"/>
            <a:ext cx="187200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600" spc="-1" strike="noStrike">
                <a:solidFill>
                  <a:srgbClr val="000000"/>
                </a:solidFill>
                <a:uFill>
                  <a:solidFill>
                    <a:srgbClr val="ffffff"/>
                  </a:solidFill>
                </a:uFill>
                <a:latin typeface="Calibri"/>
              </a:rPr>
              <a:t>WebDriver</a:t>
            </a:r>
            <a:r>
              <a:rPr b="1" lang="fr-FR" sz="1600" spc="-1" strike="noStrike" baseline="30000">
                <a:solidFill>
                  <a:srgbClr val="000000"/>
                </a:solidFill>
                <a:uFill>
                  <a:solidFill>
                    <a:srgbClr val="ffffff"/>
                  </a:solidFill>
                </a:uFill>
                <a:latin typeface="Calibri"/>
              </a:rPr>
              <a:t>2</a:t>
            </a:r>
            <a:r>
              <a:rPr b="1" lang="fr-FR" sz="1600" spc="-1" strike="noStrike">
                <a:solidFill>
                  <a:srgbClr val="000000"/>
                </a:solidFill>
                <a:uFill>
                  <a:solidFill>
                    <a:srgbClr val="ffffff"/>
                  </a:solidFill>
                </a:uFill>
                <a:latin typeface="Calibri"/>
              </a:rPr>
              <a:t> du navigateur</a:t>
            </a:r>
            <a:endParaRPr b="0" lang="fr-FR" sz="1800" spc="-1" strike="noStrike">
              <a:solidFill>
                <a:srgbClr val="000000"/>
              </a:solidFill>
              <a:uFill>
                <a:solidFill>
                  <a:srgbClr val="ffffff"/>
                </a:solidFill>
              </a:uFill>
              <a:latin typeface="Arial"/>
            </a:endParaRPr>
          </a:p>
        </p:txBody>
      </p:sp>
      <p:sp>
        <p:nvSpPr>
          <p:cNvPr id="178" name="CustomShape 13"/>
          <p:cNvSpPr/>
          <p:nvPr/>
        </p:nvSpPr>
        <p:spPr>
          <a:xfrm>
            <a:off x="6300360" y="3715560"/>
            <a:ext cx="1656000" cy="575640"/>
          </a:xfrm>
          <a:prstGeom prst="rect">
            <a:avLst/>
          </a:prstGeom>
          <a:solidFill>
            <a:schemeClr val="tx2">
              <a:lumMod val="60000"/>
              <a:lumOff val="40000"/>
            </a:schemeClr>
          </a:solidFill>
          <a:ln>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179" name="CustomShape 14"/>
          <p:cNvSpPr/>
          <p:nvPr/>
        </p:nvSpPr>
        <p:spPr>
          <a:xfrm>
            <a:off x="6408360" y="3717000"/>
            <a:ext cx="154764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600" spc="-1" strike="noStrike">
                <a:solidFill>
                  <a:srgbClr val="000000"/>
                </a:solidFill>
                <a:uFill>
                  <a:solidFill>
                    <a:srgbClr val="ffffff"/>
                  </a:solidFill>
                </a:uFill>
                <a:latin typeface="Calibri"/>
              </a:rPr>
              <a:t>Application Angular</a:t>
            </a:r>
            <a:endParaRPr b="0" lang="fr-FR" sz="1800" spc="-1" strike="noStrike">
              <a:solidFill>
                <a:srgbClr val="000000"/>
              </a:solidFill>
              <a:uFill>
                <a:solidFill>
                  <a:srgbClr val="ffffff"/>
                </a:solidFill>
              </a:uFill>
              <a:latin typeface="Arial"/>
            </a:endParaRPr>
          </a:p>
        </p:txBody>
      </p:sp>
      <p:sp>
        <p:nvSpPr>
          <p:cNvPr id="180" name="CustomShape 15"/>
          <p:cNvSpPr/>
          <p:nvPr/>
        </p:nvSpPr>
        <p:spPr>
          <a:xfrm>
            <a:off x="6072480" y="2703600"/>
            <a:ext cx="2088000" cy="175788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181" name="CustomShape 16"/>
          <p:cNvSpPr/>
          <p:nvPr/>
        </p:nvSpPr>
        <p:spPr>
          <a:xfrm>
            <a:off x="1233720" y="3097800"/>
            <a:ext cx="128628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200" spc="-1" strike="noStrike">
                <a:solidFill>
                  <a:srgbClr val="000000"/>
                </a:solidFill>
                <a:uFill>
                  <a:solidFill>
                    <a:srgbClr val="ffffff"/>
                  </a:solidFill>
                </a:uFill>
                <a:latin typeface="Calibri"/>
              </a:rPr>
              <a:t>Protractor</a:t>
            </a:r>
            <a:r>
              <a:rPr b="1" lang="fr-FR" sz="1200" spc="-1" strike="noStrike" baseline="30000">
                <a:solidFill>
                  <a:srgbClr val="000000"/>
                </a:solidFill>
                <a:uFill>
                  <a:solidFill>
                    <a:srgbClr val="ffffff"/>
                  </a:solidFill>
                </a:uFill>
                <a:latin typeface="Calibri"/>
              </a:rPr>
              <a:t>1</a:t>
            </a:r>
            <a:endParaRPr b="0" lang="fr-FR" sz="1800" spc="-1" strike="noStrike">
              <a:solidFill>
                <a:srgbClr val="000000"/>
              </a:solidFill>
              <a:uFill>
                <a:solidFill>
                  <a:srgbClr val="ffffff"/>
                </a:solidFill>
              </a:uFill>
              <a:latin typeface="Arial"/>
            </a:endParaRPr>
          </a:p>
        </p:txBody>
      </p:sp>
      <p:sp>
        <p:nvSpPr>
          <p:cNvPr id="182" name="CustomShape 17"/>
          <p:cNvSpPr/>
          <p:nvPr/>
        </p:nvSpPr>
        <p:spPr>
          <a:xfrm>
            <a:off x="1384200" y="3433320"/>
            <a:ext cx="1656000" cy="575640"/>
          </a:xfrm>
          <a:prstGeom prst="rect">
            <a:avLst/>
          </a:prstGeom>
          <a:solidFill>
            <a:schemeClr val="accent1">
              <a:lumMod val="60000"/>
              <a:lumOff val="40000"/>
            </a:schemeClr>
          </a:solidFill>
          <a:ln>
            <a:solidFill>
              <a:schemeClr val="accent1">
                <a:lumMod val="60000"/>
                <a:lumOff val="40000"/>
              </a:schemeClr>
            </a:solidFill>
            <a:round/>
          </a:ln>
        </p:spPr>
        <p:style>
          <a:lnRef idx="2">
            <a:schemeClr val="accent1">
              <a:shade val="50000"/>
            </a:schemeClr>
          </a:lnRef>
          <a:fillRef idx="1">
            <a:schemeClr val="accent1"/>
          </a:fillRef>
          <a:effectRef idx="0">
            <a:schemeClr val="accent1"/>
          </a:effectRef>
          <a:fontRef idx="minor"/>
        </p:style>
      </p:sp>
      <p:sp>
        <p:nvSpPr>
          <p:cNvPr id="183" name="CustomShape 18"/>
          <p:cNvSpPr/>
          <p:nvPr/>
        </p:nvSpPr>
        <p:spPr>
          <a:xfrm>
            <a:off x="1233720" y="3552120"/>
            <a:ext cx="1956960" cy="5158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400" spc="-1" strike="noStrike">
                <a:solidFill>
                  <a:srgbClr val="000000"/>
                </a:solidFill>
                <a:uFill>
                  <a:solidFill>
                    <a:srgbClr val="ffffff"/>
                  </a:solidFill>
                </a:uFill>
                <a:latin typeface="Calibri"/>
              </a:rPr>
              <a:t>Selenium-Webdriver</a:t>
            </a:r>
            <a:endParaRPr b="0" lang="fr-FR" sz="1800" spc="-1" strike="noStrike">
              <a:solidFill>
                <a:srgbClr val="000000"/>
              </a:solidFill>
              <a:uFill>
                <a:solidFill>
                  <a:srgbClr val="ffffff"/>
                </a:solidFill>
              </a:uFill>
              <a:latin typeface="Arial"/>
            </a:endParaRPr>
          </a:p>
        </p:txBody>
      </p:sp>
      <p:sp>
        <p:nvSpPr>
          <p:cNvPr id="184" name="CustomShape 19"/>
          <p:cNvSpPr/>
          <p:nvPr/>
        </p:nvSpPr>
        <p:spPr>
          <a:xfrm>
            <a:off x="1138680" y="2817720"/>
            <a:ext cx="2147040" cy="14688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185" name="CustomShape 20"/>
          <p:cNvSpPr/>
          <p:nvPr/>
        </p:nvSpPr>
        <p:spPr>
          <a:xfrm>
            <a:off x="1296000" y="3168000"/>
            <a:ext cx="1869840" cy="1050840"/>
          </a:xfrm>
          <a:prstGeom prst="rect">
            <a:avLst/>
          </a:prstGeom>
          <a:solidFill>
            <a:schemeClr val="accent1">
              <a:lumMod val="75000"/>
              <a:alpha val="37000"/>
            </a:schemeClr>
          </a:solidFill>
          <a:ln>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186" name="CustomShape 21"/>
          <p:cNvSpPr/>
          <p:nvPr/>
        </p:nvSpPr>
        <p:spPr>
          <a:xfrm>
            <a:off x="1043640" y="2838240"/>
            <a:ext cx="109296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fr-FR" sz="1200" spc="-1" strike="noStrike">
                <a:solidFill>
                  <a:srgbClr val="000000"/>
                </a:solidFill>
                <a:uFill>
                  <a:solidFill>
                    <a:srgbClr val="ffffff"/>
                  </a:solidFill>
                </a:uFill>
                <a:latin typeface="Calibri"/>
              </a:rPr>
              <a:t>Node.JS</a:t>
            </a:r>
            <a:endParaRPr b="0" lang="fr-FR" sz="1800" spc="-1" strike="noStrike">
              <a:solidFill>
                <a:srgbClr val="000000"/>
              </a:solidFill>
              <a:uFill>
                <a:solidFill>
                  <a:srgbClr val="ffffff"/>
                </a:solidFill>
              </a:uFill>
              <a:latin typeface="Arial"/>
            </a:endParaRPr>
          </a:p>
        </p:txBody>
      </p:sp>
      <p:sp>
        <p:nvSpPr>
          <p:cNvPr id="187" name="CustomShape 22"/>
          <p:cNvSpPr/>
          <p:nvPr/>
        </p:nvSpPr>
        <p:spPr>
          <a:xfrm>
            <a:off x="885240" y="5161320"/>
            <a:ext cx="7517160" cy="639000"/>
          </a:xfrm>
          <a:prstGeom prst="rect">
            <a:avLst/>
          </a:prstGeom>
          <a:noFill/>
          <a:ln>
            <a:noFill/>
          </a:ln>
        </p:spPr>
        <p:style>
          <a:lnRef idx="0"/>
          <a:fillRef idx="0"/>
          <a:effectRef idx="0"/>
          <a:fontRef idx="minor"/>
        </p:style>
        <p:txBody>
          <a:bodyPr lIns="90000" rIns="90000" tIns="45000" bIns="45000"/>
          <a:p>
            <a:pPr algn="just">
              <a:lnSpc>
                <a:spcPct val="100000"/>
              </a:lnSpc>
            </a:pPr>
            <a:r>
              <a:rPr b="1" lang="fr-FR" sz="1800" spc="-1" strike="noStrike" baseline="30000">
                <a:solidFill>
                  <a:srgbClr val="000000"/>
                </a:solidFill>
                <a:uFill>
                  <a:solidFill>
                    <a:srgbClr val="ffffff"/>
                  </a:solidFill>
                </a:uFill>
                <a:latin typeface="Calibri"/>
              </a:rPr>
              <a:t>1 </a:t>
            </a:r>
            <a:r>
              <a:rPr b="1" lang="fr-FR" sz="1800" spc="-1" strike="noStrike">
                <a:solidFill>
                  <a:srgbClr val="000000"/>
                </a:solidFill>
                <a:uFill>
                  <a:solidFill>
                    <a:srgbClr val="ffffff"/>
                  </a:solidFill>
                </a:uFill>
                <a:latin typeface="Calibri"/>
              </a:rPr>
              <a:t>: </a:t>
            </a:r>
            <a:r>
              <a:rPr b="0" lang="fr-FR" sz="1800" spc="-1" strike="noStrike">
                <a:solidFill>
                  <a:srgbClr val="000000"/>
                </a:solidFill>
                <a:uFill>
                  <a:solidFill>
                    <a:srgbClr val="ffffff"/>
                  </a:solidFill>
                </a:uFill>
                <a:latin typeface="Calibri"/>
              </a:rPr>
              <a:t>Un framework de test « end-to-end » conçu à la base pour les applications AngularJS et Angular.</a:t>
            </a:r>
            <a:endParaRPr b="0" lang="fr-FR" sz="1800" spc="-1" strike="noStrike">
              <a:solidFill>
                <a:srgbClr val="000000"/>
              </a:solidFill>
              <a:uFill>
                <a:solidFill>
                  <a:srgbClr val="ffffff"/>
                </a:solidFill>
              </a:uFill>
              <a:latin typeface="Arial"/>
            </a:endParaRPr>
          </a:p>
        </p:txBody>
      </p:sp>
      <p:sp>
        <p:nvSpPr>
          <p:cNvPr id="188" name="CustomShape 23"/>
          <p:cNvSpPr/>
          <p:nvPr/>
        </p:nvSpPr>
        <p:spPr>
          <a:xfrm>
            <a:off x="20160" y="6462360"/>
            <a:ext cx="9591840" cy="547200"/>
          </a:xfrm>
          <a:prstGeom prst="rect">
            <a:avLst/>
          </a:prstGeom>
          <a:noFill/>
          <a:ln>
            <a:noFill/>
          </a:ln>
        </p:spPr>
        <p:style>
          <a:lnRef idx="0"/>
          <a:fillRef idx="0"/>
          <a:effectRef idx="0"/>
          <a:fontRef idx="minor"/>
        </p:style>
        <p:txBody>
          <a:bodyPr lIns="90000" rIns="90000" tIns="45000" bIns="45000"/>
          <a:p>
            <a:pPr>
              <a:lnSpc>
                <a:spcPct val="100000"/>
              </a:lnSpc>
            </a:pPr>
            <a:r>
              <a:rPr b="0" lang="fr-FR" sz="1200" spc="-1" strike="noStrike">
                <a:solidFill>
                  <a:srgbClr val="000000"/>
                </a:solidFill>
                <a:uFill>
                  <a:solidFill>
                    <a:srgbClr val="ffffff"/>
                  </a:solidFill>
                </a:uFill>
                <a:latin typeface="Calibri"/>
              </a:rPr>
              <a:t>Source : </a:t>
            </a:r>
            <a:r>
              <a:rPr b="0" lang="fr-FR" sz="1200" spc="-1" strike="noStrike" u="sng">
                <a:solidFill>
                  <a:srgbClr val="0000ff"/>
                </a:solidFill>
                <a:uFill>
                  <a:solidFill>
                    <a:srgbClr val="ffffff"/>
                  </a:solidFill>
                </a:uFill>
                <a:latin typeface="Calibri"/>
                <a:hlinkClick r:id="rId1"/>
              </a:rPr>
              <a:t>https://www.protractortest.org/#/</a:t>
            </a:r>
            <a:r>
              <a:rPr b="0" lang="fr-FR" sz="1200" spc="-1" strike="noStrike" u="sng">
                <a:solidFill>
                  <a:srgbClr val="0000ff"/>
                </a:solidFill>
                <a:uFill>
                  <a:solidFill>
                    <a:srgbClr val="ffffff"/>
                  </a:solidFill>
                </a:uFill>
                <a:latin typeface="Calibri"/>
                <a:hlinkClick r:id="rId2"/>
              </a:rPr>
              <a:t>infrastructure</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1734</TotalTime>
  <Application>LibreOffice/5.1.6.2$Linux_X86_64 LibreOffice_project/10m0$Build-2</Application>
  <Words>867</Words>
  <Paragraphs>165</Paragraphs>
  <Company>AKKA TECHNOLOGIES GROUP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2018-05-02T10:33:48Z</dcterms:created>
  <dc:creator>DURE Lucas</dc:creator>
  <dc:description/>
  <dc:language>fr-FR</dc:language>
  <cp:lastModifiedBy/>
  <dcterms:modified xsi:type="dcterms:W3CDTF">2018-07-13T11:38:44Z</dcterms:modified>
  <cp:revision>91</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AKKA TECHNOLOGIES GROUP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Affichage à l'écran (4:3)</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