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0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23553" name="Rectangle 1"/>
          <p:cNvSpPr>
            <a:spLocks noChangeArrowheads="1"/>
          </p:cNvSpPr>
          <p:nvPr userDrawn="1"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6093296"/>
            <a:ext cx="6264696" cy="600918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396944"/>
            <a:ext cx="7848872" cy="1274195"/>
          </a:xfrm>
        </p:spPr>
        <p:txBody>
          <a:bodyPr anchor="b"/>
          <a:lstStyle/>
          <a:p>
            <a:r>
              <a:rPr lang="es-ES" sz="2400" dirty="0" smtClean="0"/>
              <a:t>CAPÍTULO 1:</a:t>
            </a:r>
          </a:p>
          <a:p>
            <a:r>
              <a:rPr lang="es-ES" sz="2400" dirty="0" smtClean="0"/>
              <a:t>Selección de arquitecturas y herramientas de programación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Lenguajes y tecnologías de programación en entorno 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 smtClean="0"/>
              <a:t>Los lenguajes de programación del entorno de cliente son aquellos que se ejecutan en el navegador Web.</a:t>
            </a:r>
          </a:p>
          <a:p>
            <a:pPr lvl="1"/>
            <a:r>
              <a:rPr lang="es-ES_tradnl" dirty="0" smtClean="0"/>
              <a:t>Lenguajes principales: </a:t>
            </a:r>
          </a:p>
          <a:p>
            <a:pPr lvl="2"/>
            <a:r>
              <a:rPr lang="es-ES_tradnl" dirty="0" smtClean="0"/>
              <a:t>HTML.</a:t>
            </a:r>
          </a:p>
          <a:p>
            <a:pPr lvl="2"/>
            <a:r>
              <a:rPr lang="es-ES_tradnl" dirty="0" smtClean="0"/>
              <a:t>DHTML.</a:t>
            </a:r>
          </a:p>
          <a:p>
            <a:pPr lvl="2"/>
            <a:r>
              <a:rPr lang="es-ES_tradnl" dirty="0" smtClean="0"/>
              <a:t>XML.</a:t>
            </a:r>
          </a:p>
          <a:p>
            <a:pPr lvl="2"/>
            <a:r>
              <a:rPr lang="es-ES_tradnl" dirty="0" smtClean="0"/>
              <a:t>XHTML.</a:t>
            </a:r>
          </a:p>
          <a:p>
            <a:pPr lvl="1"/>
            <a:r>
              <a:rPr lang="es-ES_tradnl" dirty="0" smtClean="0"/>
              <a:t>Lenguajes de scripting: </a:t>
            </a:r>
          </a:p>
          <a:p>
            <a:pPr lvl="2"/>
            <a:r>
              <a:rPr lang="es-ES_tradnl" dirty="0" err="1" smtClean="0"/>
              <a:t>JavaScript</a:t>
            </a:r>
            <a:r>
              <a:rPr lang="es-ES_tradnl" dirty="0" smtClean="0"/>
              <a:t>.</a:t>
            </a:r>
          </a:p>
          <a:p>
            <a:pPr lvl="2"/>
            <a:r>
              <a:rPr lang="es-ES_tradnl" dirty="0" smtClean="0"/>
              <a:t>VBScript.</a:t>
            </a:r>
          </a:p>
          <a:p>
            <a:pPr lvl="1"/>
            <a:r>
              <a:rPr lang="es-ES_tradnl" dirty="0" smtClean="0"/>
              <a:t>Otros lenguajes: </a:t>
            </a:r>
          </a:p>
          <a:p>
            <a:pPr lvl="2"/>
            <a:r>
              <a:rPr lang="es-ES_tradnl" dirty="0" err="1" smtClean="0"/>
              <a:t>ActionScript</a:t>
            </a:r>
            <a:r>
              <a:rPr lang="es-ES_tradnl" dirty="0" smtClean="0"/>
              <a:t>.</a:t>
            </a:r>
          </a:p>
          <a:p>
            <a:pPr lvl="2"/>
            <a:r>
              <a:rPr lang="es-ES_tradnl" dirty="0" smtClean="0"/>
              <a:t>AJAX.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Lenguajes y tecnologías de programación en entorno 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HTML y derivados (I):</a:t>
            </a:r>
          </a:p>
          <a:p>
            <a:pPr lvl="1"/>
            <a:r>
              <a:rPr lang="es-ES_tradnl" i="1" dirty="0" smtClean="0"/>
              <a:t>HTML: </a:t>
            </a:r>
            <a:r>
              <a:rPr lang="es-ES_tradnl" i="1" dirty="0" err="1" smtClean="0"/>
              <a:t>Hyper</a:t>
            </a:r>
            <a:r>
              <a:rPr lang="es-ES_tradnl" i="1" dirty="0" smtClean="0"/>
              <a:t> </a:t>
            </a:r>
            <a:r>
              <a:rPr lang="es-ES_tradnl" i="1" dirty="0" err="1" smtClean="0"/>
              <a:t>Text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Markup</a:t>
            </a:r>
            <a:r>
              <a:rPr lang="es-ES_tradnl" i="1" dirty="0" smtClean="0"/>
              <a:t> </a:t>
            </a:r>
            <a:r>
              <a:rPr lang="es-ES_tradnl" i="1" dirty="0" err="1" smtClean="0"/>
              <a:t>Language</a:t>
            </a:r>
            <a:r>
              <a:rPr lang="es-ES_tradnl" dirty="0" smtClean="0"/>
              <a:t> (lenguaje de marcado de hipertexto) es el lenguaje de marcas de texto más utilizado en la </a:t>
            </a:r>
            <a:r>
              <a:rPr lang="es-ES_tradnl" i="1" dirty="0" err="1" smtClean="0"/>
              <a:t>World</a:t>
            </a:r>
            <a:r>
              <a:rPr lang="es-ES_tradnl" i="1" dirty="0" smtClean="0"/>
              <a:t> </a:t>
            </a:r>
            <a:r>
              <a:rPr lang="es-ES_tradnl" i="1" dirty="0" err="1" smtClean="0"/>
              <a:t>Wide</a:t>
            </a:r>
            <a:r>
              <a:rPr lang="es-ES_tradnl" i="1" dirty="0" smtClean="0"/>
              <a:t> Web.</a:t>
            </a:r>
          </a:p>
          <a:p>
            <a:pPr lvl="1"/>
            <a:r>
              <a:rPr lang="es-ES_tradnl" dirty="0" smtClean="0"/>
              <a:t>Se basa en la utilización de un sistema de etiquetas cerrado aplicado a un documento de texto.</a:t>
            </a:r>
          </a:p>
          <a:p>
            <a:pPr lvl="1"/>
            <a:r>
              <a:rPr lang="es-ES_tradnl" dirty="0" smtClean="0"/>
              <a:t>No necesita ser compilado, sino que es interpretado (ejecutado a medida que se avanza por el documento HTML).</a:t>
            </a:r>
          </a:p>
          <a:p>
            <a:pPr lvl="1"/>
            <a:r>
              <a:rPr lang="es-ES_tradnl" dirty="0" smtClean="0"/>
              <a:t>Hipervínculo: enlace de una página web o un archivo a otra página web u otro archivo.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Lenguajes y tecnologías de programación en entorno 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HTML y derivados (II):</a:t>
            </a:r>
          </a:p>
          <a:p>
            <a:pPr lvl="1"/>
            <a:r>
              <a:rPr lang="es-ES_tradnl" b="1" dirty="0" smtClean="0"/>
              <a:t>XML: </a:t>
            </a:r>
            <a:r>
              <a:rPr lang="es-ES_tradnl" dirty="0" smtClean="0"/>
              <a:t>lenguaje de etiquetado extensible cuyo objetivo principal es describir datos para su transferencia eficiente y no mostrarlos, como es el caso de HTML.</a:t>
            </a:r>
          </a:p>
          <a:p>
            <a:pPr lvl="1"/>
            <a:endParaRPr lang="es-ES_tradnl" b="1" dirty="0" smtClean="0"/>
          </a:p>
          <a:p>
            <a:pPr lvl="1"/>
            <a:r>
              <a:rPr lang="es-ES_tradnl" b="1" dirty="0" smtClean="0"/>
              <a:t>XHTML: </a:t>
            </a:r>
            <a:r>
              <a:rPr lang="es-ES_tradnl" dirty="0" smtClean="0"/>
              <a:t>adaptación de HTML al lenguaje XML.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HTML Dinámico (</a:t>
            </a:r>
            <a:r>
              <a:rPr lang="es-ES_tradnl" b="1" dirty="0" smtClean="0"/>
              <a:t>DHTML</a:t>
            </a:r>
            <a:r>
              <a:rPr lang="es-ES_tradnl" dirty="0" smtClean="0"/>
              <a:t>): integración de HTML con lenguajes de </a:t>
            </a:r>
            <a:r>
              <a:rPr lang="es-ES_tradnl" i="1" dirty="0" smtClean="0"/>
              <a:t>scripting</a:t>
            </a:r>
            <a:r>
              <a:rPr lang="es-ES_tradnl" dirty="0" smtClean="0"/>
              <a:t> (</a:t>
            </a:r>
            <a:r>
              <a:rPr lang="es-ES_tradnl" dirty="0" err="1" smtClean="0"/>
              <a:t>JavaScript</a:t>
            </a:r>
            <a:r>
              <a:rPr lang="es-ES_tradnl" dirty="0" smtClean="0"/>
              <a:t>), hojas de estilo personalizadas (CSS) y la identificación de los contenidos de una página Web en formato de árbol (DOM).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Lenguajes y tecnologías de programación en entorno 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_tradnl" b="1" dirty="0" smtClean="0"/>
              <a:t>CSS </a:t>
            </a:r>
            <a:r>
              <a:rPr lang="es-ES_tradnl" dirty="0" smtClean="0"/>
              <a:t>(</a:t>
            </a:r>
            <a:r>
              <a:rPr lang="es-ES_tradnl" i="1" dirty="0" err="1" smtClean="0"/>
              <a:t>Cascade</a:t>
            </a:r>
            <a:r>
              <a:rPr lang="es-ES_tradnl" i="1" dirty="0" smtClean="0"/>
              <a:t> Style </a:t>
            </a:r>
            <a:r>
              <a:rPr lang="es-ES_tradnl" i="1" dirty="0" err="1" smtClean="0"/>
              <a:t>Sheets</a:t>
            </a:r>
            <a:r>
              <a:rPr lang="es-ES_tradnl" dirty="0" smtClean="0"/>
              <a:t>): sirve para separar el formato que se quiere dar a la página Web de la estructura de la página Web y las demás instrucciones.</a:t>
            </a:r>
          </a:p>
          <a:p>
            <a:endParaRPr lang="es-ES_tradnl" dirty="0" smtClean="0"/>
          </a:p>
          <a:p>
            <a:r>
              <a:rPr lang="es-ES_tradnl" b="1" dirty="0" err="1" smtClean="0"/>
              <a:t>JavaScript</a:t>
            </a:r>
            <a:r>
              <a:rPr lang="es-ES_tradnl" dirty="0" smtClean="0"/>
              <a:t>: lenguaje de programación de </a:t>
            </a:r>
            <a:r>
              <a:rPr lang="es-ES_tradnl" i="1" dirty="0" smtClean="0"/>
              <a:t>scripting</a:t>
            </a:r>
            <a:r>
              <a:rPr lang="es-ES_tradnl" dirty="0" smtClean="0"/>
              <a:t> (interpretado) y, normalmente, embebido en un documento HTML.</a:t>
            </a:r>
          </a:p>
          <a:p>
            <a:endParaRPr lang="es-ES_tradnl" dirty="0" smtClean="0"/>
          </a:p>
          <a:p>
            <a:r>
              <a:rPr lang="es-ES_tradnl" b="1" i="1" dirty="0" err="1" smtClean="0"/>
              <a:t>Applets</a:t>
            </a:r>
            <a:r>
              <a:rPr lang="es-ES_tradnl" b="1" dirty="0" smtClean="0"/>
              <a:t> de Java</a:t>
            </a:r>
            <a:r>
              <a:rPr lang="es-ES_tradnl" dirty="0" smtClean="0"/>
              <a:t>: pequeños componentes (objetos independientes) integrados en una página Web y programados en Java.</a:t>
            </a:r>
          </a:p>
          <a:p>
            <a:endParaRPr lang="es-ES_tradnl" dirty="0" smtClean="0"/>
          </a:p>
          <a:p>
            <a:r>
              <a:rPr lang="es-ES_tradnl" b="1" dirty="0" smtClean="0"/>
              <a:t>AJAX </a:t>
            </a:r>
            <a:r>
              <a:rPr lang="es-ES_tradnl" dirty="0" smtClean="0"/>
              <a:t>(</a:t>
            </a:r>
            <a:r>
              <a:rPr lang="es-ES_tradnl" i="1" dirty="0" err="1" smtClean="0"/>
              <a:t>Asynchronous</a:t>
            </a:r>
            <a:r>
              <a:rPr lang="es-ES_tradnl" i="1" dirty="0" smtClean="0"/>
              <a:t> </a:t>
            </a:r>
            <a:r>
              <a:rPr lang="es-ES_tradnl" i="1" dirty="0" err="1" smtClean="0"/>
              <a:t>JavaScript</a:t>
            </a:r>
            <a:r>
              <a:rPr lang="es-ES_tradnl" i="1" dirty="0" smtClean="0"/>
              <a:t> And XML</a:t>
            </a:r>
            <a:r>
              <a:rPr lang="es-ES_tradnl" dirty="0" smtClean="0"/>
              <a:t>): conjunto de técnicas y métodos de desarrollo Web para la creación aplicaciones Web interactivas y asíncronas.</a:t>
            </a:r>
          </a:p>
          <a:p>
            <a:endParaRPr lang="es-ES_tradnl" dirty="0" smtClean="0"/>
          </a:p>
          <a:p>
            <a:r>
              <a:rPr lang="es-ES_tradnl" b="1" dirty="0" smtClean="0"/>
              <a:t>Adobe Flash</a:t>
            </a:r>
            <a:r>
              <a:rPr lang="es-ES_tradnl" dirty="0" smtClean="0"/>
              <a:t>: tecnología de animación actualmente bajo licencia de Adobe y que utiliza </a:t>
            </a:r>
            <a:r>
              <a:rPr lang="es-ES_tradnl" dirty="0" err="1" smtClean="0"/>
              <a:t>ActionScript</a:t>
            </a:r>
            <a:r>
              <a:rPr lang="es-ES_tradnl" dirty="0" smtClean="0"/>
              <a:t> como lenguaje principal.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el mismo documento </a:t>
            </a:r>
            <a:r>
              <a:rPr lang="es-ES" dirty="0" smtClean="0"/>
              <a:t>HTML.</a:t>
            </a:r>
            <a:endParaRPr lang="es-ES" dirty="0" smtClean="0"/>
          </a:p>
          <a:p>
            <a:pPr lvl="1"/>
            <a:r>
              <a:rPr lang="es-ES_tradnl" dirty="0" smtClean="0"/>
              <a:t>Uso de unas etiquetas predefinidas para marcar el texto (&lt;script&gt; y &lt;/script&gt;).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Puede incluirse en cualquier parte del documento, aunque se recomienda que se defina dentro de la cabecera del documento HTML.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Esta técnica suele utilizarse cuando se definen instrucciones que se referenciarán desde cualquier parte del documento o cuando se definen funciones con fragmentos de código genéricos.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el mismo documento HTML.</a:t>
            </a:r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PUBLIC "-//W3C//DTD XHTML 1.0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Transitional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//EN" "http://www.w3.org/TR/xhtml1/DTD/xhtml1-transitional.dtd"&gt;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&lt;meta http-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="Content-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=iso-8859-1" /&gt;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&gt;Ejemplo 1&lt;/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("Prueba de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&lt;h1&gt;Ejemplo 1: código embebido&lt;/h1&gt;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un archivo externo.</a:t>
            </a:r>
          </a:p>
          <a:p>
            <a:pPr lvl="1"/>
            <a:r>
              <a:rPr lang="es-ES_tradnl" dirty="0" smtClean="0"/>
              <a:t>Las mismas instrucciones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que se incluyen entre un bloque &lt;script&gt;&lt;/script&gt; pueden almacenarse en un fichero externo con extensión .</a:t>
            </a:r>
            <a:r>
              <a:rPr lang="es-ES_tradnl" dirty="0" err="1" smtClean="0"/>
              <a:t>js</a:t>
            </a:r>
            <a:r>
              <a:rPr lang="es-ES_tradnl" dirty="0" smtClean="0"/>
              <a:t>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La forma de acceder y enlazar esos ficheros .</a:t>
            </a:r>
            <a:r>
              <a:rPr lang="es-ES_tradnl" dirty="0" err="1" smtClean="0"/>
              <a:t>js</a:t>
            </a:r>
            <a:r>
              <a:rPr lang="es-ES_tradnl" dirty="0" smtClean="0"/>
              <a:t> con el documento HTML/XHTML es a través de la propia etiqueta &lt;script&gt;.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No existe un límite en el número de ficheros .</a:t>
            </a:r>
            <a:r>
              <a:rPr lang="es-ES_tradnl" dirty="0" err="1" smtClean="0"/>
              <a:t>js</a:t>
            </a:r>
            <a:r>
              <a:rPr lang="es-ES_tradnl" dirty="0" smtClean="0"/>
              <a:t> que pueden enlazarse en un mismo documento HTML/XHTML.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un archivo externo.</a:t>
            </a:r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" u="sng" dirty="0" smtClean="0"/>
              <a:t>Archivo mensaje.js:</a:t>
            </a:r>
          </a:p>
          <a:p>
            <a:pPr lvl="1">
              <a:buNone/>
            </a:pPr>
            <a:r>
              <a:rPr lang="es-ES" dirty="0" smtClean="0"/>
              <a:t> 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("Prueba de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endParaRPr lang="es-ES_tradnl" dirty="0" smtClean="0"/>
          </a:p>
          <a:p>
            <a:pPr lvl="1">
              <a:buNone/>
            </a:pPr>
            <a:r>
              <a:rPr lang="es-ES" u="sng" dirty="0" smtClean="0"/>
              <a:t>Archivo ejemplo2.html: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PUBLIC "-//W3C//DTD XHTML 1.0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Transitional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//EN" "http://www.w3.org/TR/xhtml1/DTD/xhtml1-transitional.dtd"&gt;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&lt;meta http-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="Content-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=iso-8859-1" /&gt;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&gt;Ejemplo 2&lt;/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  &lt;script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"     </a:t>
            </a:r>
          </a:p>
          <a:p>
            <a:pPr lvl="1">
              <a:buNone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="/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/mensaje.js"&gt;&lt;/script&gt;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  &lt;h1&gt;Ejemplo 2: fichero externo&lt;/h1&gt;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endParaRPr lang="es-E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elementos HTML.</a:t>
            </a:r>
          </a:p>
          <a:p>
            <a:pPr lvl="1"/>
            <a:r>
              <a:rPr lang="es-ES_tradnl" dirty="0" smtClean="0"/>
              <a:t>Consiste en insertar fragmentos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dentro de atributos de etiquetas HTML de la página.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Forma de controlar los eventos que suceden asociados a un elemento HTML concreto.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Principal desventaja: el mantenimiento y modificación del código puede resultar más complicado.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del código con las etiquetas HTML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 en </a:t>
            </a:r>
            <a:r>
              <a:rPr lang="es-ES" smtClean="0"/>
              <a:t>elementos HTML.</a:t>
            </a:r>
            <a:endParaRPr lang="es-ES" dirty="0" smtClean="0"/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PUBLIC "-//W3C//DTD XHTML 1.0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Transitional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//EN" "http://www.w3.org/TR/xhtml1/DTD/xhtml1-transitional.dtd"&gt;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&lt;meta http-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="Content-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=iso-8859-1" /&gt;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&gt;Ejemplo 3&lt;/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&lt;/head&gt; 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&lt;p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(‘Prueba de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’);”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  Ejemplo 3: código en atributos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endParaRPr lang="es-ES_tradnl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y características de los navegadores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World</a:t>
            </a:r>
            <a:r>
              <a:rPr lang="es-ES_tradnl" dirty="0" smtClean="0"/>
              <a:t> </a:t>
            </a:r>
            <a:r>
              <a:rPr lang="es-ES_tradnl" dirty="0" err="1" smtClean="0"/>
              <a:t>Wide</a:t>
            </a:r>
            <a:r>
              <a:rPr lang="es-ES_tradnl" dirty="0" smtClean="0"/>
              <a:t> Web.</a:t>
            </a:r>
            <a:endParaRPr lang="es-ES" dirty="0" smtClean="0"/>
          </a:p>
          <a:p>
            <a:pPr lvl="1"/>
            <a:r>
              <a:rPr lang="es-ES" dirty="0" smtClean="0"/>
              <a:t>Conjunto de recursos interconectados que conforman el conocimiento humano actual.</a:t>
            </a:r>
          </a:p>
          <a:p>
            <a:pPr lvl="2"/>
            <a:r>
              <a:rPr lang="es-ES" i="1" dirty="0" err="1" smtClean="0"/>
              <a:t>Hubs</a:t>
            </a:r>
            <a:r>
              <a:rPr lang="es-ES" dirty="0" smtClean="0"/>
              <a:t>, repetidores, puentes, pasarelas, </a:t>
            </a:r>
            <a:r>
              <a:rPr lang="es-ES" dirty="0" err="1" smtClean="0"/>
              <a:t>encaminadores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Protocolos de comunicaciones: TCP, IP, HTTP, FTP, SMTP.</a:t>
            </a:r>
          </a:p>
          <a:p>
            <a:pPr lvl="2"/>
            <a:r>
              <a:rPr lang="es-ES" dirty="0" smtClean="0"/>
              <a:t>Sistema de nombres de dominio (</a:t>
            </a:r>
            <a:r>
              <a:rPr lang="es-ES_tradnl" dirty="0" smtClean="0"/>
              <a:t>DNS).</a:t>
            </a:r>
          </a:p>
          <a:p>
            <a:pPr lvl="2"/>
            <a:endParaRPr lang="es-ES_tradnl" dirty="0" smtClean="0"/>
          </a:p>
          <a:p>
            <a:r>
              <a:rPr lang="es-ES_tradnl" dirty="0" smtClean="0"/>
              <a:t>Configuración arquitectónica más habitual: </a:t>
            </a:r>
            <a:r>
              <a:rPr lang="es-ES_tradnl" i="1" dirty="0" smtClean="0"/>
              <a:t>Cliente/Servidor.</a:t>
            </a:r>
          </a:p>
          <a:p>
            <a:pPr lvl="1"/>
            <a:r>
              <a:rPr lang="es-ES_tradnl" i="1" dirty="0" smtClean="0"/>
              <a:t>Cliente</a:t>
            </a:r>
            <a:r>
              <a:rPr lang="es-ES_tradnl" dirty="0" smtClean="0"/>
              <a:t> es un componente consumidor de servicios.</a:t>
            </a:r>
          </a:p>
          <a:p>
            <a:pPr lvl="1"/>
            <a:r>
              <a:rPr lang="es-ES_tradnl" i="1" dirty="0" smtClean="0"/>
              <a:t>Servidor</a:t>
            </a:r>
            <a:r>
              <a:rPr lang="es-ES_tradnl" dirty="0" smtClean="0"/>
              <a:t> es un proceso proveedor de servicios.</a:t>
            </a:r>
          </a:p>
          <a:p>
            <a:pPr lvl="2"/>
            <a:endParaRPr lang="es-ES_tradnl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y características de los navegadores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i="1" dirty="0" smtClean="0"/>
              <a:t>Navegador web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Componente software que se utiliza en el cliente y que permite acceder al contenido ofrecido por los servidores de Internet sin la necesidad de que el usuario instale un nuevo programa.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Aplicación, distribuida habitualmente como software libre, que permite a un usuario acceder (y, normalmente, visualizar) a un recurso publicado por un servidor Web a través de Internet y descrito mediante una dirección URL (</a:t>
            </a:r>
            <a:r>
              <a:rPr lang="es-ES_tradnl" i="1" dirty="0" smtClean="0"/>
              <a:t>Universal </a:t>
            </a:r>
            <a:r>
              <a:rPr lang="es-ES_tradnl" i="1" dirty="0" err="1" smtClean="0"/>
              <a:t>Resource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Locator</a:t>
            </a:r>
            <a:r>
              <a:rPr lang="es-ES_tradnl" dirty="0" smtClean="0"/>
              <a:t>).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y características de los navegadores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smtClean="0"/>
              <a:t>Navegador web. Ejemplos: </a:t>
            </a:r>
          </a:p>
          <a:p>
            <a:pPr lvl="1"/>
            <a:r>
              <a:rPr lang="es-ES_tradnl" b="1" dirty="0" err="1" smtClean="0"/>
              <a:t>Mosaic</a:t>
            </a:r>
            <a:r>
              <a:rPr lang="es-ES_tradnl" b="1" dirty="0" smtClean="0"/>
              <a:t>. </a:t>
            </a:r>
            <a:r>
              <a:rPr lang="es-ES_tradnl" dirty="0" smtClean="0"/>
              <a:t>Uno de los primeros navegadores Web y el primero con capacidades gráficas.</a:t>
            </a:r>
          </a:p>
          <a:p>
            <a:pPr lvl="1"/>
            <a:r>
              <a:rPr lang="es-ES_tradnl" b="1" dirty="0" smtClean="0"/>
              <a:t>Netscape </a:t>
            </a:r>
            <a:r>
              <a:rPr lang="es-ES_tradnl" b="1" dirty="0" err="1" smtClean="0"/>
              <a:t>Navigator</a:t>
            </a:r>
            <a:r>
              <a:rPr lang="es-ES_tradnl" b="1" dirty="0" smtClean="0"/>
              <a:t> </a:t>
            </a:r>
            <a:r>
              <a:rPr lang="es-ES_tradnl" dirty="0" smtClean="0"/>
              <a:t>(después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Communicator</a:t>
            </a:r>
            <a:r>
              <a:rPr lang="es-ES_tradnl" dirty="0" smtClean="0"/>
              <a:t>). Fue el primer navegador en incluir un módulo para la ejecución de código </a:t>
            </a:r>
            <a:r>
              <a:rPr lang="es-ES_tradnl" i="1" dirty="0" smtClean="0"/>
              <a:t>script</a:t>
            </a:r>
            <a:r>
              <a:rPr lang="es-ES_tradnl" dirty="0" smtClean="0"/>
              <a:t> (</a:t>
            </a:r>
            <a:r>
              <a:rPr lang="es-ES_tradnl" dirty="0" err="1" smtClean="0"/>
              <a:t>JavaScript</a:t>
            </a:r>
            <a:r>
              <a:rPr lang="es-ES_tradnl" dirty="0" smtClean="0"/>
              <a:t>).</a:t>
            </a:r>
          </a:p>
          <a:p>
            <a:pPr lvl="1"/>
            <a:r>
              <a:rPr lang="es-ES_tradnl" b="1" dirty="0" smtClean="0"/>
              <a:t>Internet Explorer</a:t>
            </a:r>
            <a:r>
              <a:rPr lang="es-ES_tradnl" dirty="0" smtClean="0"/>
              <a:t>. Es el navegador de Microsoft.</a:t>
            </a:r>
          </a:p>
          <a:p>
            <a:pPr lvl="1"/>
            <a:r>
              <a:rPr lang="es-ES_tradnl" b="1" dirty="0" err="1" smtClean="0"/>
              <a:t>Mozilla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Firefox</a:t>
            </a:r>
            <a:r>
              <a:rPr lang="es-ES_tradnl" dirty="0" smtClean="0"/>
              <a:t>. Se trata de un navegador de código abierto multiplataforma de gran aceptación. </a:t>
            </a:r>
          </a:p>
          <a:p>
            <a:pPr lvl="1"/>
            <a:r>
              <a:rPr lang="es-ES_tradnl" b="1" dirty="0" smtClean="0"/>
              <a:t>Google </a:t>
            </a:r>
            <a:r>
              <a:rPr lang="es-ES_tradnl" b="1" dirty="0" err="1" smtClean="0"/>
              <a:t>Chrome</a:t>
            </a:r>
            <a:r>
              <a:rPr lang="es-ES_tradnl" dirty="0" smtClean="0"/>
              <a:t>. Es el navegador de Google compilado a partir de componentes de código abierto.</a:t>
            </a:r>
          </a:p>
          <a:p>
            <a:pPr lvl="1"/>
            <a:r>
              <a:rPr lang="es-ES_tradnl" b="1" dirty="0" smtClean="0"/>
              <a:t>Safari</a:t>
            </a:r>
            <a:r>
              <a:rPr lang="es-ES_tradnl" dirty="0" smtClean="0"/>
              <a:t>. Es el navegador por defecto de los sistemas de Apple.</a:t>
            </a:r>
          </a:p>
          <a:p>
            <a:pPr lvl="1"/>
            <a:r>
              <a:rPr lang="es-ES_tradnl" b="1" dirty="0" err="1" smtClean="0"/>
              <a:t>Dolphin</a:t>
            </a:r>
            <a:r>
              <a:rPr lang="es-ES_tradnl" b="1" dirty="0" smtClean="0"/>
              <a:t> Browser</a:t>
            </a:r>
            <a:r>
              <a:rPr lang="es-ES_tradnl" dirty="0" smtClean="0"/>
              <a:t>. Específico para el sistema operativo </a:t>
            </a:r>
            <a:r>
              <a:rPr lang="es-ES_tradnl" dirty="0" err="1" smtClean="0"/>
              <a:t>Android</a:t>
            </a:r>
            <a:r>
              <a:rPr lang="es-ES_tradnl" dirty="0" smtClean="0"/>
              <a:t>, fue uno de los primeros en incluir soporte para navegación </a:t>
            </a:r>
            <a:r>
              <a:rPr lang="es-ES_tradnl" dirty="0" err="1" smtClean="0"/>
              <a:t>multitáctil</a:t>
            </a:r>
            <a:r>
              <a:rPr lang="es-ES_tradnl" dirty="0" smtClean="0"/>
              <a:t>.</a:t>
            </a:r>
          </a:p>
          <a:p>
            <a:pPr lvl="1"/>
            <a:endParaRPr lang="es-ES_tradnl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y características de los navegadores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Estadísticas de uso de navegadores (2008-2012</a:t>
            </a:r>
            <a:r>
              <a:rPr lang="es-ES_tradnl" sz="2400" dirty="0" smtClean="0"/>
              <a:t>):</a:t>
            </a:r>
            <a:endParaRPr lang="es-ES_tradnl" sz="2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 descr="Sin títu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2060848"/>
            <a:ext cx="707838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7782730" y="5446385"/>
            <a:ext cx="1361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1050" dirty="0" smtClean="0"/>
              <a:t>Imagen obtenida de </a:t>
            </a:r>
          </a:p>
          <a:p>
            <a:pPr algn="r"/>
            <a:r>
              <a:rPr lang="es-ES_tradnl" sz="1050" i="1" dirty="0" smtClean="0"/>
              <a:t>gs.StatCounter.com</a:t>
            </a:r>
            <a:endParaRPr lang="es-ES" sz="1050" i="1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Evolución y características de los navegadores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Navegador web. Criterios de clasificación: </a:t>
            </a:r>
          </a:p>
          <a:p>
            <a:pPr lvl="1"/>
            <a:r>
              <a:rPr lang="es-ES_tradnl" b="1" dirty="0" smtClean="0"/>
              <a:t>Plataforma de ejecución</a:t>
            </a:r>
            <a:r>
              <a:rPr lang="es-ES_tradnl" dirty="0" smtClean="0"/>
              <a:t>. Sistema operativo.</a:t>
            </a:r>
          </a:p>
          <a:p>
            <a:pPr lvl="1"/>
            <a:r>
              <a:rPr lang="es-ES_tradnl" b="1" dirty="0" smtClean="0"/>
              <a:t>Características del navegador</a:t>
            </a:r>
            <a:r>
              <a:rPr lang="es-ES_tradnl" dirty="0" smtClean="0"/>
              <a:t>. Funcionalidades adicionales.</a:t>
            </a:r>
          </a:p>
          <a:p>
            <a:pPr lvl="1"/>
            <a:r>
              <a:rPr lang="es-ES_tradnl" b="1" dirty="0" smtClean="0"/>
              <a:t>Personalización de la interfaz</a:t>
            </a:r>
            <a:r>
              <a:rPr lang="es-ES_tradnl" dirty="0" smtClean="0"/>
              <a:t>. Funciones de accesibilidad.</a:t>
            </a:r>
          </a:p>
          <a:p>
            <a:pPr lvl="1"/>
            <a:r>
              <a:rPr lang="es-ES_tradnl" b="1" dirty="0" smtClean="0"/>
              <a:t>Soporte de tecnologías Web</a:t>
            </a:r>
            <a:r>
              <a:rPr lang="es-ES_tradnl" dirty="0" smtClean="0"/>
              <a:t>. Grado de soporte de los estándares de la Web.</a:t>
            </a:r>
          </a:p>
          <a:p>
            <a:pPr lvl="1"/>
            <a:r>
              <a:rPr lang="es-ES_tradnl" b="1" dirty="0" smtClean="0"/>
              <a:t>Licencia de software</a:t>
            </a:r>
            <a:r>
              <a:rPr lang="es-ES_tradnl" dirty="0" smtClean="0"/>
              <a:t>. Código libre y navegadores propietarios.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 smtClean="0"/>
              <a:t>Proceso de ejecución: </a:t>
            </a:r>
          </a:p>
          <a:p>
            <a:pPr lvl="1"/>
            <a:r>
              <a:rPr lang="es-ES" sz="1800" dirty="0" smtClean="0"/>
              <a:t>Se inicia con el usuario indicando la dirección del recurso al que quiere acceder y termina con la visualización del recurso por parte del navegador en la pantalla del usuario. </a:t>
            </a:r>
          </a:p>
          <a:p>
            <a:r>
              <a:rPr lang="es-ES_tradnl" sz="2000" dirty="0" smtClean="0"/>
              <a:t>Arquitectura de referencia de un navegador web: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2050" name="Objeto 2"/>
          <p:cNvPicPr>
            <a:picLocks noChangeArrowheads="1"/>
          </p:cNvPicPr>
          <p:nvPr/>
        </p:nvPicPr>
        <p:blipFill>
          <a:blip r:embed="rId2" cstate="print"/>
          <a:srcRect b="-430"/>
          <a:stretch>
            <a:fillRect/>
          </a:stretch>
        </p:blipFill>
        <p:spPr bwMode="auto">
          <a:xfrm>
            <a:off x="1691680" y="3284984"/>
            <a:ext cx="627291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Arquitectura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Arquitectura de referencia de un navegador web (I):</a:t>
            </a:r>
          </a:p>
          <a:p>
            <a:pPr lvl="1"/>
            <a:r>
              <a:rPr lang="es-ES" sz="1800" b="1" dirty="0" smtClean="0"/>
              <a:t>Subsistema de interfaz de usuario</a:t>
            </a:r>
            <a:r>
              <a:rPr lang="es-ES" sz="1800" dirty="0" smtClean="0"/>
              <a:t>. Es la capa que actúa de interfaz entre el usuario y el motor del buscador (o de navegación).</a:t>
            </a:r>
          </a:p>
          <a:p>
            <a:pPr lvl="1"/>
            <a:r>
              <a:rPr lang="es-ES" sz="1800" b="1" dirty="0" smtClean="0"/>
              <a:t>Subsistema del motor del buscador o motor de navegación</a:t>
            </a:r>
            <a:r>
              <a:rPr lang="es-ES" sz="1800" dirty="0" smtClean="0"/>
              <a:t>. Este subsistema es un componente que ofrece una interfaz de alto nivel para el motor de </a:t>
            </a:r>
            <a:r>
              <a:rPr lang="es-ES" sz="1800" dirty="0" err="1" smtClean="0"/>
              <a:t>renderizado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b="1" dirty="0" smtClean="0"/>
              <a:t>Subsistema de </a:t>
            </a:r>
            <a:r>
              <a:rPr lang="es-ES" sz="1800" b="1" dirty="0" err="1" smtClean="0"/>
              <a:t>renderizado</a:t>
            </a:r>
            <a:r>
              <a:rPr lang="es-ES" sz="1800" dirty="0" smtClean="0"/>
              <a:t>. Este componente es el encargado de producir una representación visual del recurso obtenido a partir del acceso a una dirección Web.</a:t>
            </a:r>
          </a:p>
          <a:p>
            <a:pPr lvl="1"/>
            <a:r>
              <a:rPr lang="es-ES" sz="1800" b="1" dirty="0" smtClean="0"/>
              <a:t>Subsistema de comunicaciones</a:t>
            </a:r>
            <a:r>
              <a:rPr lang="es-ES" sz="1800" dirty="0" smtClean="0"/>
              <a:t>. Es el subsistema encargado de implementar los protocolos de transferencia de ficheros y documentos utilizados en Internet (HTTP, FTP, etc.).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Arquitectura de referencia de un navegador web (II):</a:t>
            </a:r>
          </a:p>
          <a:p>
            <a:pPr lvl="1"/>
            <a:r>
              <a:rPr lang="es-ES" sz="1800" b="1" dirty="0" smtClean="0"/>
              <a:t>Intérprete de </a:t>
            </a:r>
            <a:r>
              <a:rPr lang="es-ES" sz="1800" b="1" dirty="0" err="1" smtClean="0"/>
              <a:t>JavaScript</a:t>
            </a:r>
            <a:r>
              <a:rPr lang="es-ES" sz="1800" dirty="0" smtClean="0"/>
              <a:t>. Será el encargado de analizar y ejecutar código </a:t>
            </a:r>
            <a:r>
              <a:rPr lang="es-ES" sz="1800" dirty="0" err="1" smtClean="0"/>
              <a:t>JavaScript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b="1" dirty="0" err="1" smtClean="0"/>
              <a:t>Parser</a:t>
            </a:r>
            <a:r>
              <a:rPr lang="es-ES" sz="1800" b="1" dirty="0" smtClean="0"/>
              <a:t> XML</a:t>
            </a:r>
            <a:r>
              <a:rPr lang="es-ES" sz="1800" dirty="0" smtClean="0"/>
              <a:t>. Módulo que permite cargar en memoria una representación en árbol de la página web.</a:t>
            </a:r>
          </a:p>
          <a:p>
            <a:pPr lvl="1"/>
            <a:r>
              <a:rPr lang="es-ES" sz="1800" b="1" dirty="0" smtClean="0"/>
              <a:t>Componente de visualización</a:t>
            </a:r>
            <a:r>
              <a:rPr lang="es-ES" sz="1800" dirty="0" smtClean="0"/>
              <a:t>. Este subsistema ofrece funcionalidades relacionadas con la visualización de los contenidos de un documento HTML en una página web.</a:t>
            </a:r>
          </a:p>
          <a:p>
            <a:pPr lvl="1"/>
            <a:r>
              <a:rPr lang="es-ES" sz="1800" b="1" dirty="0" smtClean="0"/>
              <a:t>Subsistema de persistencia de datos</a:t>
            </a:r>
            <a:r>
              <a:rPr lang="es-ES" sz="1800" dirty="0" smtClean="0"/>
              <a:t>. Funciona como almacén de diferentes tipos de datos para los principales subsistemas del navegador.</a:t>
            </a:r>
            <a:endParaRPr lang="es-ES_tradnl" sz="18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20080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1 – Selección de arquitecturas y herramientas de 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2220</Words>
  <Application>Microsoft Office PowerPoint</Application>
  <PresentationFormat>Presentación en pantalla (4:3)</PresentationFormat>
  <Paragraphs>236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DESARROLLO WEB  EN ENTORNO CLIENTE</vt:lpstr>
      <vt:lpstr>Evolución y características de los navegadores web</vt:lpstr>
      <vt:lpstr>Evolución y características de los navegadores web</vt:lpstr>
      <vt:lpstr>Evolución y características de los navegadores web</vt:lpstr>
      <vt:lpstr>Evolución y características de los navegadores web</vt:lpstr>
      <vt:lpstr>Evolución y características de los navegadores web</vt:lpstr>
      <vt:lpstr>Arquitectura de ejecución</vt:lpstr>
      <vt:lpstr>Arquitectura de ejecución</vt:lpstr>
      <vt:lpstr>Arquitectura de ejecución</vt:lpstr>
      <vt:lpstr>Lenguajes y tecnologías de programación en entorno cliente</vt:lpstr>
      <vt:lpstr>Lenguajes y tecnologías de programación en entorno cliente</vt:lpstr>
      <vt:lpstr>Lenguajes y tecnologías de programación en entorno cliente</vt:lpstr>
      <vt:lpstr>Lenguajes y tecnologías de programación en entorno cliente</vt:lpstr>
      <vt:lpstr>Integración del código con las etiquetas HTML</vt:lpstr>
      <vt:lpstr>Integración del código con las etiquetas HTML</vt:lpstr>
      <vt:lpstr>Integración del código con las etiquetas HTML</vt:lpstr>
      <vt:lpstr>Integración del código con las etiquetas HTML</vt:lpstr>
      <vt:lpstr>Integración del código con las etiquetas HTML</vt:lpstr>
      <vt:lpstr>Integración del código con las etiquetas HTML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34</cp:revision>
  <dcterms:created xsi:type="dcterms:W3CDTF">2012-04-05T17:12:23Z</dcterms:created>
  <dcterms:modified xsi:type="dcterms:W3CDTF">2012-07-26T09:37:02Z</dcterms:modified>
</cp:coreProperties>
</file>