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8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59" r:id="rId27"/>
    <p:sldId id="285" r:id="rId28"/>
    <p:sldId id="286" r:id="rId29"/>
    <p:sldId id="287" r:id="rId30"/>
    <p:sldId id="288" r:id="rId31"/>
    <p:sldId id="260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61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1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26/07/2012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0776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26/07/2012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7776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728192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848872" cy="954107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 userDrawn="1"/>
        </p:nvSpPr>
        <p:spPr bwMode="auto">
          <a:xfrm>
            <a:off x="3059832" y="4704820"/>
            <a:ext cx="32403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</a:t>
            </a:r>
            <a:r>
              <a:rPr kumimoji="0" lang="es-ES_tradnl" sz="1600" b="0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uan Manuel Vara Mesa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Marcos López Sanz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David Granada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Emanuel </a:t>
            </a: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Irrazábal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Jesús Javier Jiménez Hernández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Jenifer</a:t>
            </a: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Verde Marín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Courier New" pitchFamily="49" charset="0"/>
              <a:buChar char="o"/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06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6093296"/>
            <a:ext cx="6264696" cy="600918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E11F1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 WEB </a:t>
            </a:r>
            <a:br>
              <a:rPr lang="es-ES" dirty="0" smtClean="0"/>
            </a:br>
            <a:r>
              <a:rPr lang="es-ES" dirty="0" smtClean="0"/>
              <a:t>EN ENTORNO CLIENTE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766276"/>
            <a:ext cx="7848872" cy="904863"/>
          </a:xfrm>
        </p:spPr>
        <p:txBody>
          <a:bodyPr anchor="b"/>
          <a:lstStyle/>
          <a:p>
            <a:r>
              <a:rPr lang="es-ES" sz="2400" dirty="0" smtClean="0"/>
              <a:t>CAPÍTULO 3:</a:t>
            </a:r>
          </a:p>
          <a:p>
            <a:r>
              <a:rPr lang="es-ES" sz="2400" dirty="0" smtClean="0"/>
              <a:t>Utilización de los objetos predefinidos de 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nativos de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</a:t>
            </a:r>
            <a:r>
              <a:rPr lang="es-ES" dirty="0" err="1" smtClean="0"/>
              <a:t>Number</a:t>
            </a:r>
            <a:r>
              <a:rPr lang="es-ES" dirty="0" smtClean="0"/>
              <a:t> – Métodos y </a:t>
            </a:r>
            <a:r>
              <a:rPr lang="es-ES" dirty="0" smtClean="0"/>
              <a:t>propiedades: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7627694"/>
              </p:ext>
            </p:extLst>
          </p:nvPr>
        </p:nvGraphicFramePr>
        <p:xfrm>
          <a:off x="5292080" y="2564904"/>
          <a:ext cx="2016223" cy="23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3"/>
              </a:tblGrid>
              <a:tr h="34316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Propiedades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MAX_VALUE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MIN_VALUE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NaN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NEGATIVE_INFINITY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POSITIVE_INFINITY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6651369"/>
              </p:ext>
            </p:extLst>
          </p:nvPr>
        </p:nvGraphicFramePr>
        <p:xfrm>
          <a:off x="1403648" y="2564904"/>
          <a:ext cx="1800200" cy="1524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4316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Métodos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toExponential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toFixed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toPrecision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335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nativos de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</a:t>
            </a:r>
            <a:r>
              <a:rPr lang="es-ES" dirty="0" err="1" smtClean="0"/>
              <a:t>String</a:t>
            </a:r>
            <a:r>
              <a:rPr lang="es-ES" dirty="0" smtClean="0"/>
              <a:t>:</a:t>
            </a:r>
            <a:endParaRPr lang="es-ES" dirty="0" smtClean="0"/>
          </a:p>
          <a:p>
            <a:pPr lvl="1"/>
            <a:r>
              <a:rPr lang="es-ES" dirty="0" smtClean="0"/>
              <a:t>Permite manipular las cadenas de </a:t>
            </a:r>
            <a:r>
              <a:rPr lang="es-ES" dirty="0" smtClean="0"/>
              <a:t>texto.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5159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nativos de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</a:t>
            </a:r>
            <a:r>
              <a:rPr lang="es-ES" dirty="0" err="1" smtClean="0"/>
              <a:t>String</a:t>
            </a:r>
            <a:r>
              <a:rPr lang="es-ES" dirty="0" smtClean="0"/>
              <a:t> – Métodos y </a:t>
            </a:r>
            <a:r>
              <a:rPr lang="es-ES" dirty="0" smtClean="0"/>
              <a:t>propiedades: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12</a:t>
            </a:fld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1821913"/>
              </p:ext>
            </p:extLst>
          </p:nvPr>
        </p:nvGraphicFramePr>
        <p:xfrm>
          <a:off x="7164289" y="2420888"/>
          <a:ext cx="1512167" cy="68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</a:tblGrid>
              <a:tr h="34316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Propiedades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 smtClean="0">
                          <a:effectLst/>
                          <a:latin typeface="Courier New"/>
                          <a:ea typeface="Times New Roman"/>
                        </a:rPr>
                        <a:t>Lenght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0145594"/>
              </p:ext>
            </p:extLst>
          </p:nvPr>
        </p:nvGraphicFramePr>
        <p:xfrm>
          <a:off x="360231" y="2420888"/>
          <a:ext cx="6300001" cy="3209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78"/>
                <a:gridCol w="1625807"/>
                <a:gridCol w="1625808"/>
                <a:gridCol w="1625808"/>
              </a:tblGrid>
              <a:tr h="343162">
                <a:tc gridSpan="4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Métodos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anchor()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fixed()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link()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strike()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big()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fontcolor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match()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sub()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blink()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fontsize()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replace()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substr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bold()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fromCharCode()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search()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substring()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charAt()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indexOf()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slice()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sup()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charCodeAt()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italics()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small()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toLowerCase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concat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lastIndexOf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split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toUpperCase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938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Interacción de los objetos con el navegador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Además de los objetos presentados anteriormente, existe otro tipo de objetos que permiten manipular diferentes características del navegador en sí </a:t>
            </a:r>
            <a:r>
              <a:rPr lang="es-ES" dirty="0" smtClean="0"/>
              <a:t>mismo.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0139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Interacción de los objetos con el navegador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 objeto </a:t>
            </a:r>
            <a:r>
              <a:rPr lang="es-ES_tradnl" dirty="0" err="1" smtClean="0"/>
              <a:t>Navigator</a:t>
            </a:r>
            <a:r>
              <a:rPr lang="es-ES_tradnl" dirty="0" smtClean="0"/>
              <a:t>:</a:t>
            </a:r>
            <a:endParaRPr lang="es-ES_tradnl" dirty="0" smtClean="0"/>
          </a:p>
          <a:p>
            <a:endParaRPr lang="es-ES_tradnl" dirty="0" smtClean="0"/>
          </a:p>
          <a:p>
            <a:pPr lvl="1"/>
            <a:r>
              <a:rPr lang="es-ES_tradnl" dirty="0" smtClean="0"/>
              <a:t>Permite identificar las características de la plataforma sobre la cual se ejecuta la aplicación web. Ejemplo:</a:t>
            </a:r>
          </a:p>
          <a:p>
            <a:pPr lvl="2"/>
            <a:r>
              <a:rPr lang="es-ES_tradnl" dirty="0" smtClean="0"/>
              <a:t>Tipo de </a:t>
            </a:r>
            <a:r>
              <a:rPr lang="es-ES_tradnl" dirty="0" smtClean="0"/>
              <a:t>navegador.</a:t>
            </a:r>
            <a:endParaRPr lang="es-ES_tradnl" dirty="0" smtClean="0"/>
          </a:p>
          <a:p>
            <a:pPr lvl="2"/>
            <a:r>
              <a:rPr lang="es-ES_tradnl" dirty="0" smtClean="0"/>
              <a:t>Versión del </a:t>
            </a:r>
            <a:r>
              <a:rPr lang="es-ES_tradnl" dirty="0" smtClean="0"/>
              <a:t>navegador.</a:t>
            </a:r>
            <a:endParaRPr lang="es-ES_tradnl" dirty="0" smtClean="0"/>
          </a:p>
          <a:p>
            <a:pPr lvl="2"/>
            <a:r>
              <a:rPr lang="es-ES_tradnl" dirty="0" smtClean="0"/>
              <a:t>Sistema </a:t>
            </a:r>
            <a:r>
              <a:rPr lang="es-ES_tradnl" dirty="0" smtClean="0"/>
              <a:t>operativo.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072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de los objetos con el navegador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</a:t>
            </a:r>
            <a:r>
              <a:rPr lang="es-ES" dirty="0" err="1" smtClean="0"/>
              <a:t>Navigator</a:t>
            </a:r>
            <a:r>
              <a:rPr lang="es-ES" dirty="0" smtClean="0"/>
              <a:t> – Métodos y </a:t>
            </a:r>
            <a:r>
              <a:rPr lang="es-ES" dirty="0" smtClean="0"/>
              <a:t>propiedades: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15</a:t>
            </a:fld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1831426"/>
              </p:ext>
            </p:extLst>
          </p:nvPr>
        </p:nvGraphicFramePr>
        <p:xfrm>
          <a:off x="4427984" y="2708920"/>
          <a:ext cx="1512167" cy="240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</a:tblGrid>
              <a:tr h="34316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Propiedades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appCodeName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appName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appVersión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cookieEnable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platform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userAgent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1694683"/>
              </p:ext>
            </p:extLst>
          </p:nvPr>
        </p:nvGraphicFramePr>
        <p:xfrm>
          <a:off x="1979712" y="2708920"/>
          <a:ext cx="1422578" cy="68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78"/>
              </a:tblGrid>
              <a:tr h="34316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Métodos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 smtClean="0">
                          <a:effectLst/>
                          <a:latin typeface="Courier New"/>
                          <a:ea typeface="Times New Roman"/>
                        </a:rPr>
                        <a:t>javaEnable</a:t>
                      </a:r>
                      <a:r>
                        <a:rPr lang="es-ES" sz="1400" dirty="0" smtClean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0597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Interacción de los objetos con el navegador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 objeto </a:t>
            </a:r>
            <a:r>
              <a:rPr lang="es-ES_tradnl" dirty="0" err="1" smtClean="0"/>
              <a:t>Screen</a:t>
            </a:r>
            <a:r>
              <a:rPr lang="es-ES_tradnl" dirty="0" smtClean="0"/>
              <a:t>:</a:t>
            </a:r>
            <a:endParaRPr lang="es-ES_tradnl" dirty="0" smtClean="0"/>
          </a:p>
          <a:p>
            <a:endParaRPr lang="es-ES_tradnl" dirty="0" smtClean="0"/>
          </a:p>
          <a:p>
            <a:pPr lvl="1"/>
            <a:r>
              <a:rPr lang="es-ES_tradnl" dirty="0" smtClean="0"/>
              <a:t>Corresponde a la pantalla utilizada por el </a:t>
            </a:r>
            <a:r>
              <a:rPr lang="es-ES_tradnl" dirty="0" smtClean="0"/>
              <a:t>usuario.</a:t>
            </a:r>
            <a:endParaRPr lang="es-ES_tradnl" dirty="0" smtClean="0"/>
          </a:p>
          <a:p>
            <a:pPr lvl="1"/>
            <a:r>
              <a:rPr lang="es-ES_tradnl" dirty="0" smtClean="0"/>
              <a:t>Todas sus propiedades son solamente de </a:t>
            </a:r>
            <a:r>
              <a:rPr lang="es-ES_tradnl" dirty="0" smtClean="0"/>
              <a:t>lectura.</a:t>
            </a:r>
            <a:endParaRPr lang="es-ES_tradnl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268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de los objetos con el navegador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</a:t>
            </a:r>
            <a:r>
              <a:rPr lang="es-ES" dirty="0" err="1" smtClean="0"/>
              <a:t>Screen</a:t>
            </a:r>
            <a:r>
              <a:rPr lang="es-ES" dirty="0" smtClean="0"/>
              <a:t> – </a:t>
            </a:r>
            <a:r>
              <a:rPr lang="es-ES" dirty="0" smtClean="0"/>
              <a:t>Propiedades: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17</a:t>
            </a:fld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887013"/>
              </p:ext>
            </p:extLst>
          </p:nvPr>
        </p:nvGraphicFramePr>
        <p:xfrm>
          <a:off x="3707905" y="2708920"/>
          <a:ext cx="1512167" cy="240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</a:tblGrid>
              <a:tr h="34316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Propiedades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availHeight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availWidth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colorDepth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height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pixelDepth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width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1585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Interacción de los objetos con el navegador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 objeto </a:t>
            </a:r>
            <a:r>
              <a:rPr lang="es-ES_tradnl" dirty="0" err="1" smtClean="0"/>
              <a:t>Window</a:t>
            </a:r>
            <a:r>
              <a:rPr lang="es-ES_tradnl" dirty="0" smtClean="0"/>
              <a:t>:</a:t>
            </a:r>
            <a:endParaRPr lang="es-ES_tradnl" dirty="0" smtClean="0"/>
          </a:p>
          <a:p>
            <a:endParaRPr lang="es-ES_tradnl" dirty="0" smtClean="0"/>
          </a:p>
          <a:p>
            <a:pPr lvl="1"/>
            <a:r>
              <a:rPr lang="es-ES_tradnl" dirty="0" smtClean="0"/>
              <a:t>Se considera el objeto más importante de </a:t>
            </a:r>
            <a:r>
              <a:rPr lang="es-ES_tradnl" dirty="0" err="1" smtClean="0"/>
              <a:t>JavaScript</a:t>
            </a:r>
            <a:r>
              <a:rPr lang="es-ES_tradnl" dirty="0" smtClean="0"/>
              <a:t>.</a:t>
            </a:r>
            <a:endParaRPr lang="es-ES" dirty="0"/>
          </a:p>
          <a:p>
            <a:pPr lvl="1"/>
            <a:r>
              <a:rPr lang="es-ES" dirty="0" smtClean="0"/>
              <a:t>Permite gestionar las ventanas del </a:t>
            </a:r>
            <a:r>
              <a:rPr lang="es-ES" dirty="0" smtClean="0"/>
              <a:t>navegador.</a:t>
            </a:r>
            <a:endParaRPr lang="es-ES_tradnl" dirty="0"/>
          </a:p>
          <a:p>
            <a:pPr lvl="1"/>
            <a:r>
              <a:rPr lang="es-ES_tradnl" dirty="0" smtClean="0"/>
              <a:t>Es un objeto implícito, con lo cual no es necesario nombrarlo para acceder a los objetos que se encuentran debajo de su nivel de </a:t>
            </a:r>
            <a:r>
              <a:rPr lang="es-ES_tradnl" dirty="0" smtClean="0"/>
              <a:t>jerarquía.</a:t>
            </a:r>
            <a:endParaRPr lang="es-ES_tradnl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797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de los objetos con el navegador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</a:t>
            </a:r>
            <a:r>
              <a:rPr lang="es-ES" dirty="0" err="1" smtClean="0"/>
              <a:t>Window</a:t>
            </a:r>
            <a:r>
              <a:rPr lang="es-ES" dirty="0" smtClean="0"/>
              <a:t> – Métodos y </a:t>
            </a:r>
            <a:r>
              <a:rPr lang="es-ES" dirty="0" smtClean="0"/>
              <a:t>propiedades: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19</a:t>
            </a:fld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4278835"/>
              </p:ext>
            </p:extLst>
          </p:nvPr>
        </p:nvGraphicFramePr>
        <p:xfrm>
          <a:off x="4499992" y="2492896"/>
          <a:ext cx="4320480" cy="3088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329784"/>
                <a:gridCol w="1406520"/>
              </a:tblGrid>
              <a:tr h="343162">
                <a:tc gridSpan="3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Propiedades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closed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location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pageYoffset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defaultStatus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locationbar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parent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document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menubar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personalbar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frames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name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scrollbars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history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opener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self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innerHeight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outerHeight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status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innerWidth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outerWidth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toolbar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length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pageXoffset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top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3813952"/>
              </p:ext>
            </p:extLst>
          </p:nvPr>
        </p:nvGraphicFramePr>
        <p:xfrm>
          <a:off x="251520" y="2492896"/>
          <a:ext cx="3960440" cy="320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224136"/>
                <a:gridCol w="1584176"/>
              </a:tblGrid>
              <a:tr h="343162">
                <a:tc gridSpan="3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Métodos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alert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forward()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setinterval()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back()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home()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setTimeOut()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blur()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moveTo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scrollBy()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close()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open()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scrollTo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confirm()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print()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stop()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find()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prompt()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setinterval()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focus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resizeTo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setTimeOut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9680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nativos de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JavaScript proporciona una serie de objetos definidos nativamente que no dependen del </a:t>
            </a:r>
            <a:r>
              <a:rPr lang="es-ES" dirty="0" smtClean="0"/>
              <a:t>navegador.</a:t>
            </a:r>
            <a:endParaRPr lang="es-ES" dirty="0" smtClean="0"/>
          </a:p>
          <a:p>
            <a:r>
              <a:rPr lang="es-ES" dirty="0" smtClean="0"/>
              <a:t>Para crear un objeto se utiliza la palabra clave </a:t>
            </a:r>
            <a:r>
              <a:rPr lang="es-ES" dirty="0" smtClean="0">
                <a:latin typeface="Courier New"/>
                <a:cs typeface="Courier New"/>
              </a:rPr>
              <a:t>new</a:t>
            </a:r>
            <a:r>
              <a:rPr lang="es-ES" dirty="0" smtClean="0"/>
              <a:t>. Ejemplo:</a:t>
            </a:r>
          </a:p>
          <a:p>
            <a:pPr lvl="1"/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mi_objeto</a:t>
            </a:r>
            <a:r>
              <a:rPr lang="es-ES_tradnl" dirty="0">
                <a:latin typeface="Courier New"/>
                <a:cs typeface="Courier New"/>
              </a:rPr>
              <a:t> = new </a:t>
            </a:r>
            <a:r>
              <a:rPr lang="es-ES_tradnl" dirty="0" err="1">
                <a:latin typeface="Courier New"/>
                <a:cs typeface="Courier New"/>
              </a:rPr>
              <a:t>Object</a:t>
            </a:r>
            <a:r>
              <a:rPr lang="es-ES_tradnl" dirty="0">
                <a:latin typeface="Courier New"/>
                <a:cs typeface="Courier New"/>
              </a:rPr>
              <a:t>();</a:t>
            </a:r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7856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Interacción de los objetos con el navegador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 objeto </a:t>
            </a:r>
            <a:r>
              <a:rPr lang="es-ES_tradnl" dirty="0" err="1" smtClean="0"/>
              <a:t>Document</a:t>
            </a:r>
            <a:r>
              <a:rPr lang="es-ES_tradnl" dirty="0" smtClean="0"/>
              <a:t>:</a:t>
            </a:r>
            <a:endParaRPr lang="es-ES_tradnl" dirty="0" smtClean="0"/>
          </a:p>
          <a:p>
            <a:endParaRPr lang="es-ES_tradnl" dirty="0" smtClean="0"/>
          </a:p>
          <a:p>
            <a:pPr lvl="1"/>
            <a:r>
              <a:rPr lang="es-ES_tradnl" dirty="0" smtClean="0"/>
              <a:t>Se refiere a los documentos que se cargan en la ventana del </a:t>
            </a:r>
            <a:r>
              <a:rPr lang="es-ES_tradnl" dirty="0" smtClean="0"/>
              <a:t>navegador.</a:t>
            </a:r>
            <a:endParaRPr lang="es-ES_tradnl" dirty="0" smtClean="0"/>
          </a:p>
          <a:p>
            <a:pPr lvl="1"/>
            <a:r>
              <a:rPr lang="es-ES_tradnl" dirty="0" smtClean="0"/>
              <a:t>Permite manipular las propiedades y el contenido de los principales elementos de las páginas </a:t>
            </a:r>
            <a:r>
              <a:rPr lang="es-ES_tradnl" dirty="0" smtClean="0"/>
              <a:t>web.</a:t>
            </a:r>
            <a:endParaRPr lang="es-ES_tradnl" dirty="0" smtClean="0"/>
          </a:p>
          <a:p>
            <a:pPr lvl="1"/>
            <a:r>
              <a:rPr lang="es-ES_tradnl" dirty="0" smtClean="0"/>
              <a:t>Cuenta con una serie de sub-objetos como los vínculos, puntos de anclaje, imágenes o </a:t>
            </a:r>
            <a:r>
              <a:rPr lang="es-ES_tradnl" dirty="0" smtClean="0"/>
              <a:t>formularios.</a:t>
            </a:r>
            <a:endParaRPr lang="es-ES_tradnl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709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de los objetos con el navegador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</a:t>
            </a:r>
            <a:r>
              <a:rPr lang="es-ES" dirty="0" err="1" smtClean="0"/>
              <a:t>Document</a:t>
            </a:r>
            <a:r>
              <a:rPr lang="es-ES" dirty="0" smtClean="0"/>
              <a:t> – Métodos y </a:t>
            </a:r>
            <a:r>
              <a:rPr lang="es-ES" dirty="0" smtClean="0"/>
              <a:t>propiedades: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21</a:t>
            </a:fld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2975758"/>
              </p:ext>
            </p:extLst>
          </p:nvPr>
        </p:nvGraphicFramePr>
        <p:xfrm>
          <a:off x="4788024" y="2492896"/>
          <a:ext cx="4176464" cy="2828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617816"/>
                <a:gridCol w="1262504"/>
              </a:tblGrid>
              <a:tr h="343162">
                <a:tc gridSpan="3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Propiedades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alinkColor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 smtClean="0">
                          <a:effectLst/>
                          <a:latin typeface="Courier New"/>
                          <a:ea typeface="Times New Roman"/>
                        </a:rPr>
                        <a:t>fgColor</a:t>
                      </a:r>
                      <a:endParaRPr lang="es-ES_tradnl" sz="14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endParaRPr lang="es-E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plugins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anchors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forms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referrer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applets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images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title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bgColor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lastModified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URL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cookie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layers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vlinkColor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domain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linkColor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embeds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links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2383526"/>
              </p:ext>
            </p:extLst>
          </p:nvPr>
        </p:nvGraphicFramePr>
        <p:xfrm>
          <a:off x="251520" y="2492896"/>
          <a:ext cx="3816424" cy="23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944216"/>
              </a:tblGrid>
              <a:tr h="343162">
                <a:tc gridSpan="2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Métodos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 sz="1400"/>
                    </a:p>
                  </a:txBody>
                  <a:tcPr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captureEvents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open()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close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releaseEvents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getSelection()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routeEvents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handleEvent()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write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home()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writeln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078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Interacción de los objetos con el navegador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 objeto </a:t>
            </a:r>
            <a:r>
              <a:rPr lang="es-ES_tradnl" dirty="0" err="1" smtClean="0"/>
              <a:t>History</a:t>
            </a:r>
            <a:r>
              <a:rPr lang="es-ES_tradnl" dirty="0" smtClean="0"/>
              <a:t>:</a:t>
            </a:r>
            <a:endParaRPr lang="es-ES_tradnl" dirty="0" smtClean="0"/>
          </a:p>
          <a:p>
            <a:endParaRPr lang="es-ES_tradnl" dirty="0" smtClean="0"/>
          </a:p>
          <a:p>
            <a:pPr lvl="1"/>
            <a:r>
              <a:rPr lang="es-ES_tradnl" dirty="0" smtClean="0"/>
              <a:t>Almacena las referencias de las páginas web </a:t>
            </a:r>
            <a:r>
              <a:rPr lang="es-ES_tradnl" dirty="0" smtClean="0"/>
              <a:t>visitadas.</a:t>
            </a:r>
            <a:endParaRPr lang="es-ES_tradnl" dirty="0" smtClean="0"/>
          </a:p>
          <a:p>
            <a:pPr lvl="1"/>
            <a:r>
              <a:rPr lang="es-ES_tradnl" dirty="0" smtClean="0"/>
              <a:t>Las referencias se guardan en una lista utilizada principalmente para desplazarse entre dichas páginas </a:t>
            </a:r>
            <a:r>
              <a:rPr lang="es-ES_tradnl" dirty="0" smtClean="0"/>
              <a:t>web.</a:t>
            </a:r>
            <a:endParaRPr lang="es-ES_tradnl" dirty="0" smtClean="0"/>
          </a:p>
          <a:p>
            <a:pPr lvl="1"/>
            <a:r>
              <a:rPr lang="es-ES_tradnl" dirty="0" smtClean="0"/>
              <a:t>No es posible acceder a los nombres de las URL, ya que es información </a:t>
            </a:r>
            <a:r>
              <a:rPr lang="es-ES_tradnl" dirty="0" smtClean="0"/>
              <a:t>privada.</a:t>
            </a:r>
            <a:endParaRPr lang="es-ES_tradnl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900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de los objetos con el navegador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</a:t>
            </a:r>
            <a:r>
              <a:rPr lang="es-ES" dirty="0" err="1" smtClean="0"/>
              <a:t>History</a:t>
            </a:r>
            <a:r>
              <a:rPr lang="es-ES" dirty="0" smtClean="0"/>
              <a:t> – Métodos y </a:t>
            </a:r>
            <a:r>
              <a:rPr lang="es-ES" dirty="0" smtClean="0"/>
              <a:t>propiedades: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23</a:t>
            </a:fld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9533319"/>
              </p:ext>
            </p:extLst>
          </p:nvPr>
        </p:nvGraphicFramePr>
        <p:xfrm>
          <a:off x="4788024" y="2492896"/>
          <a:ext cx="1440160" cy="171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4316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Propiedades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current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length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next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previous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5950878"/>
              </p:ext>
            </p:extLst>
          </p:nvPr>
        </p:nvGraphicFramePr>
        <p:xfrm>
          <a:off x="1835696" y="2492896"/>
          <a:ext cx="1872208" cy="1524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4316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Métodos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back()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forward()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go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7361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Interacción de los objetos con el navegador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 objeto </a:t>
            </a:r>
            <a:r>
              <a:rPr lang="es-ES_tradnl" dirty="0" err="1" smtClean="0"/>
              <a:t>Location</a:t>
            </a:r>
            <a:r>
              <a:rPr lang="es-ES_tradnl" dirty="0" smtClean="0"/>
              <a:t>:</a:t>
            </a:r>
            <a:endParaRPr lang="es-ES_tradnl" dirty="0" smtClean="0"/>
          </a:p>
          <a:p>
            <a:endParaRPr lang="es-ES_tradnl" dirty="0" smtClean="0"/>
          </a:p>
          <a:p>
            <a:pPr lvl="1"/>
            <a:r>
              <a:rPr lang="es-ES_tradnl" dirty="0" smtClean="0"/>
              <a:t>Corresponde a la URL de la página web en </a:t>
            </a:r>
            <a:r>
              <a:rPr lang="es-ES_tradnl" dirty="0" smtClean="0"/>
              <a:t>uso.</a:t>
            </a:r>
            <a:endParaRPr lang="es-ES_tradnl" dirty="0" smtClean="0"/>
          </a:p>
          <a:p>
            <a:pPr lvl="1"/>
            <a:r>
              <a:rPr lang="es-ES_tradnl" dirty="0" smtClean="0"/>
              <a:t>Su principal función es la de consultar las diferentes partes que forman una URL como por ejemplo:</a:t>
            </a:r>
          </a:p>
          <a:p>
            <a:pPr lvl="2"/>
            <a:r>
              <a:rPr lang="es-ES_tradnl" dirty="0" smtClean="0"/>
              <a:t>El </a:t>
            </a:r>
            <a:r>
              <a:rPr lang="es-ES_tradnl" dirty="0" smtClean="0"/>
              <a:t>dominio.</a:t>
            </a:r>
            <a:endParaRPr lang="es-ES_tradnl" dirty="0" smtClean="0"/>
          </a:p>
          <a:p>
            <a:pPr lvl="2"/>
            <a:r>
              <a:rPr lang="es-ES_tradnl" dirty="0" smtClean="0"/>
              <a:t>El </a:t>
            </a:r>
            <a:r>
              <a:rPr lang="es-ES_tradnl" dirty="0" smtClean="0"/>
              <a:t>protocolo.</a:t>
            </a:r>
            <a:endParaRPr lang="es-ES_tradnl" dirty="0" smtClean="0"/>
          </a:p>
          <a:p>
            <a:pPr lvl="2"/>
            <a:r>
              <a:rPr lang="es-ES_tradnl" dirty="0" smtClean="0"/>
              <a:t>El </a:t>
            </a:r>
            <a:r>
              <a:rPr lang="es-ES_tradnl" dirty="0" smtClean="0"/>
              <a:t>puerto.</a:t>
            </a:r>
            <a:endParaRPr lang="es-ES_tradnl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30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de los objetos con el navegador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</a:t>
            </a:r>
            <a:r>
              <a:rPr lang="es-ES" dirty="0" err="1" smtClean="0"/>
              <a:t>Location</a:t>
            </a:r>
            <a:r>
              <a:rPr lang="es-ES" dirty="0" smtClean="0"/>
              <a:t> – Métodos y </a:t>
            </a:r>
            <a:r>
              <a:rPr lang="es-ES" dirty="0" smtClean="0"/>
              <a:t>propiedades: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25</a:t>
            </a:fld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2238991"/>
              </p:ext>
            </p:extLst>
          </p:nvPr>
        </p:nvGraphicFramePr>
        <p:xfrm>
          <a:off x="4788024" y="2492896"/>
          <a:ext cx="1440160" cy="3088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4316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Propiedades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hash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host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hostname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href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pathname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port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protocol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search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4327542"/>
              </p:ext>
            </p:extLst>
          </p:nvPr>
        </p:nvGraphicFramePr>
        <p:xfrm>
          <a:off x="1835696" y="2492896"/>
          <a:ext cx="1872208" cy="1524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4316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Métodos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assign()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reload()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replace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791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Generación de elementos HTML desde código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Uno de los principales objetivos de JavaScript es convertir un documento HTML estático en una aplicación web </a:t>
            </a:r>
            <a:r>
              <a:rPr lang="es-ES" dirty="0" smtClean="0"/>
              <a:t>dinámica.</a:t>
            </a:r>
            <a:endParaRPr lang="es-ES" dirty="0" smtClean="0"/>
          </a:p>
          <a:p>
            <a:r>
              <a:rPr lang="es-ES" dirty="0" smtClean="0"/>
              <a:t>Por ejemplo, es posible ejecutar instrucciones que crean nuevas ventanas con contenido propio, en lugar de mostrar dicho contenido en la ventana </a:t>
            </a:r>
            <a:r>
              <a:rPr lang="es-ES" dirty="0" smtClean="0"/>
              <a:t>activa.</a:t>
            </a:r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9712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Generación de elementos HTML desde código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Con JavaScript es posible manipular los objetos que representan el contenido de una página web con el fin de crear documentos </a:t>
            </a:r>
            <a:r>
              <a:rPr lang="es-ES" dirty="0" smtClean="0"/>
              <a:t>dinámicos.</a:t>
            </a:r>
            <a:endParaRPr lang="es-ES" dirty="0" smtClean="0"/>
          </a:p>
          <a:p>
            <a:r>
              <a:rPr lang="es-ES" dirty="0" smtClean="0"/>
              <a:t>Por ejemplo, es posible definir el título de una página web basándose en el SO utilizado: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&lt;script type="text/</a:t>
            </a:r>
            <a:r>
              <a:rPr lang="en-US" sz="2200" dirty="0" err="1">
                <a:latin typeface="Courier New"/>
                <a:cs typeface="Courier New"/>
              </a:rPr>
              <a:t>javascript</a:t>
            </a:r>
            <a:r>
              <a:rPr lang="en-US" sz="2200" dirty="0">
                <a:latin typeface="Courier New"/>
                <a:cs typeface="Courier New"/>
              </a:rPr>
              <a:t>"&gt;</a:t>
            </a:r>
            <a:endParaRPr lang="es-ES_tradnl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  </a:t>
            </a:r>
            <a:r>
              <a:rPr lang="en-US" sz="2200" dirty="0" err="1">
                <a:latin typeface="Courier New"/>
                <a:cs typeface="Courier New"/>
              </a:rPr>
              <a:t>var</a:t>
            </a:r>
            <a:r>
              <a:rPr lang="en-US" sz="2200" dirty="0">
                <a:latin typeface="Courier New"/>
                <a:cs typeface="Courier New"/>
              </a:rPr>
              <a:t> SO = </a:t>
            </a:r>
            <a:r>
              <a:rPr lang="en-US" sz="2200" dirty="0" err="1">
                <a:latin typeface="Courier New"/>
                <a:cs typeface="Courier New"/>
              </a:rPr>
              <a:t>navigator.platform</a:t>
            </a:r>
            <a:r>
              <a:rPr lang="en-US" sz="2200" dirty="0">
                <a:latin typeface="Courier New"/>
                <a:cs typeface="Courier New"/>
              </a:rPr>
              <a:t>;</a:t>
            </a:r>
            <a:endParaRPr lang="es-ES_tradnl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  </a:t>
            </a:r>
            <a:r>
              <a:rPr lang="es-ES_tradnl" sz="2200" dirty="0" err="1">
                <a:latin typeface="Courier New"/>
                <a:cs typeface="Courier New"/>
              </a:rPr>
              <a:t>document.write</a:t>
            </a:r>
            <a:r>
              <a:rPr lang="es-ES_tradnl" sz="2200" dirty="0">
                <a:latin typeface="Courier New"/>
                <a:cs typeface="Courier New"/>
              </a:rPr>
              <a:t>("&lt;h1&gt;Documento abierto con: " + SO </a:t>
            </a:r>
            <a:r>
              <a:rPr lang="es-ES_tradnl" sz="22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s-ES_tradnl" sz="2200" dirty="0">
                <a:latin typeface="Courier New"/>
                <a:cs typeface="Courier New"/>
              </a:rPr>
              <a:t> </a:t>
            </a:r>
            <a:r>
              <a:rPr lang="es-ES_tradnl" sz="2200" dirty="0" smtClean="0">
                <a:latin typeface="Courier New"/>
                <a:cs typeface="Courier New"/>
              </a:rPr>
              <a:t> + </a:t>
            </a:r>
            <a:r>
              <a:rPr lang="es-ES" sz="2200" dirty="0" smtClean="0">
                <a:latin typeface="Courier New"/>
                <a:cs typeface="Courier New"/>
              </a:rPr>
              <a:t>"</a:t>
            </a:r>
            <a:r>
              <a:rPr lang="es-ES" sz="2200" dirty="0">
                <a:latin typeface="Courier New"/>
                <a:cs typeface="Courier New"/>
              </a:rPr>
              <a:t>&lt;/h1&gt;");</a:t>
            </a:r>
            <a:endParaRPr lang="es-ES_tradnl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sz="2200" dirty="0">
                <a:latin typeface="Courier New"/>
                <a:cs typeface="Courier New"/>
              </a:rPr>
              <a:t>&lt;/script</a:t>
            </a:r>
            <a:r>
              <a:rPr lang="es-ES" sz="2200" dirty="0" smtClean="0">
                <a:latin typeface="Courier New"/>
                <a:cs typeface="Courier New"/>
              </a:rPr>
              <a:t>&gt;</a:t>
            </a:r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328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Generación de elementos HTML desde código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Otro ejemplo es crear documentos en ventanas emergentes:</a:t>
            </a:r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r>
              <a:rPr lang="es-ES_tradnl" sz="2400" dirty="0">
                <a:latin typeface="Courier New"/>
                <a:cs typeface="Courier New"/>
              </a:rPr>
              <a:t>&lt;script </a:t>
            </a:r>
            <a:r>
              <a:rPr lang="es-ES_tradnl" sz="2400" dirty="0" err="1">
                <a:latin typeface="Courier New"/>
                <a:cs typeface="Courier New"/>
              </a:rPr>
              <a:t>type</a:t>
            </a:r>
            <a:r>
              <a:rPr lang="es-ES_tradnl" sz="2400" dirty="0">
                <a:latin typeface="Courier New"/>
                <a:cs typeface="Courier New"/>
              </a:rPr>
              <a:t>="</a:t>
            </a:r>
            <a:r>
              <a:rPr lang="es-ES_tradnl" sz="2400" dirty="0" err="1">
                <a:latin typeface="Courier New"/>
                <a:cs typeface="Courier New"/>
              </a:rPr>
              <a:t>text</a:t>
            </a:r>
            <a:r>
              <a:rPr lang="es-ES_tradnl" sz="2400" dirty="0">
                <a:latin typeface="Courier New"/>
                <a:cs typeface="Courier New"/>
              </a:rPr>
              <a:t>/</a:t>
            </a:r>
            <a:r>
              <a:rPr lang="es-ES_tradnl" sz="2400" dirty="0" err="1">
                <a:latin typeface="Courier New"/>
                <a:cs typeface="Courier New"/>
              </a:rPr>
              <a:t>javascript</a:t>
            </a:r>
            <a:r>
              <a:rPr lang="es-ES_tradnl" sz="2400" dirty="0">
                <a:latin typeface="Courier New"/>
                <a:cs typeface="Courier New"/>
              </a:rPr>
              <a:t>"&gt;</a:t>
            </a:r>
          </a:p>
          <a:p>
            <a:pPr marL="0" indent="0">
              <a:buNone/>
            </a:pPr>
            <a:r>
              <a:rPr lang="es-ES_tradnl" sz="2400" dirty="0">
                <a:latin typeface="Courier New"/>
                <a:cs typeface="Courier New"/>
              </a:rPr>
              <a:t>  </a:t>
            </a:r>
            <a:r>
              <a:rPr lang="es-ES_tradnl" sz="2400" dirty="0" err="1">
                <a:latin typeface="Courier New"/>
                <a:cs typeface="Courier New"/>
              </a:rPr>
              <a:t>var</a:t>
            </a:r>
            <a:r>
              <a:rPr lang="es-ES_tradnl" sz="2400" dirty="0">
                <a:latin typeface="Courier New"/>
                <a:cs typeface="Courier New"/>
              </a:rPr>
              <a:t> texto = </a:t>
            </a:r>
            <a:r>
              <a:rPr lang="es-ES_tradnl" sz="2400" dirty="0" err="1">
                <a:latin typeface="Courier New"/>
                <a:cs typeface="Courier New"/>
              </a:rPr>
              <a:t>prompt</a:t>
            </a:r>
            <a:r>
              <a:rPr lang="es-ES_tradnl" sz="2400" dirty="0">
                <a:latin typeface="Courier New"/>
                <a:cs typeface="Courier New"/>
              </a:rPr>
              <a:t>("Ingresa un título para la </a:t>
            </a:r>
            <a:r>
              <a:rPr lang="es-ES_tradnl" sz="2400" dirty="0" smtClean="0">
                <a:latin typeface="Courier New"/>
                <a:cs typeface="Courier New"/>
              </a:rPr>
              <a:t>nueva ventana</a:t>
            </a:r>
            <a:r>
              <a:rPr lang="es-ES_tradnl" sz="2400" dirty="0">
                <a:latin typeface="Courier New"/>
                <a:cs typeface="Courier New"/>
              </a:rPr>
              <a:t>: ");</a:t>
            </a:r>
          </a:p>
          <a:p>
            <a:pPr marL="0" indent="0">
              <a:buNone/>
            </a:pPr>
            <a:r>
              <a:rPr lang="es-ES_tradnl" sz="2400" dirty="0">
                <a:latin typeface="Courier New"/>
                <a:cs typeface="Courier New"/>
              </a:rPr>
              <a:t>  </a:t>
            </a:r>
            <a:r>
              <a:rPr lang="es-ES_tradnl" sz="2400" dirty="0" err="1">
                <a:latin typeface="Courier New"/>
                <a:cs typeface="Courier New"/>
              </a:rPr>
              <a:t>var</a:t>
            </a:r>
            <a:r>
              <a:rPr lang="es-ES_tradnl" sz="2400" dirty="0">
                <a:latin typeface="Courier New"/>
                <a:cs typeface="Courier New"/>
              </a:rPr>
              <a:t> </a:t>
            </a:r>
            <a:r>
              <a:rPr lang="es-ES_tradnl" sz="2400" dirty="0" err="1">
                <a:latin typeface="Courier New"/>
                <a:cs typeface="Courier New"/>
              </a:rPr>
              <a:t>ventanaNueva</a:t>
            </a:r>
            <a:r>
              <a:rPr lang="es-ES_tradnl" sz="2400" dirty="0">
                <a:latin typeface="Courier New"/>
                <a:cs typeface="Courier New"/>
              </a:rPr>
              <a:t> = </a:t>
            </a:r>
            <a:r>
              <a:rPr lang="es-ES_tradnl" sz="2400" dirty="0" err="1">
                <a:latin typeface="Courier New"/>
                <a:cs typeface="Courier New"/>
              </a:rPr>
              <a:t>window.open</a:t>
            </a:r>
            <a:r>
              <a:rPr lang="es-ES_tradnl" sz="24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s-ES_tradnl" sz="2400" dirty="0">
                <a:latin typeface="Courier New"/>
                <a:cs typeface="Courier New"/>
              </a:rPr>
              <a:t>  </a:t>
            </a:r>
            <a:r>
              <a:rPr lang="es-ES_tradnl" sz="2400" dirty="0" err="1">
                <a:latin typeface="Courier New"/>
                <a:cs typeface="Courier New"/>
              </a:rPr>
              <a:t>ventanaNueva.document.write</a:t>
            </a:r>
            <a:r>
              <a:rPr lang="es-ES_tradnl" sz="2400" dirty="0">
                <a:latin typeface="Courier New"/>
                <a:cs typeface="Courier New"/>
              </a:rPr>
              <a:t>("&lt;h1&gt;" + texto </a:t>
            </a:r>
            <a:endParaRPr lang="es-ES_tradnl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2400" dirty="0">
                <a:latin typeface="Courier New"/>
                <a:cs typeface="Courier New"/>
              </a:rPr>
              <a:t> </a:t>
            </a:r>
            <a:r>
              <a:rPr lang="es-ES_tradnl" sz="2400" dirty="0" smtClean="0">
                <a:latin typeface="Courier New"/>
                <a:cs typeface="Courier New"/>
              </a:rPr>
              <a:t> + </a:t>
            </a:r>
            <a:r>
              <a:rPr lang="es-ES_tradnl" sz="2400" dirty="0">
                <a:latin typeface="Courier New"/>
                <a:cs typeface="Courier New"/>
              </a:rPr>
              <a:t>"&lt;/h1&gt;");</a:t>
            </a:r>
          </a:p>
          <a:p>
            <a:pPr marL="0" indent="0">
              <a:buNone/>
            </a:pPr>
            <a:r>
              <a:rPr lang="es-ES_tradnl" sz="2400" dirty="0">
                <a:latin typeface="Courier New"/>
                <a:cs typeface="Courier New"/>
              </a:rPr>
              <a:t>&lt;/script&gt;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041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Generación de elementos HTML desde código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323528" y="1600201"/>
            <a:ext cx="8568952" cy="4061048"/>
          </a:xfrm>
        </p:spPr>
        <p:txBody>
          <a:bodyPr>
            <a:normAutofit/>
          </a:bodyPr>
          <a:lstStyle/>
          <a:p>
            <a:r>
              <a:rPr lang="es-ES_tradnl" sz="2000" dirty="0" smtClean="0"/>
              <a:t>La generación de código HTML a partir de JavaScript no se limita sólo a la creación de texto como en los ejemplos anteriores. </a:t>
            </a:r>
            <a:r>
              <a:rPr lang="es-ES" sz="2000" dirty="0" smtClean="0"/>
              <a:t>Es posible crear y manipular todo tipo de objetos: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79512" y="2636912"/>
            <a:ext cx="89857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/>
                <a:cs typeface="Courier New"/>
              </a:rPr>
              <a:t>&lt;script type="text/</a:t>
            </a:r>
            <a:r>
              <a:rPr lang="en-US" sz="1500" dirty="0" err="1">
                <a:latin typeface="Courier New"/>
                <a:cs typeface="Courier New"/>
              </a:rPr>
              <a:t>javascript</a:t>
            </a:r>
            <a:r>
              <a:rPr lang="en-US" sz="1500" dirty="0">
                <a:latin typeface="Courier New"/>
                <a:cs typeface="Courier New"/>
              </a:rPr>
              <a:t>"&gt;</a:t>
            </a:r>
            <a:endParaRPr lang="es-ES_tradnl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  </a:t>
            </a:r>
            <a:r>
              <a:rPr lang="en-US" sz="1500" dirty="0" err="1">
                <a:latin typeface="Courier New"/>
                <a:cs typeface="Courier New"/>
              </a:rPr>
              <a:t>document.write</a:t>
            </a:r>
            <a:r>
              <a:rPr lang="en-US" sz="1500" dirty="0">
                <a:latin typeface="Courier New"/>
                <a:cs typeface="Courier New"/>
              </a:rPr>
              <a:t>("&lt;form name=\"</a:t>
            </a:r>
            <a:r>
              <a:rPr lang="en-US" sz="1500" dirty="0" err="1">
                <a:latin typeface="Courier New"/>
                <a:cs typeface="Courier New"/>
              </a:rPr>
              <a:t>cambiacolor</a:t>
            </a:r>
            <a:r>
              <a:rPr lang="en-US" sz="1500" dirty="0">
                <a:latin typeface="Courier New"/>
                <a:cs typeface="Courier New"/>
              </a:rPr>
              <a:t>\"&gt;");</a:t>
            </a:r>
            <a:endParaRPr lang="es-ES_tradnl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  </a:t>
            </a:r>
            <a:r>
              <a:rPr lang="es-ES_tradnl" sz="1500" dirty="0" err="1">
                <a:latin typeface="Courier New"/>
                <a:cs typeface="Courier New"/>
              </a:rPr>
              <a:t>document.write</a:t>
            </a:r>
            <a:r>
              <a:rPr lang="es-ES_tradnl" sz="1500" dirty="0">
                <a:latin typeface="Courier New"/>
                <a:cs typeface="Courier New"/>
              </a:rPr>
              <a:t>("&lt;b&gt;Selecciona un color para el fondo de página:&lt;/b&gt;&lt;</a:t>
            </a:r>
            <a:r>
              <a:rPr lang="es-ES_tradnl" sz="1500" dirty="0" err="1">
                <a:latin typeface="Courier New"/>
                <a:cs typeface="Courier New"/>
              </a:rPr>
              <a:t>br</a:t>
            </a:r>
            <a:r>
              <a:rPr lang="es-ES_tradnl" sz="1500" dirty="0">
                <a:latin typeface="Courier New"/>
                <a:cs typeface="Courier New"/>
              </a:rPr>
              <a:t>&gt;");</a:t>
            </a:r>
          </a:p>
          <a:p>
            <a:r>
              <a:rPr lang="es-ES_tradnl" sz="1500" dirty="0">
                <a:latin typeface="Courier New"/>
                <a:cs typeface="Courier New"/>
              </a:rPr>
              <a:t>  </a:t>
            </a:r>
            <a:r>
              <a:rPr lang="es-ES_tradnl" sz="1500" dirty="0" err="1">
                <a:latin typeface="Courier New"/>
                <a:cs typeface="Courier New"/>
              </a:rPr>
              <a:t>document.write</a:t>
            </a:r>
            <a:r>
              <a:rPr lang="es-ES_tradnl" sz="1500" dirty="0">
                <a:latin typeface="Courier New"/>
                <a:cs typeface="Courier New"/>
              </a:rPr>
              <a:t>("&lt;</a:t>
            </a:r>
            <a:r>
              <a:rPr lang="es-ES_tradnl" sz="1500" dirty="0" err="1">
                <a:latin typeface="Courier New"/>
                <a:cs typeface="Courier New"/>
              </a:rPr>
              <a:t>select</a:t>
            </a:r>
            <a:r>
              <a:rPr lang="es-ES_tradnl" sz="1500" dirty="0">
                <a:latin typeface="Courier New"/>
                <a:cs typeface="Courier New"/>
              </a:rPr>
              <a:t> </a:t>
            </a:r>
            <a:r>
              <a:rPr lang="es-ES_tradnl" sz="1500" dirty="0" err="1">
                <a:latin typeface="Courier New"/>
                <a:cs typeface="Courier New"/>
              </a:rPr>
              <a:t>name</a:t>
            </a:r>
            <a:r>
              <a:rPr lang="es-ES_tradnl" sz="1500" dirty="0">
                <a:latin typeface="Courier New"/>
                <a:cs typeface="Courier New"/>
              </a:rPr>
              <a:t>=\"color\"&gt;");</a:t>
            </a:r>
          </a:p>
          <a:p>
            <a:r>
              <a:rPr lang="es-ES_tradnl" sz="1500" dirty="0">
                <a:latin typeface="Courier New"/>
                <a:cs typeface="Courier New"/>
              </a:rPr>
              <a:t>  </a:t>
            </a:r>
            <a:r>
              <a:rPr lang="es-ES_tradnl" sz="1500" dirty="0" err="1">
                <a:latin typeface="Courier New"/>
                <a:cs typeface="Courier New"/>
              </a:rPr>
              <a:t>document.write</a:t>
            </a:r>
            <a:r>
              <a:rPr lang="es-ES_tradnl" sz="1500" dirty="0">
                <a:latin typeface="Courier New"/>
                <a:cs typeface="Courier New"/>
              </a:rPr>
              <a:t>("&lt;</a:t>
            </a:r>
            <a:r>
              <a:rPr lang="es-ES_tradnl" sz="1500" dirty="0" err="1">
                <a:latin typeface="Courier New"/>
                <a:cs typeface="Courier New"/>
              </a:rPr>
              <a:t>option</a:t>
            </a:r>
            <a:r>
              <a:rPr lang="es-ES_tradnl" sz="1500" dirty="0">
                <a:latin typeface="Courier New"/>
                <a:cs typeface="Courier New"/>
              </a:rPr>
              <a:t> </a:t>
            </a:r>
            <a:r>
              <a:rPr lang="es-ES_tradnl" sz="1500" dirty="0" err="1">
                <a:latin typeface="Courier New"/>
                <a:cs typeface="Courier New"/>
              </a:rPr>
              <a:t>value</a:t>
            </a:r>
            <a:r>
              <a:rPr lang="es-ES_tradnl" sz="1500" dirty="0">
                <a:latin typeface="Courier New"/>
                <a:cs typeface="Courier New"/>
              </a:rPr>
              <a:t>=\"red\"&gt;Rojo&lt;/</a:t>
            </a:r>
            <a:r>
              <a:rPr lang="es-ES_tradnl" sz="1500" dirty="0" err="1">
                <a:latin typeface="Courier New"/>
                <a:cs typeface="Courier New"/>
              </a:rPr>
              <a:t>option</a:t>
            </a:r>
            <a:r>
              <a:rPr lang="es-ES_tradnl" sz="1500" dirty="0">
                <a:latin typeface="Courier New"/>
                <a:cs typeface="Courier New"/>
              </a:rPr>
              <a:t>&gt;");</a:t>
            </a:r>
          </a:p>
          <a:p>
            <a:r>
              <a:rPr lang="es-ES_tradnl" sz="1500" dirty="0">
                <a:latin typeface="Courier New"/>
                <a:cs typeface="Courier New"/>
              </a:rPr>
              <a:t>  </a:t>
            </a:r>
            <a:r>
              <a:rPr lang="es-ES_tradnl" sz="1500" dirty="0" err="1">
                <a:latin typeface="Courier New"/>
                <a:cs typeface="Courier New"/>
              </a:rPr>
              <a:t>document.write</a:t>
            </a:r>
            <a:r>
              <a:rPr lang="es-ES_tradnl" sz="1500" dirty="0">
                <a:latin typeface="Courier New"/>
                <a:cs typeface="Courier New"/>
              </a:rPr>
              <a:t>("&lt;</a:t>
            </a:r>
            <a:r>
              <a:rPr lang="es-ES_tradnl" sz="1500" dirty="0" err="1">
                <a:latin typeface="Courier New"/>
                <a:cs typeface="Courier New"/>
              </a:rPr>
              <a:t>option</a:t>
            </a:r>
            <a:r>
              <a:rPr lang="es-ES_tradnl" sz="1500" dirty="0">
                <a:latin typeface="Courier New"/>
                <a:cs typeface="Courier New"/>
              </a:rPr>
              <a:t> </a:t>
            </a:r>
            <a:r>
              <a:rPr lang="es-ES_tradnl" sz="1500" dirty="0" err="1">
                <a:latin typeface="Courier New"/>
                <a:cs typeface="Courier New"/>
              </a:rPr>
              <a:t>value</a:t>
            </a:r>
            <a:r>
              <a:rPr lang="es-ES_tradnl" sz="1500" dirty="0">
                <a:latin typeface="Courier New"/>
                <a:cs typeface="Courier New"/>
              </a:rPr>
              <a:t>=\"</a:t>
            </a:r>
            <a:r>
              <a:rPr lang="es-ES_tradnl" sz="1500" dirty="0" err="1">
                <a:latin typeface="Courier New"/>
                <a:cs typeface="Courier New"/>
              </a:rPr>
              <a:t>blue</a:t>
            </a:r>
            <a:r>
              <a:rPr lang="es-ES_tradnl" sz="1500" dirty="0">
                <a:latin typeface="Courier New"/>
                <a:cs typeface="Courier New"/>
              </a:rPr>
              <a:t>\"&gt;Azul&lt;/</a:t>
            </a:r>
            <a:r>
              <a:rPr lang="es-ES_tradnl" sz="1500" dirty="0" err="1">
                <a:latin typeface="Courier New"/>
                <a:cs typeface="Courier New"/>
              </a:rPr>
              <a:t>option</a:t>
            </a:r>
            <a:r>
              <a:rPr lang="es-ES_tradnl" sz="1500" dirty="0">
                <a:latin typeface="Courier New"/>
                <a:cs typeface="Courier New"/>
              </a:rPr>
              <a:t>&gt;");</a:t>
            </a:r>
          </a:p>
          <a:p>
            <a:r>
              <a:rPr lang="es-ES_tradnl" sz="1500" dirty="0">
                <a:latin typeface="Courier New"/>
                <a:cs typeface="Courier New"/>
              </a:rPr>
              <a:t>  </a:t>
            </a:r>
            <a:r>
              <a:rPr lang="en-US" sz="1500" dirty="0" err="1">
                <a:latin typeface="Courier New"/>
                <a:cs typeface="Courier New"/>
              </a:rPr>
              <a:t>document.write</a:t>
            </a:r>
            <a:r>
              <a:rPr lang="en-US" sz="1500" dirty="0">
                <a:latin typeface="Courier New"/>
                <a:cs typeface="Courier New"/>
              </a:rPr>
              <a:t>("&lt;option value=\"yellow\"&gt;Amarillo&lt;/option&gt;");</a:t>
            </a:r>
            <a:endParaRPr lang="es-ES_tradnl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  </a:t>
            </a:r>
            <a:r>
              <a:rPr lang="en-US" sz="1500" dirty="0" err="1">
                <a:latin typeface="Courier New"/>
                <a:cs typeface="Courier New"/>
              </a:rPr>
              <a:t>document.write</a:t>
            </a:r>
            <a:r>
              <a:rPr lang="en-US" sz="1500" dirty="0">
                <a:latin typeface="Courier New"/>
                <a:cs typeface="Courier New"/>
              </a:rPr>
              <a:t>("&lt;option value=\"green\"&gt;Verde&lt;/option&gt;");</a:t>
            </a:r>
            <a:endParaRPr lang="es-ES_tradnl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  </a:t>
            </a:r>
            <a:r>
              <a:rPr lang="en-US" sz="1500" dirty="0" err="1">
                <a:latin typeface="Courier New"/>
                <a:cs typeface="Courier New"/>
              </a:rPr>
              <a:t>document.write</a:t>
            </a:r>
            <a:r>
              <a:rPr lang="en-US" sz="1500" dirty="0">
                <a:latin typeface="Courier New"/>
                <a:cs typeface="Courier New"/>
              </a:rPr>
              <a:t>("&lt;/select&gt;"); </a:t>
            </a:r>
            <a:endParaRPr lang="es-ES_tradnl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  </a:t>
            </a:r>
            <a:r>
              <a:rPr lang="en-US" sz="1500" dirty="0" err="1">
                <a:latin typeface="Courier New"/>
                <a:cs typeface="Courier New"/>
              </a:rPr>
              <a:t>document.write</a:t>
            </a:r>
            <a:r>
              <a:rPr lang="en-US" sz="1500" dirty="0">
                <a:latin typeface="Courier New"/>
                <a:cs typeface="Courier New"/>
              </a:rPr>
              <a:t>("&lt;input type=\"button\” </a:t>
            </a:r>
            <a:r>
              <a:rPr lang="es-ES_tradnl" sz="1500" dirty="0" err="1">
                <a:latin typeface="Courier New"/>
                <a:cs typeface="Courier New"/>
              </a:rPr>
              <a:t>value</a:t>
            </a:r>
            <a:r>
              <a:rPr lang="es-ES_tradnl" sz="1500" dirty="0">
                <a:latin typeface="Courier New"/>
                <a:cs typeface="Courier New"/>
              </a:rPr>
              <a:t>=\"Modifica el color\" </a:t>
            </a:r>
          </a:p>
          <a:p>
            <a:r>
              <a:rPr lang="es-ES_tradnl" sz="1500" dirty="0">
                <a:latin typeface="Courier New"/>
                <a:cs typeface="Courier New"/>
              </a:rPr>
              <a:t>  </a:t>
            </a:r>
            <a:r>
              <a:rPr lang="es-ES_tradnl" sz="1500" dirty="0" err="1">
                <a:latin typeface="Courier New"/>
                <a:cs typeface="Courier New"/>
              </a:rPr>
              <a:t>onclick</a:t>
            </a:r>
            <a:r>
              <a:rPr lang="es-ES_tradnl" sz="1500" dirty="0">
                <a:latin typeface="Courier New"/>
                <a:cs typeface="Courier New"/>
              </a:rPr>
              <a:t>=\"</a:t>
            </a:r>
            <a:r>
              <a:rPr lang="es-ES_tradnl" sz="1500" dirty="0" err="1">
                <a:latin typeface="Courier New"/>
                <a:cs typeface="Courier New"/>
              </a:rPr>
              <a:t>document.bgColor</a:t>
            </a:r>
            <a:r>
              <a:rPr lang="es-ES_tradnl" sz="1500" dirty="0">
                <a:latin typeface="Courier New"/>
                <a:cs typeface="Courier New"/>
              </a:rPr>
              <a:t>=</a:t>
            </a:r>
            <a:r>
              <a:rPr lang="es-ES_tradnl" sz="1500" dirty="0" err="1">
                <a:latin typeface="Courier New"/>
                <a:cs typeface="Courier New"/>
              </a:rPr>
              <a:t>document.cambiacolor.color.value</a:t>
            </a:r>
            <a:r>
              <a:rPr lang="es-ES_tradnl" sz="1500" dirty="0">
                <a:latin typeface="Courier New"/>
                <a:cs typeface="Courier New"/>
              </a:rPr>
              <a:t>\"&gt;");</a:t>
            </a:r>
          </a:p>
          <a:p>
            <a:r>
              <a:rPr lang="es-ES_tradnl" sz="1500" dirty="0">
                <a:latin typeface="Courier New"/>
                <a:cs typeface="Courier New"/>
              </a:rPr>
              <a:t>  </a:t>
            </a:r>
            <a:r>
              <a:rPr lang="es-ES_tradnl" sz="1500" dirty="0" err="1">
                <a:latin typeface="Courier New"/>
                <a:cs typeface="Courier New"/>
              </a:rPr>
              <a:t>document.write</a:t>
            </a:r>
            <a:r>
              <a:rPr lang="es-ES_tradnl" sz="1500" dirty="0">
                <a:latin typeface="Courier New"/>
                <a:cs typeface="Courier New"/>
              </a:rPr>
              <a:t>("&lt;/</a:t>
            </a:r>
            <a:r>
              <a:rPr lang="es-ES_tradnl" sz="1500" dirty="0" err="1">
                <a:latin typeface="Courier New"/>
                <a:cs typeface="Courier New"/>
              </a:rPr>
              <a:t>form</a:t>
            </a:r>
            <a:r>
              <a:rPr lang="es-ES_tradnl" sz="1500" dirty="0">
                <a:latin typeface="Courier New"/>
                <a:cs typeface="Courier New"/>
              </a:rPr>
              <a:t>&gt;");</a:t>
            </a:r>
          </a:p>
          <a:p>
            <a:r>
              <a:rPr lang="es-ES_tradnl" sz="1500" dirty="0">
                <a:latin typeface="Courier New"/>
                <a:cs typeface="Courier New"/>
              </a:rPr>
              <a:t>&lt;/script&gt;</a:t>
            </a:r>
            <a:endParaRPr lang="es-ES" sz="1500" dirty="0"/>
          </a:p>
          <a:p>
            <a:endParaRPr lang="es-ES" sz="1500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1007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nativos de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JavaScript se accede a las propiedades y a los métodos de los objetos mediante el operador punto (“.”):</a:t>
            </a:r>
          </a:p>
          <a:p>
            <a:pPr lvl="1"/>
            <a:r>
              <a:rPr lang="es-ES_tradnl" dirty="0" err="1">
                <a:latin typeface="Courier New"/>
                <a:cs typeface="Courier New"/>
              </a:rPr>
              <a:t>mi_objeto.nombre_propiedad</a:t>
            </a:r>
            <a:r>
              <a:rPr lang="es-ES_tradnl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s-ES_tradnl" dirty="0" err="1">
                <a:latin typeface="Courier New"/>
                <a:cs typeface="Courier New"/>
              </a:rPr>
              <a:t>mi_objeto.nombre_función</a:t>
            </a:r>
            <a:r>
              <a:rPr lang="es-ES_tradnl" dirty="0">
                <a:latin typeface="Courier New"/>
                <a:cs typeface="Courier New"/>
              </a:rPr>
              <a:t>([parámetros]);</a:t>
            </a:r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329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Generación de elementos HTML desde código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/>
          <a:lstStyle/>
          <a:p>
            <a:r>
              <a:rPr lang="es-ES_tradnl" dirty="0" smtClean="0"/>
              <a:t>A partir del script anterior se obtiene la siguiente página web </a:t>
            </a:r>
            <a:r>
              <a:rPr lang="es-ES_tradnl" dirty="0" smtClean="0"/>
              <a:t>dinámica:</a:t>
            </a:r>
            <a:endParaRPr lang="es-ES_tradnl" dirty="0" smtClean="0"/>
          </a:p>
          <a:p>
            <a:endParaRPr lang="es-ES_tradnl" dirty="0" smtClean="0"/>
          </a:p>
        </p:txBody>
      </p:sp>
      <p:pic>
        <p:nvPicPr>
          <p:cNvPr id="9" name="Imagen 8" descr="3.3-CambioColo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2663056"/>
            <a:ext cx="5906213" cy="2998192"/>
          </a:xfrm>
          <a:prstGeom prst="rect">
            <a:avLst/>
          </a:prstGeom>
        </p:spPr>
      </p:pic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980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 prácticas de los marcos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posible dividir la ventana de una aplicación web en dos o más partes </a:t>
            </a:r>
            <a:r>
              <a:rPr lang="es-ES" dirty="0" smtClean="0"/>
              <a:t>independientes.</a:t>
            </a:r>
            <a:endParaRPr lang="es-ES" dirty="0" smtClean="0"/>
          </a:p>
          <a:p>
            <a:r>
              <a:rPr lang="es-ES" dirty="0" smtClean="0"/>
              <a:t>Con JavaScript se puede interactuar entre estos sectores </a:t>
            </a:r>
            <a:r>
              <a:rPr lang="es-ES" dirty="0" smtClean="0"/>
              <a:t>independientes.</a:t>
            </a:r>
            <a:endParaRPr lang="es-ES" dirty="0" smtClean="0"/>
          </a:p>
          <a:p>
            <a:r>
              <a:rPr lang="es-ES" dirty="0" smtClean="0"/>
              <a:t>Dichos sectores se denominan </a:t>
            </a:r>
            <a:r>
              <a:rPr lang="es-ES" dirty="0" smtClean="0"/>
              <a:t>marcos.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912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 prácticas de los marcos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Algunas páginas web presentan una estructura en la cual una parte permanece fija mientras que otra va </a:t>
            </a:r>
            <a:r>
              <a:rPr lang="es-ES" sz="2400" dirty="0" smtClean="0"/>
              <a:t>cambiando.</a:t>
            </a:r>
            <a:endParaRPr lang="es-ES" sz="2400" dirty="0" smtClean="0"/>
          </a:p>
          <a:p>
            <a:r>
              <a:rPr lang="es-ES" sz="2400" dirty="0" smtClean="0"/>
              <a:t>Por ejemplo la página de la API de Java:</a:t>
            </a:r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32</a:t>
            </a:fld>
            <a:endParaRPr lang="es-ES" dirty="0"/>
          </a:p>
        </p:txBody>
      </p:sp>
      <p:pic>
        <p:nvPicPr>
          <p:cNvPr id="6" name="Imagen 5" descr="3.4-MarcosAPIJav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8715" y="3234327"/>
            <a:ext cx="3929509" cy="2498929"/>
          </a:xfrm>
          <a:prstGeom prst="rect">
            <a:avLst/>
          </a:prstGeom>
        </p:spPr>
      </p:pic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25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 prácticas de los marcos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marcos se definen utilizando HTML mediante estas etiquetas:</a:t>
            </a:r>
          </a:p>
          <a:p>
            <a:endParaRPr lang="es-ES" dirty="0" smtClean="0"/>
          </a:p>
          <a:p>
            <a:pPr lvl="1"/>
            <a:r>
              <a:rPr lang="es-ES" dirty="0" smtClean="0">
                <a:latin typeface="Courier New"/>
                <a:cs typeface="Courier New"/>
              </a:rPr>
              <a:t>&lt;</a:t>
            </a:r>
            <a:r>
              <a:rPr lang="es-ES" dirty="0" err="1" smtClean="0">
                <a:latin typeface="Courier New"/>
                <a:cs typeface="Courier New"/>
              </a:rPr>
              <a:t>frameset</a:t>
            </a:r>
            <a:r>
              <a:rPr lang="es-ES" dirty="0" smtClean="0">
                <a:latin typeface="Courier New"/>
                <a:cs typeface="Courier New"/>
              </a:rPr>
              <a:t>&gt;</a:t>
            </a:r>
            <a:r>
              <a:rPr lang="es-ES" sz="2800" dirty="0" smtClean="0"/>
              <a:t>.</a:t>
            </a:r>
          </a:p>
          <a:p>
            <a:pPr lvl="1"/>
            <a:r>
              <a:rPr lang="es-ES" dirty="0" smtClean="0">
                <a:latin typeface="Courier New"/>
                <a:cs typeface="Courier New"/>
              </a:rPr>
              <a:t>&lt;</a:t>
            </a:r>
            <a:r>
              <a:rPr lang="es-ES" dirty="0" err="1" smtClean="0">
                <a:latin typeface="Courier New"/>
                <a:cs typeface="Courier New"/>
              </a:rPr>
              <a:t>frame</a:t>
            </a:r>
            <a:r>
              <a:rPr lang="es-ES" dirty="0" smtClean="0">
                <a:latin typeface="Courier New"/>
                <a:cs typeface="Courier New"/>
              </a:rPr>
              <a:t>&gt;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33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801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 prácticas de los marcos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Atributos de la etiqueta </a:t>
            </a:r>
            <a:r>
              <a:rPr lang="es-ES" dirty="0" smtClean="0">
                <a:latin typeface="Courier New"/>
                <a:cs typeface="Courier New"/>
              </a:rPr>
              <a:t>&lt;</a:t>
            </a:r>
            <a:r>
              <a:rPr lang="es-ES" dirty="0" err="1" smtClean="0">
                <a:latin typeface="Courier New"/>
                <a:cs typeface="Courier New"/>
              </a:rPr>
              <a:t>frame</a:t>
            </a:r>
            <a:r>
              <a:rPr lang="es-ES" dirty="0" smtClean="0">
                <a:latin typeface="Courier New"/>
                <a:cs typeface="Courier New"/>
              </a:rPr>
              <a:t>&gt;</a:t>
            </a:r>
            <a:r>
              <a:rPr lang="es-ES" dirty="0" smtClean="0"/>
              <a:t>:</a:t>
            </a: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34</a:t>
            </a:fld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2273072"/>
              </p:ext>
            </p:extLst>
          </p:nvPr>
        </p:nvGraphicFramePr>
        <p:xfrm>
          <a:off x="3923928" y="2564904"/>
          <a:ext cx="1440160" cy="274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4316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Atributos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frameborder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>
                          <a:effectLst/>
                          <a:latin typeface="Courier New"/>
                          <a:ea typeface="Times New Roman"/>
                        </a:rPr>
                        <a:t>marginheight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marginwidth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>
                          <a:effectLst/>
                          <a:latin typeface="Courier New"/>
                          <a:ea typeface="Times New Roman"/>
                        </a:rPr>
                        <a:t>name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>
                          <a:effectLst/>
                          <a:latin typeface="Courier New"/>
                          <a:ea typeface="Times New Roman"/>
                        </a:rPr>
                        <a:t>noresize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>
                          <a:effectLst/>
                          <a:latin typeface="Courier New"/>
                          <a:ea typeface="Times New Roman"/>
                        </a:rPr>
                        <a:t>scrolling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dirty="0" err="1">
                          <a:effectLst/>
                          <a:latin typeface="Courier New"/>
                          <a:ea typeface="Times New Roman"/>
                        </a:rPr>
                        <a:t>src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86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 prácticas de los marcos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600" dirty="0" smtClean="0"/>
              <a:t>JavaScript permite manipular los marcos mediante las propiedades </a:t>
            </a:r>
            <a:r>
              <a:rPr lang="es-ES" sz="2600" dirty="0" err="1" smtClean="0">
                <a:latin typeface="Courier New"/>
                <a:cs typeface="Courier New"/>
              </a:rPr>
              <a:t>frames</a:t>
            </a:r>
            <a:r>
              <a:rPr lang="es-ES" sz="2600" dirty="0" smtClean="0"/>
              <a:t>, </a:t>
            </a:r>
            <a:r>
              <a:rPr lang="es-ES" sz="2600" dirty="0" err="1" smtClean="0">
                <a:latin typeface="Courier New"/>
                <a:cs typeface="Courier New"/>
              </a:rPr>
              <a:t>parent</a:t>
            </a:r>
            <a:r>
              <a:rPr lang="es-ES" sz="2600" dirty="0" smtClean="0"/>
              <a:t> y </a:t>
            </a:r>
            <a:r>
              <a:rPr lang="es-ES" sz="2600" dirty="0">
                <a:latin typeface="Courier New"/>
                <a:cs typeface="Courier New"/>
              </a:rPr>
              <a:t>top</a:t>
            </a:r>
            <a:r>
              <a:rPr lang="es-ES" sz="2600" dirty="0" smtClean="0"/>
              <a:t> del objeto </a:t>
            </a:r>
            <a:r>
              <a:rPr lang="es-ES" sz="2600" dirty="0" err="1" smtClean="0">
                <a:latin typeface="Courier New"/>
                <a:cs typeface="Courier New"/>
              </a:rPr>
              <a:t>window</a:t>
            </a:r>
            <a:r>
              <a:rPr lang="es-ES" sz="2600" dirty="0" smtClean="0"/>
              <a:t>.</a:t>
            </a:r>
          </a:p>
          <a:p>
            <a:r>
              <a:rPr lang="es-ES" sz="2600" dirty="0" smtClean="0"/>
              <a:t>Por ejemplo, se define un documento HTML con dos </a:t>
            </a:r>
            <a:r>
              <a:rPr lang="es-ES" sz="2600" dirty="0" smtClean="0"/>
              <a:t>marcos:</a:t>
            </a:r>
            <a:endParaRPr lang="es-ES" sz="2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35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0" y="378904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Courier New"/>
                <a:cs typeface="Courier New"/>
              </a:rPr>
              <a:t>&lt;</a:t>
            </a:r>
            <a:r>
              <a:rPr lang="es-ES_tradnl" dirty="0" err="1">
                <a:latin typeface="Courier New"/>
                <a:cs typeface="Courier New"/>
              </a:rPr>
              <a:t>html</a:t>
            </a:r>
            <a:r>
              <a:rPr lang="es-ES_tradnl" dirty="0" smtClean="0">
                <a:latin typeface="Courier New"/>
                <a:cs typeface="Courier New"/>
              </a:rPr>
              <a:t>&gt;&lt;</a:t>
            </a:r>
            <a:r>
              <a:rPr lang="es-ES_tradnl" dirty="0">
                <a:latin typeface="Courier New"/>
                <a:cs typeface="Courier New"/>
              </a:rPr>
              <a:t>head</a:t>
            </a:r>
            <a:r>
              <a:rPr lang="es-ES_tradnl" dirty="0" smtClean="0">
                <a:latin typeface="Courier New"/>
                <a:cs typeface="Courier New"/>
              </a:rPr>
              <a:t>&gt;&lt;</a:t>
            </a:r>
            <a:r>
              <a:rPr lang="es-ES_tradnl" dirty="0" err="1">
                <a:latin typeface="Courier New"/>
                <a:cs typeface="Courier New"/>
              </a:rPr>
              <a:t>title</a:t>
            </a:r>
            <a:r>
              <a:rPr lang="es-ES_tradnl" dirty="0">
                <a:latin typeface="Courier New"/>
                <a:cs typeface="Courier New"/>
              </a:rPr>
              <a:t>&gt;Ejemplos de control de marcos&lt;/</a:t>
            </a:r>
            <a:r>
              <a:rPr lang="es-ES_tradnl" dirty="0" err="1">
                <a:latin typeface="Courier New"/>
                <a:cs typeface="Courier New"/>
              </a:rPr>
              <a:t>title</a:t>
            </a:r>
            <a:r>
              <a:rPr lang="es-ES_tradnl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&lt;frameset cols="50%,50%"&gt;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&lt;frame </a:t>
            </a:r>
            <a:r>
              <a:rPr lang="en-US" dirty="0" err="1">
                <a:latin typeface="Courier New"/>
                <a:cs typeface="Courier New"/>
              </a:rPr>
              <a:t>src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Marco1</a:t>
            </a:r>
            <a:r>
              <a:rPr lang="en-US" dirty="0">
                <a:latin typeface="Courier New"/>
                <a:cs typeface="Courier New"/>
              </a:rPr>
              <a:t>.html" name="Marco1" </a:t>
            </a:r>
            <a:r>
              <a:rPr lang="en-US" dirty="0" err="1">
                <a:latin typeface="Courier New"/>
                <a:cs typeface="Courier New"/>
              </a:rPr>
              <a:t>noresize</a:t>
            </a:r>
            <a:r>
              <a:rPr lang="en-US" dirty="0">
                <a:latin typeface="Courier New"/>
                <a:cs typeface="Courier New"/>
              </a:rPr>
              <a:t>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&lt;frame </a:t>
            </a:r>
            <a:r>
              <a:rPr lang="en-US" dirty="0" err="1">
                <a:latin typeface="Courier New"/>
                <a:cs typeface="Courier New"/>
              </a:rPr>
              <a:t>src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Marco2.</a:t>
            </a:r>
            <a:r>
              <a:rPr lang="en-US" dirty="0">
                <a:latin typeface="Courier New"/>
                <a:cs typeface="Courier New"/>
              </a:rPr>
              <a:t>html" name="Marco2" </a:t>
            </a:r>
            <a:r>
              <a:rPr lang="en-US" dirty="0" err="1">
                <a:latin typeface="Courier New"/>
                <a:cs typeface="Courier New"/>
              </a:rPr>
              <a:t>noresize</a:t>
            </a:r>
            <a:r>
              <a:rPr lang="en-US" dirty="0">
                <a:latin typeface="Courier New"/>
                <a:cs typeface="Courier New"/>
              </a:rPr>
              <a:t>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&lt;</a:t>
            </a:r>
            <a:r>
              <a:rPr lang="en-US" dirty="0">
                <a:latin typeface="Courier New"/>
                <a:cs typeface="Courier New"/>
              </a:rPr>
              <a:t>/frameset&gt;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&lt;</a:t>
            </a:r>
            <a:r>
              <a:rPr lang="en-US" dirty="0">
                <a:latin typeface="Courier New"/>
                <a:cs typeface="Courier New"/>
              </a:rPr>
              <a:t>body&gt;&lt;/body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r>
              <a:rPr lang="es-ES_tradnl" dirty="0" smtClean="0">
                <a:latin typeface="Courier New"/>
                <a:cs typeface="Courier New"/>
              </a:rPr>
              <a:t>&lt;</a:t>
            </a:r>
            <a:r>
              <a:rPr lang="es-ES_tradnl" dirty="0">
                <a:latin typeface="Courier New"/>
                <a:cs typeface="Courier New"/>
              </a:rPr>
              <a:t>/</a:t>
            </a:r>
            <a:r>
              <a:rPr lang="es-ES_tradnl" dirty="0" err="1">
                <a:latin typeface="Courier New"/>
                <a:cs typeface="Courier New"/>
              </a:rPr>
              <a:t>html</a:t>
            </a:r>
            <a:r>
              <a:rPr lang="es-ES_tradnl" dirty="0">
                <a:latin typeface="Courier New"/>
                <a:cs typeface="Courier New"/>
              </a:rPr>
              <a:t>&gt;</a:t>
            </a:r>
          </a:p>
          <a:p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349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 prácticas de los marcos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600" dirty="0" smtClean="0"/>
              <a:t>El primer marco (</a:t>
            </a:r>
            <a:r>
              <a:rPr lang="es-ES" sz="2600" dirty="0" smtClean="0">
                <a:latin typeface="Courier New"/>
                <a:cs typeface="Courier New"/>
              </a:rPr>
              <a:t>Marco1</a:t>
            </a:r>
            <a:r>
              <a:rPr lang="es-ES" sz="2600" dirty="0" smtClean="0"/>
              <a:t>) contiene la página </a:t>
            </a:r>
            <a:r>
              <a:rPr lang="es-ES" sz="2600" dirty="0" smtClean="0">
                <a:latin typeface="Courier New"/>
                <a:cs typeface="Courier New"/>
              </a:rPr>
              <a:t>Marco1.html</a:t>
            </a:r>
            <a:r>
              <a:rPr lang="es-ES" sz="2600" dirty="0" smtClean="0"/>
              <a:t>:</a:t>
            </a:r>
            <a:endParaRPr lang="es-ES" sz="2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36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39552" y="2420888"/>
            <a:ext cx="86044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&lt;html</a:t>
            </a:r>
            <a:r>
              <a:rPr lang="en-US" dirty="0" smtClean="0">
                <a:latin typeface="Courier New"/>
                <a:cs typeface="Courier New"/>
              </a:rPr>
              <a:t>&gt;&lt;</a:t>
            </a:r>
            <a:r>
              <a:rPr lang="en-US" dirty="0">
                <a:latin typeface="Courier New"/>
                <a:cs typeface="Courier New"/>
              </a:rPr>
              <a:t>body&gt;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&lt;form name="form1"&gt; 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&lt;select name="color"&gt;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&lt;option value="green"&gt;Verde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&lt;option value="blue"&gt;Azul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&lt;/select</a:t>
            </a:r>
            <a:r>
              <a:rPr lang="en-US" dirty="0" smtClean="0">
                <a:latin typeface="Courier New"/>
                <a:cs typeface="Courier New"/>
              </a:rPr>
              <a:t>&gt;&lt;</a:t>
            </a:r>
            <a:r>
              <a:rPr lang="en-US" dirty="0" err="1">
                <a:latin typeface="Courier New"/>
                <a:cs typeface="Courier New"/>
              </a:rPr>
              <a:t>br</a:t>
            </a:r>
            <a:r>
              <a:rPr lang="en-US" dirty="0">
                <a:latin typeface="Courier New"/>
                <a:cs typeface="Courier New"/>
              </a:rPr>
              <a:t>&gt;&lt;</a:t>
            </a:r>
            <a:r>
              <a:rPr lang="en-US" dirty="0" err="1">
                <a:latin typeface="Courier New"/>
                <a:cs typeface="Courier New"/>
              </a:rPr>
              <a:t>br</a:t>
            </a:r>
            <a:r>
              <a:rPr lang="en-US" dirty="0">
                <a:latin typeface="Courier New"/>
                <a:cs typeface="Courier New"/>
              </a:rPr>
              <a:t>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&lt;select name="</a:t>
            </a:r>
            <a:r>
              <a:rPr lang="en-US" dirty="0" err="1">
                <a:latin typeface="Courier New"/>
                <a:cs typeface="Courier New"/>
              </a:rPr>
              <a:t>marcos</a:t>
            </a:r>
            <a:r>
              <a:rPr lang="en-US" dirty="0">
                <a:latin typeface="Courier New"/>
                <a:cs typeface="Courier New"/>
              </a:rPr>
              <a:t>"&gt;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s-ES_tradnl" dirty="0">
                <a:latin typeface="Courier New"/>
                <a:cs typeface="Courier New"/>
              </a:rPr>
              <a:t>&lt;</a:t>
            </a:r>
            <a:r>
              <a:rPr lang="es-ES_tradnl" dirty="0" err="1">
                <a:latin typeface="Courier New"/>
                <a:cs typeface="Courier New"/>
              </a:rPr>
              <a:t>option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value</a:t>
            </a:r>
            <a:r>
              <a:rPr lang="es-ES_tradnl" dirty="0">
                <a:latin typeface="Courier New"/>
                <a:cs typeface="Courier New"/>
              </a:rPr>
              <a:t>="0"&gt;Izquierda</a:t>
            </a:r>
          </a:p>
          <a:p>
            <a:r>
              <a:rPr lang="es-ES_tradnl" dirty="0">
                <a:latin typeface="Courier New"/>
                <a:cs typeface="Courier New"/>
              </a:rPr>
              <a:t>        &lt;</a:t>
            </a:r>
            <a:r>
              <a:rPr lang="es-ES_tradnl" dirty="0" err="1">
                <a:latin typeface="Courier New"/>
                <a:cs typeface="Courier New"/>
              </a:rPr>
              <a:t>option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value</a:t>
            </a:r>
            <a:r>
              <a:rPr lang="es-ES_tradnl" dirty="0">
                <a:latin typeface="Courier New"/>
                <a:cs typeface="Courier New"/>
              </a:rPr>
              <a:t>="1"&gt;Derecha</a:t>
            </a:r>
          </a:p>
          <a:p>
            <a:r>
              <a:rPr lang="es-ES_tradnl" dirty="0">
                <a:latin typeface="Courier New"/>
                <a:cs typeface="Courier New"/>
              </a:rPr>
              <a:t>      &lt;/</a:t>
            </a:r>
            <a:r>
              <a:rPr lang="es-ES_tradnl" dirty="0" err="1">
                <a:latin typeface="Courier New"/>
                <a:cs typeface="Courier New"/>
              </a:rPr>
              <a:t>select</a:t>
            </a:r>
            <a:r>
              <a:rPr lang="es-ES_tradnl" dirty="0">
                <a:latin typeface="Courier New"/>
                <a:cs typeface="Courier New"/>
              </a:rPr>
              <a:t>&gt;</a:t>
            </a:r>
          </a:p>
          <a:p>
            <a:r>
              <a:rPr lang="es-ES_tradnl" dirty="0">
                <a:latin typeface="Courier New"/>
                <a:cs typeface="Courier New"/>
              </a:rPr>
              <a:t>    &lt;/</a:t>
            </a:r>
            <a:r>
              <a:rPr lang="es-ES_tradnl" dirty="0" err="1">
                <a:latin typeface="Courier New"/>
                <a:cs typeface="Courier New"/>
              </a:rPr>
              <a:t>form</a:t>
            </a:r>
            <a:r>
              <a:rPr lang="es-ES_tradnl" dirty="0">
                <a:latin typeface="Courier New"/>
                <a:cs typeface="Courier New"/>
              </a:rPr>
              <a:t>&gt;</a:t>
            </a:r>
          </a:p>
          <a:p>
            <a:r>
              <a:rPr lang="es-ES_tradnl" dirty="0" smtClean="0">
                <a:latin typeface="Courier New"/>
                <a:cs typeface="Courier New"/>
              </a:rPr>
              <a:t>&lt;</a:t>
            </a:r>
            <a:r>
              <a:rPr lang="es-ES_tradnl" dirty="0">
                <a:latin typeface="Courier New"/>
                <a:cs typeface="Courier New"/>
              </a:rPr>
              <a:t>/</a:t>
            </a:r>
            <a:r>
              <a:rPr lang="es-ES_tradnl" dirty="0" err="1">
                <a:latin typeface="Courier New"/>
                <a:cs typeface="Courier New"/>
              </a:rPr>
              <a:t>body</a:t>
            </a:r>
            <a:r>
              <a:rPr lang="es-ES_tradnl" dirty="0" smtClean="0">
                <a:latin typeface="Courier New"/>
                <a:cs typeface="Courier New"/>
              </a:rPr>
              <a:t>&gt;&lt;</a:t>
            </a:r>
            <a:r>
              <a:rPr lang="es-ES_tradnl" dirty="0">
                <a:latin typeface="Courier New"/>
                <a:cs typeface="Courier New"/>
              </a:rPr>
              <a:t>/</a:t>
            </a:r>
            <a:r>
              <a:rPr lang="es-ES_tradnl" dirty="0" err="1">
                <a:latin typeface="Courier New"/>
                <a:cs typeface="Courier New"/>
              </a:rPr>
              <a:t>html</a:t>
            </a:r>
            <a:r>
              <a:rPr lang="es-ES_tradnl" dirty="0">
                <a:latin typeface="Courier New"/>
                <a:cs typeface="Courier New"/>
              </a:rPr>
              <a:t>&gt;</a:t>
            </a: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04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 prácticas de los marcos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600" dirty="0" smtClean="0"/>
              <a:t>El segundo marco (</a:t>
            </a:r>
            <a:r>
              <a:rPr lang="es-ES" sz="2600" dirty="0" smtClean="0">
                <a:latin typeface="Courier New"/>
                <a:cs typeface="Courier New"/>
              </a:rPr>
              <a:t>Marco2</a:t>
            </a:r>
            <a:r>
              <a:rPr lang="es-ES" sz="2600" dirty="0" smtClean="0"/>
              <a:t>) contiene la página </a:t>
            </a:r>
            <a:r>
              <a:rPr lang="es-ES" sz="2600" dirty="0" smtClean="0">
                <a:latin typeface="Courier New"/>
                <a:cs typeface="Courier New"/>
              </a:rPr>
              <a:t>Marco2.html</a:t>
            </a:r>
            <a:r>
              <a:rPr lang="es-ES" sz="2600" dirty="0" smtClean="0"/>
              <a:t>:</a:t>
            </a:r>
            <a:endParaRPr lang="es-ES" sz="2600" dirty="0">
              <a:latin typeface="Courier New"/>
              <a:cs typeface="Courier New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37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39552" y="2420888"/>
            <a:ext cx="86044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&lt;html</a:t>
            </a:r>
            <a:r>
              <a:rPr lang="en-US" dirty="0" smtClean="0">
                <a:latin typeface="Courier New"/>
                <a:cs typeface="Courier New"/>
              </a:rPr>
              <a:t>&gt;&lt;</a:t>
            </a:r>
            <a:r>
              <a:rPr lang="en-US" dirty="0">
                <a:latin typeface="Courier New"/>
                <a:cs typeface="Courier New"/>
              </a:rPr>
              <a:t>body</a:t>
            </a:r>
            <a:r>
              <a:rPr lang="en-US" dirty="0" smtClean="0">
                <a:latin typeface="Courier New"/>
                <a:cs typeface="Courier New"/>
              </a:rPr>
              <a:t>&gt;&lt;</a:t>
            </a:r>
            <a:r>
              <a:rPr lang="en-US" dirty="0">
                <a:latin typeface="Courier New"/>
                <a:cs typeface="Courier New"/>
              </a:rPr>
              <a:t>form&gt;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&lt;input type="Button" value="</a:t>
            </a:r>
            <a:r>
              <a:rPr lang="en-US" dirty="0" err="1">
                <a:latin typeface="Courier New"/>
                <a:cs typeface="Courier New"/>
              </a:rPr>
              <a:t>Cambiar</a:t>
            </a:r>
            <a:r>
              <a:rPr lang="en-US" dirty="0">
                <a:latin typeface="Courier New"/>
                <a:cs typeface="Courier New"/>
              </a:rPr>
              <a:t> Color" </a:t>
            </a:r>
            <a:r>
              <a:rPr lang="en-US" dirty="0" err="1">
                <a:latin typeface="Courier New"/>
                <a:cs typeface="Courier New"/>
              </a:rPr>
              <a:t>onclick</a:t>
            </a:r>
            <a:r>
              <a:rPr lang="en-US" dirty="0">
                <a:latin typeface="Courier New"/>
                <a:cs typeface="Courier New"/>
              </a:rPr>
              <a:t>="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s-ES_tradnl" dirty="0" err="1">
                <a:latin typeface="Courier New"/>
                <a:cs typeface="Courier New"/>
              </a:rPr>
              <a:t>campoColor</a:t>
            </a:r>
            <a:r>
              <a:rPr lang="es-ES_tradnl" dirty="0">
                <a:latin typeface="Courier New"/>
                <a:cs typeface="Courier New"/>
              </a:rPr>
              <a:t> = parent.Marco1.document.form1.color</a:t>
            </a:r>
          </a:p>
          <a:p>
            <a:r>
              <a:rPr lang="es-ES_tradnl" dirty="0">
                <a:latin typeface="Courier New"/>
                <a:cs typeface="Courier New"/>
              </a:rPr>
              <a:t>        </a:t>
            </a:r>
            <a:r>
              <a:rPr lang="en-US" dirty="0">
                <a:latin typeface="Courier New"/>
                <a:cs typeface="Courier New"/>
              </a:rPr>
              <a:t>if(</a:t>
            </a:r>
            <a:r>
              <a:rPr lang="en-US" dirty="0" err="1">
                <a:latin typeface="Courier New"/>
                <a:cs typeface="Courier New"/>
              </a:rPr>
              <a:t>campoColor.selectedIndex</a:t>
            </a:r>
            <a:r>
              <a:rPr lang="en-US" dirty="0">
                <a:latin typeface="Courier New"/>
                <a:cs typeface="Courier New"/>
              </a:rPr>
              <a:t>==0)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dirty="0" err="1" smtClean="0">
                <a:latin typeface="Courier New"/>
                <a:cs typeface="Courier New"/>
              </a:rPr>
              <a:t>colorin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'</a:t>
            </a:r>
            <a:r>
              <a:rPr lang="en-US" dirty="0" smtClean="0">
                <a:latin typeface="Courier New"/>
                <a:cs typeface="Courier New"/>
              </a:rPr>
              <a:t>green’:} 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else{</a:t>
            </a:r>
            <a:r>
              <a:rPr lang="en-US" dirty="0" err="1" smtClean="0">
                <a:latin typeface="Courier New"/>
                <a:cs typeface="Courier New"/>
              </a:rPr>
              <a:t>colorin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'</a:t>
            </a:r>
            <a:r>
              <a:rPr lang="en-US" dirty="0" smtClean="0">
                <a:latin typeface="Courier New"/>
                <a:cs typeface="Courier New"/>
              </a:rPr>
              <a:t>blue’;}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campoFrame</a:t>
            </a:r>
            <a:r>
              <a:rPr lang="en-US" dirty="0">
                <a:latin typeface="Courier New"/>
                <a:cs typeface="Courier New"/>
              </a:rPr>
              <a:t> = parent.Marco1.document.form1.marcos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if(</a:t>
            </a:r>
            <a:r>
              <a:rPr lang="en-US" dirty="0" err="1">
                <a:latin typeface="Courier New"/>
                <a:cs typeface="Courier New"/>
              </a:rPr>
              <a:t>campoFrame.selectedIndex</a:t>
            </a:r>
            <a:r>
              <a:rPr lang="en-US" dirty="0">
                <a:latin typeface="Courier New"/>
                <a:cs typeface="Courier New"/>
              </a:rPr>
              <a:t>==0){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window.parent.Marco1.document.bgColor = </a:t>
            </a:r>
            <a:r>
              <a:rPr lang="en-US" dirty="0" err="1">
                <a:latin typeface="Courier New"/>
                <a:cs typeface="Courier New"/>
              </a:rPr>
              <a:t>colorin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}else{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window.parent.Marco2.document.bgColor = </a:t>
            </a:r>
            <a:r>
              <a:rPr lang="en-US" dirty="0" err="1">
                <a:latin typeface="Courier New"/>
                <a:cs typeface="Courier New"/>
              </a:rPr>
              <a:t>colorin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}"&gt;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/form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s-ES" dirty="0" smtClean="0">
                <a:latin typeface="Courier New"/>
                <a:cs typeface="Courier New"/>
              </a:rPr>
              <a:t>&lt;</a:t>
            </a:r>
            <a:r>
              <a:rPr lang="es-ES" dirty="0">
                <a:latin typeface="Courier New"/>
                <a:cs typeface="Courier New"/>
              </a:rPr>
              <a:t>/</a:t>
            </a:r>
            <a:r>
              <a:rPr lang="es-ES" dirty="0" err="1">
                <a:latin typeface="Courier New"/>
                <a:cs typeface="Courier New"/>
              </a:rPr>
              <a:t>body</a:t>
            </a:r>
            <a:r>
              <a:rPr lang="es-ES" dirty="0" smtClean="0">
                <a:latin typeface="Courier New"/>
                <a:cs typeface="Courier New"/>
              </a:rPr>
              <a:t>&gt;</a:t>
            </a:r>
            <a:r>
              <a:rPr lang="es-ES_tradnl" dirty="0" smtClean="0">
                <a:latin typeface="Courier New"/>
                <a:cs typeface="Courier New"/>
              </a:rPr>
              <a:t>&lt;</a:t>
            </a:r>
            <a:r>
              <a:rPr lang="es-ES_tradnl" dirty="0">
                <a:latin typeface="Courier New"/>
                <a:cs typeface="Courier New"/>
              </a:rPr>
              <a:t>/</a:t>
            </a:r>
            <a:r>
              <a:rPr lang="es-ES_tradnl" dirty="0" err="1">
                <a:latin typeface="Courier New"/>
                <a:cs typeface="Courier New"/>
              </a:rPr>
              <a:t>html</a:t>
            </a:r>
            <a:r>
              <a:rPr lang="es-ES_tradnl" dirty="0">
                <a:latin typeface="Courier New"/>
                <a:cs typeface="Courier New"/>
              </a:rPr>
              <a:t>&gt;</a:t>
            </a: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9654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 prácticas de los marcos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600" dirty="0" smtClean="0"/>
              <a:t>El resultado se puede ver en esta imagen:</a:t>
            </a:r>
            <a:endParaRPr lang="es-ES" sz="2600" dirty="0">
              <a:latin typeface="Courier New"/>
              <a:cs typeface="Courier New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38</a:t>
            </a:fld>
            <a:endParaRPr lang="es-ES" dirty="0"/>
          </a:p>
        </p:txBody>
      </p:sp>
      <p:pic>
        <p:nvPicPr>
          <p:cNvPr id="6" name="Imagen 5" descr="3.5-InteracciónMarco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3517" y="2335844"/>
            <a:ext cx="5012779" cy="3181388"/>
          </a:xfrm>
          <a:prstGeom prst="rect">
            <a:avLst/>
          </a:prstGeom>
        </p:spPr>
      </p:pic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9215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</a:t>
            </a:r>
            <a:r>
              <a:rPr lang="es-ES" smtClean="0"/>
              <a:t>las ventanas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JavaScript permite gestionar diferentes aspectos relacionados con las ventanas como por ejemplo abrir nuevas ventanas al presionar un </a:t>
            </a:r>
            <a:r>
              <a:rPr lang="es-ES" dirty="0" smtClean="0"/>
              <a:t>botón.</a:t>
            </a:r>
            <a:endParaRPr lang="es-ES" dirty="0" smtClean="0"/>
          </a:p>
          <a:p>
            <a:r>
              <a:rPr lang="es-ES" dirty="0" smtClean="0"/>
              <a:t>Cada una de estas ventanas tiene un tamaño, posición y estilo </a:t>
            </a:r>
            <a:r>
              <a:rPr lang="es-ES" dirty="0" smtClean="0"/>
              <a:t>diferente.</a:t>
            </a:r>
            <a:endParaRPr lang="es-ES" dirty="0" smtClean="0"/>
          </a:p>
          <a:p>
            <a:r>
              <a:rPr lang="es-ES" dirty="0" smtClean="0"/>
              <a:t>Estas ventanas emergentes suelen tener un contenido </a:t>
            </a:r>
            <a:r>
              <a:rPr lang="es-ES" dirty="0" smtClean="0"/>
              <a:t>dinámico.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8382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nativos de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objetos de JavaScript se ordenan de modo </a:t>
            </a:r>
            <a:r>
              <a:rPr lang="es-ES" dirty="0" smtClean="0"/>
              <a:t>jerárquico.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grpSp>
        <p:nvGrpSpPr>
          <p:cNvPr id="9" name="Agrupar 8"/>
          <p:cNvGrpSpPr/>
          <p:nvPr/>
        </p:nvGrpSpPr>
        <p:grpSpPr>
          <a:xfrm>
            <a:off x="21984" y="2564904"/>
            <a:ext cx="9103610" cy="3142380"/>
            <a:chOff x="22116" y="1012854"/>
            <a:chExt cx="9103610" cy="3142380"/>
          </a:xfrm>
        </p:grpSpPr>
        <p:sp>
          <p:nvSpPr>
            <p:cNvPr id="10" name="Redondear rectángulo de esquina del mismo lado 9"/>
            <p:cNvSpPr/>
            <p:nvPr/>
          </p:nvSpPr>
          <p:spPr>
            <a:xfrm>
              <a:off x="22116" y="3922401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rgbClr val="000000"/>
                  </a:solidFill>
                  <a:cs typeface="Courier New"/>
                </a:rPr>
                <a:t>b</a:t>
              </a:r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utton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11" name="Redondear rectángulo de esquina del mismo lado 10"/>
            <p:cNvSpPr/>
            <p:nvPr/>
          </p:nvSpPr>
          <p:spPr>
            <a:xfrm>
              <a:off x="3083372" y="3922401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option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12" name="Redondear rectángulo de esquina del mismo lado 11"/>
            <p:cNvSpPr/>
            <p:nvPr/>
          </p:nvSpPr>
          <p:spPr>
            <a:xfrm>
              <a:off x="3836054" y="3922401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>
                  <a:solidFill>
                    <a:srgbClr val="000000"/>
                  </a:solidFill>
                  <a:cs typeface="Courier New"/>
                </a:rPr>
                <a:t>password</a:t>
              </a:r>
              <a:endParaRPr lang="es-ES" sz="100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13" name="Redondear rectángulo de esquina del mismo lado 12"/>
            <p:cNvSpPr/>
            <p:nvPr/>
          </p:nvSpPr>
          <p:spPr>
            <a:xfrm>
              <a:off x="2326780" y="3922401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hidden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14" name="Redondear rectángulo de esquina del mismo lado 13"/>
            <p:cNvSpPr/>
            <p:nvPr/>
          </p:nvSpPr>
          <p:spPr>
            <a:xfrm>
              <a:off x="1543683" y="3922401"/>
              <a:ext cx="746429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>
                  <a:solidFill>
                    <a:srgbClr val="000000"/>
                  </a:solidFill>
                  <a:cs typeface="Courier New"/>
                </a:rPr>
                <a:t>fileupload</a:t>
              </a:r>
              <a:endParaRPr lang="es-ES" sz="100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15" name="Redondear rectángulo de esquina del mismo lado 14"/>
            <p:cNvSpPr/>
            <p:nvPr/>
          </p:nvSpPr>
          <p:spPr>
            <a:xfrm>
              <a:off x="779904" y="3922401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checkbox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16" name="Redondear rectángulo de esquina del mismo lado 15"/>
            <p:cNvSpPr/>
            <p:nvPr/>
          </p:nvSpPr>
          <p:spPr>
            <a:xfrm>
              <a:off x="4600199" y="3922401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>
                  <a:solidFill>
                    <a:srgbClr val="000000"/>
                  </a:solidFill>
                  <a:cs typeface="Courier New"/>
                </a:rPr>
                <a:t>radio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17" name="Redondear rectángulo de esquina del mismo lado 16"/>
            <p:cNvSpPr/>
            <p:nvPr/>
          </p:nvSpPr>
          <p:spPr>
            <a:xfrm>
              <a:off x="7642906" y="3922401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text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18" name="Redondear rectángulo de esquina del mismo lado 17"/>
            <p:cNvSpPr/>
            <p:nvPr/>
          </p:nvSpPr>
          <p:spPr>
            <a:xfrm>
              <a:off x="8405726" y="3922401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textarea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19" name="Redondear rectángulo de esquina del mismo lado 18"/>
            <p:cNvSpPr/>
            <p:nvPr/>
          </p:nvSpPr>
          <p:spPr>
            <a:xfrm>
              <a:off x="6877177" y="3922401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submit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20" name="Redondear rectángulo de esquina del mismo lado 19"/>
            <p:cNvSpPr/>
            <p:nvPr/>
          </p:nvSpPr>
          <p:spPr>
            <a:xfrm>
              <a:off x="6122756" y="3922401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rgbClr val="000000"/>
                  </a:solidFill>
                  <a:cs typeface="Courier New"/>
                </a:rPr>
                <a:t>s</a:t>
              </a:r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elect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21" name="Redondear rectángulo de esquina del mismo lado 20"/>
            <p:cNvSpPr/>
            <p:nvPr/>
          </p:nvSpPr>
          <p:spPr>
            <a:xfrm>
              <a:off x="5364408" y="3922401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rgbClr val="000000"/>
                  </a:solidFill>
                  <a:cs typeface="Courier New"/>
                </a:rPr>
                <a:t>r</a:t>
              </a:r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eset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22" name="Redondear rectángulo de esquina del mismo lado 21"/>
            <p:cNvSpPr/>
            <p:nvPr/>
          </p:nvSpPr>
          <p:spPr>
            <a:xfrm>
              <a:off x="735410" y="2970875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>
                  <a:solidFill>
                    <a:srgbClr val="000000"/>
                  </a:solidFill>
                  <a:cs typeface="Courier New"/>
                </a:rPr>
                <a:t>a</a:t>
              </a:r>
              <a:r>
                <a:rPr lang="es-ES" sz="1050" dirty="0" smtClean="0">
                  <a:solidFill>
                    <a:srgbClr val="000000"/>
                  </a:solidFill>
                  <a:cs typeface="Courier New"/>
                </a:rPr>
                <a:t>nchor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23" name="Redondear rectángulo de esquina del mismo lado 22"/>
            <p:cNvSpPr/>
            <p:nvPr/>
          </p:nvSpPr>
          <p:spPr>
            <a:xfrm>
              <a:off x="3714158" y="2970875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image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24" name="Redondear rectángulo de esquina del mismo lado 23"/>
            <p:cNvSpPr/>
            <p:nvPr/>
          </p:nvSpPr>
          <p:spPr>
            <a:xfrm>
              <a:off x="4467472" y="2970875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layer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25" name="Redondear rectángulo de esquina del mismo lado 24"/>
            <p:cNvSpPr/>
            <p:nvPr/>
          </p:nvSpPr>
          <p:spPr>
            <a:xfrm>
              <a:off x="2966703" y="2970875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form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26" name="Redondear rectángulo de esquina del mismo lado 25"/>
            <p:cNvSpPr/>
            <p:nvPr/>
          </p:nvSpPr>
          <p:spPr>
            <a:xfrm>
              <a:off x="2221419" y="2970875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area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27" name="Redondear rectángulo de esquina del mismo lado 26"/>
            <p:cNvSpPr/>
            <p:nvPr/>
          </p:nvSpPr>
          <p:spPr>
            <a:xfrm>
              <a:off x="1481345" y="2970875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applet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28" name="Redondear rectángulo de esquina del mismo lado 27"/>
            <p:cNvSpPr/>
            <p:nvPr/>
          </p:nvSpPr>
          <p:spPr>
            <a:xfrm>
              <a:off x="5220902" y="2970875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>
                  <a:solidFill>
                    <a:srgbClr val="000000"/>
                  </a:solidFill>
                  <a:cs typeface="Courier New"/>
                </a:rPr>
                <a:t>link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29" name="Redondear rectángulo de esquina del mismo lado 28"/>
            <p:cNvSpPr/>
            <p:nvPr/>
          </p:nvSpPr>
          <p:spPr>
            <a:xfrm>
              <a:off x="2029004" y="1971323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frame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30" name="Redondear rectángulo de esquina del mismo lado 29"/>
            <p:cNvSpPr/>
            <p:nvPr/>
          </p:nvSpPr>
          <p:spPr>
            <a:xfrm>
              <a:off x="1202869" y="1971322"/>
              <a:ext cx="774275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rgbClr val="000000"/>
                  </a:solidFill>
                  <a:cs typeface="Courier New"/>
                </a:rPr>
                <a:t>d</a:t>
              </a:r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ocument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31" name="Redondear rectángulo de esquina del mismo lado 30"/>
            <p:cNvSpPr/>
            <p:nvPr/>
          </p:nvSpPr>
          <p:spPr>
            <a:xfrm>
              <a:off x="3560698" y="1971323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rgbClr val="000000"/>
                  </a:solidFill>
                  <a:cs typeface="Courier New"/>
                </a:rPr>
                <a:t>l</a:t>
              </a:r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ocation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32" name="Redondear rectángulo de esquina del mismo lado 31"/>
            <p:cNvSpPr/>
            <p:nvPr/>
          </p:nvSpPr>
          <p:spPr>
            <a:xfrm>
              <a:off x="2793213" y="1971323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rgbClr val="000000"/>
                  </a:solidFill>
                  <a:cs typeface="Courier New"/>
                </a:rPr>
                <a:t>h</a:t>
              </a:r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istory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sp>
          <p:nvSpPr>
            <p:cNvPr id="33" name="Redondear rectángulo de esquina del mismo lado 32"/>
            <p:cNvSpPr/>
            <p:nvPr/>
          </p:nvSpPr>
          <p:spPr>
            <a:xfrm>
              <a:off x="1790612" y="1020612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chemeClr val="tx1"/>
                  </a:solidFill>
                  <a:cs typeface="Courier New"/>
                </a:rPr>
                <a:t>w</a:t>
              </a:r>
              <a:r>
                <a:rPr lang="es-ES" sz="1050" dirty="0" err="1" smtClean="0">
                  <a:solidFill>
                    <a:schemeClr val="tx1"/>
                  </a:solidFill>
                  <a:cs typeface="Courier New"/>
                </a:rPr>
                <a:t>indow</a:t>
              </a:r>
              <a:endParaRPr lang="es-ES" sz="1050" dirty="0">
                <a:solidFill>
                  <a:schemeClr val="tx1"/>
                </a:solidFill>
                <a:cs typeface="Courier New"/>
              </a:endParaRPr>
            </a:p>
          </p:txBody>
        </p:sp>
        <p:cxnSp>
          <p:nvCxnSpPr>
            <p:cNvPr id="34" name="Conector angular 33"/>
            <p:cNvCxnSpPr>
              <a:stCxn id="33" idx="1"/>
              <a:endCxn id="30" idx="3"/>
            </p:cNvCxnSpPr>
            <p:nvPr/>
          </p:nvCxnSpPr>
          <p:spPr>
            <a:xfrm rot="5400000">
              <a:off x="1511372" y="1332081"/>
              <a:ext cx="717877" cy="560605"/>
            </a:xfrm>
            <a:prstGeom prst="bentConnector3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r 34"/>
            <p:cNvCxnSpPr>
              <a:stCxn id="33" idx="1"/>
              <a:endCxn id="29" idx="3"/>
            </p:cNvCxnSpPr>
            <p:nvPr/>
          </p:nvCxnSpPr>
          <p:spPr>
            <a:xfrm rot="16200000" flipH="1">
              <a:off x="1910869" y="1493188"/>
              <a:ext cx="717878" cy="238392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angular 35"/>
            <p:cNvCxnSpPr>
              <a:stCxn id="33" idx="1"/>
              <a:endCxn id="32" idx="3"/>
            </p:cNvCxnSpPr>
            <p:nvPr/>
          </p:nvCxnSpPr>
          <p:spPr>
            <a:xfrm rot="16200000" flipH="1">
              <a:off x="2292973" y="1111083"/>
              <a:ext cx="717878" cy="1002601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angular 36"/>
            <p:cNvCxnSpPr>
              <a:stCxn id="33" idx="1"/>
              <a:endCxn id="31" idx="3"/>
            </p:cNvCxnSpPr>
            <p:nvPr/>
          </p:nvCxnSpPr>
          <p:spPr>
            <a:xfrm rot="16200000" flipH="1">
              <a:off x="2676716" y="727341"/>
              <a:ext cx="717878" cy="1770086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angular 37"/>
            <p:cNvCxnSpPr>
              <a:stCxn id="30" idx="1"/>
              <a:endCxn id="22" idx="3"/>
            </p:cNvCxnSpPr>
            <p:nvPr/>
          </p:nvCxnSpPr>
          <p:spPr>
            <a:xfrm rot="5400000">
              <a:off x="959349" y="2340217"/>
              <a:ext cx="766720" cy="494597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angular 38"/>
            <p:cNvCxnSpPr>
              <a:stCxn id="30" idx="1"/>
              <a:endCxn id="27" idx="3"/>
            </p:cNvCxnSpPr>
            <p:nvPr/>
          </p:nvCxnSpPr>
          <p:spPr>
            <a:xfrm rot="16200000" flipH="1">
              <a:off x="1332316" y="2461846"/>
              <a:ext cx="766720" cy="251338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angular 39"/>
            <p:cNvCxnSpPr>
              <a:stCxn id="30" idx="1"/>
              <a:endCxn id="26" idx="3"/>
            </p:cNvCxnSpPr>
            <p:nvPr/>
          </p:nvCxnSpPr>
          <p:spPr>
            <a:xfrm rot="16200000" flipH="1">
              <a:off x="1702353" y="2091809"/>
              <a:ext cx="766720" cy="991412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angular 40"/>
            <p:cNvCxnSpPr>
              <a:stCxn id="30" idx="1"/>
              <a:endCxn id="25" idx="3"/>
            </p:cNvCxnSpPr>
            <p:nvPr/>
          </p:nvCxnSpPr>
          <p:spPr>
            <a:xfrm rot="16200000" flipH="1">
              <a:off x="2074995" y="1719167"/>
              <a:ext cx="766720" cy="1736696"/>
            </a:xfrm>
            <a:prstGeom prst="bentConnector3">
              <a:avLst>
                <a:gd name="adj1" fmla="val 51274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angular 41"/>
            <p:cNvCxnSpPr>
              <a:stCxn id="30" idx="1"/>
              <a:endCxn id="23" idx="3"/>
            </p:cNvCxnSpPr>
            <p:nvPr/>
          </p:nvCxnSpPr>
          <p:spPr>
            <a:xfrm rot="16200000" flipH="1">
              <a:off x="2448722" y="1345439"/>
              <a:ext cx="766720" cy="2484151"/>
            </a:xfrm>
            <a:prstGeom prst="bentConnector3">
              <a:avLst>
                <a:gd name="adj1" fmla="val 51274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angular 42"/>
            <p:cNvCxnSpPr>
              <a:stCxn id="30" idx="1"/>
              <a:endCxn id="24" idx="3"/>
            </p:cNvCxnSpPr>
            <p:nvPr/>
          </p:nvCxnSpPr>
          <p:spPr>
            <a:xfrm rot="16200000" flipH="1">
              <a:off x="2825379" y="968782"/>
              <a:ext cx="766720" cy="3237465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angular 43"/>
            <p:cNvCxnSpPr>
              <a:stCxn id="25" idx="1"/>
              <a:endCxn id="10" idx="3"/>
            </p:cNvCxnSpPr>
            <p:nvPr/>
          </p:nvCxnSpPr>
          <p:spPr>
            <a:xfrm rot="5400000">
              <a:off x="1495064" y="2090761"/>
              <a:ext cx="718693" cy="2944587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angular 44"/>
            <p:cNvCxnSpPr>
              <a:stCxn id="30" idx="1"/>
              <a:endCxn id="28" idx="3"/>
            </p:cNvCxnSpPr>
            <p:nvPr/>
          </p:nvCxnSpPr>
          <p:spPr>
            <a:xfrm rot="16200000" flipH="1">
              <a:off x="3202094" y="592067"/>
              <a:ext cx="766720" cy="3990895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angular 45"/>
            <p:cNvCxnSpPr>
              <a:stCxn id="25" idx="1"/>
              <a:endCxn id="15" idx="3"/>
            </p:cNvCxnSpPr>
            <p:nvPr/>
          </p:nvCxnSpPr>
          <p:spPr>
            <a:xfrm rot="5400000">
              <a:off x="1873958" y="2469655"/>
              <a:ext cx="718693" cy="2186799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r 46"/>
            <p:cNvCxnSpPr>
              <a:stCxn id="25" idx="1"/>
              <a:endCxn id="14" idx="3"/>
            </p:cNvCxnSpPr>
            <p:nvPr/>
          </p:nvCxnSpPr>
          <p:spPr>
            <a:xfrm rot="5400000">
              <a:off x="2262455" y="2858152"/>
              <a:ext cx="718693" cy="1409805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angular 47"/>
            <p:cNvCxnSpPr>
              <a:stCxn id="25" idx="1"/>
              <a:endCxn id="13" idx="3"/>
            </p:cNvCxnSpPr>
            <p:nvPr/>
          </p:nvCxnSpPr>
          <p:spPr>
            <a:xfrm rot="5400000">
              <a:off x="2647396" y="3243093"/>
              <a:ext cx="718693" cy="639923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angular 48"/>
            <p:cNvCxnSpPr>
              <a:stCxn id="25" idx="1"/>
              <a:endCxn id="11" idx="3"/>
            </p:cNvCxnSpPr>
            <p:nvPr/>
          </p:nvCxnSpPr>
          <p:spPr>
            <a:xfrm rot="16200000" flipH="1">
              <a:off x="3025691" y="3504719"/>
              <a:ext cx="718693" cy="116669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angular 49"/>
            <p:cNvCxnSpPr>
              <a:stCxn id="25" idx="1"/>
              <a:endCxn id="12" idx="3"/>
            </p:cNvCxnSpPr>
            <p:nvPr/>
          </p:nvCxnSpPr>
          <p:spPr>
            <a:xfrm rot="16200000" flipH="1">
              <a:off x="3402032" y="3128378"/>
              <a:ext cx="718693" cy="869351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angular 50"/>
            <p:cNvCxnSpPr>
              <a:stCxn id="25" idx="1"/>
              <a:endCxn id="16" idx="3"/>
            </p:cNvCxnSpPr>
            <p:nvPr/>
          </p:nvCxnSpPr>
          <p:spPr>
            <a:xfrm rot="16200000" flipH="1">
              <a:off x="3784105" y="2746306"/>
              <a:ext cx="718693" cy="1633496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angular 51"/>
            <p:cNvCxnSpPr>
              <a:stCxn id="25" idx="1"/>
              <a:endCxn id="21" idx="3"/>
            </p:cNvCxnSpPr>
            <p:nvPr/>
          </p:nvCxnSpPr>
          <p:spPr>
            <a:xfrm rot="16200000" flipH="1">
              <a:off x="4166209" y="2364201"/>
              <a:ext cx="718693" cy="2397705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angular 52"/>
            <p:cNvCxnSpPr>
              <a:stCxn id="25" idx="1"/>
              <a:endCxn id="20" idx="3"/>
            </p:cNvCxnSpPr>
            <p:nvPr/>
          </p:nvCxnSpPr>
          <p:spPr>
            <a:xfrm rot="16200000" flipH="1">
              <a:off x="4545383" y="1985027"/>
              <a:ext cx="718693" cy="3156053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angular 53"/>
            <p:cNvCxnSpPr>
              <a:stCxn id="25" idx="1"/>
              <a:endCxn id="19" idx="3"/>
            </p:cNvCxnSpPr>
            <p:nvPr/>
          </p:nvCxnSpPr>
          <p:spPr>
            <a:xfrm rot="16200000" flipH="1">
              <a:off x="4922594" y="1607817"/>
              <a:ext cx="718693" cy="3910474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angular 54"/>
            <p:cNvCxnSpPr>
              <a:stCxn id="25" idx="1"/>
              <a:endCxn id="17" idx="3"/>
            </p:cNvCxnSpPr>
            <p:nvPr/>
          </p:nvCxnSpPr>
          <p:spPr>
            <a:xfrm rot="16200000" flipH="1">
              <a:off x="5305458" y="1224952"/>
              <a:ext cx="718693" cy="4676203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r 55"/>
            <p:cNvCxnSpPr>
              <a:stCxn id="25" idx="1"/>
              <a:endCxn id="18" idx="3"/>
            </p:cNvCxnSpPr>
            <p:nvPr/>
          </p:nvCxnSpPr>
          <p:spPr>
            <a:xfrm rot="16200000" flipH="1">
              <a:off x="5686868" y="843542"/>
              <a:ext cx="718693" cy="5439023"/>
            </a:xfrm>
            <a:prstGeom prst="bentConnector3">
              <a:avLst>
                <a:gd name="adj1" fmla="val 50000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dondear rectángulo de esquina del mismo lado 56"/>
            <p:cNvSpPr/>
            <p:nvPr/>
          </p:nvSpPr>
          <p:spPr>
            <a:xfrm>
              <a:off x="100666" y="1020612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rgbClr val="000000"/>
                  </a:solidFill>
                  <a:cs typeface="Courier New"/>
                </a:rPr>
                <a:t>screen</a:t>
              </a:r>
              <a:endParaRPr lang="es-ES" sz="1050" dirty="0">
                <a:solidFill>
                  <a:srgbClr val="000000"/>
                </a:solidFill>
                <a:cs typeface="Courier New"/>
              </a:endParaRPr>
            </a:p>
          </p:txBody>
        </p:sp>
        <p:cxnSp>
          <p:nvCxnSpPr>
            <p:cNvPr id="58" name="Conector angular 64"/>
            <p:cNvCxnSpPr>
              <a:stCxn id="59" idx="2"/>
              <a:endCxn id="57" idx="0"/>
            </p:cNvCxnSpPr>
            <p:nvPr/>
          </p:nvCxnSpPr>
          <p:spPr>
            <a:xfrm flipH="1">
              <a:off x="820666" y="1137029"/>
              <a:ext cx="125883" cy="0"/>
            </a:xfrm>
            <a:prstGeom prst="straightConnector1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dondear rectángulo de esquina del mismo lado 58"/>
            <p:cNvSpPr/>
            <p:nvPr/>
          </p:nvSpPr>
          <p:spPr>
            <a:xfrm>
              <a:off x="946549" y="1020612"/>
              <a:ext cx="720000" cy="232833"/>
            </a:xfrm>
            <a:prstGeom prst="round2Same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chemeClr val="tx1"/>
                  </a:solidFill>
                  <a:cs typeface="Courier New"/>
                </a:rPr>
                <a:t>navigator</a:t>
              </a:r>
              <a:endParaRPr lang="es-ES" sz="1050" dirty="0">
                <a:solidFill>
                  <a:schemeClr val="tx1"/>
                </a:solidFill>
                <a:cs typeface="Courier New"/>
              </a:endParaRPr>
            </a:p>
          </p:txBody>
        </p:sp>
        <p:cxnSp>
          <p:nvCxnSpPr>
            <p:cNvPr id="60" name="Conector angular 69"/>
            <p:cNvCxnSpPr>
              <a:stCxn id="33" idx="2"/>
              <a:endCxn id="59" idx="0"/>
            </p:cNvCxnSpPr>
            <p:nvPr/>
          </p:nvCxnSpPr>
          <p:spPr>
            <a:xfrm flipH="1">
              <a:off x="1666549" y="1137029"/>
              <a:ext cx="124063" cy="0"/>
            </a:xfrm>
            <a:prstGeom prst="straightConnector1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dondear rectángulo de esquina del mismo lado 60"/>
            <p:cNvSpPr/>
            <p:nvPr/>
          </p:nvSpPr>
          <p:spPr>
            <a:xfrm>
              <a:off x="2626242" y="1020612"/>
              <a:ext cx="720000" cy="232833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chemeClr val="tx1"/>
                  </a:solidFill>
                  <a:cs typeface="Courier New"/>
                </a:rPr>
                <a:t>Array</a:t>
              </a:r>
              <a:endParaRPr lang="es-ES" sz="1050" dirty="0">
                <a:solidFill>
                  <a:schemeClr val="tx1"/>
                </a:solidFill>
                <a:cs typeface="Courier New"/>
              </a:endParaRPr>
            </a:p>
          </p:txBody>
        </p:sp>
        <p:sp>
          <p:nvSpPr>
            <p:cNvPr id="62" name="Redondear rectángulo de esquina del mismo lado 61"/>
            <p:cNvSpPr/>
            <p:nvPr/>
          </p:nvSpPr>
          <p:spPr>
            <a:xfrm>
              <a:off x="3439742" y="1018222"/>
              <a:ext cx="720000" cy="232833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chemeClr val="tx1"/>
                  </a:solidFill>
                  <a:cs typeface="Courier New"/>
                </a:rPr>
                <a:t>Boolean</a:t>
              </a:r>
              <a:endParaRPr lang="es-ES" sz="1050" dirty="0">
                <a:solidFill>
                  <a:schemeClr val="tx1"/>
                </a:solidFill>
                <a:cs typeface="Courier New"/>
              </a:endParaRPr>
            </a:p>
          </p:txBody>
        </p:sp>
        <p:sp>
          <p:nvSpPr>
            <p:cNvPr id="63" name="Redondear rectángulo de esquina del mismo lado 62"/>
            <p:cNvSpPr/>
            <p:nvPr/>
          </p:nvSpPr>
          <p:spPr>
            <a:xfrm>
              <a:off x="5915241" y="1018222"/>
              <a:ext cx="720000" cy="232833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chemeClr val="tx1"/>
                  </a:solidFill>
                  <a:cs typeface="Courier New"/>
                </a:rPr>
                <a:t>Math</a:t>
              </a:r>
              <a:endParaRPr lang="es-ES" sz="1050" dirty="0">
                <a:solidFill>
                  <a:schemeClr val="tx1"/>
                </a:solidFill>
                <a:cs typeface="Courier New"/>
              </a:endParaRPr>
            </a:p>
          </p:txBody>
        </p:sp>
        <p:sp>
          <p:nvSpPr>
            <p:cNvPr id="64" name="Redondear rectángulo de esquina del mismo lado 63"/>
            <p:cNvSpPr/>
            <p:nvPr/>
          </p:nvSpPr>
          <p:spPr>
            <a:xfrm>
              <a:off x="4266917" y="1012854"/>
              <a:ext cx="720000" cy="232833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>
                  <a:solidFill>
                    <a:schemeClr val="tx1"/>
                  </a:solidFill>
                  <a:cs typeface="Courier New"/>
                </a:rPr>
                <a:t>Date</a:t>
              </a:r>
              <a:endParaRPr lang="es-ES" sz="1050" dirty="0">
                <a:solidFill>
                  <a:schemeClr val="tx1"/>
                </a:solidFill>
                <a:cs typeface="Courier New"/>
              </a:endParaRPr>
            </a:p>
          </p:txBody>
        </p:sp>
        <p:sp>
          <p:nvSpPr>
            <p:cNvPr id="65" name="Redondear rectángulo de esquina del mismo lado 64"/>
            <p:cNvSpPr/>
            <p:nvPr/>
          </p:nvSpPr>
          <p:spPr>
            <a:xfrm>
              <a:off x="5092356" y="1012854"/>
              <a:ext cx="720000" cy="232833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chemeClr val="tx1"/>
                  </a:solidFill>
                  <a:cs typeface="Courier New"/>
                </a:rPr>
                <a:t>Function</a:t>
              </a:r>
              <a:endParaRPr lang="es-ES" sz="1050" dirty="0">
                <a:solidFill>
                  <a:schemeClr val="tx1"/>
                </a:solidFill>
                <a:cs typeface="Courier New"/>
              </a:endParaRPr>
            </a:p>
          </p:txBody>
        </p:sp>
        <p:cxnSp>
          <p:nvCxnSpPr>
            <p:cNvPr id="66" name="Conector angular 69"/>
            <p:cNvCxnSpPr>
              <a:stCxn id="63" idx="2"/>
              <a:endCxn id="65" idx="0"/>
            </p:cNvCxnSpPr>
            <p:nvPr/>
          </p:nvCxnSpPr>
          <p:spPr>
            <a:xfrm flipH="1" flipV="1">
              <a:off x="5812356" y="1129271"/>
              <a:ext cx="102885" cy="5368"/>
            </a:xfrm>
            <a:prstGeom prst="straightConnector1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angular 69"/>
            <p:cNvCxnSpPr>
              <a:stCxn id="65" idx="2"/>
              <a:endCxn id="64" idx="0"/>
            </p:cNvCxnSpPr>
            <p:nvPr/>
          </p:nvCxnSpPr>
          <p:spPr>
            <a:xfrm flipH="1">
              <a:off x="4986917" y="1129271"/>
              <a:ext cx="105439" cy="0"/>
            </a:xfrm>
            <a:prstGeom prst="straightConnector1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angular 69"/>
            <p:cNvCxnSpPr>
              <a:stCxn id="64" idx="2"/>
              <a:endCxn id="62" idx="0"/>
            </p:cNvCxnSpPr>
            <p:nvPr/>
          </p:nvCxnSpPr>
          <p:spPr>
            <a:xfrm flipH="1">
              <a:off x="4159742" y="1129271"/>
              <a:ext cx="107175" cy="5368"/>
            </a:xfrm>
            <a:prstGeom prst="straightConnector1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angular 69"/>
            <p:cNvCxnSpPr>
              <a:stCxn id="62" idx="2"/>
              <a:endCxn id="61" idx="0"/>
            </p:cNvCxnSpPr>
            <p:nvPr/>
          </p:nvCxnSpPr>
          <p:spPr>
            <a:xfrm flipH="1">
              <a:off x="3346242" y="1134639"/>
              <a:ext cx="93500" cy="2390"/>
            </a:xfrm>
            <a:prstGeom prst="straightConnector1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angular 69"/>
            <p:cNvCxnSpPr>
              <a:stCxn id="61" idx="2"/>
              <a:endCxn id="33" idx="0"/>
            </p:cNvCxnSpPr>
            <p:nvPr/>
          </p:nvCxnSpPr>
          <p:spPr>
            <a:xfrm flipH="1">
              <a:off x="2510612" y="1137029"/>
              <a:ext cx="115630" cy="0"/>
            </a:xfrm>
            <a:prstGeom prst="straightConnector1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dondear rectángulo de esquina del mismo lado 70"/>
            <p:cNvSpPr/>
            <p:nvPr/>
          </p:nvSpPr>
          <p:spPr>
            <a:xfrm>
              <a:off x="6739591" y="1012854"/>
              <a:ext cx="720000" cy="232833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chemeClr val="tx1"/>
                  </a:solidFill>
                  <a:cs typeface="Courier New"/>
                </a:rPr>
                <a:t>Number</a:t>
              </a:r>
              <a:endParaRPr lang="es-ES" sz="1050" dirty="0">
                <a:solidFill>
                  <a:schemeClr val="tx1"/>
                </a:solidFill>
                <a:cs typeface="Courier New"/>
              </a:endParaRPr>
            </a:p>
          </p:txBody>
        </p:sp>
        <p:sp>
          <p:nvSpPr>
            <p:cNvPr id="72" name="Redondear rectángulo de esquina del mismo lado 71"/>
            <p:cNvSpPr/>
            <p:nvPr/>
          </p:nvSpPr>
          <p:spPr>
            <a:xfrm>
              <a:off x="7548332" y="1012854"/>
              <a:ext cx="720000" cy="232833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chemeClr val="tx1"/>
                  </a:solidFill>
                  <a:cs typeface="Courier New"/>
                </a:rPr>
                <a:t>RegExp</a:t>
              </a:r>
              <a:endParaRPr lang="es-ES" sz="1050" dirty="0">
                <a:solidFill>
                  <a:schemeClr val="tx1"/>
                </a:solidFill>
                <a:cs typeface="Courier New"/>
              </a:endParaRPr>
            </a:p>
          </p:txBody>
        </p:sp>
        <p:sp>
          <p:nvSpPr>
            <p:cNvPr id="73" name="Redondear rectángulo de esquina del mismo lado 72"/>
            <p:cNvSpPr/>
            <p:nvPr/>
          </p:nvSpPr>
          <p:spPr>
            <a:xfrm>
              <a:off x="8347112" y="1018222"/>
              <a:ext cx="720000" cy="232833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chemeClr val="tx1"/>
                  </a:solidFill>
                  <a:cs typeface="Courier New"/>
                </a:rPr>
                <a:t>String</a:t>
              </a:r>
              <a:endParaRPr lang="es-ES" sz="1050" dirty="0">
                <a:solidFill>
                  <a:schemeClr val="tx1"/>
                </a:solidFill>
                <a:cs typeface="Courier New"/>
              </a:endParaRPr>
            </a:p>
          </p:txBody>
        </p:sp>
        <p:cxnSp>
          <p:nvCxnSpPr>
            <p:cNvPr id="74" name="Conector angular 69"/>
            <p:cNvCxnSpPr>
              <a:stCxn id="71" idx="2"/>
              <a:endCxn id="63" idx="0"/>
            </p:cNvCxnSpPr>
            <p:nvPr/>
          </p:nvCxnSpPr>
          <p:spPr>
            <a:xfrm flipH="1">
              <a:off x="6635241" y="1129271"/>
              <a:ext cx="104350" cy="5368"/>
            </a:xfrm>
            <a:prstGeom prst="straightConnector1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angular 69"/>
            <p:cNvCxnSpPr>
              <a:stCxn id="72" idx="2"/>
              <a:endCxn id="71" idx="0"/>
            </p:cNvCxnSpPr>
            <p:nvPr/>
          </p:nvCxnSpPr>
          <p:spPr>
            <a:xfrm flipH="1">
              <a:off x="7459591" y="1129271"/>
              <a:ext cx="88741" cy="0"/>
            </a:xfrm>
            <a:prstGeom prst="straightConnector1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angular 69"/>
            <p:cNvCxnSpPr>
              <a:stCxn id="73" idx="2"/>
              <a:endCxn id="72" idx="0"/>
            </p:cNvCxnSpPr>
            <p:nvPr/>
          </p:nvCxnSpPr>
          <p:spPr>
            <a:xfrm flipH="1" flipV="1">
              <a:off x="8268332" y="1129271"/>
              <a:ext cx="78780" cy="5368"/>
            </a:xfrm>
            <a:prstGeom prst="straightConnector1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0785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</a:t>
            </a:r>
            <a:r>
              <a:rPr lang="es-ES" smtClean="0"/>
              <a:t>las ventanas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Abrir y cerrar nuevas </a:t>
            </a:r>
            <a:r>
              <a:rPr lang="es-ES" dirty="0" smtClean="0"/>
              <a:t>ventanas:</a:t>
            </a:r>
            <a:endParaRPr lang="es-ES" dirty="0" smtClean="0"/>
          </a:p>
          <a:p>
            <a:pPr lvl="1"/>
            <a:r>
              <a:rPr lang="es-ES" dirty="0" smtClean="0"/>
              <a:t>Es una operación muy común en las páginas </a:t>
            </a:r>
            <a:r>
              <a:rPr lang="es-ES" dirty="0" smtClean="0"/>
              <a:t>web.</a:t>
            </a:r>
            <a:endParaRPr lang="es-ES" dirty="0" smtClean="0"/>
          </a:p>
          <a:p>
            <a:pPr lvl="1"/>
            <a:r>
              <a:rPr lang="es-ES" dirty="0" smtClean="0"/>
              <a:t>En algunas ocasiones se abren sin que el usuario haga </a:t>
            </a:r>
            <a:r>
              <a:rPr lang="es-ES" dirty="0" smtClean="0"/>
              <a:t>algo.</a:t>
            </a:r>
            <a:endParaRPr lang="es-ES" dirty="0" smtClean="0"/>
          </a:p>
          <a:p>
            <a:pPr lvl="1"/>
            <a:r>
              <a:rPr lang="es-ES" dirty="0" smtClean="0"/>
              <a:t>HTML permite abrir nuevas ventanas pero no permite ningún control posterior sobre </a:t>
            </a:r>
            <a:r>
              <a:rPr lang="es-ES" dirty="0" smtClean="0"/>
              <a:t>ellas.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40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149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</a:t>
            </a:r>
            <a:r>
              <a:rPr lang="es-ES" smtClean="0"/>
              <a:t>las ventanas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Abrir y cerrar nuevas </a:t>
            </a:r>
            <a:r>
              <a:rPr lang="es-ES" dirty="0" smtClean="0"/>
              <a:t>ventanas:</a:t>
            </a:r>
            <a:endParaRPr lang="es-ES" dirty="0" smtClean="0"/>
          </a:p>
          <a:p>
            <a:pPr lvl="1"/>
            <a:r>
              <a:rPr lang="es-ES_tradnl" dirty="0" smtClean="0"/>
              <a:t>Con JavaScript es posible abrir una ventana vacía mediante el método </a:t>
            </a:r>
            <a:r>
              <a:rPr lang="es-ES_tradnl" dirty="0" smtClean="0">
                <a:latin typeface="Courier New"/>
                <a:cs typeface="Courier New"/>
              </a:rPr>
              <a:t>open()</a:t>
            </a:r>
            <a:r>
              <a:rPr lang="es-ES_tradnl" dirty="0" smtClean="0"/>
              <a:t>:</a:t>
            </a:r>
          </a:p>
          <a:p>
            <a:pPr lvl="2"/>
            <a:r>
              <a:rPr lang="es-ES_tradnl" dirty="0" err="1" smtClean="0">
                <a:latin typeface="Courier New"/>
                <a:cs typeface="Courier New"/>
              </a:rPr>
              <a:t>nuevaVentana</a:t>
            </a:r>
            <a:r>
              <a:rPr lang="es-ES_tradnl" dirty="0" smtClean="0">
                <a:latin typeface="Courier New"/>
                <a:cs typeface="Courier New"/>
              </a:rPr>
              <a:t> = </a:t>
            </a:r>
            <a:r>
              <a:rPr lang="es-ES_tradnl" dirty="0" err="1" smtClean="0">
                <a:latin typeface="Courier New"/>
                <a:cs typeface="Courier New"/>
              </a:rPr>
              <a:t>window.open</a:t>
            </a:r>
            <a:r>
              <a:rPr lang="es-ES_tradnl" dirty="0" smtClean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s-ES_tradnl" dirty="0"/>
              <a:t>De este </a:t>
            </a:r>
            <a:r>
              <a:rPr lang="es-ES_tradnl" dirty="0" smtClean="0"/>
              <a:t>modo la variable llamada </a:t>
            </a:r>
            <a:r>
              <a:rPr lang="es-ES_tradnl" dirty="0" err="1" smtClean="0">
                <a:latin typeface="Courier New"/>
                <a:cs typeface="Courier New"/>
              </a:rPr>
              <a:t>nuevaVentana</a:t>
            </a:r>
            <a:r>
              <a:rPr lang="es-ES_tradnl" dirty="0" smtClean="0"/>
              <a:t> contendrá una referencia a la ventana </a:t>
            </a:r>
            <a:r>
              <a:rPr lang="es-ES_tradnl" dirty="0" smtClean="0"/>
              <a:t>creada.</a:t>
            </a:r>
            <a:endParaRPr lang="es-ES_tradnl" dirty="0" smtClean="0"/>
          </a:p>
          <a:p>
            <a:pPr lvl="1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41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7401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</a:t>
            </a:r>
            <a:r>
              <a:rPr lang="es-ES" smtClean="0"/>
              <a:t>las ventanas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Abrir y cerrar nuevas </a:t>
            </a:r>
            <a:r>
              <a:rPr lang="es-ES" dirty="0" smtClean="0"/>
              <a:t>ventanas:</a:t>
            </a:r>
            <a:endParaRPr lang="es-ES" dirty="0" smtClean="0"/>
          </a:p>
          <a:p>
            <a:pPr lvl="1"/>
            <a:r>
              <a:rPr lang="es-ES_tradnl" dirty="0" smtClean="0"/>
              <a:t>El método </a:t>
            </a:r>
            <a:r>
              <a:rPr lang="es-ES_tradnl" dirty="0" smtClean="0">
                <a:latin typeface="Courier New"/>
                <a:cs typeface="Courier New"/>
              </a:rPr>
              <a:t>open()</a:t>
            </a:r>
            <a:r>
              <a:rPr lang="es-ES_tradnl" dirty="0" smtClean="0"/>
              <a:t>cuenta con tres parámetros:</a:t>
            </a:r>
          </a:p>
          <a:p>
            <a:pPr lvl="2"/>
            <a:r>
              <a:rPr lang="es-ES_tradnl" dirty="0" smtClean="0"/>
              <a:t>URL.</a:t>
            </a:r>
            <a:endParaRPr lang="es-ES_tradnl" dirty="0" smtClean="0"/>
          </a:p>
          <a:p>
            <a:pPr lvl="2"/>
            <a:r>
              <a:rPr lang="es-ES_tradnl" dirty="0" smtClean="0"/>
              <a:t>Nombre de la </a:t>
            </a:r>
            <a:r>
              <a:rPr lang="es-ES_tradnl" dirty="0" smtClean="0"/>
              <a:t>ventana.</a:t>
            </a:r>
            <a:endParaRPr lang="es-ES_tradnl" dirty="0" smtClean="0"/>
          </a:p>
          <a:p>
            <a:pPr lvl="2"/>
            <a:r>
              <a:rPr lang="es-ES_tradnl" dirty="0" smtClean="0"/>
              <a:t>Colección de atributos que definen la apariencia de la </a:t>
            </a:r>
            <a:r>
              <a:rPr lang="es-ES_tradnl" dirty="0" smtClean="0"/>
              <a:t>ventana.</a:t>
            </a:r>
            <a:endParaRPr lang="es-ES_tradnl" dirty="0" smtClean="0"/>
          </a:p>
          <a:p>
            <a:pPr lvl="1"/>
            <a:r>
              <a:rPr lang="es-ES_tradnl" dirty="0" smtClean="0"/>
              <a:t>Ejemplo:</a:t>
            </a:r>
          </a:p>
          <a:p>
            <a:pPr lvl="1"/>
            <a:endParaRPr lang="es-ES_tradnl" dirty="0" smtClean="0"/>
          </a:p>
          <a:p>
            <a:pPr lvl="1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42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67544" y="458112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_tradnl" dirty="0" err="1">
                <a:latin typeface="Courier New"/>
                <a:cs typeface="Courier New"/>
              </a:rPr>
              <a:t>nuevaVentana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window.open</a:t>
            </a:r>
            <a:r>
              <a:rPr lang="es-ES_tradnl" dirty="0">
                <a:latin typeface="Courier New"/>
                <a:cs typeface="Courier New"/>
              </a:rPr>
              <a:t>(“http://</a:t>
            </a:r>
            <a:r>
              <a:rPr lang="es-ES_tradnl" dirty="0" err="1">
                <a:latin typeface="Courier New"/>
                <a:cs typeface="Courier New"/>
              </a:rPr>
              <a:t>www.misitioWeb.com</a:t>
            </a:r>
            <a:r>
              <a:rPr lang="es-ES_tradnl" dirty="0">
                <a:latin typeface="Courier New"/>
                <a:cs typeface="Courier New"/>
              </a:rPr>
              <a:t>/</a:t>
            </a:r>
            <a:r>
              <a:rPr lang="es-ES_tradnl" dirty="0" err="1">
                <a:latin typeface="Courier New"/>
                <a:cs typeface="Courier New"/>
              </a:rPr>
              <a:t>ads</a:t>
            </a:r>
            <a:r>
              <a:rPr lang="es-ES_tradnl" dirty="0">
                <a:latin typeface="Courier New"/>
                <a:cs typeface="Courier New"/>
              </a:rPr>
              <a:t>”, “Publicidad”, “</a:t>
            </a:r>
            <a:r>
              <a:rPr lang="es-ES_tradnl" dirty="0" err="1">
                <a:latin typeface="Courier New"/>
                <a:cs typeface="Courier New"/>
              </a:rPr>
              <a:t>height</a:t>
            </a:r>
            <a:r>
              <a:rPr lang="es-ES_tradnl" dirty="0">
                <a:latin typeface="Courier New"/>
                <a:cs typeface="Courier New"/>
              </a:rPr>
              <a:t>=100, </a:t>
            </a:r>
            <a:r>
              <a:rPr lang="es-ES_tradnl" dirty="0" err="1">
                <a:latin typeface="Courier New"/>
                <a:cs typeface="Courier New"/>
              </a:rPr>
              <a:t>widht</a:t>
            </a:r>
            <a:r>
              <a:rPr lang="es-ES_tradnl" dirty="0">
                <a:latin typeface="Courier New"/>
                <a:cs typeface="Courier New"/>
              </a:rPr>
              <a:t>=100”);</a:t>
            </a:r>
          </a:p>
          <a:p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918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las ventanas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 ejemplo completo:</a:t>
            </a:r>
            <a:endParaRPr lang="es-ES_tradnl" dirty="0" smtClean="0"/>
          </a:p>
          <a:p>
            <a:pPr lvl="1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43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07504" y="2204864"/>
            <a:ext cx="90364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latin typeface="Courier New"/>
                <a:cs typeface="Courier New"/>
              </a:rPr>
              <a:t>&lt;</a:t>
            </a:r>
            <a:r>
              <a:rPr lang="es-ES_tradnl" sz="1600" dirty="0" err="1">
                <a:latin typeface="Courier New"/>
                <a:cs typeface="Courier New"/>
              </a:rPr>
              <a:t>html</a:t>
            </a:r>
            <a:r>
              <a:rPr lang="es-ES_tradnl" sz="1600" dirty="0" smtClean="0">
                <a:latin typeface="Courier New"/>
                <a:cs typeface="Courier New"/>
              </a:rPr>
              <a:t>&gt;&lt;</a:t>
            </a:r>
            <a:r>
              <a:rPr lang="es-ES_tradnl" sz="1600" dirty="0">
                <a:latin typeface="Courier New"/>
                <a:cs typeface="Courier New"/>
              </a:rPr>
              <a:t>head&gt;&lt;/head</a:t>
            </a:r>
            <a:r>
              <a:rPr lang="es-ES_tradnl" sz="1600" dirty="0" smtClean="0">
                <a:latin typeface="Courier New"/>
                <a:cs typeface="Courier New"/>
              </a:rPr>
              <a:t>&gt;&lt;</a:t>
            </a:r>
            <a:r>
              <a:rPr lang="es-ES_tradnl" sz="1600" dirty="0" err="1">
                <a:latin typeface="Courier New"/>
                <a:cs typeface="Courier New"/>
              </a:rPr>
              <a:t>body</a:t>
            </a:r>
            <a:r>
              <a:rPr lang="es-ES_trad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s-ES_tradnl" sz="1600" dirty="0" smtClean="0">
                <a:latin typeface="Courier New"/>
                <a:cs typeface="Courier New"/>
              </a:rPr>
              <a:t> &lt;</a:t>
            </a:r>
            <a:r>
              <a:rPr lang="es-ES_tradnl" sz="1600" dirty="0">
                <a:latin typeface="Courier New"/>
                <a:cs typeface="Courier New"/>
              </a:rPr>
              <a:t>h1&gt; Ejemplo de Apariencia de una Ventana&lt;/h1&gt;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&lt;</a:t>
            </a:r>
            <a:r>
              <a:rPr lang="en-US" sz="1600" dirty="0" err="1">
                <a:latin typeface="Courier New"/>
                <a:cs typeface="Courier New"/>
              </a:rPr>
              <a:t>br</a:t>
            </a:r>
            <a:r>
              <a:rPr lang="en-US" sz="1600" dirty="0" smtClean="0">
                <a:latin typeface="Courier New"/>
                <a:cs typeface="Courier New"/>
              </a:rPr>
              <a:t>&gt;&lt;</a:t>
            </a:r>
            <a:r>
              <a:rPr lang="en-US" sz="1600" dirty="0">
                <a:latin typeface="Courier New"/>
                <a:cs typeface="Courier New"/>
              </a:rPr>
              <a:t>input type="Button" value="</a:t>
            </a:r>
            <a:r>
              <a:rPr lang="en-US" sz="1600" dirty="0" err="1">
                <a:latin typeface="Courier New"/>
                <a:cs typeface="Courier New"/>
              </a:rPr>
              <a:t>Abre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una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Ventana</a:t>
            </a:r>
            <a:r>
              <a:rPr lang="en-US" sz="1600" dirty="0">
                <a:latin typeface="Courier New"/>
                <a:cs typeface="Courier New"/>
              </a:rPr>
              <a:t>" </a:t>
            </a:r>
            <a:r>
              <a:rPr lang="en-US" sz="1600" dirty="0" err="1">
                <a:latin typeface="Courier New"/>
                <a:cs typeface="Courier New"/>
              </a:rPr>
              <a:t>onclick</a:t>
            </a:r>
            <a:r>
              <a:rPr lang="en-US" sz="1600" dirty="0" smtClean="0">
                <a:latin typeface="Courier New"/>
                <a:cs typeface="Courier New"/>
              </a:rPr>
              <a:t>=”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myWindow1=</a:t>
            </a:r>
            <a:r>
              <a:rPr lang="en-US" sz="1600" dirty="0" err="1">
                <a:latin typeface="Courier New"/>
                <a:cs typeface="Courier New"/>
              </a:rPr>
              <a:t>window.open</a:t>
            </a:r>
            <a:r>
              <a:rPr lang="en-US" sz="1600" dirty="0">
                <a:latin typeface="Courier New"/>
                <a:cs typeface="Courier New"/>
              </a:rPr>
              <a:t>('', 'Nueva </a:t>
            </a:r>
            <a:r>
              <a:rPr lang="en-US" sz="1600" dirty="0" err="1">
                <a:latin typeface="Courier New"/>
                <a:cs typeface="Courier New"/>
              </a:rPr>
              <a:t>Ventana</a:t>
            </a:r>
            <a:r>
              <a:rPr lang="en-US" sz="1600" dirty="0">
                <a:latin typeface="Courier New"/>
                <a:cs typeface="Courier New"/>
              </a:rPr>
              <a:t>', 'width=300</a:t>
            </a:r>
            <a:r>
              <a:rPr lang="en-US" sz="1600" dirty="0" smtClean="0">
                <a:latin typeface="Courier New"/>
                <a:cs typeface="Courier New"/>
              </a:rPr>
              <a:t>,   </a:t>
            </a:r>
            <a:r>
              <a:rPr lang="en-US" sz="1600" dirty="0">
                <a:latin typeface="Courier New"/>
                <a:cs typeface="Courier New"/>
              </a:rPr>
              <a:t>height=200');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myWindow1.document.write('&lt;html&gt;');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myWindow1.document.write('&lt;head&gt;');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s-ES_tradnl" sz="1600" dirty="0">
                <a:latin typeface="Courier New"/>
                <a:cs typeface="Courier New"/>
              </a:rPr>
              <a:t>myWindow1.document.write('&lt;</a:t>
            </a:r>
            <a:r>
              <a:rPr lang="es-ES_tradnl" sz="1600" dirty="0" err="1">
                <a:latin typeface="Courier New"/>
                <a:cs typeface="Courier New"/>
              </a:rPr>
              <a:t>title</a:t>
            </a:r>
            <a:r>
              <a:rPr lang="es-ES_tradnl" sz="1600" dirty="0">
                <a:latin typeface="Courier New"/>
                <a:cs typeface="Courier New"/>
              </a:rPr>
              <a:t>&gt;</a:t>
            </a:r>
            <a:r>
              <a:rPr lang="es-ES_tradnl" sz="1600" dirty="0" smtClean="0">
                <a:latin typeface="Courier New"/>
                <a:cs typeface="Courier New"/>
              </a:rPr>
              <a:t>Ventana Test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/title&gt;');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myWindow1.document.write('&lt;/head&gt;');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myWindow1.document.write('&lt;body&gt;');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s-ES_tradnl" sz="1600" dirty="0">
                <a:latin typeface="Courier New"/>
                <a:cs typeface="Courier New"/>
              </a:rPr>
              <a:t>myWindow1.document.writeln('Se </a:t>
            </a:r>
            <a:r>
              <a:rPr lang="es-ES_tradnl" sz="1600" dirty="0" smtClean="0">
                <a:latin typeface="Courier New"/>
                <a:cs typeface="Courier New"/>
              </a:rPr>
              <a:t>usan las </a:t>
            </a:r>
            <a:r>
              <a:rPr lang="en-US" sz="1600" dirty="0" err="1" smtClean="0">
                <a:latin typeface="Courier New"/>
                <a:cs typeface="Courier New"/>
              </a:rPr>
              <a:t>propiedades</a:t>
            </a:r>
            <a:r>
              <a:rPr lang="en-US" sz="1600" dirty="0">
                <a:latin typeface="Courier New"/>
                <a:cs typeface="Courier New"/>
              </a:rPr>
              <a:t>: ');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myWindow1.document.write('&lt;li&gt;height=200&lt;/li&gt; 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li&gt;width=300&lt;/li&gt;');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myWindow1.document.write('&lt;/body&gt;');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myWindow1.document.write('&lt;/html&gt;')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r>
              <a:rPr lang="es-ES_tradnl" sz="1600" dirty="0" smtClean="0">
                <a:latin typeface="Courier New"/>
                <a:cs typeface="Courier New"/>
              </a:rPr>
              <a:t>"</a:t>
            </a:r>
            <a:r>
              <a:rPr lang="es-ES_tradnl" sz="1600" dirty="0">
                <a:latin typeface="Courier New"/>
                <a:cs typeface="Courier New"/>
              </a:rPr>
              <a:t>/&gt;</a:t>
            </a:r>
          </a:p>
          <a:p>
            <a:r>
              <a:rPr lang="es-ES_tradnl" sz="1600" dirty="0" smtClean="0">
                <a:latin typeface="Courier New"/>
                <a:cs typeface="Courier New"/>
              </a:rPr>
              <a:t>&lt;</a:t>
            </a:r>
            <a:r>
              <a:rPr lang="es-ES_tradnl" sz="1600" dirty="0">
                <a:latin typeface="Courier New"/>
                <a:cs typeface="Courier New"/>
              </a:rPr>
              <a:t>/</a:t>
            </a:r>
            <a:r>
              <a:rPr lang="es-ES_tradnl" sz="1600" dirty="0" err="1">
                <a:latin typeface="Courier New"/>
                <a:cs typeface="Courier New"/>
              </a:rPr>
              <a:t>body</a:t>
            </a:r>
            <a:r>
              <a:rPr lang="es-ES_tradnl" sz="1600" dirty="0" smtClean="0">
                <a:latin typeface="Courier New"/>
                <a:cs typeface="Courier New"/>
              </a:rPr>
              <a:t>&gt;&lt;</a:t>
            </a:r>
            <a:r>
              <a:rPr lang="es-ES_tradnl" sz="1600" dirty="0">
                <a:latin typeface="Courier New"/>
                <a:cs typeface="Courier New"/>
              </a:rPr>
              <a:t>/</a:t>
            </a:r>
            <a:r>
              <a:rPr lang="es-ES_tradnl" sz="1600" dirty="0" err="1">
                <a:latin typeface="Courier New"/>
                <a:cs typeface="Courier New"/>
              </a:rPr>
              <a:t>html</a:t>
            </a:r>
            <a:r>
              <a:rPr lang="es-ES_tradnl" sz="16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808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</a:t>
            </a:r>
            <a:r>
              <a:rPr lang="es-ES" smtClean="0"/>
              <a:t>las ventanas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cerrar una ventana se puede invocar el método </a:t>
            </a:r>
            <a:r>
              <a:rPr lang="es-ES" dirty="0" err="1" smtClean="0">
                <a:latin typeface="Courier New"/>
                <a:cs typeface="Courier New"/>
              </a:rPr>
              <a:t>close</a:t>
            </a:r>
            <a:r>
              <a:rPr lang="es-ES" dirty="0" smtClean="0">
                <a:latin typeface="Courier New"/>
                <a:cs typeface="Courier New"/>
              </a:rPr>
              <a:t>()</a:t>
            </a:r>
            <a:r>
              <a:rPr lang="es-ES" dirty="0" smtClean="0"/>
              <a:t>:</a:t>
            </a:r>
            <a:endParaRPr lang="es-ES_tradnl" dirty="0" smtClean="0"/>
          </a:p>
          <a:p>
            <a:pPr lvl="1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44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2855838"/>
            <a:ext cx="882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myWindow1.document.write('&lt;input type=button value=</a:t>
            </a:r>
            <a:r>
              <a:rPr lang="en-US" sz="2000" dirty="0" err="1">
                <a:latin typeface="Courier New"/>
                <a:cs typeface="Courier New"/>
              </a:rPr>
              <a:t>Cerrar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s-ES_tradnl" sz="2000" dirty="0" err="1" smtClean="0">
                <a:latin typeface="Courier New"/>
                <a:cs typeface="Courier New"/>
              </a:rPr>
              <a:t>onClick</a:t>
            </a:r>
            <a:r>
              <a:rPr lang="es-ES_tradnl" sz="2000" dirty="0">
                <a:latin typeface="Courier New"/>
                <a:cs typeface="Courier New"/>
              </a:rPr>
              <a:t>=</a:t>
            </a:r>
            <a:r>
              <a:rPr lang="es-ES_tradnl" sz="2000" dirty="0" err="1">
                <a:latin typeface="Courier New"/>
                <a:cs typeface="Courier New"/>
              </a:rPr>
              <a:t>window.close</a:t>
            </a:r>
            <a:r>
              <a:rPr lang="es-ES_tradnl" sz="2000" dirty="0">
                <a:latin typeface="Courier New"/>
                <a:cs typeface="Courier New"/>
              </a:rPr>
              <a:t>()&gt;');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1226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las ventanas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Apariencia de las </a:t>
            </a:r>
            <a:r>
              <a:rPr lang="es-ES" dirty="0" smtClean="0"/>
              <a:t>ventanas:</a:t>
            </a:r>
            <a:endParaRPr lang="es-ES" dirty="0" smtClean="0"/>
          </a:p>
          <a:p>
            <a:pPr lvl="1"/>
            <a:r>
              <a:rPr lang="es-ES" dirty="0" smtClean="0"/>
              <a:t>La ventanas cuentan con propiedades que permiten decidir su tamaño, ubicación o los elementos que </a:t>
            </a:r>
            <a:r>
              <a:rPr lang="es-ES" dirty="0" smtClean="0"/>
              <a:t>contendrá.</a:t>
            </a:r>
            <a:endParaRPr lang="es-ES_tradnl" dirty="0" smtClean="0"/>
          </a:p>
          <a:p>
            <a:pPr lvl="1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45</a:t>
            </a:fld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163973"/>
              </p:ext>
            </p:extLst>
          </p:nvPr>
        </p:nvGraphicFramePr>
        <p:xfrm>
          <a:off x="3635896" y="3212976"/>
          <a:ext cx="2664000" cy="171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  <a:gridCol w="1332000"/>
              </a:tblGrid>
              <a:tr h="343162">
                <a:tc gridSpan="2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Propiedades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directories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scrollbars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height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status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menubar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toolbar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resizable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width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641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</a:t>
            </a:r>
            <a:r>
              <a:rPr lang="es-ES" smtClean="0"/>
              <a:t>las ventanas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Comunicación entre </a:t>
            </a:r>
            <a:r>
              <a:rPr lang="es-ES" dirty="0" smtClean="0"/>
              <a:t>ventanas:</a:t>
            </a:r>
            <a:endParaRPr lang="es-ES" dirty="0" smtClean="0"/>
          </a:p>
          <a:p>
            <a:pPr lvl="1"/>
            <a:r>
              <a:rPr lang="es-ES_tradnl" dirty="0" smtClean="0"/>
              <a:t>Desde una ventana se pueden abrir o cerrar nuevas </a:t>
            </a:r>
            <a:r>
              <a:rPr lang="es-ES_tradnl" dirty="0" smtClean="0"/>
              <a:t>ventanas.</a:t>
            </a:r>
            <a:endParaRPr lang="es-ES_tradnl" dirty="0" smtClean="0"/>
          </a:p>
          <a:p>
            <a:pPr lvl="1"/>
            <a:r>
              <a:rPr lang="es-ES" dirty="0" smtClean="0"/>
              <a:t>La primera se denomina ventana principal, mientras que las segundas se denominan ventanas </a:t>
            </a:r>
            <a:r>
              <a:rPr lang="es-ES" dirty="0" smtClean="0"/>
              <a:t>secundarias.</a:t>
            </a:r>
            <a:endParaRPr lang="es-ES" dirty="0" smtClean="0"/>
          </a:p>
          <a:p>
            <a:pPr lvl="1"/>
            <a:r>
              <a:rPr lang="es-ES" dirty="0" smtClean="0"/>
              <a:t>Desde la ventana principal se puede acceder a las ventanas </a:t>
            </a:r>
            <a:r>
              <a:rPr lang="es-ES" dirty="0" smtClean="0"/>
              <a:t>secundarias.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46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6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las ventanas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Comunicación entre </a:t>
            </a:r>
            <a:r>
              <a:rPr lang="es-ES" dirty="0" smtClean="0"/>
              <a:t>ventanas:</a:t>
            </a:r>
            <a:endParaRPr lang="es-ES" dirty="0" smtClean="0"/>
          </a:p>
          <a:p>
            <a:pPr lvl="1"/>
            <a:r>
              <a:rPr lang="es-ES" dirty="0" smtClean="0"/>
              <a:t>En el siguiente ejemplo se muestra cómo acceder a una ventana secundaria: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47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07504" y="2996952"/>
            <a:ext cx="9036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&lt;html</a:t>
            </a:r>
            <a:r>
              <a:rPr lang="en-US" sz="1600" dirty="0" smtClean="0">
                <a:latin typeface="Courier New"/>
                <a:cs typeface="Courier New"/>
              </a:rPr>
              <a:t>&gt;&lt;</a:t>
            </a:r>
            <a:r>
              <a:rPr lang="en-US" sz="1600" dirty="0">
                <a:latin typeface="Courier New"/>
                <a:cs typeface="Courier New"/>
              </a:rPr>
              <a:t>head&gt;&lt;/head</a:t>
            </a:r>
            <a:r>
              <a:rPr lang="en-US" sz="1600" dirty="0" smtClean="0">
                <a:latin typeface="Courier New"/>
                <a:cs typeface="Courier New"/>
              </a:rPr>
              <a:t>&gt;&lt;</a:t>
            </a:r>
            <a:r>
              <a:rPr lang="en-US" sz="1600" dirty="0">
                <a:latin typeface="Courier New"/>
                <a:cs typeface="Courier New"/>
              </a:rPr>
              <a:t>body&gt;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script&gt;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s-ES_tradnl" sz="1600" dirty="0" err="1">
                <a:latin typeface="Courier New"/>
                <a:cs typeface="Courier New"/>
              </a:rPr>
              <a:t>var</a:t>
            </a:r>
            <a:r>
              <a:rPr lang="es-ES_tradnl" sz="1600" dirty="0">
                <a:latin typeface="Courier New"/>
                <a:cs typeface="Courier New"/>
              </a:rPr>
              <a:t> </a:t>
            </a:r>
            <a:r>
              <a:rPr lang="es-ES_tradnl" sz="1600" dirty="0" err="1">
                <a:latin typeface="Courier New"/>
                <a:cs typeface="Courier New"/>
              </a:rPr>
              <a:t>ventanaSecundaria</a:t>
            </a:r>
            <a:r>
              <a:rPr lang="es-ES_tradnl" sz="1600" dirty="0">
                <a:latin typeface="Courier New"/>
                <a:cs typeface="Courier New"/>
              </a:rPr>
              <a:t> = </a:t>
            </a:r>
            <a:r>
              <a:rPr lang="es-ES_tradnl" sz="1600" dirty="0" err="1">
                <a:latin typeface="Courier New"/>
                <a:cs typeface="Courier New"/>
              </a:rPr>
              <a:t>window.open</a:t>
            </a:r>
            <a:r>
              <a:rPr lang="es-ES_tradnl" sz="1600" dirty="0">
                <a:latin typeface="Courier New"/>
                <a:cs typeface="Courier New"/>
              </a:rPr>
              <a:t>("", "</a:t>
            </a:r>
            <a:r>
              <a:rPr lang="es-ES_tradnl" sz="1600" dirty="0" err="1" smtClean="0">
                <a:latin typeface="Courier New"/>
                <a:cs typeface="Courier New"/>
              </a:rPr>
              <a:t>ventanaSec</a:t>
            </a:r>
            <a:r>
              <a:rPr lang="es-ES_tradnl" sz="1600" dirty="0" smtClean="0">
                <a:latin typeface="Courier New"/>
                <a:cs typeface="Courier New"/>
              </a:rPr>
              <a:t>”, </a:t>
            </a:r>
            <a:r>
              <a:rPr lang="en-US" sz="1600" dirty="0" smtClean="0">
                <a:latin typeface="Courier New"/>
                <a:cs typeface="Courier New"/>
              </a:rPr>
              <a:t>"</a:t>
            </a:r>
            <a:r>
              <a:rPr lang="en-US" sz="1600" dirty="0">
                <a:latin typeface="Courier New"/>
                <a:cs typeface="Courier New"/>
              </a:rPr>
              <a:t>width=500,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height</a:t>
            </a:r>
            <a:r>
              <a:rPr lang="en-US" sz="1600" dirty="0">
                <a:latin typeface="Courier New"/>
                <a:cs typeface="Courier New"/>
              </a:rPr>
              <a:t>=500"); 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/script&gt;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center&gt;&lt;h1&gt; </a:t>
            </a:r>
            <a:r>
              <a:rPr lang="en-US" sz="1600" dirty="0" err="1">
                <a:latin typeface="Courier New"/>
                <a:cs typeface="Courier New"/>
              </a:rPr>
              <a:t>Comunicaci&amp;oacute;n</a:t>
            </a:r>
            <a:r>
              <a:rPr lang="en-US" sz="1600" dirty="0">
                <a:latin typeface="Courier New"/>
                <a:cs typeface="Courier New"/>
              </a:rPr>
              <a:t> entre </a:t>
            </a:r>
            <a:r>
              <a:rPr lang="en-US" sz="1600" dirty="0" err="1">
                <a:latin typeface="Courier New"/>
                <a:cs typeface="Courier New"/>
              </a:rPr>
              <a:t>ventanas</a:t>
            </a:r>
            <a:r>
              <a:rPr lang="en-US" sz="1600" dirty="0">
                <a:latin typeface="Courier New"/>
                <a:cs typeface="Courier New"/>
              </a:rPr>
              <a:t> &lt;/h1</a:t>
            </a:r>
            <a:r>
              <a:rPr lang="en-US" sz="1600" dirty="0" smtClean="0">
                <a:latin typeface="Courier New"/>
                <a:cs typeface="Courier New"/>
              </a:rPr>
              <a:t>&gt;&lt;</a:t>
            </a:r>
            <a:r>
              <a:rPr lang="en-US" sz="1600" dirty="0" err="1">
                <a:latin typeface="Courier New"/>
                <a:cs typeface="Courier New"/>
              </a:rPr>
              <a:t>br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form name=</a:t>
            </a:r>
            <a:r>
              <a:rPr lang="en-US" sz="1600" dirty="0" err="1">
                <a:latin typeface="Courier New"/>
                <a:cs typeface="Courier New"/>
              </a:rPr>
              <a:t>formulario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&lt;</a:t>
            </a:r>
            <a:r>
              <a:rPr lang="en-US" sz="1600" dirty="0">
                <a:latin typeface="Courier New"/>
                <a:cs typeface="Courier New"/>
              </a:rPr>
              <a:t>input type=text name=</a:t>
            </a:r>
            <a:r>
              <a:rPr lang="en-US" sz="1600" dirty="0" err="1">
                <a:latin typeface="Courier New"/>
                <a:cs typeface="Courier New"/>
              </a:rPr>
              <a:t>url</a:t>
            </a:r>
            <a:r>
              <a:rPr lang="en-US" sz="1600" dirty="0">
                <a:latin typeface="Courier New"/>
                <a:cs typeface="Courier New"/>
              </a:rPr>
              <a:t> size=50 </a:t>
            </a:r>
            <a:r>
              <a:rPr lang="es-ES" sz="1600" dirty="0" err="1" smtClean="0">
                <a:latin typeface="Courier New"/>
                <a:cs typeface="Courier New"/>
              </a:rPr>
              <a:t>value</a:t>
            </a:r>
            <a:r>
              <a:rPr lang="es-ES" sz="1600" dirty="0">
                <a:latin typeface="Courier New"/>
                <a:cs typeface="Courier New"/>
              </a:rPr>
              <a:t>="http://</a:t>
            </a:r>
            <a:r>
              <a:rPr lang="es-ES" sz="1600" dirty="0" err="1">
                <a:latin typeface="Courier New"/>
                <a:cs typeface="Courier New"/>
              </a:rPr>
              <a:t>www</a:t>
            </a:r>
            <a:r>
              <a:rPr lang="es-ES" sz="1600" dirty="0">
                <a:latin typeface="Courier New"/>
                <a:cs typeface="Courier New"/>
              </a:rPr>
              <a:t>."&gt;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s-ES" sz="1600" dirty="0">
                <a:latin typeface="Courier New"/>
                <a:cs typeface="Courier New"/>
              </a:rPr>
              <a:t>   </a:t>
            </a:r>
            <a:r>
              <a:rPr lang="es-ES_tradnl" sz="1600" dirty="0" smtClean="0">
                <a:latin typeface="Courier New"/>
                <a:cs typeface="Courier New"/>
              </a:rPr>
              <a:t>&lt;</a:t>
            </a:r>
            <a:r>
              <a:rPr lang="es-ES_tradnl" sz="1600" dirty="0">
                <a:latin typeface="Courier New"/>
                <a:cs typeface="Courier New"/>
              </a:rPr>
              <a:t>input </a:t>
            </a:r>
            <a:r>
              <a:rPr lang="es-ES_tradnl" sz="1600" dirty="0" err="1">
                <a:latin typeface="Courier New"/>
                <a:cs typeface="Courier New"/>
              </a:rPr>
              <a:t>type</a:t>
            </a:r>
            <a:r>
              <a:rPr lang="es-ES_tradnl" sz="1600" dirty="0">
                <a:latin typeface="Courier New"/>
                <a:cs typeface="Courier New"/>
              </a:rPr>
              <a:t>=</a:t>
            </a:r>
            <a:r>
              <a:rPr lang="es-ES_tradnl" sz="1600" dirty="0" err="1">
                <a:latin typeface="Courier New"/>
                <a:cs typeface="Courier New"/>
              </a:rPr>
              <a:t>button</a:t>
            </a:r>
            <a:r>
              <a:rPr lang="es-ES_tradnl" sz="1600" dirty="0">
                <a:latin typeface="Courier New"/>
                <a:cs typeface="Courier New"/>
              </a:rPr>
              <a:t> </a:t>
            </a:r>
            <a:r>
              <a:rPr lang="es-ES_tradnl" sz="1600" dirty="0" err="1">
                <a:latin typeface="Courier New"/>
                <a:cs typeface="Courier New"/>
              </a:rPr>
              <a:t>value</a:t>
            </a:r>
            <a:r>
              <a:rPr lang="es-ES_tradnl" sz="1600" dirty="0">
                <a:latin typeface="Courier New"/>
                <a:cs typeface="Courier New"/>
              </a:rPr>
              <a:t>="Mostrar URL en </a:t>
            </a:r>
            <a:r>
              <a:rPr lang="es-ES_tradnl" sz="1600" dirty="0" smtClean="0">
                <a:latin typeface="Courier New"/>
                <a:cs typeface="Courier New"/>
              </a:rPr>
              <a:t>ventana secundaria</a:t>
            </a:r>
            <a:r>
              <a:rPr lang="es-ES_tradnl" sz="1600" dirty="0">
                <a:latin typeface="Courier New"/>
                <a:cs typeface="Courier New"/>
              </a:rPr>
              <a:t>" </a:t>
            </a:r>
            <a:r>
              <a:rPr lang="es-ES_tradnl" sz="1600" dirty="0" smtClean="0">
                <a:latin typeface="Courier New"/>
                <a:cs typeface="Courier New"/>
              </a:rPr>
              <a:t> </a:t>
            </a:r>
          </a:p>
          <a:p>
            <a:r>
              <a:rPr lang="es-ES_tradnl" sz="1600" smtClean="0">
                <a:latin typeface="Courier New"/>
                <a:cs typeface="Courier New"/>
              </a:rPr>
              <a:t>  onclick</a:t>
            </a:r>
            <a:r>
              <a:rPr lang="es-ES_tradnl" sz="1600" dirty="0" smtClean="0">
                <a:latin typeface="Courier New"/>
                <a:cs typeface="Courier New"/>
              </a:rPr>
              <a:t>="</a:t>
            </a:r>
            <a:r>
              <a:rPr lang="es-ES_tradnl" sz="1600" dirty="0" err="1" smtClean="0">
                <a:latin typeface="Courier New"/>
                <a:cs typeface="Courier New"/>
              </a:rPr>
              <a:t>ventanaSecundaria.location</a:t>
            </a:r>
            <a:r>
              <a:rPr lang="es-ES_tradnl" sz="1600" dirty="0" smtClean="0">
                <a:latin typeface="Courier New"/>
                <a:cs typeface="Courier New"/>
              </a:rPr>
              <a:t> </a:t>
            </a:r>
            <a:r>
              <a:rPr lang="es-ES_tradnl" sz="1600" dirty="0">
                <a:latin typeface="Courier New"/>
                <a:cs typeface="Courier New"/>
              </a:rPr>
              <a:t>= </a:t>
            </a:r>
            <a:r>
              <a:rPr lang="es-ES_tradnl" sz="1600" dirty="0" smtClean="0">
                <a:latin typeface="Courier New"/>
                <a:cs typeface="Courier New"/>
              </a:rPr>
              <a:t>d</a:t>
            </a:r>
            <a:r>
              <a:rPr lang="es-ES" sz="1600" dirty="0" err="1" smtClean="0">
                <a:latin typeface="Courier New"/>
                <a:cs typeface="Courier New"/>
              </a:rPr>
              <a:t>ocument.formulario.url.value</a:t>
            </a:r>
            <a:r>
              <a:rPr lang="es-ES" sz="1600" dirty="0">
                <a:latin typeface="Courier New"/>
                <a:cs typeface="Courier New"/>
              </a:rPr>
              <a:t>;"&gt;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s-ES" sz="1600" dirty="0">
                <a:latin typeface="Courier New"/>
                <a:cs typeface="Courier New"/>
              </a:rPr>
              <a:t>  </a:t>
            </a:r>
            <a:r>
              <a:rPr lang="es-ES" sz="1600" dirty="0" smtClean="0">
                <a:latin typeface="Courier New"/>
                <a:cs typeface="Courier New"/>
              </a:rPr>
              <a:t>&lt;</a:t>
            </a:r>
            <a:r>
              <a:rPr lang="es-ES" sz="1600" dirty="0">
                <a:latin typeface="Courier New"/>
                <a:cs typeface="Courier New"/>
              </a:rPr>
              <a:t>/</a:t>
            </a:r>
            <a:r>
              <a:rPr lang="es-ES" sz="1600" dirty="0" err="1">
                <a:latin typeface="Courier New"/>
                <a:cs typeface="Courier New"/>
              </a:rPr>
              <a:t>form</a:t>
            </a:r>
            <a:r>
              <a:rPr lang="es-ES" sz="1600" dirty="0" smtClean="0">
                <a:latin typeface="Courier New"/>
                <a:cs typeface="Courier New"/>
              </a:rPr>
              <a:t>&gt;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/center</a:t>
            </a:r>
            <a:r>
              <a:rPr lang="en-US" sz="1600" dirty="0" smtClean="0">
                <a:latin typeface="Courier New"/>
                <a:cs typeface="Courier New"/>
              </a:rPr>
              <a:t>&gt;&lt;</a:t>
            </a:r>
            <a:r>
              <a:rPr lang="en-US" sz="1600" dirty="0">
                <a:latin typeface="Courier New"/>
                <a:cs typeface="Courier New"/>
              </a:rPr>
              <a:t>/body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r>
              <a:rPr lang="es-ES" sz="1600" dirty="0" smtClean="0">
                <a:latin typeface="Courier New"/>
                <a:cs typeface="Courier New"/>
              </a:rPr>
              <a:t>&lt;</a:t>
            </a:r>
            <a:r>
              <a:rPr lang="es-ES" sz="1600" dirty="0">
                <a:latin typeface="Courier New"/>
                <a:cs typeface="Courier New"/>
              </a:rPr>
              <a:t>/</a:t>
            </a:r>
            <a:r>
              <a:rPr lang="es-ES" sz="1600" dirty="0" err="1">
                <a:latin typeface="Courier New"/>
                <a:cs typeface="Courier New"/>
              </a:rPr>
              <a:t>html</a:t>
            </a:r>
            <a:r>
              <a:rPr lang="es-ES" sz="1600" dirty="0">
                <a:latin typeface="Courier New"/>
                <a:cs typeface="Courier New"/>
              </a:rPr>
              <a:t>&gt;</a:t>
            </a:r>
            <a:endParaRPr lang="es-ES_tradnl" sz="1600" dirty="0">
              <a:latin typeface="Courier New"/>
              <a:cs typeface="Courier New"/>
            </a:endParaRPr>
          </a:p>
          <a:p>
            <a:endParaRPr lang="es-ES" sz="1600" dirty="0">
              <a:latin typeface="Courier New"/>
              <a:cs typeface="Courier New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598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nativos de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</a:t>
            </a:r>
            <a:r>
              <a:rPr lang="es-ES" dirty="0" smtClean="0"/>
              <a:t>Date:</a:t>
            </a:r>
            <a:endParaRPr lang="es-ES" dirty="0" smtClean="0"/>
          </a:p>
          <a:p>
            <a:pPr lvl="1"/>
            <a:r>
              <a:rPr lang="es-ES" dirty="0" smtClean="0"/>
              <a:t>Permite realizar controles relacionados con el tiempo en las aplicaciones </a:t>
            </a:r>
            <a:r>
              <a:rPr lang="es-ES" dirty="0" smtClean="0"/>
              <a:t>web.</a:t>
            </a:r>
            <a:endParaRPr lang="es-ES" dirty="0" smtClean="0"/>
          </a:p>
          <a:p>
            <a:pPr lvl="1"/>
            <a:r>
              <a:rPr lang="es-ES" dirty="0" smtClean="0"/>
              <a:t>Cuenta con una serie de métodos divididos en tres </a:t>
            </a:r>
            <a:r>
              <a:rPr lang="es-ES" dirty="0" smtClean="0"/>
              <a:t>subconjuntos:</a:t>
            </a:r>
            <a:endParaRPr lang="es-ES" dirty="0" smtClean="0"/>
          </a:p>
          <a:p>
            <a:pPr lvl="2"/>
            <a:r>
              <a:rPr lang="es-ES" dirty="0" smtClean="0"/>
              <a:t>Métodos de </a:t>
            </a:r>
            <a:r>
              <a:rPr lang="es-ES" dirty="0" smtClean="0"/>
              <a:t>lectura.</a:t>
            </a:r>
            <a:endParaRPr lang="es-ES" dirty="0" smtClean="0"/>
          </a:p>
          <a:p>
            <a:pPr lvl="2"/>
            <a:r>
              <a:rPr lang="es-ES" dirty="0" smtClean="0"/>
              <a:t>Métodos de </a:t>
            </a:r>
            <a:r>
              <a:rPr lang="es-ES" dirty="0" smtClean="0"/>
              <a:t>escritura.</a:t>
            </a:r>
            <a:endParaRPr lang="es-ES" dirty="0" smtClean="0"/>
          </a:p>
          <a:p>
            <a:pPr lvl="2"/>
            <a:r>
              <a:rPr lang="es-ES" dirty="0" smtClean="0"/>
              <a:t>Métodos de </a:t>
            </a:r>
            <a:r>
              <a:rPr lang="es-ES" dirty="0" smtClean="0"/>
              <a:t>conversión.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765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nativos de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Date – </a:t>
            </a:r>
            <a:r>
              <a:rPr lang="es-ES" dirty="0" smtClean="0"/>
              <a:t>Métodos: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1157339"/>
              </p:ext>
            </p:extLst>
          </p:nvPr>
        </p:nvGraphicFramePr>
        <p:xfrm>
          <a:off x="179513" y="2113219"/>
          <a:ext cx="8856983" cy="3665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  <a:gridCol w="1728192"/>
                <a:gridCol w="1728193"/>
                <a:gridCol w="1656184"/>
                <a:gridCol w="2232247"/>
              </a:tblGrid>
              <a:tr h="343162">
                <a:tc gridSpan="5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Métodos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</a:tr>
              <a:tr h="34316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getDate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getTime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getUTCMonth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setMonth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setUTCMonth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getDay()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getTimezoneOffset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getUTCSeconds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setSeconds()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setUTCSeconds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getFullYear()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getUTCDate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parse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setTime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toDateString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getHours()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getUTCDay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setDate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setUTCDate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toLocaleDateString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getMilliseconds()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getUTCFullYear()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setFullYear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setUTCFullYear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toLocaleTimeString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getMinutes()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getUTCHours()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setHours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setUTCHours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toLocaleString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getMonth()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getUTCMilliseconds()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setMilliseconds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setUTCMilliseconds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toTimeString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getSeconds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getUTCMinutes()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setMinutes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setUTCMinutes()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</a:rPr>
                        <a:t>toUTCString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5103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nativos de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</a:t>
            </a:r>
            <a:r>
              <a:rPr lang="es-ES" dirty="0" err="1" smtClean="0"/>
              <a:t>Math</a:t>
            </a:r>
            <a:r>
              <a:rPr lang="es-ES" dirty="0" smtClean="0"/>
              <a:t>:</a:t>
            </a:r>
            <a:endParaRPr lang="es-ES" dirty="0" smtClean="0"/>
          </a:p>
          <a:p>
            <a:pPr lvl="1"/>
            <a:r>
              <a:rPr lang="es-ES" dirty="0" smtClean="0"/>
              <a:t>Permite realizar operaciones matemáticas complejas en </a:t>
            </a:r>
            <a:r>
              <a:rPr lang="es-ES" dirty="0" err="1" smtClean="0"/>
              <a:t>JavaScript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7336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nativos de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</a:t>
            </a:r>
            <a:r>
              <a:rPr lang="es-ES" dirty="0" err="1" smtClean="0"/>
              <a:t>Math</a:t>
            </a:r>
            <a:r>
              <a:rPr lang="es-ES" dirty="0" smtClean="0"/>
              <a:t> – Métodos y </a:t>
            </a:r>
            <a:r>
              <a:rPr lang="es-ES" dirty="0" smtClean="0"/>
              <a:t>propiedades: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7483257"/>
              </p:ext>
            </p:extLst>
          </p:nvPr>
        </p:nvGraphicFramePr>
        <p:xfrm>
          <a:off x="6660233" y="2111657"/>
          <a:ext cx="1512167" cy="36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</a:tblGrid>
              <a:tr h="34316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Propiedades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LN2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LN10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LOG2E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LOG10E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PI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SQRT1_2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SQRT2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1326099"/>
              </p:ext>
            </p:extLst>
          </p:nvPr>
        </p:nvGraphicFramePr>
        <p:xfrm>
          <a:off x="683568" y="2420888"/>
          <a:ext cx="4968552" cy="2866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  <a:gridCol w="1728192"/>
                <a:gridCol w="1728193"/>
              </a:tblGrid>
              <a:tr h="343162">
                <a:tc gridSpan="3"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800" b="1" dirty="0" smtClean="0">
                          <a:effectLst/>
                          <a:latin typeface="Times New Roman"/>
                          <a:ea typeface="Times New Roman"/>
                        </a:rPr>
                        <a:t>Métodos</a:t>
                      </a:r>
                      <a:endParaRPr lang="es-ES_tradn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</a:tr>
              <a:tr h="343162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abs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()</a:t>
                      </a:r>
                      <a:endParaRPr lang="es-ES_tradnl" sz="1400" dirty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 smtClean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exp</a:t>
                      </a:r>
                      <a:r>
                        <a:rPr lang="es-ES" sz="1400" dirty="0" smtClean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()</a:t>
                      </a:r>
                      <a:endParaRPr lang="es-ES_tradnl" sz="1400" dirty="0" smtClean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  <a:p>
                      <a:endParaRPr lang="es-ES" sz="1400" dirty="0">
                        <a:latin typeface="Courier New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 smtClean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random</a:t>
                      </a:r>
                      <a:r>
                        <a:rPr lang="es-ES" sz="1400" dirty="0" smtClean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()</a:t>
                      </a:r>
                      <a:endParaRPr lang="es-ES_tradnl" sz="1400" dirty="0" smtClean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  <a:p>
                      <a:endParaRPr lang="es-ES" sz="1400" dirty="0">
                        <a:latin typeface="Courier New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acos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()</a:t>
                      </a:r>
                      <a:endParaRPr lang="es-ES_tradnl" sz="1400" dirty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 smtClean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floor</a:t>
                      </a:r>
                      <a:r>
                        <a:rPr lang="es-ES" sz="1400" dirty="0" smtClean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()</a:t>
                      </a:r>
                      <a:endParaRPr lang="es-ES_tradnl" sz="1400" dirty="0" smtClean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round()</a:t>
                      </a:r>
                      <a:endParaRPr lang="es-ES_tradnl" sz="1400" dirty="0" smtClean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asin()</a:t>
                      </a:r>
                      <a:endParaRPr lang="es-ES_tradnl" sz="140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log()</a:t>
                      </a:r>
                      <a:endParaRPr lang="es-ES_tradnl" sz="1400" dirty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sin()</a:t>
                      </a:r>
                      <a:endParaRPr lang="es-ES_tradnl" sz="1400" dirty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atan()</a:t>
                      </a:r>
                      <a:endParaRPr lang="es-ES_tradnl" sz="140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max()</a:t>
                      </a:r>
                      <a:endParaRPr lang="es-ES_tradnl" sz="140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sqrt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()</a:t>
                      </a:r>
                      <a:endParaRPr lang="es-ES_tradnl" sz="1400" dirty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ceil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()</a:t>
                      </a:r>
                      <a:endParaRPr lang="es-ES_tradnl" sz="1400" dirty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min()</a:t>
                      </a:r>
                      <a:endParaRPr lang="es-ES_tradnl" sz="1400" dirty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400" dirty="0" smtClean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t</a:t>
                      </a:r>
                      <a:r>
                        <a:rPr lang="es-ES_tradnl" sz="1400" dirty="0" err="1" smtClean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an</a:t>
                      </a:r>
                      <a:r>
                        <a:rPr lang="es-ES_tradnl" sz="1400" dirty="0" smtClean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()</a:t>
                      </a:r>
                      <a:endParaRPr lang="es-ES_tradnl" sz="1400" dirty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19325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cos()</a:t>
                      </a:r>
                      <a:endParaRPr lang="es-ES_tradnl" sz="140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" sz="1400" dirty="0" err="1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pow</a:t>
                      </a: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  <a:cs typeface="Courier New"/>
                        </a:rPr>
                        <a:t>()</a:t>
                      </a:r>
                      <a:endParaRPr lang="es-ES_tradnl" sz="1400" dirty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endParaRPr lang="es-ES_tradnl" sz="1400" dirty="0">
                        <a:effectLst/>
                        <a:latin typeface="Courier New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427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nativos de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</a:t>
            </a:r>
            <a:r>
              <a:rPr lang="es-ES" dirty="0" err="1" smtClean="0"/>
              <a:t>Number</a:t>
            </a:r>
            <a:r>
              <a:rPr lang="es-ES" dirty="0" smtClean="0"/>
              <a:t>:</a:t>
            </a:r>
            <a:endParaRPr lang="es-ES" dirty="0" smtClean="0"/>
          </a:p>
          <a:p>
            <a:pPr lvl="1"/>
            <a:r>
              <a:rPr lang="es-ES" dirty="0" smtClean="0"/>
              <a:t>Permite realizar tareas relacionadas con tipos de datos </a:t>
            </a:r>
            <a:r>
              <a:rPr lang="es-ES" dirty="0" smtClean="0"/>
              <a:t>numéricos.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3 – </a:t>
            </a:r>
            <a:r>
              <a:rPr lang="is-IS" dirty="0" smtClean="0"/>
              <a:t>Utilización de los objetos predefinidos de 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601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4296</Words>
  <Application>Microsoft Office PowerPoint</Application>
  <PresentationFormat>Presentación en pantalla (4:3)</PresentationFormat>
  <Paragraphs>704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Tema de Office</vt:lpstr>
      <vt:lpstr>DESARROLLO WEB  EN ENTORNO CLIENTE</vt:lpstr>
      <vt:lpstr>Objetos nativos de JavaScript</vt:lpstr>
      <vt:lpstr>Objetos nativos de JavaScript</vt:lpstr>
      <vt:lpstr>Objetos nativos de JavaScript</vt:lpstr>
      <vt:lpstr>Objetos nativos de JavaScript</vt:lpstr>
      <vt:lpstr>Objetos nativos de JavaScript</vt:lpstr>
      <vt:lpstr>Objetos nativos de JavaScript</vt:lpstr>
      <vt:lpstr>Objetos nativos de JavaScript</vt:lpstr>
      <vt:lpstr>Objetos nativos de JavaScript</vt:lpstr>
      <vt:lpstr>Objetos nativos de JavaScript</vt:lpstr>
      <vt:lpstr>Objetos nativos de JavaScript</vt:lpstr>
      <vt:lpstr>Objetos nativos de JavaScript</vt:lpstr>
      <vt:lpstr>Interacción de los objetos con el navegador</vt:lpstr>
      <vt:lpstr>Interacción de los objetos con el navegador</vt:lpstr>
      <vt:lpstr>Interacción de los objetos con el navegador</vt:lpstr>
      <vt:lpstr>Interacción de los objetos con el navegador</vt:lpstr>
      <vt:lpstr>Interacción de los objetos con el navegador</vt:lpstr>
      <vt:lpstr>Interacción de los objetos con el navegador</vt:lpstr>
      <vt:lpstr>Interacción de los objetos con el navegador</vt:lpstr>
      <vt:lpstr>Interacción de los objetos con el navegador</vt:lpstr>
      <vt:lpstr>Interacción de los objetos con el navegador</vt:lpstr>
      <vt:lpstr>Interacción de los objetos con el navegador</vt:lpstr>
      <vt:lpstr>Interacción de los objetos con el navegador</vt:lpstr>
      <vt:lpstr>Interacción de los objetos con el navegador</vt:lpstr>
      <vt:lpstr>Interacción de los objetos con el navegador</vt:lpstr>
      <vt:lpstr>Generación de elementos HTML desde código</vt:lpstr>
      <vt:lpstr>Generación de elementos HTML desde código</vt:lpstr>
      <vt:lpstr>Generación de elementos HTML desde código</vt:lpstr>
      <vt:lpstr>Generación de elementos HTML desde código</vt:lpstr>
      <vt:lpstr>Generación de elementos HTML desde código</vt:lpstr>
      <vt:lpstr>Aplicaciones prácticas de los marcos</vt:lpstr>
      <vt:lpstr>Aplicaciones prácticas de los marcos</vt:lpstr>
      <vt:lpstr>Aplicaciones prácticas de los marcos</vt:lpstr>
      <vt:lpstr>Aplicaciones prácticas de los marcos</vt:lpstr>
      <vt:lpstr>Aplicaciones prácticas de los marcos</vt:lpstr>
      <vt:lpstr>Aplicaciones prácticas de los marcos</vt:lpstr>
      <vt:lpstr>Aplicaciones prácticas de los marcos</vt:lpstr>
      <vt:lpstr>Aplicaciones prácticas de los marcos</vt:lpstr>
      <vt:lpstr>Gestión de las ventanas</vt:lpstr>
      <vt:lpstr>Gestión de las ventanas</vt:lpstr>
      <vt:lpstr>Gestión de las ventanas</vt:lpstr>
      <vt:lpstr>Gestión de las ventanas</vt:lpstr>
      <vt:lpstr>Gestión de las ventanas</vt:lpstr>
      <vt:lpstr>Gestión de las ventanas</vt:lpstr>
      <vt:lpstr>Gestión de las ventanas</vt:lpstr>
      <vt:lpstr>Gestión de las ventanas</vt:lpstr>
      <vt:lpstr>Gestión de las ventanas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jenifer.verde</cp:lastModifiedBy>
  <cp:revision>42</cp:revision>
  <dcterms:created xsi:type="dcterms:W3CDTF">2012-04-05T17:12:23Z</dcterms:created>
  <dcterms:modified xsi:type="dcterms:W3CDTF">2012-07-26T09:47:06Z</dcterms:modified>
</cp:coreProperties>
</file>