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300" r:id="rId2"/>
    <p:sldId id="334" r:id="rId3"/>
    <p:sldId id="335" r:id="rId4"/>
    <p:sldId id="332" r:id="rId5"/>
    <p:sldId id="325" r:id="rId6"/>
  </p:sldIdLst>
  <p:sldSz cx="9144000" cy="6858000" type="screen4x3"/>
  <p:notesSz cx="7099300" cy="1022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0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82528" autoAdjust="0"/>
  </p:normalViewPr>
  <p:slideViewPr>
    <p:cSldViewPr>
      <p:cViewPr varScale="1">
        <p:scale>
          <a:sx n="95" d="100"/>
          <a:sy n="95" d="100"/>
        </p:scale>
        <p:origin x="2008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06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1830" y="-102"/>
      </p:cViewPr>
      <p:guideLst>
        <p:guide orient="horz" pos="3220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175"/>
          </a:xfrm>
          <a:prstGeom prst="rect">
            <a:avLst/>
          </a:prstGeom>
        </p:spPr>
        <p:txBody>
          <a:bodyPr vert="horz" lIns="98965" tIns="49483" rIns="98965" bIns="49483" rtlCol="0"/>
          <a:lstStyle>
            <a:lvl1pPr algn="l">
              <a:defRPr sz="1300"/>
            </a:lvl1pPr>
          </a:lstStyle>
          <a:p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0553"/>
            <a:ext cx="3076363" cy="511175"/>
          </a:xfrm>
          <a:prstGeom prst="rect">
            <a:avLst/>
          </a:prstGeom>
        </p:spPr>
        <p:txBody>
          <a:bodyPr vert="horz" lIns="98965" tIns="49483" rIns="98965" bIns="49483" rtlCol="0" anchor="b"/>
          <a:lstStyle>
            <a:lvl1pPr algn="l">
              <a:defRPr sz="1300"/>
            </a:lvl1pPr>
          </a:lstStyle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10553"/>
            <a:ext cx="3076363" cy="511175"/>
          </a:xfrm>
          <a:prstGeom prst="rect">
            <a:avLst/>
          </a:prstGeom>
        </p:spPr>
        <p:txBody>
          <a:bodyPr vert="horz" lIns="98965" tIns="49483" rIns="98965" bIns="49483" rtlCol="0" anchor="b"/>
          <a:lstStyle>
            <a:lvl1pPr algn="r">
              <a:defRPr sz="1300"/>
            </a:lvl1pPr>
          </a:lstStyle>
          <a:p>
            <a:fld id="{BA2A2611-456E-4B0D-A851-682AFBC0F6C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4626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39A24-356E-4A9D-8F30-0687180299B0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7938"/>
            <a:ext cx="4600575" cy="3451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19663"/>
            <a:ext cx="5680075" cy="4025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657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10738"/>
            <a:ext cx="307657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100F5-CF42-4429-8A7D-F1E2C48AFA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70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tejo.tecnico.ulisboa.pt -</a:t>
            </a:r>
            <a:r>
              <a:rPr lang="en-GB" b="1" dirty="0"/>
              <a:t>193.136.138.142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Porto: 58011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3100F5-CF42-4429-8A7D-F1E2C48AFAA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466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i="1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player ID</a:t>
            </a:r>
            <a:r>
              <a:rPr lang="en-GB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 </a:t>
            </a:r>
            <a:r>
              <a:rPr lang="en-GB" sz="1800" i="1" dirty="0">
                <a:effectLst/>
                <a:latin typeface="Courier New" panose="02070309020205020404" pitchFamily="49" charset="0"/>
                <a:ea typeface="Batang" panose="02030600000101010101" pitchFamily="18" charset="-127"/>
                <a:cs typeface="Times New Roman" panose="02020603050405020304" pitchFamily="18" charset="0"/>
              </a:rPr>
              <a:t>PLID</a:t>
            </a:r>
            <a:r>
              <a:rPr lang="en-GB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, a 6‑digit IST student number</a:t>
            </a:r>
          </a:p>
          <a:p>
            <a:r>
              <a:rPr lang="fr-FR" sz="1200" i="1" dirty="0" err="1">
                <a:effectLst/>
                <a:latin typeface="Courier New" panose="02070309020205020404" pitchFamily="49" charset="0"/>
                <a:ea typeface="Batang" panose="02030600000101010101" pitchFamily="18" charset="-127"/>
                <a:cs typeface="Times New Roman" panose="02020603050405020304" pitchFamily="18" charset="0"/>
              </a:rPr>
              <a:t>max_errors</a:t>
            </a:r>
            <a:r>
              <a:rPr lang="en-GB" sz="12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 = 7; 8 or 9 - for word lengths &lt;6 letters; [7,10]; &gt;= 11 letters </a:t>
            </a:r>
          </a:p>
          <a:p>
            <a:endParaRPr lang="en-GB" sz="1800" u="sng" dirty="0">
              <a:effectLst/>
              <a:latin typeface="Times New Roman" panose="02020603050405020304" pitchFamily="18" charset="0"/>
              <a:ea typeface="Batang" panose="0203060000010101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3100F5-CF42-4429-8A7D-F1E2C48AFAA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694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The debug command starts a new game specifying a priori the secret key to be guessed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3100F5-CF42-4429-8A7D-F1E2C48AFAA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950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000232" y="3429000"/>
            <a:ext cx="6858000" cy="614370"/>
          </a:xfrm>
        </p:spPr>
        <p:txBody>
          <a:bodyPr anchor="ctr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000232" y="4071942"/>
            <a:ext cx="6858000" cy="376252"/>
          </a:xfrm>
        </p:spPr>
        <p:txBody>
          <a:bodyPr anchor="ctr"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FCEC810-3514-46C5-9E00-5DF88CDB628A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F14F00D-83FC-420D-AAEC-80DE2CE4405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C810-3514-46C5-9E00-5DF88CDB628A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F00D-83FC-420D-AAEC-80DE2CE4405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C810-3514-46C5-9E00-5DF88CDB628A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F00D-83FC-420D-AAEC-80DE2CE440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-24"/>
            <a:ext cx="8229600" cy="642958"/>
          </a:xfrm>
        </p:spPr>
        <p:txBody>
          <a:bodyPr lIns="288000"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C810-3514-46C5-9E00-5DF88CDB628A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F00D-83FC-420D-AAEC-80DE2CE440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BFCEC810-3514-46C5-9E00-5DF88CDB628A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F14F00D-83FC-420D-AAEC-80DE2CE440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C810-3514-46C5-9E00-5DF88CDB628A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F00D-83FC-420D-AAEC-80DE2CE440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C810-3514-46C5-9E00-5DF88CDB628A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F00D-83FC-420D-AAEC-80DE2CE440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C810-3514-46C5-9E00-5DF88CDB628A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F00D-83FC-420D-AAEC-80DE2CE440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C810-3514-46C5-9E00-5DF88CDB628A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F00D-83FC-420D-AAEC-80DE2CE440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C810-3514-46C5-9E00-5DF88CDB628A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F00D-83FC-420D-AAEC-80DE2CE440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C810-3514-46C5-9E00-5DF88CDB628A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F00D-83FC-420D-AAEC-80DE2CE440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FCEC810-3514-46C5-9E00-5DF88CDB628A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F14F00D-83FC-420D-AAEC-80DE2CE4405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96415" y="597455"/>
            <a:ext cx="8352928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itchFamily="49" charset="0"/>
              </a:rPr>
              <a:t>Redes</a:t>
            </a:r>
            <a:r>
              <a:rPr lang="en-US" sz="2800" dirty="0">
                <a:latin typeface="Consolas" pitchFamily="49" charset="0"/>
              </a:rPr>
              <a:t> de </a:t>
            </a:r>
            <a:r>
              <a:rPr lang="en-US" sz="2800" dirty="0" err="1">
                <a:latin typeface="Consolas" pitchFamily="49" charset="0"/>
              </a:rPr>
              <a:t>Computadores</a:t>
            </a:r>
            <a:endParaRPr lang="en-US" sz="2800" dirty="0">
              <a:latin typeface="Consolas" pitchFamily="49" charset="0"/>
            </a:endParaRPr>
          </a:p>
          <a:p>
            <a:r>
              <a:rPr lang="en-GB" sz="2800" dirty="0">
                <a:latin typeface="Consolas" pitchFamily="49" charset="0"/>
              </a:rPr>
              <a:t>2024/2025</a:t>
            </a:r>
          </a:p>
          <a:p>
            <a:endParaRPr lang="en-GB" sz="2000" dirty="0">
              <a:latin typeface="Consolas" pitchFamily="49" charset="0"/>
            </a:endParaRPr>
          </a:p>
          <a:p>
            <a:endParaRPr lang="en-GB" sz="2000" dirty="0">
              <a:latin typeface="Consolas" pitchFamily="49" charset="0"/>
            </a:endParaRPr>
          </a:p>
          <a:p>
            <a:endParaRPr lang="en-GB" sz="2000" dirty="0">
              <a:latin typeface="Consolas" pitchFamily="49" charset="0"/>
            </a:endParaRPr>
          </a:p>
          <a:p>
            <a:r>
              <a:rPr lang="en-GB" sz="3200" b="1" i="1" dirty="0">
                <a:latin typeface="Consolas" pitchFamily="49" charset="0"/>
              </a:rPr>
              <a:t>  </a:t>
            </a:r>
            <a:r>
              <a:rPr lang="en-GB" sz="3200" b="1" i="1" dirty="0" err="1">
                <a:latin typeface="Consolas" pitchFamily="49" charset="0"/>
              </a:rPr>
              <a:t>Introdução</a:t>
            </a:r>
            <a:r>
              <a:rPr lang="en-GB" sz="3200" b="1" i="1" dirty="0">
                <a:latin typeface="Consolas" pitchFamily="49" charset="0"/>
              </a:rPr>
              <a:t> </a:t>
            </a:r>
            <a:r>
              <a:rPr lang="en-GB" sz="3200" b="1" i="1" dirty="0" err="1">
                <a:latin typeface="Consolas" pitchFamily="49" charset="0"/>
              </a:rPr>
              <a:t>ao</a:t>
            </a:r>
            <a:r>
              <a:rPr lang="en-GB" sz="3200" b="1" i="1" dirty="0">
                <a:latin typeface="Consolas" pitchFamily="49" charset="0"/>
              </a:rPr>
              <a:t> </a:t>
            </a:r>
            <a:r>
              <a:rPr lang="en-GB" sz="3200" b="1" i="1" dirty="0" err="1">
                <a:latin typeface="Consolas" pitchFamily="49" charset="0"/>
              </a:rPr>
              <a:t>Projecto</a:t>
            </a:r>
            <a:r>
              <a:rPr lang="en-GB" sz="3200" b="1" i="1" dirty="0">
                <a:latin typeface="Consolas" pitchFamily="49" charset="0"/>
              </a:rPr>
              <a:t>:</a:t>
            </a:r>
            <a:br>
              <a:rPr lang="en-GB" sz="3200" b="1" i="1" dirty="0">
                <a:latin typeface="Consolas" pitchFamily="49" charset="0"/>
              </a:rPr>
            </a:br>
            <a:r>
              <a:rPr lang="en-GB" sz="3200" b="1" i="1" dirty="0">
                <a:latin typeface="Consolas" pitchFamily="49" charset="0"/>
              </a:rPr>
              <a:t>  </a:t>
            </a:r>
            <a:r>
              <a:rPr lang="en-GB" sz="3200" b="1" i="1" dirty="0">
                <a:solidFill>
                  <a:schemeClr val="accent6"/>
                </a:solidFill>
                <a:latin typeface="Consolas" pitchFamily="49" charset="0"/>
              </a:rPr>
              <a:t>“RC Master Mind”</a:t>
            </a:r>
          </a:p>
          <a:p>
            <a:endParaRPr lang="en-GB" dirty="0">
              <a:latin typeface="Consolas" pitchFamily="49" charset="0"/>
            </a:endParaRPr>
          </a:p>
          <a:p>
            <a:endParaRPr lang="en-GB" sz="2400" dirty="0">
              <a:latin typeface="Consolas" pitchFamily="49" charset="0"/>
            </a:endParaRPr>
          </a:p>
          <a:p>
            <a:pPr marL="2286000" lvl="4" indent="-457200" algn="r"/>
            <a:endParaRPr lang="en-GB" sz="2000" i="1" dirty="0">
              <a:latin typeface="Consolas" pitchFamily="49" charset="0"/>
            </a:endParaRPr>
          </a:p>
          <a:p>
            <a:pPr marL="2286000" lvl="4" indent="-457200" algn="r"/>
            <a:endParaRPr lang="en-GB" sz="2000" i="1" dirty="0">
              <a:latin typeface="Consolas" pitchFamily="49" charset="0"/>
            </a:endParaRPr>
          </a:p>
          <a:p>
            <a:pPr marL="2286000" lvl="4" indent="-457200" algn="r"/>
            <a:endParaRPr lang="en-GB" sz="2000" i="1" dirty="0">
              <a:latin typeface="Consolas" pitchFamily="49" charset="0"/>
            </a:endParaRPr>
          </a:p>
          <a:p>
            <a:pPr marL="2286000" lvl="4" indent="-457200" algn="r"/>
            <a:endParaRPr lang="en-GB" sz="2000" i="1" dirty="0">
              <a:latin typeface="Consolas" pitchFamily="49" charset="0"/>
            </a:endParaRPr>
          </a:p>
          <a:p>
            <a:pPr marL="2286000" lvl="4" indent="-457200" algn="r"/>
            <a:endParaRPr lang="en-GB" sz="2000" i="1" dirty="0">
              <a:latin typeface="Consolas" pitchFamily="49" charset="0"/>
            </a:endParaRPr>
          </a:p>
          <a:p>
            <a:pPr marL="2286000" lvl="4" indent="-457200" algn="r"/>
            <a:endParaRPr lang="en-GB" sz="2000" i="1" dirty="0">
              <a:latin typeface="Consolas" pitchFamily="49" charset="0"/>
            </a:endParaRPr>
          </a:p>
          <a:p>
            <a:pPr marL="2286000" lvl="4" indent="-457200" algn="r"/>
            <a:r>
              <a:rPr lang="en-GB" sz="2000" i="1" dirty="0">
                <a:latin typeface="Consolas" pitchFamily="49" charset="0"/>
              </a:rPr>
              <a:t>IST LEIC-A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B3994C-1C4C-89D5-0E93-EDB093C295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578" y="597455"/>
            <a:ext cx="2467422" cy="4392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F53B162-B45E-444D-858A-3CA1C32BA853}"/>
              </a:ext>
            </a:extLst>
          </p:cNvPr>
          <p:cNvSpPr/>
          <p:nvPr/>
        </p:nvSpPr>
        <p:spPr>
          <a:xfrm>
            <a:off x="2409147" y="3773594"/>
            <a:ext cx="5259197" cy="30397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Consolas" pitchFamily="49" charset="0"/>
              </a:rPr>
              <a:t>$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7544FAB-BFAE-43DC-B6C6-E2BE303A69D6}"/>
              </a:ext>
            </a:extLst>
          </p:cNvPr>
          <p:cNvSpPr/>
          <p:nvPr/>
        </p:nvSpPr>
        <p:spPr>
          <a:xfrm>
            <a:off x="2406585" y="4136993"/>
            <a:ext cx="50457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  New game started (max 120 sec)</a:t>
            </a:r>
          </a:p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&gt;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563E75E-1F45-44B4-BDE3-FE5F70ABEC05}"/>
              </a:ext>
            </a:extLst>
          </p:cNvPr>
          <p:cNvSpPr/>
          <p:nvPr/>
        </p:nvSpPr>
        <p:spPr>
          <a:xfrm>
            <a:off x="2470818" y="5730938"/>
            <a:ext cx="39228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 </a:t>
            </a:r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WELL DONE! You guessed the key in 3 trials</a:t>
            </a:r>
          </a:p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&gt;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E18AAF3-8561-4A3E-844D-B5AB1DC00E7C}"/>
              </a:ext>
            </a:extLst>
          </p:cNvPr>
          <p:cNvSpPr/>
          <p:nvPr/>
        </p:nvSpPr>
        <p:spPr>
          <a:xfrm>
            <a:off x="2478592" y="4797152"/>
            <a:ext cx="44999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  </a:t>
            </a:r>
            <a:r>
              <a:rPr lang="en-US" sz="1200" dirty="0" err="1">
                <a:solidFill>
                  <a:srgbClr val="0070C0"/>
                </a:solidFill>
                <a:latin typeface="Consolas" pitchFamily="49" charset="0"/>
              </a:rPr>
              <a:t>nB</a:t>
            </a:r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 = 2, </a:t>
            </a:r>
            <a:r>
              <a:rPr lang="en-US" sz="1200" dirty="0" err="1">
                <a:solidFill>
                  <a:srgbClr val="0070C0"/>
                </a:solidFill>
                <a:latin typeface="Consolas" pitchFamily="49" charset="0"/>
              </a:rPr>
              <a:t>nW</a:t>
            </a:r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 = 1</a:t>
            </a:r>
          </a:p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ED89FE-09FE-41D2-AFD9-D53071C04EC3}"/>
              </a:ext>
            </a:extLst>
          </p:cNvPr>
          <p:cNvSpPr/>
          <p:nvPr/>
        </p:nvSpPr>
        <p:spPr>
          <a:xfrm>
            <a:off x="2406585" y="303778"/>
            <a:ext cx="5261759" cy="16279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Consolas" pitchFamily="49" charset="0"/>
              </a:rPr>
              <a:t>$ ./GS –p 58000 –v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1375" y="89634"/>
            <a:ext cx="16802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solidFill>
                  <a:prstClr val="black"/>
                </a:solidFill>
              </a:rPr>
              <a:t>2 componentes: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PT" i="1" dirty="0" err="1">
                <a:solidFill>
                  <a:prstClr val="black"/>
                </a:solidFill>
              </a:rPr>
              <a:t>player</a:t>
            </a:r>
            <a:r>
              <a:rPr lang="pt-PT" i="1" dirty="0">
                <a:solidFill>
                  <a:prstClr val="black"/>
                </a:solidFill>
              </a:rPr>
              <a:t>, G</a:t>
            </a:r>
            <a:r>
              <a:rPr lang="pt-PT" dirty="0">
                <a:solidFill>
                  <a:prstClr val="black"/>
                </a:solidFill>
              </a:rPr>
              <a:t>S</a:t>
            </a:r>
            <a:endParaRPr lang="pt-PT" i="1" dirty="0"/>
          </a:p>
        </p:txBody>
      </p:sp>
      <p:sp>
        <p:nvSpPr>
          <p:cNvPr id="31" name="Rectangle 30"/>
          <p:cNvSpPr/>
          <p:nvPr/>
        </p:nvSpPr>
        <p:spPr>
          <a:xfrm>
            <a:off x="4464810" y="1988840"/>
            <a:ext cx="608866" cy="377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</a:rPr>
              <a:t>TCP</a:t>
            </a:r>
            <a:endParaRPr lang="pt-PT" dirty="0"/>
          </a:p>
        </p:txBody>
      </p:sp>
      <p:sp>
        <p:nvSpPr>
          <p:cNvPr id="39" name="Rectangle 38"/>
          <p:cNvSpPr/>
          <p:nvPr/>
        </p:nvSpPr>
        <p:spPr>
          <a:xfrm>
            <a:off x="2458146" y="4310626"/>
            <a:ext cx="12891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 try R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</a:rPr>
              <a:t>R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P P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335357" y="2004117"/>
            <a:ext cx="15440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SNG 101101 120\n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411760" y="6423719"/>
            <a:ext cx="694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 exit</a:t>
            </a:r>
          </a:p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$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598035" y="489250"/>
            <a:ext cx="46875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PLID=101101: new game (max 120 sec); Colors: R Y G </a:t>
            </a:r>
            <a:r>
              <a:rPr lang="en-US" sz="1200" dirty="0" err="1">
                <a:solidFill>
                  <a:srgbClr val="0070C0"/>
                </a:solidFill>
                <a:latin typeface="Consolas" pitchFamily="49" charset="0"/>
              </a:rPr>
              <a:t>G</a:t>
            </a:r>
            <a:endParaRPr lang="en-US" sz="1200" dirty="0">
              <a:solidFill>
                <a:srgbClr val="0070C0"/>
              </a:solidFill>
              <a:latin typeface="Consolas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341431" y="2160825"/>
            <a:ext cx="8643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RSG OK\n</a:t>
            </a:r>
          </a:p>
        </p:txBody>
      </p:sp>
      <p:sp>
        <p:nvSpPr>
          <p:cNvPr id="85" name="Rectangle 84"/>
          <p:cNvSpPr/>
          <p:nvPr/>
        </p:nvSpPr>
        <p:spPr>
          <a:xfrm>
            <a:off x="2583451" y="841825"/>
            <a:ext cx="47724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PLID=101101: try R G </a:t>
            </a:r>
            <a:r>
              <a:rPr lang="en-US" sz="1200" dirty="0" err="1">
                <a:solidFill>
                  <a:srgbClr val="0070C0"/>
                </a:solidFill>
                <a:latin typeface="Consolas" pitchFamily="49" charset="0"/>
              </a:rPr>
              <a:t>G</a:t>
            </a:r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 B – </a:t>
            </a:r>
            <a:r>
              <a:rPr lang="en-US" sz="1200" dirty="0" err="1">
                <a:solidFill>
                  <a:srgbClr val="0070C0"/>
                </a:solidFill>
                <a:latin typeface="Consolas" pitchFamily="49" charset="0"/>
              </a:rPr>
              <a:t>nB</a:t>
            </a:r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 = 2, </a:t>
            </a:r>
            <a:r>
              <a:rPr lang="en-US" sz="1200" dirty="0" err="1">
                <a:solidFill>
                  <a:srgbClr val="0070C0"/>
                </a:solidFill>
                <a:latin typeface="Consolas" pitchFamily="49" charset="0"/>
              </a:rPr>
              <a:t>nW</a:t>
            </a:r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 = 1; not guessed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585084" y="648081"/>
            <a:ext cx="47724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PLID=101101: try R </a:t>
            </a:r>
            <a:r>
              <a:rPr lang="en-US" sz="1200" dirty="0" err="1">
                <a:solidFill>
                  <a:srgbClr val="0070C0"/>
                </a:solidFill>
                <a:latin typeface="Consolas" pitchFamily="49" charset="0"/>
              </a:rPr>
              <a:t>R</a:t>
            </a:r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 P </a:t>
            </a:r>
            <a:r>
              <a:rPr lang="en-US" sz="1200" dirty="0" err="1">
                <a:solidFill>
                  <a:srgbClr val="0070C0"/>
                </a:solidFill>
                <a:latin typeface="Consolas" pitchFamily="49" charset="0"/>
              </a:rPr>
              <a:t>P</a:t>
            </a:r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 – </a:t>
            </a:r>
            <a:r>
              <a:rPr lang="en-US" sz="1200" dirty="0" err="1">
                <a:solidFill>
                  <a:srgbClr val="0070C0"/>
                </a:solidFill>
                <a:latin typeface="Consolas" pitchFamily="49" charset="0"/>
              </a:rPr>
              <a:t>nB</a:t>
            </a:r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 = 1, </a:t>
            </a:r>
            <a:r>
              <a:rPr lang="en-US" sz="1200" dirty="0" err="1">
                <a:solidFill>
                  <a:srgbClr val="0070C0"/>
                </a:solidFill>
                <a:latin typeface="Consolas" pitchFamily="49" charset="0"/>
              </a:rPr>
              <a:t>nW</a:t>
            </a:r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 = 0; not guessed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2347743" y="2323869"/>
            <a:ext cx="20537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TRY 101101 R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</a:rPr>
              <a:t>R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P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</a:rPr>
              <a:t>P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1\n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2343919" y="2497974"/>
            <a:ext cx="13740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RTR OK 1 1 0\n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2340508" y="2656741"/>
            <a:ext cx="20537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TRY 101101 R G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</a:rPr>
              <a:t>G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B 2\n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2335357" y="2824576"/>
            <a:ext cx="13740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RTR OK 2 2 1\n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5104822" y="2162961"/>
            <a:ext cx="12041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STR 101101\n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5104822" y="2340546"/>
            <a:ext cx="40927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RST ACT 101101_game.txt 62</a:t>
            </a:r>
            <a:br>
              <a:rPr lang="en-US" sz="1200" dirty="0">
                <a:solidFill>
                  <a:prstClr val="black"/>
                </a:solidFill>
                <a:latin typeface="Consolas" pitchFamily="49" charset="0"/>
              </a:rPr>
            </a:br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       1 - R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</a:rPr>
              <a:t>R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P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</a:rPr>
              <a:t>P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</a:rPr>
              <a:t>nB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=1,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</a:rPr>
              <a:t>nW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=0\n</a:t>
            </a:r>
          </a:p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       2 - R G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</a:rPr>
              <a:t>G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B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</a:rPr>
              <a:t>nB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=2,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</a:rPr>
              <a:t>nW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=1 – 73 s to go!\n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2341062" y="2987444"/>
            <a:ext cx="20537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TRY 101101 R Y G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</a:rPr>
              <a:t>G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3\n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04EE5E7-CD25-49E1-B6AF-2006E3C9DD58}"/>
              </a:ext>
            </a:extLst>
          </p:cNvPr>
          <p:cNvSpPr/>
          <p:nvPr/>
        </p:nvSpPr>
        <p:spPr>
          <a:xfrm>
            <a:off x="2328266" y="3501008"/>
            <a:ext cx="22236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player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: </a:t>
            </a:r>
            <a:r>
              <a:rPr lang="en-US" sz="1200" dirty="0">
                <a:solidFill>
                  <a:srgbClr val="FF0000"/>
                </a:solidFill>
                <a:latin typeface="Consolas" pitchFamily="49" charset="0"/>
              </a:rPr>
              <a:t>douro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.ist.utl.pt</a:t>
            </a:r>
            <a:endParaRPr lang="pt-PT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B42C94-88A1-4CF7-9231-8B647E674B9A}"/>
              </a:ext>
            </a:extLst>
          </p:cNvPr>
          <p:cNvSpPr/>
          <p:nvPr/>
        </p:nvSpPr>
        <p:spPr>
          <a:xfrm>
            <a:off x="2407133" y="44624"/>
            <a:ext cx="17988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GS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: </a:t>
            </a:r>
            <a:r>
              <a:rPr lang="en-US" sz="1200" dirty="0">
                <a:solidFill>
                  <a:srgbClr val="FF0000"/>
                </a:solidFill>
                <a:latin typeface="Consolas" pitchFamily="49" charset="0"/>
              </a:rPr>
              <a:t>lima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.ist.utl.pt</a:t>
            </a:r>
            <a:endParaRPr lang="pt-PT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4FA3701-B7F0-4E85-B326-E508EACC3BE1}"/>
              </a:ext>
            </a:extLst>
          </p:cNvPr>
          <p:cNvSpPr/>
          <p:nvPr/>
        </p:nvSpPr>
        <p:spPr>
          <a:xfrm>
            <a:off x="2448866" y="3756886"/>
            <a:ext cx="26484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latin typeface="Consolas" pitchFamily="49" charset="0"/>
              </a:rPr>
              <a:t> ./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player –n </a:t>
            </a:r>
            <a:r>
              <a:rPr lang="en-US" sz="1200" i="1" dirty="0" err="1">
                <a:solidFill>
                  <a:srgbClr val="FF0000"/>
                </a:solidFill>
                <a:latin typeface="Consolas" pitchFamily="49" charset="0"/>
              </a:rPr>
              <a:t>lima_IP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–p 58000</a:t>
            </a:r>
            <a:endParaRPr lang="en-US" sz="1200" i="1" dirty="0">
              <a:solidFill>
                <a:srgbClr val="FF0000"/>
              </a:solidFill>
              <a:latin typeface="Consolas" pitchFamily="49" charset="0"/>
            </a:endParaRPr>
          </a:p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&gt;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18BB560-085A-475A-8DE2-0AA3CCA57624}"/>
              </a:ext>
            </a:extLst>
          </p:cNvPr>
          <p:cNvSpPr/>
          <p:nvPr/>
        </p:nvSpPr>
        <p:spPr>
          <a:xfrm>
            <a:off x="2478593" y="4479503"/>
            <a:ext cx="47863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  </a:t>
            </a:r>
            <a:r>
              <a:rPr lang="en-US" sz="1200" dirty="0" err="1">
                <a:solidFill>
                  <a:srgbClr val="0070C0"/>
                </a:solidFill>
                <a:latin typeface="Consolas" pitchFamily="49" charset="0"/>
              </a:rPr>
              <a:t>nB</a:t>
            </a:r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 = 1, </a:t>
            </a:r>
            <a:r>
              <a:rPr lang="en-US" sz="1200" dirty="0" err="1">
                <a:solidFill>
                  <a:srgbClr val="0070C0"/>
                </a:solidFill>
                <a:latin typeface="Consolas" pitchFamily="49" charset="0"/>
              </a:rPr>
              <a:t>nW</a:t>
            </a:r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 = 0</a:t>
            </a:r>
          </a:p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&gt;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E8B983B-153A-43AC-8E70-06EB796E5B0E}"/>
              </a:ext>
            </a:extLst>
          </p:cNvPr>
          <p:cNvSpPr/>
          <p:nvPr/>
        </p:nvSpPr>
        <p:spPr>
          <a:xfrm>
            <a:off x="2478593" y="4653136"/>
            <a:ext cx="12891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 try R G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</a:rPr>
              <a:t>G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B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2E3C520-1758-46A1-9473-8DE9F9501221}"/>
              </a:ext>
            </a:extLst>
          </p:cNvPr>
          <p:cNvSpPr/>
          <p:nvPr/>
        </p:nvSpPr>
        <p:spPr>
          <a:xfrm>
            <a:off x="2473207" y="4952201"/>
            <a:ext cx="12891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</a:rPr>
              <a:t>show_trials</a:t>
            </a:r>
            <a:endParaRPr lang="en-US" sz="1200" dirty="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EB7409F-5D18-4001-A893-9DE04321A2A0}"/>
              </a:ext>
            </a:extLst>
          </p:cNvPr>
          <p:cNvSpPr/>
          <p:nvPr/>
        </p:nvSpPr>
        <p:spPr>
          <a:xfrm>
            <a:off x="2526085" y="1041837"/>
            <a:ext cx="48574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 PLID=101101: show trials: “101101_game.txt” (62 bytes)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F3131DB-65D9-4B46-BF8C-BB71CEB1566E}"/>
              </a:ext>
            </a:extLst>
          </p:cNvPr>
          <p:cNvSpPr/>
          <p:nvPr/>
        </p:nvSpPr>
        <p:spPr>
          <a:xfrm>
            <a:off x="2478592" y="5110999"/>
            <a:ext cx="53337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  received trials file: “101101_game.txt</a:t>
            </a:r>
            <a:r>
              <a:rPr lang="en-US" sz="1200">
                <a:solidFill>
                  <a:srgbClr val="0070C0"/>
                </a:solidFill>
                <a:latin typeface="Consolas" pitchFamily="49" charset="0"/>
              </a:rPr>
              <a:t>” (62 </a:t>
            </a:r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bytes)</a:t>
            </a:r>
            <a:br>
              <a:rPr lang="en-US" sz="1200" dirty="0">
                <a:solidFill>
                  <a:srgbClr val="0070C0"/>
                </a:solidFill>
                <a:latin typeface="Consolas" pitchFamily="49" charset="0"/>
              </a:rPr>
            </a:br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                        1 - R </a:t>
            </a:r>
            <a:r>
              <a:rPr lang="en-US" sz="1200" dirty="0" err="1">
                <a:solidFill>
                  <a:srgbClr val="0070C0"/>
                </a:solidFill>
                <a:latin typeface="Consolas" pitchFamily="49" charset="0"/>
              </a:rPr>
              <a:t>R</a:t>
            </a:r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 P </a:t>
            </a:r>
            <a:r>
              <a:rPr lang="en-US" sz="1200" dirty="0" err="1">
                <a:solidFill>
                  <a:srgbClr val="0070C0"/>
                </a:solidFill>
                <a:latin typeface="Consolas" pitchFamily="49" charset="0"/>
              </a:rPr>
              <a:t>P</a:t>
            </a:r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onsolas" pitchFamily="49" charset="0"/>
              </a:rPr>
              <a:t>nB</a:t>
            </a:r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=1, </a:t>
            </a:r>
            <a:r>
              <a:rPr lang="en-US" sz="1200" dirty="0" err="1">
                <a:solidFill>
                  <a:srgbClr val="0070C0"/>
                </a:solidFill>
                <a:latin typeface="Consolas" pitchFamily="49" charset="0"/>
              </a:rPr>
              <a:t>nW</a:t>
            </a:r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=0 </a:t>
            </a:r>
          </a:p>
          <a:p>
            <a:pPr lvl="0"/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                        2 - R G </a:t>
            </a:r>
            <a:r>
              <a:rPr lang="en-US" sz="1200" dirty="0" err="1">
                <a:solidFill>
                  <a:srgbClr val="0070C0"/>
                </a:solidFill>
                <a:latin typeface="Consolas" pitchFamily="49" charset="0"/>
              </a:rPr>
              <a:t>G</a:t>
            </a:r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 B </a:t>
            </a:r>
            <a:r>
              <a:rPr lang="en-US" sz="1200" dirty="0" err="1">
                <a:solidFill>
                  <a:srgbClr val="0070C0"/>
                </a:solidFill>
                <a:latin typeface="Consolas" pitchFamily="49" charset="0"/>
              </a:rPr>
              <a:t>nB</a:t>
            </a:r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=2, </a:t>
            </a:r>
            <a:r>
              <a:rPr lang="en-US" sz="1200" dirty="0" err="1">
                <a:solidFill>
                  <a:srgbClr val="0070C0"/>
                </a:solidFill>
                <a:latin typeface="Consolas" pitchFamily="49" charset="0"/>
              </a:rPr>
              <a:t>nW</a:t>
            </a:r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=1 – 73 s to go!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9C586DF-C69F-4C0C-B80B-CDC5195D00CB}"/>
              </a:ext>
            </a:extLst>
          </p:cNvPr>
          <p:cNvSpPr/>
          <p:nvPr/>
        </p:nvSpPr>
        <p:spPr>
          <a:xfrm>
            <a:off x="2458146" y="5528265"/>
            <a:ext cx="12891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&gt; try R Y G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</a:rPr>
              <a:t>G</a:t>
            </a:r>
            <a:endParaRPr lang="en-US" sz="1200" dirty="0">
              <a:solidFill>
                <a:prstClr val="black"/>
              </a:solidFill>
              <a:latin typeface="Consolas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B07CD83-47E8-4928-AF5A-CE5F610FC777}"/>
              </a:ext>
            </a:extLst>
          </p:cNvPr>
          <p:cNvGrpSpPr/>
          <p:nvPr/>
        </p:nvGrpSpPr>
        <p:grpSpPr>
          <a:xfrm>
            <a:off x="1681532" y="1988840"/>
            <a:ext cx="665404" cy="1756257"/>
            <a:chOff x="2272919" y="2837336"/>
            <a:chExt cx="585714" cy="1612241"/>
          </a:xfrm>
        </p:grpSpPr>
        <p:cxnSp>
          <p:nvCxnSpPr>
            <p:cNvPr id="16" name="Straight Arrow Connector 15"/>
            <p:cNvCxnSpPr>
              <a:cxnSpLocks/>
            </p:cNvCxnSpPr>
            <p:nvPr/>
          </p:nvCxnSpPr>
          <p:spPr>
            <a:xfrm flipV="1">
              <a:off x="2847006" y="2915198"/>
              <a:ext cx="11627" cy="153437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A043410-ADD9-45AA-AD83-1F5B62241492}"/>
                </a:ext>
              </a:extLst>
            </p:cNvPr>
            <p:cNvSpPr/>
            <p:nvPr/>
          </p:nvSpPr>
          <p:spPr>
            <a:xfrm>
              <a:off x="2272919" y="2837336"/>
              <a:ext cx="56457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onsolas" pitchFamily="49" charset="0"/>
                </a:rPr>
                <a:t>UDP</a:t>
              </a:r>
              <a:endParaRPr lang="pt-PT" dirty="0"/>
            </a:p>
          </p:txBody>
        </p:sp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A45C6F4-70AA-490F-AAAB-12BE839C6205}"/>
              </a:ext>
            </a:extLst>
          </p:cNvPr>
          <p:cNvSpPr/>
          <p:nvPr/>
        </p:nvSpPr>
        <p:spPr>
          <a:xfrm>
            <a:off x="2529855" y="1274798"/>
            <a:ext cx="53671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 PLID=101101: try R Y G </a:t>
            </a:r>
            <a:r>
              <a:rPr lang="en-US" sz="1200" dirty="0" err="1">
                <a:solidFill>
                  <a:srgbClr val="0070C0"/>
                </a:solidFill>
                <a:latin typeface="Consolas" pitchFamily="49" charset="0"/>
              </a:rPr>
              <a:t>G</a:t>
            </a:r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 – </a:t>
            </a:r>
            <a:r>
              <a:rPr lang="en-US" sz="1200" dirty="0" err="1">
                <a:solidFill>
                  <a:srgbClr val="0070C0"/>
                </a:solidFill>
                <a:latin typeface="Consolas" pitchFamily="49" charset="0"/>
              </a:rPr>
              <a:t>nB</a:t>
            </a:r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 = 4, </a:t>
            </a:r>
            <a:r>
              <a:rPr lang="en-US" sz="1200" dirty="0" err="1">
                <a:solidFill>
                  <a:srgbClr val="0070C0"/>
                </a:solidFill>
                <a:latin typeface="Consolas" pitchFamily="49" charset="0"/>
              </a:rPr>
              <a:t>nW</a:t>
            </a:r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 = 0: WIN (game ended)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36CFDCE-E90B-4A62-9936-85BEFA7489F4}"/>
              </a:ext>
            </a:extLst>
          </p:cNvPr>
          <p:cNvSpPr/>
          <p:nvPr/>
        </p:nvSpPr>
        <p:spPr>
          <a:xfrm>
            <a:off x="2421908" y="3952731"/>
            <a:ext cx="17139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 start 101101 120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01362CC-ABBC-4D63-915C-55BA12FD83A9}"/>
              </a:ext>
            </a:extLst>
          </p:cNvPr>
          <p:cNvCxnSpPr>
            <a:cxnSpLocks/>
          </p:cNvCxnSpPr>
          <p:nvPr/>
        </p:nvCxnSpPr>
        <p:spPr>
          <a:xfrm flipV="1">
            <a:off x="5085960" y="2087746"/>
            <a:ext cx="0" cy="164319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2B521731-A2FD-430E-8F6A-512B59ED0939}"/>
              </a:ext>
            </a:extLst>
          </p:cNvPr>
          <p:cNvSpPr/>
          <p:nvPr/>
        </p:nvSpPr>
        <p:spPr>
          <a:xfrm>
            <a:off x="2346936" y="3151679"/>
            <a:ext cx="13740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RTR OK 3 4 0\n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0DD3EB-8E6C-5462-418F-526ADE4ACD01}"/>
              </a:ext>
            </a:extLst>
          </p:cNvPr>
          <p:cNvSpPr/>
          <p:nvPr/>
        </p:nvSpPr>
        <p:spPr>
          <a:xfrm>
            <a:off x="5140366" y="3068960"/>
            <a:ext cx="609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SSB\n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9E4204-01C9-C6AB-BFB0-0DA815DA5C95}"/>
              </a:ext>
            </a:extLst>
          </p:cNvPr>
          <p:cNvSpPr/>
          <p:nvPr/>
        </p:nvSpPr>
        <p:spPr>
          <a:xfrm>
            <a:off x="5128298" y="3260030"/>
            <a:ext cx="40927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RSS OK scores.txt 43 </a:t>
            </a:r>
          </a:p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 1 – player 101101, 3 trials - key: R Y G G\n</a:t>
            </a:r>
          </a:p>
          <a:p>
            <a:pPr lvl="0"/>
            <a:endParaRPr lang="en-US" sz="1200" dirty="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C1556-1603-2903-B632-FC11A6320934}"/>
              </a:ext>
            </a:extLst>
          </p:cNvPr>
          <p:cNvSpPr/>
          <p:nvPr/>
        </p:nvSpPr>
        <p:spPr>
          <a:xfrm>
            <a:off x="2458146" y="6049604"/>
            <a:ext cx="51122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  response saved as “score.txt” (43 bytes):</a:t>
            </a:r>
            <a:br>
              <a:rPr lang="en-US" sz="1200" dirty="0">
                <a:solidFill>
                  <a:srgbClr val="0070C0"/>
                </a:solidFill>
                <a:latin typeface="Consolas" pitchFamily="49" charset="0"/>
              </a:rPr>
            </a:br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  1 – player 101101 with 3 trials for secret key: R Y G </a:t>
            </a:r>
            <a:r>
              <a:rPr lang="en-US" sz="1200" dirty="0" err="1">
                <a:solidFill>
                  <a:srgbClr val="0070C0"/>
                </a:solidFill>
                <a:latin typeface="Consolas" pitchFamily="49" charset="0"/>
              </a:rPr>
              <a:t>G</a:t>
            </a:r>
            <a:endParaRPr lang="en-US" sz="1200" dirty="0">
              <a:solidFill>
                <a:srgbClr val="0070C0"/>
              </a:solidFill>
              <a:latin typeface="Consolas" pitchFamily="49" charset="0"/>
            </a:endParaRPr>
          </a:p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996E21-8EC3-6B7F-2F89-4D2DDDB101D7}"/>
              </a:ext>
            </a:extLst>
          </p:cNvPr>
          <p:cNvSpPr/>
          <p:nvPr/>
        </p:nvSpPr>
        <p:spPr>
          <a:xfrm>
            <a:off x="2449581" y="5917895"/>
            <a:ext cx="12041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 scoreboard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4D7290-FFC6-BE83-F800-BF58BBAD60C9}"/>
              </a:ext>
            </a:extLst>
          </p:cNvPr>
          <p:cNvSpPr/>
          <p:nvPr/>
        </p:nvSpPr>
        <p:spPr>
          <a:xfrm>
            <a:off x="2598035" y="1506090"/>
            <a:ext cx="50273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Send scoreboard file “score.txt” (1 line; 43 bytes)</a:t>
            </a:r>
          </a:p>
        </p:txBody>
      </p:sp>
    </p:spTree>
    <p:extLst>
      <p:ext uri="{BB962C8B-B14F-4D97-AF65-F5344CB8AC3E}">
        <p14:creationId xmlns:p14="http://schemas.microsoft.com/office/powerpoint/2010/main" val="381917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9" grpId="0"/>
      <p:bldP spid="103" grpId="0"/>
      <p:bldP spid="60" grpId="0"/>
      <p:bldP spid="31" grpId="0"/>
      <p:bldP spid="39" grpId="0"/>
      <p:bldP spid="43" grpId="0"/>
      <p:bldP spid="50" grpId="0"/>
      <p:bldP spid="70" grpId="0"/>
      <p:bldP spid="72" grpId="0"/>
      <p:bldP spid="85" grpId="0"/>
      <p:bldP spid="87" grpId="0"/>
      <p:bldP spid="111" grpId="0"/>
      <p:bldP spid="122" grpId="0"/>
      <p:bldP spid="127" grpId="0"/>
      <p:bldP spid="128" grpId="0"/>
      <p:bldP spid="132" grpId="0"/>
      <p:bldP spid="133" grpId="0"/>
      <p:bldP spid="138" grpId="0"/>
      <p:bldP spid="62" grpId="0"/>
      <p:bldP spid="76" grpId="0"/>
      <p:bldP spid="83" grpId="0"/>
      <p:bldP spid="82" grpId="0"/>
      <p:bldP spid="88" grpId="0"/>
      <p:bldP spid="89" grpId="0"/>
      <p:bldP spid="91" grpId="0"/>
      <p:bldP spid="92" grpId="0"/>
      <p:bldP spid="106" grpId="0"/>
      <p:bldP spid="55" grpId="0"/>
      <p:bldP spid="61" grpId="0"/>
      <p:bldP spid="3" grpId="0"/>
      <p:bldP spid="4" grpId="0"/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606C5EF-2C64-42EE-ABEC-4403877D5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11830"/>
              </p:ext>
            </p:extLst>
          </p:nvPr>
        </p:nvGraphicFramePr>
        <p:xfrm>
          <a:off x="611560" y="908720"/>
          <a:ext cx="7177392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555">
                  <a:extLst>
                    <a:ext uri="{9D8B030D-6E8A-4147-A177-3AD203B41FA5}">
                      <a16:colId xmlns:a16="http://schemas.microsoft.com/office/drawing/2014/main" val="2959363997"/>
                    </a:ext>
                  </a:extLst>
                </a:gridCol>
                <a:gridCol w="2677798">
                  <a:extLst>
                    <a:ext uri="{9D8B030D-6E8A-4147-A177-3AD203B41FA5}">
                      <a16:colId xmlns:a16="http://schemas.microsoft.com/office/drawing/2014/main" val="3598287820"/>
                    </a:ext>
                  </a:extLst>
                </a:gridCol>
                <a:gridCol w="2599039">
                  <a:extLst>
                    <a:ext uri="{9D8B030D-6E8A-4147-A177-3AD203B41FA5}">
                      <a16:colId xmlns:a16="http://schemas.microsoft.com/office/drawing/2014/main" val="3696514488"/>
                    </a:ext>
                  </a:extLst>
                </a:gridCol>
              </a:tblGrid>
              <a:tr h="63592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User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player – GS (UDP)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player – GS (TCP) </a:t>
                      </a:r>
                    </a:p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496964"/>
                  </a:ext>
                </a:extLst>
              </a:tr>
              <a:tr h="635920">
                <a:tc>
                  <a:txBody>
                    <a:bodyPr/>
                    <a:lstStyle/>
                    <a:p>
                      <a:r>
                        <a:rPr kumimoji="0" lang="en-GB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</a:t>
                      </a:r>
                      <a:br>
                        <a:rPr kumimoji="0" lang="en-GB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kumimoji="0" lang="en-GB" sz="180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SNG</a:t>
                      </a:r>
                      <a:r>
                        <a:rPr lang="en-GB" dirty="0">
                          <a:sym typeface="Symbol" panose="05050102010706020507" pitchFamily="18" charset="2"/>
                        </a:rPr>
                        <a:t>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      RSG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ym typeface="Symbol" panose="05050102010706020507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55249"/>
                  </a:ext>
                </a:extLst>
              </a:tr>
              <a:tr h="635920">
                <a:tc>
                  <a:txBody>
                    <a:bodyPr/>
                    <a:lstStyle/>
                    <a:p>
                      <a:r>
                        <a:rPr lang="en-GB" dirty="0"/>
                        <a:t>try</a:t>
                      </a:r>
                      <a:br>
                        <a:rPr lang="en-GB" dirty="0"/>
                      </a:br>
                      <a:endParaRPr lang="en-GB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TRY</a:t>
                      </a:r>
                      <a:r>
                        <a:rPr lang="en-GB" dirty="0">
                          <a:sym typeface="Symbol" panose="05050102010706020507" pitchFamily="18" charset="2"/>
                        </a:rPr>
                        <a:t>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      RTR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ym typeface="Symbol" panose="05050102010706020507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019471"/>
                  </a:ext>
                </a:extLst>
              </a:tr>
              <a:tr h="636064">
                <a:tc>
                  <a:txBody>
                    <a:bodyPr/>
                    <a:lstStyle/>
                    <a:p>
                      <a:r>
                        <a:rPr kumimoji="0" lang="en-GB" sz="180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show_trials</a:t>
                      </a:r>
                      <a:br>
                        <a:rPr kumimoji="0" lang="en-GB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80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endParaRPr kumimoji="0" lang="en-GB" sz="180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STR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      RST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920988"/>
                  </a:ext>
                </a:extLst>
              </a:tr>
              <a:tr h="636064">
                <a:tc>
                  <a:txBody>
                    <a:bodyPr/>
                    <a:lstStyle/>
                    <a:p>
                      <a:r>
                        <a:rPr kumimoji="0" lang="en-GB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scoreboard</a:t>
                      </a:r>
                      <a:br>
                        <a:rPr kumimoji="0" lang="en-GB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80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sb</a:t>
                      </a:r>
                      <a:endParaRPr kumimoji="0" lang="en-GB" sz="180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SSB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      RSS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840455"/>
                  </a:ext>
                </a:extLst>
              </a:tr>
              <a:tr h="636064">
                <a:tc>
                  <a:txBody>
                    <a:bodyPr/>
                    <a:lstStyle/>
                    <a:p>
                      <a:r>
                        <a:rPr kumimoji="0" lang="en-GB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quit / exit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QUT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      RQT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ym typeface="Symbol" panose="05050102010706020507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081772"/>
                  </a:ext>
                </a:extLst>
              </a:tr>
              <a:tr h="636064">
                <a:tc>
                  <a:txBody>
                    <a:bodyPr/>
                    <a:lstStyle/>
                    <a:p>
                      <a:r>
                        <a:rPr kumimoji="0" lang="en-GB" sz="180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debug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DBG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      RDB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ym typeface="Symbol" panose="05050102010706020507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53388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DFF64C0-6A5A-4956-BAFB-2E4F2091E276}"/>
              </a:ext>
            </a:extLst>
          </p:cNvPr>
          <p:cNvSpPr txBox="1"/>
          <p:nvPr/>
        </p:nvSpPr>
        <p:spPr>
          <a:xfrm>
            <a:off x="679509" y="404664"/>
            <a:ext cx="7416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Player commands:	     Protocol messages: </a:t>
            </a:r>
          </a:p>
        </p:txBody>
      </p:sp>
    </p:spTree>
    <p:extLst>
      <p:ext uri="{BB962C8B-B14F-4D97-AF65-F5344CB8AC3E}">
        <p14:creationId xmlns:p14="http://schemas.microsoft.com/office/powerpoint/2010/main" val="2599242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 Master Mind</a:t>
            </a:r>
          </a:p>
        </p:txBody>
      </p:sp>
      <p:sp>
        <p:nvSpPr>
          <p:cNvPr id="8" name="Rectangle 7"/>
          <p:cNvSpPr/>
          <p:nvPr/>
        </p:nvSpPr>
        <p:spPr>
          <a:xfrm>
            <a:off x="249654" y="908720"/>
            <a:ext cx="8786842" cy="4074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3763" indent="-893763"/>
            <a:endParaRPr lang="pt-PT" sz="900" dirty="0"/>
          </a:p>
          <a:p>
            <a:pPr marL="893763" indent="-893763">
              <a:lnSpc>
                <a:spcPct val="120000"/>
              </a:lnSpc>
            </a:pPr>
            <a:r>
              <a:rPr lang="pt-PT" dirty="0"/>
              <a:t>As chamadas de sistema </a:t>
            </a:r>
            <a:r>
              <a:rPr lang="pt-PT" b="1" i="1" dirty="0" err="1"/>
              <a:t>read</a:t>
            </a:r>
            <a:r>
              <a:rPr lang="pt-PT" b="1" i="1" dirty="0"/>
              <a:t>()</a:t>
            </a:r>
            <a:r>
              <a:rPr lang="pt-PT" dirty="0"/>
              <a:t> e </a:t>
            </a:r>
            <a:r>
              <a:rPr lang="pt-PT" b="1" i="1" dirty="0" err="1"/>
              <a:t>write</a:t>
            </a:r>
            <a:r>
              <a:rPr lang="pt-PT" b="1" i="1" dirty="0"/>
              <a:t>()</a:t>
            </a:r>
            <a:r>
              <a:rPr lang="pt-PT" dirty="0"/>
              <a:t> podem ler e escrever, respetivamente, um numero de bytes inferior ao que lhes foi solicitado – deve garantir que ainda assim a sua implementação funciona corretamente. </a:t>
            </a:r>
          </a:p>
          <a:p>
            <a:pPr marL="893763" indent="-893763"/>
            <a:endParaRPr lang="pt-PT" sz="1400" dirty="0"/>
          </a:p>
          <a:p>
            <a:pPr marL="893763" indent="-893763">
              <a:lnSpc>
                <a:spcPct val="120000"/>
              </a:lnSpc>
            </a:pPr>
            <a:r>
              <a:rPr lang="pt-PT" dirty="0"/>
              <a:t>Os processos (clientes e servidores) não devem terminar abruptamente. Por exemplo: </a:t>
            </a:r>
          </a:p>
          <a:p>
            <a:pPr marL="893763" indent="-89376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dirty="0"/>
              <a:t>Se servidor receber mensagens mal formatadas: responde com mensagem de erro apropriada, como definido no protocolo.</a:t>
            </a:r>
          </a:p>
          <a:p>
            <a:pPr marL="893763" indent="-89376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dirty="0"/>
              <a:t>Se cliente receber mensagens mal formatadas: temina interação com o servidor e informa o utilizador imprimindo uma mensagem de erro no écran.</a:t>
            </a:r>
          </a:p>
          <a:p>
            <a:pPr marL="893763" indent="-89376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dirty="0"/>
              <a:t>Erros de chamadas de sistema: as aplicações não devem terminar catastroficamente, evitando observar-se mensagens de erro do sistema operativo tais como "</a:t>
            </a:r>
            <a:r>
              <a:rPr lang="pt-BR" i="1" dirty="0"/>
              <a:t>segmentation fault</a:t>
            </a:r>
            <a:r>
              <a:rPr lang="pt-BR" dirty="0"/>
              <a:t>" ou "</a:t>
            </a:r>
            <a:r>
              <a:rPr lang="pt-BR" i="1" dirty="0"/>
              <a:t>core dump</a:t>
            </a:r>
            <a:r>
              <a:rPr lang="pt-BR" dirty="0"/>
              <a:t>"."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02969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 Master Mind</a:t>
            </a:r>
          </a:p>
        </p:txBody>
      </p:sp>
      <p:sp>
        <p:nvSpPr>
          <p:cNvPr id="8" name="Rectangle 7"/>
          <p:cNvSpPr/>
          <p:nvPr/>
        </p:nvSpPr>
        <p:spPr>
          <a:xfrm>
            <a:off x="249654" y="908720"/>
            <a:ext cx="8786842" cy="3619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3763" indent="-893763">
              <a:lnSpc>
                <a:spcPct val="120000"/>
              </a:lnSpc>
            </a:pPr>
            <a:r>
              <a:rPr lang="pt-PT" dirty="0"/>
              <a:t>O código desenvolvido em C ou C++ deve funcionar nos computadores dos </a:t>
            </a:r>
            <a:br>
              <a:rPr lang="pt-PT" dirty="0"/>
            </a:br>
            <a:r>
              <a:rPr lang="pt-PT" b="1" dirty="0"/>
              <a:t>laboratórios LT4 e LT5 </a:t>
            </a:r>
            <a:r>
              <a:rPr lang="pt-PT" dirty="0"/>
              <a:t>e estar convenientemente </a:t>
            </a:r>
            <a:r>
              <a:rPr lang="pt-PT" b="1" dirty="0"/>
              <a:t>estruturado </a:t>
            </a:r>
            <a:r>
              <a:rPr lang="pt-PT" dirty="0"/>
              <a:t>e </a:t>
            </a:r>
            <a:r>
              <a:rPr lang="pt-PT" b="1" dirty="0"/>
              <a:t>comentado</a:t>
            </a:r>
            <a:r>
              <a:rPr lang="pt-PT" dirty="0"/>
              <a:t>. </a:t>
            </a:r>
          </a:p>
          <a:p>
            <a:pPr marL="893763" indent="-893763"/>
            <a:endParaRPr lang="pt-PT" sz="1400" dirty="0"/>
          </a:p>
          <a:p>
            <a:r>
              <a:rPr lang="pt-PT" dirty="0"/>
              <a:t>O código a entregar: ficheiros fonte dos programas (</a:t>
            </a:r>
            <a:r>
              <a:rPr lang="pt-PT" i="1" dirty="0" err="1"/>
              <a:t>player</a:t>
            </a:r>
            <a:r>
              <a:rPr lang="pt-PT" dirty="0"/>
              <a:t>, </a:t>
            </a:r>
            <a:r>
              <a:rPr lang="pt-PT" i="1" dirty="0"/>
              <a:t>GS)</a:t>
            </a:r>
            <a:r>
              <a:rPr lang="pt-PT" dirty="0"/>
              <a:t>, </a:t>
            </a:r>
            <a:r>
              <a:rPr lang="pt-PT" i="1" dirty="0" err="1"/>
              <a:t>Makefile</a:t>
            </a:r>
            <a:r>
              <a:rPr lang="pt-PT" i="1" dirty="0"/>
              <a:t>, e ficheiros auxiliares</a:t>
            </a:r>
            <a:r>
              <a:rPr lang="pt-PT" dirty="0"/>
              <a:t>.</a:t>
            </a:r>
          </a:p>
          <a:p>
            <a:r>
              <a:rPr lang="pt-PT" dirty="0"/>
              <a:t> </a:t>
            </a:r>
          </a:p>
          <a:p>
            <a:r>
              <a:rPr lang="pt-PT" dirty="0"/>
              <a:t>Entrega </a:t>
            </a:r>
            <a:r>
              <a:rPr lang="pt-PT" u="sng" dirty="0"/>
              <a:t>por e-mail ao docente do laboratório</a:t>
            </a:r>
            <a:r>
              <a:rPr lang="pt-PT" dirty="0"/>
              <a:t>, </a:t>
            </a:r>
            <a:r>
              <a:rPr lang="pt-PT" b="1" dirty="0"/>
              <a:t>até dia 20 de Dezembro de 2024, 23:59</a:t>
            </a:r>
            <a:r>
              <a:rPr lang="pt-PT" dirty="0"/>
              <a:t>. </a:t>
            </a:r>
          </a:p>
          <a:p>
            <a:endParaRPr lang="pt-PT" sz="1000" dirty="0"/>
          </a:p>
          <a:p>
            <a:r>
              <a:rPr lang="pt-PT" dirty="0"/>
              <a:t>Criar um único ficheiro de arquivo </a:t>
            </a:r>
            <a:r>
              <a:rPr lang="pt-PT" b="1" dirty="0"/>
              <a:t>zip </a:t>
            </a:r>
            <a:r>
              <a:rPr lang="pt-PT" dirty="0"/>
              <a:t>com todos os ficheiros fonte e outros ficheiros necessários à execução das aplicações. </a:t>
            </a:r>
            <a:br>
              <a:rPr lang="pt-PT" dirty="0"/>
            </a:br>
            <a:r>
              <a:rPr lang="pt-PT" dirty="0"/>
              <a:t>O arquivo deve estar preparado para ser aberto para o diretório corrente e compilado com o comando </a:t>
            </a:r>
            <a:r>
              <a:rPr lang="pt-PT" i="1" dirty="0" err="1"/>
              <a:t>make</a:t>
            </a:r>
            <a:r>
              <a:rPr lang="pt-PT" dirty="0"/>
              <a:t>. </a:t>
            </a:r>
            <a:br>
              <a:rPr lang="pt-PT" dirty="0"/>
            </a:br>
            <a:r>
              <a:rPr lang="pt-PT" dirty="0"/>
              <a:t>O nome do ficheiro submetido deve ter o seguinte formato: </a:t>
            </a:r>
            <a:br>
              <a:rPr lang="pt-PT" dirty="0"/>
            </a:br>
            <a:r>
              <a:rPr lang="pt-PT" dirty="0"/>
              <a:t>                                                                                      </a:t>
            </a:r>
            <a:r>
              <a:rPr lang="pt-PT" b="1" dirty="0" err="1"/>
              <a:t>proj</a:t>
            </a:r>
            <a:r>
              <a:rPr lang="pt-PT" b="1" dirty="0"/>
              <a:t>&lt;número do grupo&gt;.zip 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32354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5417</TotalTime>
  <Words>860</Words>
  <Application>Microsoft Office PowerPoint</Application>
  <PresentationFormat>On-screen Show (4:3)</PresentationFormat>
  <Paragraphs>111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Arial</vt:lpstr>
      <vt:lpstr>Bookman Old Style</vt:lpstr>
      <vt:lpstr>Calibri</vt:lpstr>
      <vt:lpstr>Consolas</vt:lpstr>
      <vt:lpstr>Courier New</vt:lpstr>
      <vt:lpstr>Gill Sans MT</vt:lpstr>
      <vt:lpstr>Symbol</vt:lpstr>
      <vt:lpstr>Times New Roman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RC Master Mind</vt:lpstr>
      <vt:lpstr>RC Master Mind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 project</dc:title>
  <dc:creator/>
  <cp:lastModifiedBy>Paulo Lobato Correia</cp:lastModifiedBy>
  <cp:revision>439</cp:revision>
  <cp:lastPrinted>2013-09-24T18:41:23Z</cp:lastPrinted>
  <dcterms:created xsi:type="dcterms:W3CDTF">2008-03-03T01:55:04Z</dcterms:created>
  <dcterms:modified xsi:type="dcterms:W3CDTF">2024-11-18T12:50:24Z</dcterms:modified>
</cp:coreProperties>
</file>