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roxima Nova"/>
      <p:regular r:id="rId21"/>
      <p:bold r:id="rId22"/>
      <p:italic r:id="rId23"/>
      <p:boldItalic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Lobster"/>
      <p:regular r:id="rId29"/>
    </p:embeddedFont>
    <p:embeddedFont>
      <p:font typeface="Amatic SC"/>
      <p:regular r:id="rId30"/>
      <p:bold r:id="rId31"/>
    </p:embeddedFont>
    <p:embeddedFont>
      <p:font typeface="Alfa Slab On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bold.fntdata"/><Relationship Id="rId21" Type="http://schemas.openxmlformats.org/officeDocument/2006/relationships/font" Target="fonts/ProximaNova-regular.fntdata"/><Relationship Id="rId24" Type="http://schemas.openxmlformats.org/officeDocument/2006/relationships/font" Target="fonts/ProximaNova-boldItalic.fntdata"/><Relationship Id="rId23" Type="http://schemas.openxmlformats.org/officeDocument/2006/relationships/font" Target="fonts/ProximaNov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obs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maticSC-bold.fntdata"/><Relationship Id="rId30" Type="http://schemas.openxmlformats.org/officeDocument/2006/relationships/font" Target="fonts/AmaticSC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AlfaSlabOn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dbb90682c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dbb90682c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dbb90682c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dbb90682c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dbb90682c_1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dbb90682c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9dbb90682c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9dbb90682c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dbb90682c_1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dbb90682c_1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dbb90682c_1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9dbb90682c_1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db34930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db34930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dbb906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dbb906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9dbb90682c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9dbb90682c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9dbb9068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9dbb9068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dbb90682c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9dbb90682c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dbb90682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dbb90682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dbb90682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dbb90682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dbb90682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dbb90682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dugate.asu.edu.jo/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arkdownguide.org/extended-syntax/#strikethrough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ASU Presentation Test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Abdullrahman Ghazal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38761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75" y="1484588"/>
            <a:ext cx="6424925" cy="77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75" y="2309225"/>
            <a:ext cx="6424925" cy="52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Ayman Harb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C343D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</a:t>
            </a:r>
            <a:r>
              <a:rPr lang="en"/>
              <a:t>: Style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Description </a:t>
            </a:r>
            <a:r>
              <a:rPr lang="en"/>
              <a:t>: change the style of the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***Ayman Harb***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 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8988" y="3201600"/>
            <a:ext cx="20478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63775" y="15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>
                <a:solidFill>
                  <a:srgbClr val="FF0000"/>
                </a:solidFill>
              </a:rPr>
              <a:t>Athamneh</a:t>
            </a:r>
            <a:endParaRPr sz="3420">
              <a:solidFill>
                <a:srgbClr val="FF0000"/>
              </a:solidFill>
            </a:endParaRPr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88875" y="1005350"/>
            <a:ext cx="7980900" cy="3240900"/>
          </a:xfrm>
          <a:prstGeom prst="rect">
            <a:avLst/>
          </a:prstGeom>
          <a:solidFill>
            <a:schemeClr val="dk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goat</a:t>
            </a:r>
            <a:endParaRPr/>
          </a:p>
        </p:txBody>
      </p:sp>
      <p:sp>
        <p:nvSpPr>
          <p:cNvPr id="144" name="Google Shape;144;p25"/>
          <p:cNvSpPr/>
          <p:nvPr/>
        </p:nvSpPr>
        <p:spPr>
          <a:xfrm>
            <a:off x="7280225" y="1082575"/>
            <a:ext cx="1008900" cy="100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يا هلا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C343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Jawad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C343D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 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rgbClr val="212529"/>
                </a:solidFill>
                <a:highlight>
                  <a:schemeClr val="lt1"/>
                </a:highlight>
                <a:latin typeface="Amatic SC"/>
                <a:ea typeface="Amatic SC"/>
                <a:cs typeface="Amatic SC"/>
                <a:sym typeface="Amatic SC"/>
              </a:rPr>
              <a:t>Batool</a:t>
            </a:r>
            <a:endParaRPr i="1" u="sng">
              <a:solidFill>
                <a:srgbClr val="212529"/>
              </a:solidFill>
              <a:highlight>
                <a:schemeClr val="lt1"/>
              </a:highlight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Command: link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Example:[ASU](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https://edugate.asu.edu.jo/</a:t>
            </a:r>
            <a:r>
              <a:rPr b="1" lang="en"/>
              <a:t>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OutPut:</a:t>
            </a:r>
            <a:endParaRPr b="1"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400" y="2336188"/>
            <a:ext cx="1197025" cy="7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Jalal Kiswani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</a:t>
            </a:r>
            <a:r>
              <a:rPr lang="en"/>
              <a:t>:   # Heading 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Description</a:t>
            </a:r>
            <a:r>
              <a:rPr lang="en"/>
              <a:t>: This command add heading to the document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 Main Title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Output: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Include Screenshot of the output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IBRAHIM MOHAMMAD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440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*****</a:t>
            </a:r>
            <a:endParaRPr sz="144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440">
              <a:solidFill>
                <a:srgbClr val="FFFFFF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900" y="1253250"/>
            <a:ext cx="4252584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568175" y="345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Ahmad Abughbosh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4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rgbClr val="999999"/>
                </a:highlight>
              </a:rPr>
              <a:t> </a:t>
            </a:r>
            <a:r>
              <a:rPr lang="en" sz="1625">
                <a:solidFill>
                  <a:schemeClr val="lt1"/>
                </a:solidFill>
                <a:highlight>
                  <a:srgbClr val="999999"/>
                </a:highlight>
              </a:rPr>
              <a:t>Highlight</a:t>
            </a:r>
            <a:endParaRPr sz="1625">
              <a:solidFill>
                <a:schemeClr val="lt1"/>
              </a:solidFill>
              <a:highlight>
                <a:srgbClr val="999999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lt1"/>
                </a:solidFill>
                <a:highlight>
                  <a:srgbClr val="999999"/>
                </a:highlight>
              </a:rPr>
              <a:t>Command</a:t>
            </a:r>
            <a:r>
              <a:rPr lang="en" sz="1625">
                <a:highlight>
                  <a:srgbClr val="999999"/>
                </a:highlight>
              </a:rPr>
              <a:t>: </a:t>
            </a:r>
            <a:r>
              <a:rPr lang="en" sz="1625">
                <a:highlight>
                  <a:schemeClr val="lt1"/>
                </a:highlight>
              </a:rPr>
              <a:t>==Highlight==, </a:t>
            </a:r>
            <a:r>
              <a:rPr lang="en" sz="1625">
                <a:highlight>
                  <a:schemeClr val="lt1"/>
                </a:highlight>
              </a:rPr>
              <a:t>Subscript</a:t>
            </a:r>
            <a:endParaRPr sz="1625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lt1"/>
                </a:solidFill>
                <a:highlight>
                  <a:schemeClr val="dk2"/>
                </a:highlight>
              </a:rPr>
              <a:t>Example</a:t>
            </a:r>
            <a:r>
              <a:rPr lang="en" sz="1625">
                <a:highlight>
                  <a:schemeClr val="lt1"/>
                </a:highlight>
              </a:rPr>
              <a:t>:</a:t>
            </a:r>
            <a:endParaRPr sz="1625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625">
                <a:highlight>
                  <a:srgbClr val="FFFFFF"/>
                </a:highlight>
              </a:rPr>
              <a:t>I need to highlight these ==very important words==</a:t>
            </a:r>
            <a:endParaRPr sz="162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rgbClr val="FFFFFF"/>
                </a:highlight>
              </a:rPr>
              <a:t>==ASU==</a:t>
            </a:r>
            <a:endParaRPr sz="162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rgbClr val="FFFFFF"/>
                </a:highlight>
              </a:rPr>
              <a:t>H~2~O</a:t>
            </a:r>
            <a:endParaRPr sz="1625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solidFill>
                  <a:schemeClr val="lt1"/>
                </a:solidFill>
                <a:highlight>
                  <a:schemeClr val="dk2"/>
                </a:highlight>
              </a:rPr>
              <a:t>Results:</a:t>
            </a:r>
            <a:endParaRPr sz="1625">
              <a:solidFill>
                <a:schemeClr val="lt1"/>
              </a:solidFill>
              <a:highlight>
                <a:schemeClr val="dk2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625">
                <a:highlight>
                  <a:schemeClr val="lt1"/>
                </a:highlight>
              </a:rPr>
              <a:t>I need to </a:t>
            </a:r>
            <a:r>
              <a:rPr lang="en" sz="1625">
                <a:highlight>
                  <a:schemeClr val="lt1"/>
                </a:highlight>
              </a:rPr>
              <a:t>highlight</a:t>
            </a:r>
            <a:r>
              <a:rPr lang="en" sz="1625">
                <a:highlight>
                  <a:schemeClr val="lt1"/>
                </a:highlight>
              </a:rPr>
              <a:t> these</a:t>
            </a:r>
            <a:r>
              <a:rPr lang="en" sz="1625">
                <a:highlight>
                  <a:srgbClr val="FFFF00"/>
                </a:highlight>
              </a:rPr>
              <a:t> </a:t>
            </a:r>
            <a:r>
              <a:rPr lang="en" sz="1625">
                <a:highlight>
                  <a:srgbClr val="FFFF00"/>
                </a:highlight>
              </a:rPr>
              <a:t>very important words</a:t>
            </a:r>
            <a:br>
              <a:rPr lang="en" sz="1625">
                <a:highlight>
                  <a:srgbClr val="FFFF00"/>
                </a:highlight>
              </a:rPr>
            </a:br>
            <a:r>
              <a:rPr lang="en" sz="1625">
                <a:highlight>
                  <a:srgbClr val="FFFF00"/>
                </a:highlight>
              </a:rPr>
              <a:t>ASU</a:t>
            </a:r>
            <a:endParaRPr sz="1625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2100">
                <a:solidFill>
                  <a:schemeClr val="dk1"/>
                </a:solidFill>
              </a:rPr>
              <a:t>H</a:t>
            </a:r>
            <a:r>
              <a:rPr baseline="-25000" lang="en" sz="2100">
                <a:solidFill>
                  <a:schemeClr val="dk1"/>
                </a:solidFill>
              </a:rPr>
              <a:t>2</a:t>
            </a:r>
            <a:r>
              <a:rPr lang="en" sz="2100">
                <a:solidFill>
                  <a:schemeClr val="dk1"/>
                </a:solidFill>
              </a:rPr>
              <a:t>O</a:t>
            </a:r>
            <a:endParaRPr sz="2625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25"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25">
              <a:highlight>
                <a:srgbClr val="999999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t/>
            </a:r>
            <a:endParaRPr sz="1625">
              <a:highlight>
                <a:srgbClr val="999999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625">
              <a:highlight>
                <a:srgbClr val="999999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9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Musaab</a:t>
            </a:r>
            <a:endParaRPr sz="332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007BFF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Strikethrough</a:t>
            </a:r>
            <a:endParaRPr sz="2300"/>
          </a:p>
        </p:txBody>
      </p:sp>
      <p:sp>
        <p:nvSpPr>
          <p:cNvPr id="83" name="Google Shape;83;p17"/>
          <p:cNvSpPr txBox="1"/>
          <p:nvPr/>
        </p:nvSpPr>
        <p:spPr>
          <a:xfrm>
            <a:off x="2516875" y="1810500"/>
            <a:ext cx="411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~~The world is flat.~~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076950" y="2759200"/>
            <a:ext cx="31203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 strike="sngStrike">
                <a:solidFill>
                  <a:schemeClr val="dk1"/>
                </a:solidFill>
              </a:rPr>
              <a:t>The world is flat.</a:t>
            </a:r>
            <a:endParaRPr sz="1750" strike="sngStrike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 strike="sngStrike">
              <a:solidFill>
                <a:schemeClr val="dk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0838" y="3357250"/>
            <a:ext cx="1666875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29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12529"/>
                </a:solidFill>
                <a:highlight>
                  <a:schemeClr val="dk2"/>
                </a:highlight>
              </a:rPr>
              <a:t>Ahmad Mustafa</a:t>
            </a:r>
            <a:endParaRPr>
              <a:solidFill>
                <a:srgbClr val="212529"/>
              </a:solidFill>
              <a:highlight>
                <a:schemeClr val="dk2"/>
              </a:highlight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422550" y="1039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Command: Definition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Description: This command for explaining a </a:t>
            </a: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definition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Example: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Term</a:t>
            </a:r>
            <a:endParaRPr sz="1200">
              <a:solidFill>
                <a:srgbClr val="000000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200">
                <a:solidFill>
                  <a:srgbClr val="212529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definition</a:t>
            </a:r>
            <a:endParaRPr sz="1200">
              <a:solidFill>
                <a:srgbClr val="212529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highlight>
                  <a:schemeClr val="dk2"/>
                </a:highlight>
                <a:latin typeface="Roboto"/>
                <a:ea typeface="Roboto"/>
                <a:cs typeface="Roboto"/>
                <a:sym typeface="Roboto"/>
              </a:rPr>
              <a:t>Output:</a:t>
            </a:r>
            <a:endParaRPr sz="1200">
              <a:solidFill>
                <a:srgbClr val="000000"/>
              </a:solidFill>
              <a:highlight>
                <a:schemeClr val="dk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rgbClr val="980000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38" y="3119400"/>
            <a:ext cx="6910519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3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Khalifa Altawil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959600"/>
            <a:ext cx="769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Command</a:t>
            </a:r>
            <a:r>
              <a:rPr lang="en" sz="2300"/>
              <a:t>: (&lt;br&gt;)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Description: This command is 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/>
              <a:t>used to break lin</a:t>
            </a:r>
            <a:r>
              <a:rPr lang="en" sz="2100"/>
              <a:t>es.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4832400" y="1152475"/>
            <a:ext cx="3999900" cy="1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238" y="577150"/>
            <a:ext cx="47720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ctrTitle"/>
          </p:nvPr>
        </p:nvSpPr>
        <p:spPr>
          <a:xfrm>
            <a:off x="1104975" y="-518275"/>
            <a:ext cx="7226400" cy="15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Mahmoud Samarah</a:t>
            </a:r>
            <a:endParaRPr/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311700" y="987725"/>
            <a:ext cx="8520600" cy="4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20"/>
          </a:p>
          <a:p>
            <a:pPr indent="0" lvl="0" mar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820"/>
          </a:p>
        </p:txBody>
      </p:sp>
      <p:sp>
        <p:nvSpPr>
          <p:cNvPr id="107" name="Google Shape;107;p20"/>
          <p:cNvSpPr txBox="1"/>
          <p:nvPr/>
        </p:nvSpPr>
        <p:spPr>
          <a:xfrm>
            <a:off x="674725" y="1339650"/>
            <a:ext cx="2523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5779100" y="1613450"/>
            <a:ext cx="3053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9850" y="1647450"/>
            <a:ext cx="5463813" cy="26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0"/>
            <a:ext cx="8520600" cy="45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CCCCCC"/>
                </a:solidFill>
                <a:highlight>
                  <a:srgbClr val="0000FF"/>
                </a:highlight>
              </a:rPr>
              <a:t>Ahmad AbuZaid</a:t>
            </a:r>
            <a:endParaRPr b="1" sz="3000">
              <a:solidFill>
                <a:srgbClr val="CCCCCC"/>
              </a:solidFill>
              <a:highlight>
                <a:srgbClr val="0000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2400">
                <a:highlight>
                  <a:srgbClr val="999999"/>
                </a:highlight>
              </a:rPr>
              <a:t>Bold text (**(        )**)</a:t>
            </a:r>
            <a:endParaRPr b="1" i="1" sz="2400">
              <a:highlight>
                <a:srgbClr val="999999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bold text, add two asterisks or underscores before and after a word or phrase. To bold the middle of a word for emphasis, add two asterisks without spaces around the letters.</a:t>
            </a:r>
            <a:endParaRPr i="1"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Ex: </a:t>
            </a:r>
            <a:r>
              <a:rPr b="1" i="1" lang="en" sz="10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 just love **</a:t>
            </a:r>
            <a:r>
              <a:rPr b="1" i="1" lang="en" sz="1050">
                <a:solidFill>
                  <a:srgbClr val="212529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bold text</a:t>
            </a:r>
            <a:r>
              <a:rPr b="1" i="1" lang="en" sz="10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**.</a:t>
            </a:r>
            <a:endParaRPr b="1" i="1" sz="10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0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0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95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Output </a:t>
            </a:r>
            <a:endParaRPr b="1" i="1" sz="1950">
              <a:solidFill>
                <a:srgbClr val="21252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475" y="3508850"/>
            <a:ext cx="18158176" cy="92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200" y="2287425"/>
            <a:ext cx="3103825" cy="5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