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8C4"/>
    <a:srgbClr val="F8EFDA"/>
    <a:srgbClr val="F6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CD47-38F6-EF9C-EC4D-101922DE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25379-E3CA-2AB9-E2C8-4DA007B9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EDD0-436D-DCB9-3EBB-CE37604A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CD24-D071-E7AE-9087-092E24C3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2496-DCDB-4362-7F7C-C0DD78DB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3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5DD0-F7CB-5F52-62AD-CD3381C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692E1-C800-4877-E4AA-70F070A03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AFF7-A2ED-9793-7159-8C710EC6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8000D-154E-ECDD-3BA5-1475FF32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F568-2085-99B6-C37A-45F188F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6CC51-317E-8BD2-CE11-D2DA39828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3F62B-4019-B61B-65DA-E6FEDB24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2C38-6F76-47B5-6BEF-55631EA5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8E72-6963-0D13-852F-E16CB0DD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BF80-A5DC-82A0-2A2A-696E4D42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595D-851C-D69A-9743-5489C018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16C9-F3D5-2AA2-C83F-A03F564F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6962-7A8C-F63A-E853-B8C7D826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C145-B23F-C036-679B-AD519728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8FA6-75FE-4C7D-98B5-A8A34E38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156-3A6D-8C83-05FC-43B4F933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5E73-1015-7109-1758-FE5447C7D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345D-A9A3-D757-64E4-FEE61DE3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4D0B-99B5-ABD0-627A-98118C66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6EEB-3E6A-C845-13CF-84526C49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7089-2B33-F07C-C393-E0AF9F97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38B4-FDA9-FAE9-B9BC-D7F3FF57E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EDD7D-3385-F021-AB06-049CF0112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77709-F8DE-3688-2A91-80825EA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862F-AE70-317D-AB66-B0D5B341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D0808-915A-6347-48A1-EE5016A0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2F68-F038-609B-0072-24E663B0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FFEE-BCAE-D75A-64BB-90DEFDAF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C7E0-493D-B448-2904-B7792A75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7625F-D847-379E-3167-D93C7264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86F1C-DA98-630F-4187-2E2D961A1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0F342-96AE-67D1-3D3B-DAF8C1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D568D-4458-DB22-8225-0F5E29A0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C6C38-1AC9-F14A-3592-62D652B1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EB7B-DA79-EC0D-8A71-E6291231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C51F-5642-041C-220D-4B406A30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C20B4-A453-8617-CAE6-FB01AC2B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333C6-3C80-5271-567D-1C6B9C69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45082-1453-C010-2CAD-D3175094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AE5CD-2B31-7D53-A13B-E6E9F393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142D-20EA-423C-4398-83A79A7C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4196-4017-9F7E-18A3-2F560AC5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B6E9-0687-D062-00B6-2D260AE5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B9A1F-838A-E17B-A036-193AAEE7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9105C-103A-6129-A136-38B3FF45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2A70C-2E74-89AA-309B-1FC54306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BA293-A1BE-DC0F-6A11-42CE43BA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6783-F883-ED00-A70F-B02832F5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82A40-5647-D839-9C27-7E32CE01A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11CC-9812-207D-B519-9375C1ED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8128-DF79-4A1C-E7DB-3EC04D0F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6AB79-4907-34F2-92CC-A8A333E5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0536-934A-4C13-AF28-20B2D9B6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62E07-4288-56E4-86EC-99996856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264D-7EF1-FDE4-53A2-2570FA3F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A3DD-BC38-A785-E7A6-ADAAF5689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FF3FE-97B5-40EB-A85A-70942AAF83B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9DC9-28D8-C4C8-1A2C-1E4A1A930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3473-EA8C-3476-313B-4D410DC83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8D46A-3326-4D5A-B22A-D693E8A2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38E7-2949-B4FF-4AA3-3389ABA53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Precision Strike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10D78-1F8D-E9B3-627F-B7CCA5677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Bring the cheap bazookas to the next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3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A2BA-34B3-B030-3794-D91BCE85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rocket launcher systems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BBCA-AA31-D1AA-6C16-6B72DA8B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3"/>
            <a:ext cx="10515600" cy="43776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missiles: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expensive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use-cases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Active-detection-based targeting systems: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Detectable – tactical disadvantage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expensive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Unguided bazookas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low accuracy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2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 a RPG-7 Rocket Launcher blow your house?">
            <a:extLst>
              <a:ext uri="{FF2B5EF4-FFF2-40B4-BE49-F238E27FC236}">
                <a16:creationId xmlns:a16="http://schemas.microsoft.com/office/drawing/2014/main" id="{8C03F7F9-B54D-AAE8-66CD-43345612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" b="7606"/>
          <a:stretch>
            <a:fillRect/>
          </a:stretch>
        </p:blipFill>
        <p:spPr bwMode="auto">
          <a:xfrm>
            <a:off x="20" y="-1330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48BA-F8F0-83C5-3D37-B10D490E5887}"/>
              </a:ext>
            </a:extLst>
          </p:cNvPr>
          <p:cNvSpPr txBox="1"/>
          <p:nvPr/>
        </p:nvSpPr>
        <p:spPr>
          <a:xfrm>
            <a:off x="490537" y="5294355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Status quo</a:t>
            </a:r>
          </a:p>
        </p:txBody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1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7C15-0950-011A-F3AA-2E785B49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without our solution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1658-A2BA-CA69-393B-7C800E15D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441"/>
            <a:ext cx="4527620" cy="3439711"/>
          </a:xfrm>
        </p:spPr>
        <p:txBody>
          <a:bodyPr>
            <a:normAutofit/>
          </a:bodyPr>
          <a:lstStyle/>
          <a:p>
            <a:pPr marL="0">
              <a:lnSpc>
                <a:spcPct val="14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estimation of the:</a:t>
            </a:r>
          </a:p>
          <a:p>
            <a:pPr marL="457200" lvl="2">
              <a:lnSpc>
                <a:spcPct val="14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(up to 600m)</a:t>
            </a:r>
          </a:p>
          <a:p>
            <a:pPr marL="457200" lvl="2">
              <a:lnSpc>
                <a:spcPct val="14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(40-120 km/h)</a:t>
            </a:r>
          </a:p>
          <a:p>
            <a:pPr marL="0">
              <a:lnSpc>
                <a:spcPct val="14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target acquisition</a:t>
            </a:r>
          </a:p>
          <a:p>
            <a:pPr marL="0">
              <a:lnSpc>
                <a:spcPct val="14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of aim adjustment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A76DFF2-9F9C-6C9B-EEE6-4D3550937725}"/>
              </a:ext>
            </a:extLst>
          </p:cNvPr>
          <p:cNvSpPr/>
          <p:nvPr/>
        </p:nvSpPr>
        <p:spPr>
          <a:xfrm>
            <a:off x="5289755" y="3055482"/>
            <a:ext cx="1612490" cy="96356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AFC95-CB67-7780-2D49-1B811BE5F412}"/>
              </a:ext>
            </a:extLst>
          </p:cNvPr>
          <p:cNvSpPr txBox="1"/>
          <p:nvPr/>
        </p:nvSpPr>
        <p:spPr>
          <a:xfrm>
            <a:off x="7836311" y="2689772"/>
            <a:ext cx="3517489" cy="1835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 (10%)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training costs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applications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1F2E9-0689-BB65-9989-2FEA393D56F2}"/>
              </a:ext>
            </a:extLst>
          </p:cNvPr>
          <p:cNvSpPr txBox="1"/>
          <p:nvPr/>
        </p:nvSpPr>
        <p:spPr>
          <a:xfrm>
            <a:off x="7836311" y="2043441"/>
            <a:ext cx="279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D2F77E-B4E4-C30E-CD52-2136B9494F6B}"/>
              </a:ext>
            </a:extLst>
          </p:cNvPr>
          <p:cNvSpPr/>
          <p:nvPr/>
        </p:nvSpPr>
        <p:spPr>
          <a:xfrm>
            <a:off x="1440422" y="4586620"/>
            <a:ext cx="9311149" cy="1911359"/>
          </a:xfrm>
          <a:prstGeom prst="round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solidFill>
              <a:srgbClr val="F2E8C4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A7F1AC-1B87-1710-D1D6-BEB8B3B4B5DA}"/>
              </a:ext>
            </a:extLst>
          </p:cNvPr>
          <p:cNvSpPr/>
          <p:nvPr/>
        </p:nvSpPr>
        <p:spPr>
          <a:xfrm>
            <a:off x="6465939" y="1583823"/>
            <a:ext cx="5139813" cy="162236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0B0733-585C-3ED4-9A5F-E91C45D173C6}"/>
              </a:ext>
            </a:extLst>
          </p:cNvPr>
          <p:cNvSpPr/>
          <p:nvPr/>
        </p:nvSpPr>
        <p:spPr>
          <a:xfrm>
            <a:off x="481777" y="1564973"/>
            <a:ext cx="5139813" cy="16600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B0E10-C7CC-0A4E-6AAF-11111624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162592"/>
            <a:ext cx="10515600" cy="1325563"/>
          </a:xfrm>
        </p:spPr>
        <p:txBody>
          <a:bodyPr/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9505-C110-B038-CFF9-09AD2B74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48" y="1648810"/>
            <a:ext cx="5257800" cy="146614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computer vision models to: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track the targets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distance and velocity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56535-B31B-0A9F-931D-5783F8372F69}"/>
              </a:ext>
            </a:extLst>
          </p:cNvPr>
          <p:cNvSpPr txBox="1"/>
          <p:nvPr/>
        </p:nvSpPr>
        <p:spPr>
          <a:xfrm>
            <a:off x="6554430" y="1621745"/>
            <a:ext cx="4962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ballistic calculations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where the solider needs to shoot</a:t>
            </a:r>
          </a:p>
          <a:p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6A336FD-4D56-A71C-A47D-D02D81965907}"/>
              </a:ext>
            </a:extLst>
          </p:cNvPr>
          <p:cNvSpPr/>
          <p:nvPr/>
        </p:nvSpPr>
        <p:spPr>
          <a:xfrm>
            <a:off x="5611758" y="3275607"/>
            <a:ext cx="948811" cy="113447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0A7CD-7F55-7BC0-CDA8-F6895CB402C9}"/>
              </a:ext>
            </a:extLst>
          </p:cNvPr>
          <p:cNvSpPr txBox="1"/>
          <p:nvPr/>
        </p:nvSpPr>
        <p:spPr>
          <a:xfrm>
            <a:off x="1616172" y="4627878"/>
            <a:ext cx="8959645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increase the accuracy by eliminating the human error in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reduce the training costs - no need for many practical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increase the applications - can be used for autonomous devices</a:t>
            </a:r>
          </a:p>
        </p:txBody>
      </p:sp>
    </p:spTree>
    <p:extLst>
      <p:ext uri="{BB962C8B-B14F-4D97-AF65-F5344CB8AC3E}">
        <p14:creationId xmlns:p14="http://schemas.microsoft.com/office/powerpoint/2010/main" val="39049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B696-32EF-1A2E-447A-48871B0A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customers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6E97-05AB-0F3E-34CF-963F259F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National militaries directly</a:t>
            </a:r>
          </a:p>
          <a:p>
            <a:r>
              <a:rPr lang="en-GB" dirty="0"/>
              <a:t>Companies building autonomous weapons</a:t>
            </a:r>
          </a:p>
          <a:p>
            <a:r>
              <a:rPr lang="en-GB" dirty="0"/>
              <a:t>Companies making weapons and optical systems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826A-4A8F-1B25-7522-7FFD86AA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AE6EC29-5BC2-2DE9-3458-03A4F2F1AA6B}"/>
              </a:ext>
            </a:extLst>
          </p:cNvPr>
          <p:cNvSpPr/>
          <p:nvPr/>
        </p:nvSpPr>
        <p:spPr>
          <a:xfrm rot="10800000">
            <a:off x="6007002" y="3958300"/>
            <a:ext cx="5004619" cy="2282808"/>
          </a:xfrm>
          <a:prstGeom prst="wedgeRectCallout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ln>
            <a:solidFill>
              <a:schemeClr val="tx2">
                <a:lumMod val="75000"/>
                <a:lumOff val="25000"/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154D6-52AE-82E4-18C0-571CE8E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309" y="0"/>
            <a:ext cx="6521381" cy="1306359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made it from scratch!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56D916-A155-4561-53DE-D21BD4C8D09D}"/>
              </a:ext>
            </a:extLst>
          </p:cNvPr>
          <p:cNvCxnSpPr/>
          <p:nvPr/>
        </p:nvCxnSpPr>
        <p:spPr>
          <a:xfrm>
            <a:off x="0" y="3628103"/>
            <a:ext cx="12192000" cy="0"/>
          </a:xfrm>
          <a:prstGeom prst="straightConnector1">
            <a:avLst/>
          </a:prstGeom>
          <a:ln w="63500" cap="flat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6157D2B-512E-345E-CCCC-479F71C54526}"/>
              </a:ext>
            </a:extLst>
          </p:cNvPr>
          <p:cNvSpPr/>
          <p:nvPr/>
        </p:nvSpPr>
        <p:spPr>
          <a:xfrm>
            <a:off x="343719" y="1015099"/>
            <a:ext cx="4745374" cy="2282808"/>
          </a:xfrm>
          <a:prstGeom prst="wedgeRectCallout">
            <a:avLst/>
          </a:prstGeom>
          <a:solidFill>
            <a:schemeClr val="tx2">
              <a:lumMod val="25000"/>
              <a:lumOff val="75000"/>
              <a:alpha val="60000"/>
            </a:schemeClr>
          </a:solidFill>
          <a:ln>
            <a:solidFill>
              <a:schemeClr val="tx2">
                <a:lumMod val="25000"/>
                <a:lumOff val="7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8795FD9-608D-3CBD-E45E-0FC060E07C13}"/>
              </a:ext>
            </a:extLst>
          </p:cNvPr>
          <p:cNvSpPr/>
          <p:nvPr/>
        </p:nvSpPr>
        <p:spPr>
          <a:xfrm rot="10800000">
            <a:off x="418377" y="3958300"/>
            <a:ext cx="4833863" cy="2299939"/>
          </a:xfrm>
          <a:prstGeom prst="wedgeRectCallou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ED5476-6980-A1C4-58BE-B4838D917321}"/>
              </a:ext>
            </a:extLst>
          </p:cNvPr>
          <p:cNvSpPr/>
          <p:nvPr/>
        </p:nvSpPr>
        <p:spPr>
          <a:xfrm>
            <a:off x="5453282" y="1022949"/>
            <a:ext cx="5004619" cy="2282808"/>
          </a:xfrm>
          <a:prstGeom prst="wedgeRectCallout">
            <a:avLst/>
          </a:prstGeom>
          <a:solidFill>
            <a:schemeClr val="tx2">
              <a:lumMod val="50000"/>
              <a:lumOff val="50000"/>
              <a:alpha val="90000"/>
            </a:schemeClr>
          </a:solidFill>
          <a:ln>
            <a:solidFill>
              <a:schemeClr val="tx2">
                <a:lumMod val="50000"/>
                <a:lumOff val="50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6335B-74E6-0430-F1B8-48F58CCFA3A3}"/>
              </a:ext>
            </a:extLst>
          </p:cNvPr>
          <p:cNvSpPr txBox="1"/>
          <p:nvPr/>
        </p:nvSpPr>
        <p:spPr>
          <a:xfrm>
            <a:off x="513746" y="1152950"/>
            <a:ext cx="430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wrote the tracking and detection algorithm based on pretrained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tested it on laptop with pre-made videos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648C5-F8EF-AEE6-D244-3371B18D2512}"/>
              </a:ext>
            </a:extLst>
          </p:cNvPr>
          <p:cNvSpPr txBox="1"/>
          <p:nvPr/>
        </p:nvSpPr>
        <p:spPr>
          <a:xfrm>
            <a:off x="589935" y="4231107"/>
            <a:ext cx="4284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implemented it in the  raspberry pi (mini computer)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implemented the live video tracking and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encountered big problems with computational power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E1B5B-6967-53E2-0857-CC9278B30DFF}"/>
              </a:ext>
            </a:extLst>
          </p:cNvPr>
          <p:cNvSpPr txBox="1"/>
          <p:nvPr/>
        </p:nvSpPr>
        <p:spPr>
          <a:xfrm>
            <a:off x="5687384" y="1152950"/>
            <a:ext cx="4536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implemented the caging for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implemented the AI accelerator chip to boost the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ultra optimised the code to get a smooth video using just the just min-computer (3 to 23 fps change)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733FB-9754-134E-48D8-E8088ABBA044}"/>
              </a:ext>
            </a:extLst>
          </p:cNvPr>
          <p:cNvSpPr txBox="1"/>
          <p:nvPr/>
        </p:nvSpPr>
        <p:spPr>
          <a:xfrm>
            <a:off x="6187439" y="4231107"/>
            <a:ext cx="438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completed the wholly embedded, ready to use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completed the testing and filmed the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275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Precision Strike</vt:lpstr>
      <vt:lpstr>Current rocket launcher systems</vt:lpstr>
      <vt:lpstr>PowerPoint Presentation</vt:lpstr>
      <vt:lpstr>Limitations without our solution</vt:lpstr>
      <vt:lpstr>Our solution</vt:lpstr>
      <vt:lpstr>Potential customers</vt:lpstr>
      <vt:lpstr>We made it from scratch!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Kajrys Antoni</dc:creator>
  <cp:lastModifiedBy>Antoni Kajrys</cp:lastModifiedBy>
  <cp:revision>2</cp:revision>
  <dcterms:created xsi:type="dcterms:W3CDTF">2025-05-23T11:14:52Z</dcterms:created>
  <dcterms:modified xsi:type="dcterms:W3CDTF">2025-05-24T15:51:06Z</dcterms:modified>
</cp:coreProperties>
</file>