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8" r:id="rId2"/>
    <p:sldId id="262" r:id="rId3"/>
    <p:sldId id="263" r:id="rId4"/>
    <p:sldId id="275" r:id="rId5"/>
    <p:sldId id="264" r:id="rId6"/>
    <p:sldId id="276" r:id="rId7"/>
    <p:sldId id="266" r:id="rId8"/>
    <p:sldId id="277" r:id="rId9"/>
    <p:sldId id="278" r:id="rId10"/>
    <p:sldId id="279" r:id="rId11"/>
    <p:sldId id="270" r:id="rId12"/>
    <p:sldId id="271" r:id="rId13"/>
    <p:sldId id="272" r:id="rId14"/>
    <p:sldId id="287" r:id="rId15"/>
    <p:sldId id="273" r:id="rId16"/>
    <p:sldId id="280" r:id="rId17"/>
    <p:sldId id="281" r:id="rId18"/>
    <p:sldId id="274" r:id="rId19"/>
    <p:sldId id="286" r:id="rId20"/>
    <p:sldId id="282" r:id="rId21"/>
    <p:sldId id="283" r:id="rId22"/>
    <p:sldId id="284" r:id="rId23"/>
    <p:sldId id="285" r:id="rId24"/>
    <p:sldId id="260" r:id="rId25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C20"/>
    <a:srgbClr val="D71920"/>
    <a:srgbClr val="C8B160"/>
    <a:srgbClr val="00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7612F-F4F6-49E7-9E06-3D5220FEBB27}" type="datetimeFigureOut">
              <a:rPr lang="es-NI" smtClean="0"/>
              <a:t>02/10/2022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4567-83D8-42DA-AC87-6626250FF12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8373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"/>
            <a:ext cx="5306096" cy="14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NI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33" y="-36372"/>
            <a:ext cx="2139467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7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409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55" y="2253803"/>
            <a:ext cx="7187089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04444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nlinedoctranslator.com/es/?utm_source=onlinedoctranslator&amp;utm_medium=pptx&amp;utm_campaign=attribu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DETERMINANTES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s-NI"/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Traducido del inglés al español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Id2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PROBLEMA DE PRÁCTICA 3.1 (5)</a:t>
            </a:r>
            <a:endParaRPr lang="es-ES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114" y="1978728"/>
            <a:ext cx="3506697" cy="18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s-ES" sz="3600" dirty="0"/>
              <a:t>PROPIEDADES DE LOS DETERMINANTES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s-NI" dirty="0"/>
              <a:t>Teorema: Operaciones de Fila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Sea A una matriz cuadrada.</a:t>
            </a:r>
          </a:p>
          <a:p>
            <a:pPr marL="0" indent="0">
              <a:buNone/>
            </a:pPr>
            <a:r>
              <a:rPr lang="es-MX" i="1" dirty="0"/>
              <a:t>a</a:t>
            </a:r>
            <a:r>
              <a:rPr lang="es-MX" dirty="0"/>
              <a:t>) Si un múltiplo de una fila de </a:t>
            </a:r>
            <a:r>
              <a:rPr lang="es-MX" i="1" dirty="0"/>
              <a:t>A </a:t>
            </a:r>
            <a:r>
              <a:rPr lang="es-MX" dirty="0"/>
              <a:t>se suma a otra fila para producir una matriz </a:t>
            </a:r>
            <a:r>
              <a:rPr lang="es-MX" i="1" dirty="0"/>
              <a:t>B</a:t>
            </a:r>
            <a:r>
              <a:rPr lang="es-MX" dirty="0"/>
              <a:t>, entonces </a:t>
            </a:r>
            <a:r>
              <a:rPr lang="es-ES" dirty="0" err="1"/>
              <a:t>det</a:t>
            </a:r>
            <a:r>
              <a:rPr lang="es-ES" dirty="0"/>
              <a:t> </a:t>
            </a:r>
            <a:r>
              <a:rPr lang="es-ES" i="1" dirty="0"/>
              <a:t>B =</a:t>
            </a:r>
            <a:r>
              <a:rPr lang="es-ES" dirty="0"/>
              <a:t> </a:t>
            </a:r>
            <a:r>
              <a:rPr lang="es-ES" dirty="0" err="1"/>
              <a:t>det</a:t>
            </a:r>
            <a:r>
              <a:rPr lang="es-ES" dirty="0"/>
              <a:t> </a:t>
            </a:r>
            <a:r>
              <a:rPr lang="es-ES" i="1" dirty="0"/>
              <a:t>A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MX" i="1" dirty="0"/>
              <a:t>b</a:t>
            </a:r>
            <a:r>
              <a:rPr lang="es-MX" dirty="0"/>
              <a:t>) Si dos filas de </a:t>
            </a:r>
            <a:r>
              <a:rPr lang="es-MX" i="1" dirty="0"/>
              <a:t>A </a:t>
            </a:r>
            <a:r>
              <a:rPr lang="es-MX" dirty="0"/>
              <a:t>se intercambian para producir </a:t>
            </a:r>
            <a:r>
              <a:rPr lang="es-MX" i="1" dirty="0"/>
              <a:t>B</a:t>
            </a:r>
            <a:r>
              <a:rPr lang="es-MX" dirty="0"/>
              <a:t>, entonces </a:t>
            </a:r>
            <a:r>
              <a:rPr lang="es-MX" dirty="0" err="1"/>
              <a:t>det</a:t>
            </a:r>
            <a:r>
              <a:rPr lang="es-MX" dirty="0"/>
              <a:t> </a:t>
            </a:r>
            <a:r>
              <a:rPr lang="es-MX" i="1" dirty="0"/>
              <a:t>B = -</a:t>
            </a:r>
            <a:r>
              <a:rPr lang="es-MX" dirty="0"/>
              <a:t> </a:t>
            </a:r>
            <a:r>
              <a:rPr lang="es-MX" dirty="0" err="1"/>
              <a:t>det</a:t>
            </a:r>
            <a:r>
              <a:rPr lang="es-MX" dirty="0"/>
              <a:t> </a:t>
            </a:r>
            <a:r>
              <a:rPr lang="es-MX" i="1" dirty="0"/>
              <a:t>A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i="1" dirty="0"/>
              <a:t>c</a:t>
            </a:r>
            <a:r>
              <a:rPr lang="es-MX" dirty="0"/>
              <a:t>) Si una fila de </a:t>
            </a:r>
            <a:r>
              <a:rPr lang="es-MX" i="1" dirty="0"/>
              <a:t>A </a:t>
            </a:r>
            <a:r>
              <a:rPr lang="es-MX" dirty="0"/>
              <a:t>se multiplica por </a:t>
            </a:r>
            <a:r>
              <a:rPr lang="es-MX" i="1" dirty="0"/>
              <a:t>k </a:t>
            </a:r>
            <a:r>
              <a:rPr lang="es-MX" dirty="0"/>
              <a:t>para producir </a:t>
            </a:r>
            <a:r>
              <a:rPr lang="es-MX" i="1" dirty="0"/>
              <a:t>B</a:t>
            </a:r>
            <a:r>
              <a:rPr lang="es-MX" dirty="0"/>
              <a:t>, entonces </a:t>
            </a:r>
            <a:r>
              <a:rPr lang="es-MX" dirty="0" err="1"/>
              <a:t>det</a:t>
            </a:r>
            <a:r>
              <a:rPr lang="es-MX" dirty="0"/>
              <a:t> </a:t>
            </a:r>
            <a:r>
              <a:rPr lang="es-MX" i="1" dirty="0"/>
              <a:t>B = </a:t>
            </a:r>
            <a:r>
              <a:rPr lang="es-MX" dirty="0"/>
              <a:t> </a:t>
            </a:r>
            <a:r>
              <a:rPr lang="es-MX" i="1" dirty="0"/>
              <a:t>k.</a:t>
            </a:r>
            <a:r>
              <a:rPr lang="es-MX" dirty="0"/>
              <a:t> </a:t>
            </a:r>
            <a:r>
              <a:rPr lang="es-MX" dirty="0" err="1"/>
              <a:t>det</a:t>
            </a:r>
            <a:r>
              <a:rPr lang="es-MX" dirty="0"/>
              <a:t> </a:t>
            </a:r>
            <a:r>
              <a:rPr lang="es-MX" i="1" dirty="0"/>
              <a:t>A</a:t>
            </a:r>
            <a:r>
              <a:rPr lang="es-MX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27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4691" y="378188"/>
            <a:ext cx="1918063" cy="692966"/>
          </a:xfrm>
        </p:spPr>
        <p:txBody>
          <a:bodyPr>
            <a:normAutofit/>
          </a:bodyPr>
          <a:lstStyle/>
          <a:p>
            <a:pPr algn="l" rtl="0"/>
            <a:r>
              <a:rPr lang="es-NI" sz="3200" dirty="0" err="1"/>
              <a:t>Ejemplo</a:t>
            </a:r>
            <a:r>
              <a:rPr lang="es-NI" sz="3200" dirty="0"/>
              <a:t>: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4691" y="1267097"/>
            <a:ext cx="11336383" cy="5094514"/>
          </a:xfrm>
        </p:spPr>
        <p:txBody>
          <a:bodyPr/>
          <a:lstStyle/>
          <a:p>
            <a:pPr marL="0" indent="0" algn="l" rtl="0">
              <a:buNone/>
            </a:pPr>
            <a:r>
              <a:rPr lang="es-ES" dirty="0"/>
              <a:t>Calcular </a:t>
            </a:r>
            <a:r>
              <a:rPr lang="es-ES" dirty="0" err="1"/>
              <a:t>detA</a:t>
            </a:r>
            <a:r>
              <a:rPr lang="es-ES" dirty="0"/>
              <a:t>. </a:t>
            </a:r>
            <a:r>
              <a:rPr lang="en-US" dirty="0"/>
              <a:t>La estrategia es reducir A a la forma escalonada y luego usar el hecho de que el determinante de una matriz triangular es el producto de las entradas diagonales.</a:t>
            </a:r>
          </a:p>
          <a:p>
            <a:pPr marL="0" indent="0" algn="l" rtl="0">
              <a:buNone/>
            </a:pPr>
            <a:endParaRPr lang="es-NI" dirty="0"/>
          </a:p>
          <a:p>
            <a:pPr marL="0" indent="0" algn="l" rtl="0">
              <a:buNone/>
            </a:pPr>
            <a:endParaRPr lang="es-NI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Un el intercambio de las filas 2 y 3 invierte el signo del determinante, asi que</a:t>
            </a:r>
          </a:p>
          <a:p>
            <a:pPr marL="0" indent="0" algn="l" rtl="0">
              <a:buNone/>
            </a:pPr>
            <a:endParaRPr lang="es-NI" dirty="0"/>
          </a:p>
          <a:p>
            <a:pPr marL="0" indent="0" algn="l" rtl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756" y="2631212"/>
            <a:ext cx="6699349" cy="11831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789" y="4910137"/>
            <a:ext cx="5921285" cy="12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6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257" y="156754"/>
            <a:ext cx="11586754" cy="6270172"/>
          </a:xfrm>
        </p:spPr>
        <p:txBody>
          <a:bodyPr/>
          <a:lstStyle/>
          <a:p>
            <a:pPr marL="0" indent="0">
              <a:buNone/>
            </a:pPr>
            <a:r>
              <a:rPr lang="es-MX" sz="2200" dirty="0"/>
              <a:t>Calcule </a:t>
            </a:r>
            <a:r>
              <a:rPr lang="es-MX" sz="2200" dirty="0" err="1"/>
              <a:t>det</a:t>
            </a:r>
            <a:r>
              <a:rPr lang="es-MX" sz="2200" dirty="0"/>
              <a:t> A, donde A =</a:t>
            </a:r>
          </a:p>
          <a:p>
            <a:pPr marL="0" indent="0">
              <a:buNone/>
            </a:pPr>
            <a:endParaRPr lang="es-MX" sz="2200" dirty="0"/>
          </a:p>
          <a:p>
            <a:pPr marL="0" indent="0">
              <a:buNone/>
            </a:pPr>
            <a:endParaRPr lang="es-MX" sz="2200" dirty="0"/>
          </a:p>
          <a:p>
            <a:pPr marL="0" indent="0">
              <a:buNone/>
            </a:pPr>
            <a:r>
              <a:rPr lang="en-US" sz="2200" dirty="0"/>
              <a:t>Para </a:t>
            </a:r>
            <a:r>
              <a:rPr lang="en-US" sz="2200" dirty="0" err="1"/>
              <a:t>simplificar</a:t>
            </a:r>
            <a:r>
              <a:rPr lang="en-US" sz="2200" dirty="0"/>
              <a:t> la </a:t>
            </a:r>
            <a:r>
              <a:rPr lang="en-US" sz="2200" dirty="0" err="1"/>
              <a:t>aritmética</a:t>
            </a:r>
            <a:r>
              <a:rPr lang="en-US" sz="2200" dirty="0"/>
              <a:t>, </a:t>
            </a:r>
            <a:r>
              <a:rPr lang="en-US" sz="2200" dirty="0" err="1"/>
              <a:t>queremos</a:t>
            </a:r>
            <a:r>
              <a:rPr lang="en-US" sz="2200" dirty="0"/>
              <a:t> un 1 </a:t>
            </a:r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esquina</a:t>
            </a:r>
            <a:r>
              <a:rPr lang="en-US" sz="2200" dirty="0"/>
              <a:t> superior </a:t>
            </a:r>
            <a:r>
              <a:rPr lang="en-US" sz="2200" dirty="0" err="1"/>
              <a:t>izquierda</a:t>
            </a:r>
            <a:r>
              <a:rPr lang="en-US" sz="2200" dirty="0"/>
              <a:t>.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cambio</a:t>
            </a:r>
            <a:r>
              <a:rPr lang="en-US" sz="2200" dirty="0"/>
              <a:t>, </a:t>
            </a:r>
            <a:r>
              <a:rPr lang="en-US" sz="2200" dirty="0" err="1"/>
              <a:t>factorizamos</a:t>
            </a:r>
            <a:r>
              <a:rPr lang="en-US" sz="2200" dirty="0"/>
              <a:t> 2 de la fila superior,</a:t>
            </a:r>
          </a:p>
          <a:p>
            <a:pPr marL="0" indent="0" algn="l" rtl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69" y="2099980"/>
            <a:ext cx="5827259" cy="13768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13906"/>
            <a:ext cx="3276600" cy="14729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510" y="3513906"/>
            <a:ext cx="5808210" cy="135758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252" y="156754"/>
            <a:ext cx="2189950" cy="13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6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sz="4000" dirty="0"/>
              <a:t>Forma Reducida</a:t>
            </a:r>
            <a:endParaRPr lang="es-ES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4" y="1932327"/>
            <a:ext cx="3664459" cy="22477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211" y="1932327"/>
            <a:ext cx="3633652" cy="29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26571"/>
            <a:ext cx="10515600" cy="617873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Suponga que una matriz cuadrada A se ha reducido a una forma escalonada U mediante reemplazos de filas e intercambios de filas. Si hay n - intercambios, </a:t>
            </a:r>
            <a:r>
              <a:rPr lang="en-US" sz="2400" dirty="0" err="1"/>
              <a:t>entonces</a:t>
            </a:r>
            <a:r>
              <a:rPr lang="en-US" sz="2400" dirty="0"/>
              <a:t> </a:t>
            </a:r>
            <a:r>
              <a:rPr lang="en-US" sz="2400" dirty="0" err="1"/>
              <a:t>det</a:t>
            </a:r>
            <a:r>
              <a:rPr lang="en-US" sz="2400" dirty="0"/>
              <a:t> A = (-1) ⁿ </a:t>
            </a:r>
            <a:r>
              <a:rPr lang="en-US" sz="2400" dirty="0" err="1"/>
              <a:t>detU</a:t>
            </a: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Como U está en forma escalonada, es triangular, por lo que </a:t>
            </a:r>
            <a:r>
              <a:rPr lang="en-US" sz="2400" dirty="0" err="1"/>
              <a:t>det</a:t>
            </a:r>
            <a:r>
              <a:rPr lang="en-US" sz="2400"/>
              <a:t> U </a:t>
            </a:r>
            <a:r>
              <a:rPr lang="en-US" sz="2400" dirty="0"/>
              <a:t>es el producto de las entradas diagonales.</a:t>
            </a:r>
          </a:p>
          <a:p>
            <a:pPr marL="0" indent="0" algn="l" rtl="0">
              <a:buNone/>
            </a:pPr>
            <a:endParaRPr lang="es-NI" dirty="0"/>
          </a:p>
          <a:p>
            <a:pPr marL="0" indent="0" algn="l" rtl="0">
              <a:buNone/>
            </a:pPr>
            <a:endParaRPr lang="es-NI" dirty="0"/>
          </a:p>
          <a:p>
            <a:pPr marL="0" indent="0" algn="l" rtl="0">
              <a:buNone/>
            </a:pPr>
            <a:endParaRPr lang="es-NI" dirty="0"/>
          </a:p>
          <a:p>
            <a:pPr marL="0" indent="0" algn="l" rtl="0">
              <a:buNone/>
            </a:pPr>
            <a:r>
              <a:rPr lang="en-US" sz="2400" dirty="0"/>
              <a:t>TEOREMA: Una matriz cuadrada A es invertible si y solo si </a:t>
            </a:r>
            <a:r>
              <a:rPr lang="en-US" sz="2400" dirty="0" err="1"/>
              <a:t>detA</a:t>
            </a:r>
            <a:r>
              <a:rPr lang="en-US" sz="2400" dirty="0"/>
              <a:t> ≠ 0.</a:t>
            </a:r>
          </a:p>
          <a:p>
            <a:pPr marL="0" indent="0" algn="l" rtl="0">
              <a:buNone/>
            </a:pPr>
            <a:r>
              <a:rPr lang="en-US" sz="2400" dirty="0"/>
              <a:t>Calcular </a:t>
            </a:r>
            <a:r>
              <a:rPr lang="en-US" sz="2400" dirty="0" err="1"/>
              <a:t>detA</a:t>
            </a:r>
            <a:r>
              <a:rPr lang="en-US" sz="2400" dirty="0"/>
              <a:t>: 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Suma 2 veces la fila 1 a la fila 3 para obtener </a:t>
            </a:r>
          </a:p>
          <a:p>
            <a:pPr marL="0" indent="0" algn="l" rtl="0">
              <a:buNone/>
            </a:pPr>
            <a:r>
              <a:rPr lang="en-US" sz="2400" dirty="0"/>
              <a:t>porque la segunda y tercera filas de la segunda matriz son iguales.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858" y="2208302"/>
            <a:ext cx="6404284" cy="13317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568" y="4140926"/>
            <a:ext cx="2731586" cy="12808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515" y="4546217"/>
            <a:ext cx="4383498" cy="141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7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0446"/>
            <a:ext cx="10515600" cy="61787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Calcule </a:t>
            </a:r>
            <a:r>
              <a:rPr lang="es-MX" sz="2400" dirty="0" err="1"/>
              <a:t>det</a:t>
            </a:r>
            <a:r>
              <a:rPr lang="es-MX" sz="2400" dirty="0"/>
              <a:t> A, donde A = </a:t>
            </a:r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70" y="300446"/>
            <a:ext cx="2129109" cy="12801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2147"/>
            <a:ext cx="6669384" cy="13888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92569"/>
            <a:ext cx="4778829" cy="78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5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/>
          </a:bodyPr>
          <a:lstStyle/>
          <a:p>
            <a:r>
              <a:rPr lang="es-ES" sz="3200" dirty="0"/>
              <a:t>Operaciones de columna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264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NI" sz="2200" dirty="0"/>
              <a:t>Teorema; </a:t>
            </a:r>
            <a:endParaRPr lang="es-ES" sz="2200" dirty="0"/>
          </a:p>
          <a:p>
            <a:pPr marL="0" indent="0">
              <a:buNone/>
            </a:pPr>
            <a:endParaRPr lang="es-MX" sz="2100" dirty="0"/>
          </a:p>
          <a:p>
            <a:pPr marL="0" indent="0">
              <a:buNone/>
            </a:pPr>
            <a:r>
              <a:rPr lang="es-MX" sz="2100" dirty="0"/>
              <a:t>Propiedad multiplicativa: Si A y B son matrices de n x n, entonces </a:t>
            </a:r>
            <a:r>
              <a:rPr lang="es-MX" sz="2100" dirty="0" err="1"/>
              <a:t>det</a:t>
            </a:r>
            <a:r>
              <a:rPr lang="es-MX" sz="2100" dirty="0"/>
              <a:t> AB = (</a:t>
            </a:r>
            <a:r>
              <a:rPr lang="es-MX" sz="2100" dirty="0" err="1"/>
              <a:t>det</a:t>
            </a:r>
            <a:r>
              <a:rPr lang="es-MX" sz="2100" dirty="0"/>
              <a:t> A)(</a:t>
            </a:r>
            <a:r>
              <a:rPr lang="es-MX" sz="2100" dirty="0" err="1"/>
              <a:t>det</a:t>
            </a:r>
            <a:r>
              <a:rPr lang="es-MX" sz="2100" dirty="0"/>
              <a:t> B).</a:t>
            </a:r>
            <a:endParaRPr lang="es-ES" sz="2100" dirty="0"/>
          </a:p>
          <a:p>
            <a:pPr marL="0" indent="0">
              <a:buNone/>
            </a:pPr>
            <a:r>
              <a:rPr lang="es-NI" sz="2100" dirty="0"/>
              <a:t>Compruebe la propiedad para </a:t>
            </a:r>
          </a:p>
          <a:p>
            <a:pPr marL="0" indent="0">
              <a:buNone/>
            </a:pPr>
            <a:endParaRPr lang="es-NI" sz="2100" dirty="0"/>
          </a:p>
          <a:p>
            <a:pPr marL="0" indent="0">
              <a:buNone/>
            </a:pPr>
            <a:endParaRPr lang="es-NI" sz="2100" dirty="0"/>
          </a:p>
          <a:p>
            <a:pPr marL="0" indent="0">
              <a:buNone/>
            </a:pPr>
            <a:endParaRPr lang="es-NI" sz="2100" dirty="0"/>
          </a:p>
          <a:p>
            <a:pPr marL="0" indent="0">
              <a:buNone/>
            </a:pPr>
            <a:endParaRPr lang="es-NI" sz="2100" dirty="0"/>
          </a:p>
          <a:p>
            <a:pPr marL="0" indent="0">
              <a:buNone/>
            </a:pPr>
            <a:endParaRPr lang="es-NI" sz="2100" dirty="0"/>
          </a:p>
          <a:p>
            <a:pPr marL="0" indent="0">
              <a:buNone/>
            </a:pPr>
            <a:r>
              <a:rPr lang="es-ES" sz="2100" dirty="0" err="1"/>
              <a:t>det</a:t>
            </a:r>
            <a:r>
              <a:rPr lang="es-ES" sz="2100" dirty="0"/>
              <a:t> A = 9 y </a:t>
            </a:r>
            <a:r>
              <a:rPr lang="es-ES" sz="2100" dirty="0" err="1"/>
              <a:t>det</a:t>
            </a:r>
            <a:r>
              <a:rPr lang="es-ES" sz="2100" dirty="0"/>
              <a:t> B = 5, por lo tanto (</a:t>
            </a:r>
            <a:r>
              <a:rPr lang="es-ES" sz="2100" dirty="0" err="1"/>
              <a:t>det</a:t>
            </a:r>
            <a:r>
              <a:rPr lang="es-ES" sz="2100" dirty="0"/>
              <a:t> A)(</a:t>
            </a:r>
            <a:r>
              <a:rPr lang="es-ES" sz="2100" dirty="0" err="1"/>
              <a:t>det</a:t>
            </a:r>
            <a:r>
              <a:rPr lang="es-ES" sz="2100" dirty="0"/>
              <a:t> B) = 9 x 5 = 45 = </a:t>
            </a:r>
            <a:r>
              <a:rPr lang="es-ES" sz="2100" dirty="0" err="1"/>
              <a:t>det</a:t>
            </a:r>
            <a:r>
              <a:rPr lang="es-ES" sz="2100" dirty="0"/>
              <a:t> AB</a:t>
            </a:r>
          </a:p>
          <a:p>
            <a:pPr marL="0" indent="0">
              <a:buNone/>
            </a:pPr>
            <a:endParaRPr lang="es-NI" sz="2100" dirty="0"/>
          </a:p>
          <a:p>
            <a:pPr marL="0" indent="0">
              <a:buNone/>
            </a:pPr>
            <a:r>
              <a:rPr lang="es-NI" sz="2100" dirty="0"/>
              <a:t>Nota: </a:t>
            </a:r>
            <a:r>
              <a:rPr lang="es-MX" sz="2100" dirty="0"/>
              <a:t>En general, </a:t>
            </a:r>
            <a:r>
              <a:rPr lang="es-MX" sz="2100" dirty="0" err="1"/>
              <a:t>det</a:t>
            </a:r>
            <a:r>
              <a:rPr lang="es-MX" sz="2100" dirty="0"/>
              <a:t>(A + B) no es igual a </a:t>
            </a:r>
            <a:r>
              <a:rPr lang="es-MX" sz="2100" dirty="0" err="1"/>
              <a:t>det</a:t>
            </a:r>
            <a:r>
              <a:rPr lang="es-MX" sz="2100" dirty="0"/>
              <a:t> A + </a:t>
            </a:r>
            <a:r>
              <a:rPr lang="es-MX" sz="2100" dirty="0" err="1"/>
              <a:t>det</a:t>
            </a:r>
            <a:r>
              <a:rPr lang="es-MX" sz="2100" dirty="0"/>
              <a:t> B.</a:t>
            </a:r>
            <a:endParaRPr lang="es-ES" sz="21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105" y="1175656"/>
            <a:ext cx="4794073" cy="4963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961" y="2373629"/>
            <a:ext cx="2844302" cy="8160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575" y="3189716"/>
            <a:ext cx="4251267" cy="16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4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s-ES" dirty="0"/>
              <a:t>PROBLEMAS DE PRACTICA 3.2 (10)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4954" y="1890939"/>
            <a:ext cx="10515600" cy="4351338"/>
          </a:xfrm>
        </p:spPr>
        <p:txBody>
          <a:bodyPr/>
          <a:lstStyle/>
          <a:p>
            <a:pPr marL="0" indent="0" algn="l" rtl="0">
              <a:buNone/>
            </a:pPr>
            <a:r>
              <a:rPr lang="es-NI" dirty="0"/>
              <a:t>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9" y="2152195"/>
            <a:ext cx="5835317" cy="12702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29" y="3840887"/>
            <a:ext cx="7379154" cy="14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14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sz="3600" dirty="0"/>
              <a:t>Regla de </a:t>
            </a:r>
            <a:r>
              <a:rPr lang="es-NI" sz="3600" dirty="0" err="1"/>
              <a:t>Sarrus</a:t>
            </a:r>
            <a:r>
              <a:rPr lang="es-NI" sz="3600" dirty="0"/>
              <a:t>  (https://www.youtube.com/watch?v=IitNtGf7Jp0)</a:t>
            </a:r>
            <a:endParaRPr lang="es-ES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694" y="1815737"/>
            <a:ext cx="5731952" cy="381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s-NI" dirty="0" err="1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/>
              <a:t>Determinantes. </a:t>
            </a:r>
          </a:p>
          <a:p>
            <a:r>
              <a:rPr lang="es-NI" dirty="0"/>
              <a:t>Regla de </a:t>
            </a:r>
            <a:r>
              <a:rPr lang="es-NI" dirty="0" err="1"/>
              <a:t>Sarrus</a:t>
            </a:r>
            <a:endParaRPr lang="es-NI" dirty="0"/>
          </a:p>
          <a:p>
            <a:r>
              <a:rPr lang="es-NI" dirty="0"/>
              <a:t>Propiedades de los determinantes.</a:t>
            </a:r>
            <a:endParaRPr lang="es-ES" dirty="0"/>
          </a:p>
          <a:p>
            <a:r>
              <a:rPr lang="es-NI" dirty="0"/>
              <a:t>Regla de </a:t>
            </a:r>
            <a:r>
              <a:rPr lang="es-NI" dirty="0" err="1"/>
              <a:t>Cramer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246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>
            <a:normAutofit/>
          </a:bodyPr>
          <a:lstStyle/>
          <a:p>
            <a:r>
              <a:rPr lang="es-ES" sz="3200" dirty="0"/>
              <a:t>Regla de </a:t>
            </a:r>
            <a:r>
              <a:rPr lang="es-ES" sz="3200" dirty="0" err="1"/>
              <a:t>Cramer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212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/>
              <a:t>Para cualquier matriz A de n x n y cualquier b en Rⁿ, sea </a:t>
            </a:r>
            <a:r>
              <a:rPr lang="es-MX" sz="2200" dirty="0" err="1"/>
              <a:t>A</a:t>
            </a:r>
            <a:r>
              <a:rPr lang="es-MX" sz="1200" dirty="0" err="1"/>
              <a:t>i</a:t>
            </a:r>
            <a:r>
              <a:rPr lang="es-MX" sz="2200" dirty="0"/>
              <a:t>(b) la matriz obtenida a partir</a:t>
            </a:r>
          </a:p>
          <a:p>
            <a:pPr marL="0" indent="0">
              <a:buNone/>
            </a:pPr>
            <a:r>
              <a:rPr lang="es-MX" sz="2200" dirty="0"/>
              <a:t>de A al remplazar la columna i por el vector b.</a:t>
            </a:r>
          </a:p>
          <a:p>
            <a:pPr marL="0" indent="0">
              <a:buNone/>
            </a:pPr>
            <a:endParaRPr lang="es-MX" sz="2200" dirty="0"/>
          </a:p>
          <a:p>
            <a:pPr marL="0" indent="0">
              <a:buNone/>
            </a:pPr>
            <a:endParaRPr lang="es-MX" sz="2200" dirty="0"/>
          </a:p>
          <a:p>
            <a:pPr marL="0" indent="0">
              <a:buNone/>
            </a:pPr>
            <a:r>
              <a:rPr lang="es-MX" sz="2200" dirty="0"/>
              <a:t>Regla de </a:t>
            </a:r>
            <a:r>
              <a:rPr lang="es-MX" sz="2200" dirty="0" err="1"/>
              <a:t>Cramer</a:t>
            </a:r>
            <a:r>
              <a:rPr lang="es-MX" sz="2200" dirty="0"/>
              <a:t>: Sea A una matriz invertible de n x n. Para cualquier b en Rⁿ, la única solución x de </a:t>
            </a:r>
            <a:r>
              <a:rPr lang="es-MX" sz="2200" dirty="0" err="1"/>
              <a:t>Ax</a:t>
            </a:r>
            <a:r>
              <a:rPr lang="es-MX" sz="2200" dirty="0"/>
              <a:t> = b tiene entradas dadas por</a:t>
            </a:r>
          </a:p>
          <a:p>
            <a:pPr marL="0" indent="0">
              <a:buNone/>
            </a:pPr>
            <a:r>
              <a:rPr lang="es-MX" sz="2200" dirty="0"/>
              <a:t>Ejemplo: Use la regla de </a:t>
            </a:r>
            <a:r>
              <a:rPr lang="es-MX" sz="2200" dirty="0" err="1"/>
              <a:t>Cramer</a:t>
            </a:r>
            <a:r>
              <a:rPr lang="es-MX" sz="2200" dirty="0"/>
              <a:t> para resolver </a:t>
            </a:r>
          </a:p>
          <a:p>
            <a:pPr marL="0" indent="0">
              <a:buNone/>
            </a:pPr>
            <a:r>
              <a:rPr lang="es-MX" sz="2200" dirty="0"/>
              <a:t>el sistema 3x</a:t>
            </a:r>
            <a:r>
              <a:rPr lang="es-MX" sz="1200" dirty="0"/>
              <a:t>1</a:t>
            </a:r>
            <a:r>
              <a:rPr lang="es-MX" sz="2200" dirty="0"/>
              <a:t> - 2x</a:t>
            </a:r>
            <a:r>
              <a:rPr lang="es-MX" sz="1200" dirty="0"/>
              <a:t>2</a:t>
            </a:r>
            <a:r>
              <a:rPr lang="es-MX" sz="2200" dirty="0"/>
              <a:t> = 6</a:t>
            </a:r>
          </a:p>
          <a:p>
            <a:pPr marL="0" indent="0">
              <a:buNone/>
            </a:pPr>
            <a:r>
              <a:rPr lang="es-MX" sz="2200" dirty="0"/>
              <a:t>	   -5x</a:t>
            </a:r>
            <a:r>
              <a:rPr lang="es-MX" sz="1200" dirty="0"/>
              <a:t>1</a:t>
            </a:r>
            <a:r>
              <a:rPr lang="es-MX" sz="2200" dirty="0"/>
              <a:t> + 4x</a:t>
            </a:r>
            <a:r>
              <a:rPr lang="es-MX" sz="1200" dirty="0"/>
              <a:t>2</a:t>
            </a:r>
            <a:r>
              <a:rPr lang="es-MX" sz="2200" dirty="0"/>
              <a:t> = 8</a:t>
            </a:r>
          </a:p>
          <a:p>
            <a:pPr marL="0" indent="0">
              <a:buNone/>
            </a:pPr>
            <a:endParaRPr lang="es-MX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841" y="1767975"/>
            <a:ext cx="3670935" cy="1029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25" y="3407972"/>
            <a:ext cx="3347766" cy="833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541" y="4484506"/>
            <a:ext cx="3457828" cy="15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3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8194"/>
            <a:ext cx="10515600" cy="627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NI" sz="2400" dirty="0"/>
              <a:t>Ejemplo: </a:t>
            </a:r>
            <a:r>
              <a:rPr lang="es-MX" sz="2400" dirty="0"/>
              <a:t>Considere el siguiente sistema, en el cual s es un parámetro no especificado. Determine los valores de s para los cuales el sistema tiene una solución única, y utilice la regla de </a:t>
            </a:r>
            <a:r>
              <a:rPr lang="es-MX" sz="2400" dirty="0" err="1"/>
              <a:t>Cramer</a:t>
            </a:r>
            <a:r>
              <a:rPr lang="es-MX" sz="2400" dirty="0"/>
              <a:t> para describir la solución.</a:t>
            </a:r>
          </a:p>
          <a:p>
            <a:pPr marL="0" indent="0">
              <a:buNone/>
            </a:pPr>
            <a:r>
              <a:rPr lang="es-MX" sz="2400" dirty="0"/>
              <a:t> 3sx</a:t>
            </a:r>
            <a:r>
              <a:rPr lang="es-MX" sz="1200" dirty="0"/>
              <a:t>1</a:t>
            </a:r>
            <a:r>
              <a:rPr lang="es-MX" sz="2400" dirty="0"/>
              <a:t> - 2x</a:t>
            </a:r>
            <a:r>
              <a:rPr lang="es-MX" sz="1200" dirty="0"/>
              <a:t>2</a:t>
            </a:r>
            <a:r>
              <a:rPr lang="es-MX" sz="2400" dirty="0"/>
              <a:t> = 4</a:t>
            </a:r>
          </a:p>
          <a:p>
            <a:pPr marL="0" indent="0">
              <a:buNone/>
            </a:pPr>
            <a:r>
              <a:rPr lang="es-MX" sz="2400" dirty="0"/>
              <a:t>-6x</a:t>
            </a:r>
            <a:r>
              <a:rPr lang="es-MX" sz="1200" dirty="0"/>
              <a:t>1</a:t>
            </a:r>
            <a:r>
              <a:rPr lang="es-MX" sz="2400" dirty="0"/>
              <a:t> + sx</a:t>
            </a:r>
            <a:r>
              <a:rPr lang="es-MX" sz="1200" dirty="0"/>
              <a:t>2</a:t>
            </a:r>
            <a:r>
              <a:rPr lang="es-MX" sz="2400" dirty="0"/>
              <a:t> = 1</a:t>
            </a:r>
          </a:p>
          <a:p>
            <a:pPr marL="0" indent="0">
              <a:buNone/>
            </a:pPr>
            <a:r>
              <a:rPr lang="es-ES" sz="2400" dirty="0" err="1"/>
              <a:t>Ax</a:t>
            </a:r>
            <a:r>
              <a:rPr lang="es-ES" sz="2400" dirty="0"/>
              <a:t> = b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Con s ≠±2 </a:t>
            </a:r>
          </a:p>
        </p:txBody>
      </p:sp>
      <p:sp>
        <p:nvSpPr>
          <p:cNvPr id="4" name="Flecha derecha 3"/>
          <p:cNvSpPr/>
          <p:nvPr/>
        </p:nvSpPr>
        <p:spPr>
          <a:xfrm>
            <a:off x="1907177" y="2390503"/>
            <a:ext cx="535577" cy="14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13" y="2196403"/>
            <a:ext cx="5799298" cy="7819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213" y="2978331"/>
            <a:ext cx="5284878" cy="16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40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6322423"/>
          </a:xfrm>
        </p:spPr>
        <p:txBody>
          <a:bodyPr/>
          <a:lstStyle/>
          <a:p>
            <a:pPr marL="0" indent="0">
              <a:buNone/>
            </a:pPr>
            <a:endParaRPr lang="es-NI" dirty="0"/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r>
              <a:rPr lang="es-NI" sz="2200" dirty="0"/>
              <a:t>Una </a:t>
            </a:r>
            <a:r>
              <a:rPr lang="es-MX" sz="2200" dirty="0"/>
              <a:t>fórmula para la inversa: Sea A una matriz invertible de n x n. Así,</a:t>
            </a:r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r>
              <a:rPr lang="es-NI" sz="2200" dirty="0"/>
              <a:t>donde </a:t>
            </a:r>
            <a:r>
              <a:rPr lang="es-NI" sz="2200" dirty="0" err="1"/>
              <a:t>adj</a:t>
            </a:r>
            <a:r>
              <a:rPr lang="es-NI" sz="2200" dirty="0"/>
              <a:t> A </a:t>
            </a:r>
            <a:r>
              <a:rPr lang="es-MX" sz="2200" dirty="0"/>
              <a:t>se llama la adjunta de A y es la matriz transpuesta de la  matriz de cofactores </a:t>
            </a:r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r>
              <a:rPr lang="es-NI" sz="2200" dirty="0"/>
              <a:t>donde cada </a:t>
            </a:r>
            <a:r>
              <a:rPr lang="es-NI" sz="2200" dirty="0" err="1"/>
              <a:t>C</a:t>
            </a:r>
            <a:r>
              <a:rPr lang="es-NI" sz="1200" dirty="0" err="1"/>
              <a:t>ij</a:t>
            </a:r>
            <a:r>
              <a:rPr lang="es-NI" sz="1200" dirty="0"/>
              <a:t> </a:t>
            </a:r>
            <a:r>
              <a:rPr lang="es-NI" sz="2200" dirty="0"/>
              <a:t>es el determinante de cada cofactor de 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97" y="182880"/>
            <a:ext cx="3052585" cy="4833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32" y="1671229"/>
            <a:ext cx="1894113" cy="6792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447" y="3072260"/>
            <a:ext cx="2425881" cy="13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47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630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/>
              <a:t>Ejemplo: Encuentre la inversa de la matriz </a:t>
            </a:r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82" y="182880"/>
            <a:ext cx="6628387" cy="26969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24" y="3120254"/>
            <a:ext cx="2617695" cy="11513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304" y="3428711"/>
            <a:ext cx="4792581" cy="103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09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46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pPr algn="l" rtl="0"/>
            <a:r>
              <a:rPr lang="es-NI" sz="3600" dirty="0" err="1"/>
              <a:t>Definición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92778"/>
            <a:ext cx="10515600" cy="5590902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En matemáticas, el determinante es un valor escalar que es función de las entradas de una matriz </a:t>
            </a:r>
            <a:r>
              <a:rPr lang="en-US" dirty="0" err="1"/>
              <a:t>cuadrada</a:t>
            </a:r>
            <a:r>
              <a:rPr lang="en-US" dirty="0"/>
              <a:t>.</a:t>
            </a:r>
          </a:p>
          <a:p>
            <a:pPr marL="0" indent="0" algn="l" rtl="0">
              <a:buNone/>
            </a:pPr>
            <a:r>
              <a:rPr lang="en-US" dirty="0"/>
              <a:t>Determinante, en álgebra lineal y multilineal, es un valor, denotado </a:t>
            </a:r>
            <a:r>
              <a:rPr lang="en-US" dirty="0" err="1"/>
              <a:t>det</a:t>
            </a:r>
            <a:r>
              <a:rPr lang="en-US" dirty="0"/>
              <a:t> A, asociado con una matriz cuadrada A de n </a:t>
            </a:r>
            <a:r>
              <a:rPr lang="en-US" dirty="0" err="1"/>
              <a:t>filas</a:t>
            </a:r>
            <a:r>
              <a:rPr lang="en-US" dirty="0"/>
              <a:t> y n columnas,  </a:t>
            </a:r>
            <a:r>
              <a:rPr lang="en-US" dirty="0" err="1"/>
              <a:t>especialmente</a:t>
            </a:r>
            <a:r>
              <a:rPr lang="en-US" dirty="0"/>
              <a:t> definido solo para matrices cuadradas.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>
              <a:buNone/>
            </a:pPr>
            <a:r>
              <a:rPr lang="es-MX" sz="2200" dirty="0">
                <a:latin typeface="Times-Roman"/>
              </a:rPr>
              <a:t>El determinante de una matriz de 2 X</a:t>
            </a:r>
            <a:r>
              <a:rPr lang="es-MX" sz="2200" dirty="0">
                <a:latin typeface="MathematicalPi-One"/>
              </a:rPr>
              <a:t> </a:t>
            </a:r>
            <a:r>
              <a:rPr lang="es-MX" sz="2200" dirty="0">
                <a:latin typeface="Times-Roman"/>
              </a:rPr>
              <a:t>2, </a:t>
            </a:r>
            <a:r>
              <a:rPr lang="es-MX" sz="2200" i="1" dirty="0">
                <a:latin typeface="Times-Italic"/>
              </a:rPr>
              <a:t>A =</a:t>
            </a:r>
            <a:r>
              <a:rPr lang="es-MX" sz="2200" dirty="0">
                <a:latin typeface="MathematicalPi-One"/>
              </a:rPr>
              <a:t> </a:t>
            </a:r>
            <a:r>
              <a:rPr lang="es-MX" sz="2200" dirty="0">
                <a:latin typeface="Times-Roman"/>
              </a:rPr>
              <a:t>[</a:t>
            </a:r>
            <a:r>
              <a:rPr lang="es-MX" sz="2200" i="1" dirty="0" err="1">
                <a:latin typeface="Times-Italic"/>
              </a:rPr>
              <a:t>a</a:t>
            </a:r>
            <a:r>
              <a:rPr lang="es-MX" sz="1200" i="1" dirty="0" err="1">
                <a:latin typeface="Times-Italic"/>
              </a:rPr>
              <a:t>ij</a:t>
            </a:r>
            <a:r>
              <a:rPr lang="es-MX" sz="2200" dirty="0">
                <a:latin typeface="Times-Roman"/>
              </a:rPr>
              <a:t>], es el número</a:t>
            </a:r>
          </a:p>
          <a:p>
            <a:pPr marL="0" indent="0">
              <a:buNone/>
            </a:pPr>
            <a:r>
              <a:rPr lang="es-ES" sz="2200" dirty="0" err="1">
                <a:latin typeface="Times-Roman"/>
              </a:rPr>
              <a:t>det</a:t>
            </a:r>
            <a:r>
              <a:rPr lang="es-ES" sz="2200" dirty="0">
                <a:latin typeface="Times-Roman"/>
              </a:rPr>
              <a:t> </a:t>
            </a:r>
            <a:r>
              <a:rPr lang="es-ES" sz="2200" i="1" dirty="0">
                <a:latin typeface="Times-Italic"/>
              </a:rPr>
              <a:t>A =</a:t>
            </a:r>
            <a:r>
              <a:rPr lang="es-ES" sz="2200" dirty="0">
                <a:latin typeface="MathematicalPi-One"/>
              </a:rPr>
              <a:t> </a:t>
            </a:r>
            <a:r>
              <a:rPr lang="es-ES" sz="2200" i="1" dirty="0">
                <a:latin typeface="Times-Italic"/>
              </a:rPr>
              <a:t>a</a:t>
            </a:r>
            <a:r>
              <a:rPr lang="es-ES" sz="1200" dirty="0">
                <a:latin typeface="Times-Roman"/>
              </a:rPr>
              <a:t>11</a:t>
            </a:r>
            <a:r>
              <a:rPr lang="es-ES" sz="2200" i="1" dirty="0">
                <a:latin typeface="Times-Italic"/>
              </a:rPr>
              <a:t>a</a:t>
            </a:r>
            <a:r>
              <a:rPr lang="es-ES" sz="1200" dirty="0">
                <a:latin typeface="Times-Roman"/>
              </a:rPr>
              <a:t>22</a:t>
            </a:r>
            <a:r>
              <a:rPr lang="es-ES" sz="2200" dirty="0">
                <a:latin typeface="Times-Roman"/>
              </a:rPr>
              <a:t> -</a:t>
            </a:r>
            <a:r>
              <a:rPr lang="es-ES" sz="2200" dirty="0">
                <a:latin typeface="MathematicalPi-One"/>
              </a:rPr>
              <a:t> </a:t>
            </a:r>
            <a:r>
              <a:rPr lang="es-ES" sz="2200" i="1" dirty="0">
                <a:latin typeface="Times-Italic"/>
              </a:rPr>
              <a:t>a</a:t>
            </a:r>
            <a:r>
              <a:rPr lang="es-ES" sz="1200" dirty="0">
                <a:latin typeface="Times-Roman"/>
              </a:rPr>
              <a:t>12</a:t>
            </a:r>
            <a:r>
              <a:rPr lang="es-ES" sz="2200" i="1" dirty="0">
                <a:latin typeface="Times-Italic"/>
              </a:rPr>
              <a:t>a</a:t>
            </a:r>
            <a:r>
              <a:rPr lang="es-ES" sz="1200" dirty="0">
                <a:latin typeface="Times-Roman"/>
              </a:rPr>
              <a:t>21</a:t>
            </a:r>
            <a:endParaRPr lang="en-US" sz="1200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98" y="3131003"/>
            <a:ext cx="5878710" cy="16486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573" y="3131003"/>
            <a:ext cx="2072912" cy="25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9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8193" y="248194"/>
            <a:ext cx="11717383" cy="6244046"/>
          </a:xfrm>
        </p:spPr>
        <p:txBody>
          <a:bodyPr/>
          <a:lstStyle/>
          <a:p>
            <a:pPr marL="0" indent="0">
              <a:buNone/>
            </a:pPr>
            <a:r>
              <a:rPr lang="es-NI" dirty="0"/>
              <a:t>Definición: </a:t>
            </a:r>
          </a:p>
          <a:p>
            <a:pPr marL="0" indent="0">
              <a:buNone/>
            </a:pPr>
            <a:endParaRPr lang="es-NI" dirty="0"/>
          </a:p>
          <a:p>
            <a:pPr marL="0" indent="0">
              <a:buNone/>
            </a:pPr>
            <a:endParaRPr lang="es-NI" dirty="0"/>
          </a:p>
          <a:p>
            <a:pPr marL="0" indent="0">
              <a:buNone/>
            </a:pPr>
            <a:endParaRPr lang="es-NI" dirty="0"/>
          </a:p>
          <a:p>
            <a:pPr marL="0" indent="0">
              <a:buNone/>
            </a:pPr>
            <a:endParaRPr lang="es-NI" dirty="0"/>
          </a:p>
          <a:p>
            <a:pPr marL="0" indent="0">
              <a:buNone/>
            </a:pPr>
            <a:r>
              <a:rPr lang="es-NI" dirty="0"/>
              <a:t>Ejemplo; Calcule el determinante de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32" y="362586"/>
            <a:ext cx="7595577" cy="22238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885" y="2700838"/>
            <a:ext cx="2204085" cy="12037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81" y="3904608"/>
            <a:ext cx="5884420" cy="113765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80" y="5233850"/>
            <a:ext cx="6086675" cy="8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rmAutofit/>
          </a:bodyPr>
          <a:lstStyle/>
          <a:p>
            <a:pPr algn="l" rtl="0"/>
            <a:r>
              <a:rPr lang="es-NI" sz="3600" dirty="0"/>
              <a:t>Cofactor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9006"/>
            <a:ext cx="10515600" cy="632242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s-NI" dirty="0"/>
          </a:p>
          <a:p>
            <a:pPr marL="0" indent="0" algn="l" rtl="0">
              <a:buNone/>
            </a:pPr>
            <a:endParaRPr lang="es-NI" dirty="0"/>
          </a:p>
          <a:p>
            <a:pPr marL="0" indent="0" algn="l" rtl="0">
              <a:buNone/>
            </a:pPr>
            <a:endParaRPr lang="es-NI" dirty="0"/>
          </a:p>
          <a:p>
            <a:pPr marL="0" indent="0" algn="l" rtl="0">
              <a:buNone/>
            </a:pPr>
            <a:endParaRPr lang="es-NI" sz="2400" dirty="0"/>
          </a:p>
          <a:p>
            <a:pPr marL="0" indent="0" algn="l" rtl="0">
              <a:buNone/>
            </a:pPr>
            <a:endParaRPr lang="es-NI" sz="2400" dirty="0"/>
          </a:p>
          <a:p>
            <a:pPr marL="0" indent="0" algn="l" rtl="0">
              <a:buNone/>
            </a:pPr>
            <a:endParaRPr lang="es-NI" sz="2400" dirty="0"/>
          </a:p>
          <a:p>
            <a:pPr marL="0" indent="0" algn="l" rtl="0">
              <a:buNone/>
            </a:pPr>
            <a:r>
              <a:rPr lang="es-NI" sz="2400" dirty="0"/>
              <a:t>Definición: </a:t>
            </a:r>
            <a:r>
              <a:rPr lang="en-US" sz="2400" dirty="0"/>
              <a:t>Un cofactor se refiere al número que se obtiene al eliminar la columna y la fila de un elemento en particular que existe en un </a:t>
            </a:r>
            <a:r>
              <a:rPr lang="en-US" sz="2400" dirty="0" err="1"/>
              <a:t>matriz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s-MX" sz="2400" dirty="0">
                <a:latin typeface="Times-Roman"/>
              </a:rPr>
              <a:t>El signo más o menos en el cofactor (</a:t>
            </a:r>
            <a:r>
              <a:rPr lang="es-MX" sz="2400" i="1" dirty="0">
                <a:latin typeface="Times-Italic"/>
              </a:rPr>
              <a:t>i</a:t>
            </a:r>
            <a:r>
              <a:rPr lang="es-MX" sz="2400" dirty="0">
                <a:latin typeface="Times-Roman"/>
              </a:rPr>
              <a:t>, </a:t>
            </a:r>
            <a:r>
              <a:rPr lang="es-MX" sz="2400" i="1" dirty="0">
                <a:latin typeface="Times-Italic"/>
              </a:rPr>
              <a:t>j</a:t>
            </a:r>
            <a:r>
              <a:rPr lang="es-MX" sz="2400" dirty="0">
                <a:latin typeface="Times-Roman"/>
              </a:rPr>
              <a:t>) depende de la posición de </a:t>
            </a:r>
            <a:r>
              <a:rPr lang="es-MX" sz="2400" i="1" dirty="0" err="1">
                <a:latin typeface="Times-Italic"/>
              </a:rPr>
              <a:t>a</a:t>
            </a:r>
            <a:r>
              <a:rPr lang="es-MX" sz="800" i="1" dirty="0" err="1">
                <a:latin typeface="Times-Italic"/>
              </a:rPr>
              <a:t>ij</a:t>
            </a:r>
            <a:r>
              <a:rPr lang="es-MX" sz="800" i="1" dirty="0">
                <a:latin typeface="Times-Italic"/>
              </a:rPr>
              <a:t> </a:t>
            </a:r>
            <a:r>
              <a:rPr lang="es-MX" sz="2400" dirty="0">
                <a:latin typeface="Times-Roman"/>
              </a:rPr>
              <a:t>en la matriz, sin importar el signo de </a:t>
            </a:r>
            <a:r>
              <a:rPr lang="es-MX" sz="2400" i="1" dirty="0" err="1">
                <a:latin typeface="Times-Italic"/>
              </a:rPr>
              <a:t>a</a:t>
            </a:r>
            <a:r>
              <a:rPr lang="es-MX" sz="1200" i="1" dirty="0" err="1">
                <a:latin typeface="Times-Italic"/>
              </a:rPr>
              <a:t>ij</a:t>
            </a:r>
            <a:r>
              <a:rPr lang="es-MX" sz="2400" dirty="0">
                <a:latin typeface="Times-Roman"/>
              </a:rPr>
              <a:t>.</a:t>
            </a: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Un </a:t>
            </a:r>
            <a:r>
              <a:rPr lang="en-US" sz="2400" dirty="0" err="1"/>
              <a:t>menor</a:t>
            </a:r>
            <a:r>
              <a:rPr lang="en-US" sz="2400" dirty="0"/>
              <a:t> (minor) se refiere al determinante de la matriz cuadrada cuya formación tiene lugar al eliminar una columna y una fila de alguna matriz cuadrada más grande.</a:t>
            </a:r>
            <a:endParaRPr lang="es-E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65" y="595857"/>
            <a:ext cx="7702146" cy="21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8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5943" y="418011"/>
            <a:ext cx="11456126" cy="6100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NI" sz="2400" dirty="0"/>
              <a:t>Ejemplo: </a:t>
            </a:r>
            <a:r>
              <a:rPr lang="es-MX" sz="2400" dirty="0"/>
              <a:t>Utilice un desarrollo por cofactores a lo largo de la tercera fila para calcular</a:t>
            </a:r>
          </a:p>
          <a:p>
            <a:pPr marL="0" indent="0">
              <a:buNone/>
            </a:pPr>
            <a:r>
              <a:rPr lang="es-MX" sz="2400" dirty="0"/>
              <a:t>el </a:t>
            </a:r>
            <a:r>
              <a:rPr lang="es-MX" sz="2400" dirty="0" err="1"/>
              <a:t>det</a:t>
            </a:r>
            <a:r>
              <a:rPr lang="es-MX" sz="2400" dirty="0"/>
              <a:t> A, donde 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05" y="804590"/>
            <a:ext cx="2381386" cy="13928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78" y="2584055"/>
            <a:ext cx="7792426" cy="22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8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 fontScale="90000"/>
          </a:bodyPr>
          <a:lstStyle/>
          <a:p>
            <a:pPr algn="l" rtl="0"/>
            <a:br>
              <a:rPr lang="es-ES" sz="3600" dirty="0"/>
            </a:br>
            <a:r>
              <a:rPr lang="es-ES" sz="3600" dirty="0"/>
              <a:t>Fórmula para </a:t>
            </a:r>
            <a:r>
              <a:rPr lang="es-ES" sz="3600" dirty="0" err="1"/>
              <a:t>encontrar</a:t>
            </a:r>
            <a:r>
              <a:rPr lang="es-ES" sz="3600" dirty="0"/>
              <a:t> </a:t>
            </a:r>
            <a:r>
              <a:rPr lang="es-ES" sz="3600" dirty="0" err="1"/>
              <a:t>cofactores</a:t>
            </a:r>
            <a:r>
              <a:rPr lang="es-ES" sz="3600" dirty="0"/>
              <a:t> </a:t>
            </a:r>
            <a:br>
              <a:rPr lang="es-ES" sz="3600" dirty="0"/>
            </a:b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105809"/>
          </a:xfrm>
        </p:spPr>
        <p:txBody>
          <a:bodyPr/>
          <a:lstStyle/>
          <a:p>
            <a:pPr marL="0" indent="0" algn="l" rtl="0">
              <a:buNone/>
            </a:pPr>
            <a:r>
              <a:rPr lang="es-NI" sz="2200" dirty="0"/>
              <a:t>El cofactor de un elemento </a:t>
            </a:r>
            <a:r>
              <a:rPr lang="es-NI" sz="2200" dirty="0" err="1"/>
              <a:t>a</a:t>
            </a:r>
            <a:r>
              <a:rPr lang="es-NI" sz="1200" dirty="0" err="1"/>
              <a:t>ij</a:t>
            </a:r>
            <a:r>
              <a:rPr lang="es-NI" sz="2200" dirty="0"/>
              <a:t> de un determinante se define como</a:t>
            </a:r>
          </a:p>
          <a:p>
            <a:pPr marL="0" indent="0" algn="l" rtl="0">
              <a:buNone/>
            </a:pPr>
            <a:r>
              <a:rPr lang="es-NI" sz="2200" dirty="0"/>
              <a:t>Donde </a:t>
            </a:r>
            <a:r>
              <a:rPr lang="es-NI" sz="2200" dirty="0" err="1"/>
              <a:t>M</a:t>
            </a:r>
            <a:r>
              <a:rPr lang="es-NI" sz="1200" dirty="0" err="1"/>
              <a:t>ij</a:t>
            </a:r>
            <a:r>
              <a:rPr lang="es-NI" sz="2200" dirty="0"/>
              <a:t> se llama menor (</a:t>
            </a:r>
            <a:r>
              <a:rPr lang="es-NI" sz="2200" dirty="0" err="1"/>
              <a:t>minor</a:t>
            </a:r>
            <a:r>
              <a:rPr lang="es-NI" sz="2200" dirty="0"/>
              <a:t>) del determinante</a:t>
            </a:r>
          </a:p>
          <a:p>
            <a:pPr marL="0" indent="0" algn="l" rtl="0">
              <a:buNone/>
            </a:pPr>
            <a:r>
              <a:rPr lang="en-US" sz="2000" dirty="0" err="1"/>
              <a:t>Ejemplo</a:t>
            </a:r>
            <a:r>
              <a:rPr lang="en-US" sz="2000" dirty="0"/>
              <a:t>: </a:t>
            </a:r>
            <a:r>
              <a:rPr lang="en-US" sz="2000" dirty="0" err="1"/>
              <a:t>Escribir</a:t>
            </a:r>
            <a:r>
              <a:rPr lang="en-US" sz="2000" dirty="0"/>
              <a:t> el cofactor del elemento a</a:t>
            </a:r>
            <a:r>
              <a:rPr lang="en-US" sz="1050" dirty="0"/>
              <a:t>32</a:t>
            </a:r>
            <a:r>
              <a:rPr lang="en-US" sz="2000" dirty="0"/>
              <a:t>.</a:t>
            </a:r>
            <a:endParaRPr lang="es-E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324" y="990004"/>
            <a:ext cx="2681476" cy="8735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67" y="4705724"/>
            <a:ext cx="3238500" cy="17240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48" y="2655876"/>
            <a:ext cx="3133725" cy="16668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140" y="2655876"/>
            <a:ext cx="45148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9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87383"/>
            <a:ext cx="10515600" cy="6191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Calcule </a:t>
            </a:r>
            <a:r>
              <a:rPr lang="es-ES" sz="2200" dirty="0" err="1"/>
              <a:t>det</a:t>
            </a:r>
            <a:r>
              <a:rPr lang="es-ES" sz="2200" dirty="0"/>
              <a:t> A, donde </a:t>
            </a:r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r>
              <a:rPr lang="es-ES" sz="2200" dirty="0" err="1"/>
              <a:t>det</a:t>
            </a:r>
            <a:r>
              <a:rPr lang="es-ES" sz="2200" dirty="0"/>
              <a:t> A = 3 x 2 x (-2) = -12.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965" y="416054"/>
            <a:ext cx="2844709" cy="14161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09" y="1960922"/>
            <a:ext cx="6312286" cy="13385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08" y="3428165"/>
            <a:ext cx="3248705" cy="12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7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>
            <a:normAutofit/>
          </a:bodyPr>
          <a:lstStyle/>
          <a:p>
            <a:r>
              <a:rPr lang="es-NI" sz="3600" dirty="0"/>
              <a:t>Teorema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sz="2400" dirty="0"/>
              <a:t>Si A es una matriz triangular, entonces </a:t>
            </a:r>
            <a:r>
              <a:rPr lang="es-MX" sz="2400" dirty="0" err="1"/>
              <a:t>det</a:t>
            </a:r>
            <a:r>
              <a:rPr lang="es-MX" sz="2400" dirty="0"/>
              <a:t> A es el producto de las entradas sobre la diagonal principal de A.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Nota: En la actualidad, una matriz de 25 x 25 se considera pequeña. Sin embargo, sería imposible calcular un determinante de 25 x 25 con un desarrollo por cofactores. En general, un desarrollo por cofactores requiere alrededor de n! multiplicaciones, y 25!</a:t>
            </a:r>
          </a:p>
          <a:p>
            <a:pPr marL="0" indent="0">
              <a:buNone/>
            </a:pPr>
            <a:r>
              <a:rPr lang="es-MX" sz="2400" dirty="0"/>
              <a:t>es aproximadamente 1.5 E 25.</a:t>
            </a:r>
          </a:p>
          <a:p>
            <a:pPr marL="0" indent="0">
              <a:buNone/>
            </a:pPr>
            <a:r>
              <a:rPr lang="es-MX" sz="2400" dirty="0"/>
              <a:t>Si una computadora efectúa un billón de multiplicaciones por segundo, tendría que</a:t>
            </a:r>
          </a:p>
          <a:p>
            <a:pPr marL="0" indent="0">
              <a:buNone/>
            </a:pPr>
            <a:r>
              <a:rPr lang="es-MX" sz="2400" dirty="0"/>
              <a:t>trabajar unos 500,000 años para calcular un determinante de 25 x 25 utilizando este</a:t>
            </a:r>
          </a:p>
          <a:p>
            <a:pPr marL="0" indent="0">
              <a:buNone/>
            </a:pPr>
            <a:r>
              <a:rPr lang="es-MX" sz="2400" dirty="0"/>
              <a:t>método.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620104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1010</Words>
  <Application>Microsoft Office PowerPoint</Application>
  <PresentationFormat>Panorámica</PresentationFormat>
  <Paragraphs>134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</vt:lpstr>
      <vt:lpstr>Calibri</vt:lpstr>
      <vt:lpstr>Franklin Gothic Book</vt:lpstr>
      <vt:lpstr>Franklin Gothic Medium</vt:lpstr>
      <vt:lpstr>MathematicalPi-One</vt:lpstr>
      <vt:lpstr>Roboto</vt:lpstr>
      <vt:lpstr>Times-Italic</vt:lpstr>
      <vt:lpstr>Times-Roman</vt:lpstr>
      <vt:lpstr>Tema de Office</vt:lpstr>
      <vt:lpstr>DETERMINANTES</vt:lpstr>
      <vt:lpstr>Contenido</vt:lpstr>
      <vt:lpstr>Definición</vt:lpstr>
      <vt:lpstr>Presentación de PowerPoint</vt:lpstr>
      <vt:lpstr>Cofactor</vt:lpstr>
      <vt:lpstr>Presentación de PowerPoint</vt:lpstr>
      <vt:lpstr> Fórmula para encontrar cofactores  </vt:lpstr>
      <vt:lpstr>Presentación de PowerPoint</vt:lpstr>
      <vt:lpstr>Teorema</vt:lpstr>
      <vt:lpstr>PROBLEMA DE PRÁCTICA 3.1 (5)</vt:lpstr>
      <vt:lpstr>PROPIEDADES DE LOS DETERMINANTES</vt:lpstr>
      <vt:lpstr>Ejemplo:</vt:lpstr>
      <vt:lpstr>Presentación de PowerPoint</vt:lpstr>
      <vt:lpstr>Forma Reducida</vt:lpstr>
      <vt:lpstr>Presentación de PowerPoint</vt:lpstr>
      <vt:lpstr>Presentación de PowerPoint</vt:lpstr>
      <vt:lpstr>Operaciones de columna</vt:lpstr>
      <vt:lpstr>PROBLEMAS DE PRACTICA 3.2 (10)</vt:lpstr>
      <vt:lpstr>Regla de Sarrus  (https://www.youtube.com/watch?v=IitNtGf7Jp0)</vt:lpstr>
      <vt:lpstr>Regla de Cramer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Cordero</dc:creator>
  <cp:lastModifiedBy>Iván Argüello</cp:lastModifiedBy>
  <cp:revision>52</cp:revision>
  <dcterms:created xsi:type="dcterms:W3CDTF">2019-03-11T22:56:21Z</dcterms:created>
  <dcterms:modified xsi:type="dcterms:W3CDTF">2022-10-02T16:10:49Z</dcterms:modified>
</cp:coreProperties>
</file>