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8" r:id="rId2"/>
    <p:sldId id="262" r:id="rId3"/>
    <p:sldId id="272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0" r:id="rId13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24/09/2021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nlinedoctranslator.com/es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NI" dirty="0"/>
              <a:t>Unidad </a:t>
            </a:r>
            <a:r>
              <a:rPr lang="es-NI" dirty="0" smtClean="0"/>
              <a:t>2.2:</a:t>
            </a:r>
            <a:r>
              <a:rPr lang="es-NI" dirty="0"/>
              <a:t/>
            </a:r>
            <a:br>
              <a:rPr lang="es-NI" dirty="0"/>
            </a:br>
            <a:r>
              <a:rPr lang="es-NI" b="1" dirty="0"/>
              <a:t>LA INVERSA DE UNA MATRIZ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s-NI" dirty="0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Traducido del inglés al español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05" y="1188719"/>
            <a:ext cx="9741058" cy="44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>
            <a:normAutofit/>
          </a:bodyPr>
          <a:lstStyle/>
          <a:p>
            <a:pPr algn="ctr" rtl="0"/>
            <a:r>
              <a:rPr lang="es-ES" sz="3600" dirty="0"/>
              <a:t>PROBLEMAS DE </a:t>
            </a:r>
            <a:r>
              <a:rPr lang="es-ES" sz="3600" dirty="0" smtClean="0"/>
              <a:t>PRACTICA 2.3 </a:t>
            </a:r>
            <a:r>
              <a:rPr lang="es-ES" sz="3600" dirty="0" smtClean="0"/>
              <a:t>(6)</a:t>
            </a:r>
            <a:endParaRPr lang="es-ES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5" y="1711234"/>
            <a:ext cx="1078890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s-NI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Operaciones con matrices. </a:t>
            </a:r>
          </a:p>
          <a:p>
            <a:pPr algn="l" rtl="0"/>
            <a:r>
              <a:rPr lang="en-US" dirty="0" smtClean="0"/>
              <a:t>La inversa de una matriz. </a:t>
            </a:r>
          </a:p>
          <a:p>
            <a:pPr algn="l" rtl="0"/>
            <a:r>
              <a:rPr lang="en-US" dirty="0" smtClean="0"/>
              <a:t>Caracterizaciones de Matrices Invertibles. </a:t>
            </a:r>
          </a:p>
          <a:p>
            <a:pPr algn="l" rtl="0"/>
            <a:r>
              <a:rPr lang="en-US" dirty="0" smtClean="0"/>
              <a:t>Subespacios de Rn. </a:t>
            </a:r>
          </a:p>
          <a:p>
            <a:pPr algn="l" rtl="0"/>
            <a:r>
              <a:rPr lang="en-US" dirty="0" smtClean="0"/>
              <a:t>Dimensión y rango.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2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09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LA INVERSA DE UNA MATRIZ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7910"/>
            <a:ext cx="10515600" cy="532964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200" dirty="0" smtClean="0"/>
              <a:t>Se </a:t>
            </a:r>
            <a:r>
              <a:rPr lang="en-US" sz="2200" dirty="0"/>
              <a:t>dice que la matriz A </a:t>
            </a:r>
            <a:r>
              <a:rPr lang="en-US" sz="2200" dirty="0" smtClean="0"/>
              <a:t>n x n </a:t>
            </a:r>
            <a:r>
              <a:rPr lang="en-US" sz="2200" dirty="0" err="1" smtClean="0"/>
              <a:t>es</a:t>
            </a:r>
            <a:r>
              <a:rPr lang="en-US" sz="2200" dirty="0" smtClean="0"/>
              <a:t> </a:t>
            </a:r>
            <a:r>
              <a:rPr lang="en-US" sz="2200" b="1" dirty="0"/>
              <a:t>invertible </a:t>
            </a:r>
            <a:r>
              <a:rPr lang="en-US" sz="2200" dirty="0"/>
              <a:t>si hay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 smtClean="0"/>
              <a:t>matriz</a:t>
            </a:r>
            <a:r>
              <a:rPr lang="en-US" sz="2200" dirty="0" smtClean="0"/>
              <a:t> </a:t>
            </a:r>
            <a:r>
              <a:rPr lang="en-US" sz="2200" dirty="0"/>
              <a:t>C </a:t>
            </a:r>
            <a:r>
              <a:rPr lang="en-US" sz="2200" dirty="0" smtClean="0"/>
              <a:t>n x n </a:t>
            </a:r>
            <a:r>
              <a:rPr lang="en-US" sz="2200" dirty="0" err="1" smtClean="0"/>
              <a:t>tal</a:t>
            </a:r>
            <a:r>
              <a:rPr lang="en-US" sz="2200" dirty="0" smtClean="0"/>
              <a:t> que </a:t>
            </a:r>
          </a:p>
          <a:p>
            <a:pPr marL="0" indent="0" algn="ctr" rtl="0">
              <a:buNone/>
            </a:pPr>
            <a:r>
              <a:rPr lang="nn-NO" sz="2200" dirty="0" smtClean="0"/>
              <a:t>CA = I </a:t>
            </a:r>
            <a:r>
              <a:rPr lang="nn-NO" sz="2200" dirty="0"/>
              <a:t>y AC </a:t>
            </a:r>
            <a:r>
              <a:rPr lang="nn-NO" sz="2200" dirty="0" smtClean="0"/>
              <a:t>= I, </a:t>
            </a:r>
          </a:p>
          <a:p>
            <a:pPr marL="0" indent="0" algn="just" rtl="0">
              <a:buNone/>
            </a:pPr>
            <a:r>
              <a:rPr lang="en-US" sz="2200" dirty="0" err="1" smtClean="0"/>
              <a:t>donde</a:t>
            </a:r>
            <a:r>
              <a:rPr lang="en-US" sz="2200" dirty="0" smtClean="0"/>
              <a:t> I =</a:t>
            </a:r>
            <a:r>
              <a:rPr lang="en-US" sz="2200" dirty="0"/>
              <a:t> </a:t>
            </a:r>
            <a:r>
              <a:rPr lang="en-US" sz="2200" dirty="0" smtClean="0"/>
              <a:t>In, la </a:t>
            </a:r>
            <a:r>
              <a:rPr lang="en-US" sz="2200" dirty="0" err="1" smtClean="0"/>
              <a:t>matriz</a:t>
            </a:r>
            <a:r>
              <a:rPr lang="en-US" sz="2200" dirty="0" smtClean="0"/>
              <a:t> </a:t>
            </a:r>
            <a:r>
              <a:rPr lang="en-US" sz="2200" dirty="0"/>
              <a:t>de </a:t>
            </a:r>
            <a:r>
              <a:rPr lang="en-US" sz="2200" dirty="0" err="1" smtClean="0"/>
              <a:t>identidad</a:t>
            </a:r>
            <a:r>
              <a:rPr lang="en-US" sz="2200" dirty="0" smtClean="0"/>
              <a:t> n x n.</a:t>
            </a:r>
          </a:p>
          <a:p>
            <a:pPr marL="0" indent="0" algn="l" rtl="0">
              <a:buNone/>
            </a:pPr>
            <a:r>
              <a:rPr lang="en-US" sz="2200" dirty="0"/>
              <a:t>Una matriz que no es invertible </a:t>
            </a:r>
            <a:r>
              <a:rPr lang="en-US" sz="2200" dirty="0" smtClean="0"/>
              <a:t>se </a:t>
            </a:r>
            <a:r>
              <a:rPr lang="en-US" sz="2200" dirty="0"/>
              <a:t>denomina matriz singular,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 smtClean="0"/>
              <a:t>matriz</a:t>
            </a:r>
            <a:r>
              <a:rPr lang="en-US" sz="2200" dirty="0"/>
              <a:t> </a:t>
            </a:r>
            <a:r>
              <a:rPr lang="en-US" sz="2200" dirty="0" smtClean="0"/>
              <a:t>invertible </a:t>
            </a:r>
            <a:r>
              <a:rPr lang="en-US" sz="2200" dirty="0"/>
              <a:t>se llama matriz no singular.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33" y="3248705"/>
            <a:ext cx="7500181" cy="29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pt-BR" sz="4000" dirty="0"/>
              <a:t>TEOREMA</a:t>
            </a:r>
            <a:endParaRPr lang="es-NI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 algn="l" rtl="0">
              <a:buNone/>
            </a:pPr>
            <a:r>
              <a:rPr lang="es-NI" dirty="0" smtClean="0"/>
              <a:t>a</a:t>
            </a:r>
            <a:endParaRPr lang="es-NI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6899"/>
            <a:ext cx="7736964" cy="19846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97" y="718253"/>
            <a:ext cx="7074119" cy="24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817" y="247560"/>
            <a:ext cx="2100943" cy="549274"/>
          </a:xfrm>
        </p:spPr>
        <p:txBody>
          <a:bodyPr>
            <a:normAutofit/>
          </a:bodyPr>
          <a:lstStyle/>
          <a:p>
            <a:pPr algn="l" rtl="0"/>
            <a:r>
              <a:rPr lang="es-NI" sz="3200" dirty="0" smtClean="0"/>
              <a:t>Teorema</a:t>
            </a:r>
            <a:endParaRPr lang="es-ES" sz="32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13509" y="927462"/>
            <a:ext cx="11612880" cy="5408023"/>
          </a:xfrm>
        </p:spPr>
        <p:txBody>
          <a:bodyPr/>
          <a:lstStyle/>
          <a:p>
            <a:pPr marL="0" indent="0" algn="l" rtl="0">
              <a:buNone/>
            </a:pPr>
            <a:endParaRPr lang="es-NI" dirty="0" smtClean="0"/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r>
              <a:rPr lang="es-NI" sz="2400" dirty="0" smtClean="0"/>
              <a:t>Ejemplo: Resuelva el sistema</a:t>
            </a:r>
          </a:p>
          <a:p>
            <a:pPr marL="0" indent="0" algn="l" rtl="0">
              <a:buNone/>
            </a:pPr>
            <a:endParaRPr lang="es-NI" sz="2400" dirty="0"/>
          </a:p>
          <a:p>
            <a:pPr marL="0" indent="0" algn="l" rtl="0">
              <a:buNone/>
            </a:pPr>
            <a:endParaRPr lang="es-NI" sz="2400" dirty="0" smtClean="0"/>
          </a:p>
          <a:p>
            <a:pPr marL="0" indent="0" algn="l" rtl="0">
              <a:buNone/>
            </a:pPr>
            <a:r>
              <a:rPr lang="es-NI" sz="2400" dirty="0" smtClean="0"/>
              <a:t>Teorema:</a:t>
            </a:r>
          </a:p>
          <a:p>
            <a:pPr marL="0" indent="0" algn="l" rtl="0">
              <a:buNone/>
            </a:pPr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703" y="1921184"/>
            <a:ext cx="1978343" cy="8338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31" y="796834"/>
            <a:ext cx="8994661" cy="9162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366" y="2012081"/>
            <a:ext cx="5083024" cy="12666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044" y="3337760"/>
            <a:ext cx="8250795" cy="30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pPr algn="l" rtl="0"/>
            <a:r>
              <a:rPr lang="es-ES" sz="3600" dirty="0" smtClean="0"/>
              <a:t>Matrices Elementales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162594"/>
            <a:ext cx="11101251" cy="53688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2400" dirty="0"/>
              <a:t>Una matriz elemental es aquella que se obtiene al realizar una única operación </a:t>
            </a:r>
            <a:r>
              <a:rPr lang="es-MX" sz="2400" dirty="0" smtClean="0"/>
              <a:t>elemental de </a:t>
            </a:r>
            <a:r>
              <a:rPr lang="es-MX" sz="2400" dirty="0"/>
              <a:t>fila sobre una matriz identidad</a:t>
            </a:r>
            <a:r>
              <a:rPr lang="es-MX" sz="2400" dirty="0" smtClean="0"/>
              <a:t>.</a:t>
            </a:r>
          </a:p>
          <a:p>
            <a:pPr marL="0" indent="0">
              <a:buNone/>
            </a:pPr>
            <a:r>
              <a:rPr lang="es-NI" sz="2400" dirty="0" smtClean="0"/>
              <a:t>Ejemplo;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s-NI" sz="2400" dirty="0" smtClean="0"/>
              <a:t>Sean</a:t>
            </a:r>
          </a:p>
          <a:p>
            <a:pPr marL="0" indent="0">
              <a:buNone/>
            </a:pPr>
            <a:endParaRPr lang="es-ES" sz="2400" dirty="0" smtClean="0">
              <a:latin typeface="Times-Roman"/>
            </a:endParaRPr>
          </a:p>
          <a:p>
            <a:pPr marL="0" indent="0" algn="l" rtl="0">
              <a:buNone/>
            </a:pPr>
            <a:endParaRPr lang="es-NI" sz="2400" dirty="0" smtClean="0"/>
          </a:p>
          <a:p>
            <a:pPr marL="0" indent="0" algn="l" rtl="0">
              <a:buNone/>
            </a:pPr>
            <a:endParaRPr lang="es-NI" sz="2400" dirty="0"/>
          </a:p>
          <a:p>
            <a:pPr marL="0" indent="0" algn="l" rtl="0">
              <a:buNone/>
            </a:pPr>
            <a:endParaRPr lang="es-NI" sz="2400" dirty="0" smtClean="0"/>
          </a:p>
          <a:p>
            <a:pPr marL="0" indent="0" algn="l" rtl="0">
              <a:buNone/>
            </a:pPr>
            <a:endParaRPr lang="es-NI" sz="2400" dirty="0"/>
          </a:p>
          <a:p>
            <a:pPr marL="0" indent="0" algn="l" rtl="0">
              <a:buNone/>
            </a:pPr>
            <a:endParaRPr lang="es-NI" sz="2400" dirty="0" smtClean="0"/>
          </a:p>
          <a:p>
            <a:pPr marL="0" indent="0" algn="l" rtl="0">
              <a:buNone/>
            </a:pPr>
            <a:endParaRPr lang="es-NI" sz="2400" dirty="0"/>
          </a:p>
          <a:p>
            <a:pPr marL="0" indent="0">
              <a:buNone/>
            </a:pPr>
            <a:r>
              <a:rPr lang="es-MX" sz="2400" dirty="0">
                <a:latin typeface="Times-Roman"/>
              </a:rPr>
              <a:t>Al sumar a la fila 3 la fila 1 de </a:t>
            </a:r>
            <a:r>
              <a:rPr lang="es-MX" sz="2400" i="1" dirty="0">
                <a:latin typeface="Times-Italic"/>
              </a:rPr>
              <a:t>A </a:t>
            </a:r>
            <a:r>
              <a:rPr lang="es-MX" sz="2400" dirty="0">
                <a:latin typeface="Times-Roman"/>
              </a:rPr>
              <a:t>multiplicada por 4, se obtiene </a:t>
            </a:r>
            <a:r>
              <a:rPr lang="es-MX" sz="2400" i="1" dirty="0">
                <a:latin typeface="Times-Italic"/>
              </a:rPr>
              <a:t>E</a:t>
            </a:r>
            <a:r>
              <a:rPr lang="es-MX" sz="800" dirty="0">
                <a:latin typeface="Times-Roman"/>
              </a:rPr>
              <a:t>1</a:t>
            </a:r>
            <a:r>
              <a:rPr lang="es-MX" sz="2400" i="1" dirty="0">
                <a:latin typeface="Times-Italic"/>
              </a:rPr>
              <a:t>A</a:t>
            </a:r>
            <a:r>
              <a:rPr lang="es-MX" sz="2400" dirty="0">
                <a:latin typeface="Times-Roman"/>
              </a:rPr>
              <a:t>. </a:t>
            </a:r>
            <a:r>
              <a:rPr lang="es-MX" sz="2400" dirty="0" smtClean="0">
                <a:latin typeface="Times-Roman"/>
              </a:rPr>
              <a:t>Con </a:t>
            </a:r>
            <a:r>
              <a:rPr lang="es-MX" sz="2400" dirty="0">
                <a:latin typeface="Times-Roman"/>
              </a:rPr>
              <a:t>un intercambio de las filas 1 y 2 de </a:t>
            </a:r>
            <a:r>
              <a:rPr lang="es-MX" sz="2400" i="1" dirty="0">
                <a:latin typeface="Times-Italic"/>
              </a:rPr>
              <a:t>A </a:t>
            </a:r>
            <a:r>
              <a:rPr lang="es-MX" sz="2400" dirty="0">
                <a:latin typeface="Times-Roman"/>
              </a:rPr>
              <a:t>se obtiene </a:t>
            </a:r>
            <a:r>
              <a:rPr lang="es-MX" sz="2400" i="1" dirty="0">
                <a:latin typeface="Times-Italic"/>
              </a:rPr>
              <a:t>E</a:t>
            </a:r>
            <a:r>
              <a:rPr lang="es-MX" sz="800" dirty="0">
                <a:latin typeface="Times-Roman"/>
              </a:rPr>
              <a:t>2</a:t>
            </a:r>
            <a:r>
              <a:rPr lang="es-MX" sz="2400" i="1" dirty="0">
                <a:latin typeface="Times-Italic"/>
              </a:rPr>
              <a:t>A</a:t>
            </a:r>
            <a:r>
              <a:rPr lang="es-MX" sz="2400" dirty="0">
                <a:latin typeface="Times-Roman"/>
              </a:rPr>
              <a:t>, y </a:t>
            </a:r>
            <a:r>
              <a:rPr lang="es-MX" sz="2400" dirty="0" smtClean="0">
                <a:latin typeface="Times-Roman"/>
              </a:rPr>
              <a:t>multiplicando </a:t>
            </a:r>
            <a:r>
              <a:rPr lang="es-ES" sz="2400" dirty="0" smtClean="0">
                <a:latin typeface="Times-Roman"/>
              </a:rPr>
              <a:t>la </a:t>
            </a:r>
            <a:r>
              <a:rPr lang="es-ES" sz="2400" dirty="0">
                <a:latin typeface="Times-Roman"/>
              </a:rPr>
              <a:t>fila 3 de </a:t>
            </a:r>
            <a:r>
              <a:rPr lang="es-ES" sz="2400" i="1" dirty="0">
                <a:latin typeface="Times-Italic"/>
              </a:rPr>
              <a:t>A </a:t>
            </a:r>
            <a:r>
              <a:rPr lang="es-ES" sz="2400" dirty="0">
                <a:latin typeface="Times-Roman"/>
              </a:rPr>
              <a:t>por 5 se obtiene </a:t>
            </a:r>
            <a:r>
              <a:rPr lang="es-ES" sz="2400" i="1" dirty="0">
                <a:latin typeface="Times-Italic"/>
              </a:rPr>
              <a:t>E</a:t>
            </a:r>
            <a:r>
              <a:rPr lang="es-ES" sz="800" dirty="0">
                <a:latin typeface="Times-Roman"/>
              </a:rPr>
              <a:t>3</a:t>
            </a:r>
            <a:r>
              <a:rPr lang="es-ES" sz="2400" i="1" dirty="0">
                <a:latin typeface="Times-Italic"/>
              </a:rPr>
              <a:t>A</a:t>
            </a:r>
            <a:r>
              <a:rPr lang="es-ES" sz="2400" dirty="0">
                <a:latin typeface="Times-Roman"/>
              </a:rPr>
              <a:t>. </a:t>
            </a:r>
            <a:endParaRPr lang="es-ES" sz="2000" dirty="0">
              <a:latin typeface="ZapfDingbatsITC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76" y="2067196"/>
            <a:ext cx="7146287" cy="10809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240" y="2173330"/>
            <a:ext cx="2215110" cy="10923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194" y="3424099"/>
            <a:ext cx="6559052" cy="19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7" y="359364"/>
            <a:ext cx="8200074" cy="10663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7" y="1586483"/>
            <a:ext cx="7834314" cy="11171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514" y="2494384"/>
            <a:ext cx="6553064" cy="10796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97" y="3164852"/>
            <a:ext cx="6141906" cy="33273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019" y="4875354"/>
            <a:ext cx="3376240" cy="13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s-ES" dirty="0"/>
              <a:t>PROBLEMAS DE </a:t>
            </a:r>
            <a:r>
              <a:rPr lang="es-ES" dirty="0" smtClean="0"/>
              <a:t>PRACTICA 2.2 (</a:t>
            </a:r>
            <a:r>
              <a:rPr lang="es-ES" dirty="0" smtClean="0"/>
              <a:t>10)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dirty="0" smtClean="0"/>
              <a:t>1.- </a:t>
            </a:r>
            <a:r>
              <a:rPr lang="en-US" sz="2400" dirty="0" err="1" smtClean="0"/>
              <a:t>Escriba</a:t>
            </a:r>
            <a:r>
              <a:rPr lang="en-US" sz="2400" dirty="0" smtClean="0"/>
              <a:t>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para </a:t>
            </a:r>
            <a:r>
              <a:rPr lang="en-US" sz="2400" dirty="0" err="1" smtClean="0"/>
              <a:t>encontrar</a:t>
            </a:r>
            <a:r>
              <a:rPr lang="en-US" sz="2400" dirty="0" smtClean="0"/>
              <a:t> </a:t>
            </a:r>
            <a:r>
              <a:rPr lang="en-US" sz="2400" dirty="0" smtClean="0"/>
              <a:t>la </a:t>
            </a:r>
            <a:r>
              <a:rPr lang="en-US" sz="2400" dirty="0"/>
              <a:t>inversa de la </a:t>
            </a:r>
            <a:r>
              <a:rPr lang="en-US" sz="2400" dirty="0" smtClean="0"/>
              <a:t>matriz</a:t>
            </a:r>
          </a:p>
          <a:p>
            <a:pPr marL="0" indent="0" algn="l" rtl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29" y="2724014"/>
            <a:ext cx="3881048" cy="11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12577" cy="3663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dirty="0"/>
              <a:t>CARACTERIZACIONES DE MATRICES INVERTIBLES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31520"/>
            <a:ext cx="8778240" cy="58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215</Words>
  <Application>Microsoft Office PowerPoint</Application>
  <PresentationFormat>Panorámica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Roboto</vt:lpstr>
      <vt:lpstr>Times-Italic</vt:lpstr>
      <vt:lpstr>Times-Roman</vt:lpstr>
      <vt:lpstr>ZapfDingbatsITC</vt:lpstr>
      <vt:lpstr>Tema de Office</vt:lpstr>
      <vt:lpstr>Unidad 2.2: LA INVERSA DE UNA MATRIZ</vt:lpstr>
      <vt:lpstr>Contenido</vt:lpstr>
      <vt:lpstr>LA INVERSA DE UNA MATRIZ</vt:lpstr>
      <vt:lpstr>TEOREMA</vt:lpstr>
      <vt:lpstr>Teorema</vt:lpstr>
      <vt:lpstr>Matrices Elementales</vt:lpstr>
      <vt:lpstr>Presentación de PowerPoint</vt:lpstr>
      <vt:lpstr>PROBLEMAS DE PRACTICA 2.2 (10)</vt:lpstr>
      <vt:lpstr>CARACTERIZACIONES DE MATRICES INVERTIBLES</vt:lpstr>
      <vt:lpstr>Presentación de PowerPoint</vt:lpstr>
      <vt:lpstr>PROBLEMAS DE PRACTICA 2.3 (6)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Ivan_Arguello</cp:lastModifiedBy>
  <cp:revision>35</cp:revision>
  <dcterms:created xsi:type="dcterms:W3CDTF">2019-03-11T22:56:21Z</dcterms:created>
  <dcterms:modified xsi:type="dcterms:W3CDTF">2021-09-24T16:48:15Z</dcterms:modified>
</cp:coreProperties>
</file>