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56" r:id="rId5"/>
    <p:sldId id="266" r:id="rId6"/>
    <p:sldId id="299" r:id="rId7"/>
    <p:sldId id="301" r:id="rId8"/>
    <p:sldId id="306" r:id="rId9"/>
    <p:sldId id="308" r:id="rId10"/>
    <p:sldId id="305" r:id="rId11"/>
    <p:sldId id="313" r:id="rId12"/>
    <p:sldId id="307" r:id="rId13"/>
    <p:sldId id="311" r:id="rId14"/>
    <p:sldId id="312" r:id="rId15"/>
    <p:sldId id="317" r:id="rId16"/>
    <p:sldId id="314" r:id="rId17"/>
    <p:sldId id="315" r:id="rId18"/>
    <p:sldId id="318" r:id="rId19"/>
    <p:sldId id="316" r:id="rId20"/>
    <p:sldId id="288" r:id="rId21"/>
    <p:sldId id="303" r:id="rId22"/>
    <p:sldId id="304" r:id="rId23"/>
    <p:sldId id="295" r:id="rId24"/>
    <p:sldId id="30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73080" autoAdjust="0"/>
  </p:normalViewPr>
  <p:slideViewPr>
    <p:cSldViewPr snapToGrid="0">
      <p:cViewPr varScale="1">
        <p:scale>
          <a:sx n="118" d="100"/>
          <a:sy n="118" d="100"/>
        </p:scale>
        <p:origin x="1788" y="114"/>
      </p:cViewPr>
      <p:guideLst/>
    </p:cSldViewPr>
  </p:slideViewPr>
  <p:outlineViewPr>
    <p:cViewPr>
      <p:scale>
        <a:sx n="33" d="100"/>
        <a:sy n="33" d="100"/>
      </p:scale>
      <p:origin x="0" y="-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98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240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893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11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299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50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65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65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85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60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357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Visuals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60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Visuals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79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787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979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</a:extLst>
          </p:cNvPr>
          <p:cNvSpPr/>
          <p:nvPr userDrawn="1"/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8168" y="1057522"/>
            <a:ext cx="5003540" cy="217343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50BC9D78-FF13-4CEB-8ECB-E64E85C5D0B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46643" y="3751119"/>
            <a:ext cx="4985065" cy="1606163"/>
          </a:xfrm>
        </p:spPr>
        <p:txBody>
          <a:bodyPr anchor="t">
            <a:noAutofit/>
          </a:bodyPr>
          <a:lstStyle>
            <a:lvl1pPr>
              <a:defRPr sz="2400" b="0"/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subtitle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</a:extLst>
          </p:cNvPr>
          <p:cNvSpPr/>
          <p:nvPr userDrawn="1"/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ooter Placeholder 4">
            <a:extLst>
              <a:ext uri="{FF2B5EF4-FFF2-40B4-BE49-F238E27FC236}">
                <a16:creationId xmlns:a16="http://schemas.microsoft.com/office/drawing/2014/main" id="{15A37EDE-F10B-4C4B-9572-8778C2D6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5103" y="6309360"/>
            <a:ext cx="4797504" cy="457200"/>
          </a:xfrm>
        </p:spPr>
        <p:txBody>
          <a:bodyPr/>
          <a:lstStyle/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Date Placeholder 35">
            <a:extLst>
              <a:ext uri="{FF2B5EF4-FFF2-40B4-BE49-F238E27FC236}">
                <a16:creationId xmlns:a16="http://schemas.microsoft.com/office/drawing/2014/main" id="{D6890A67-3C66-4F8A-B1A6-05469F40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E82334DA-681A-46EF-9A56-7F4C6ABE7E6A}" type="datetime1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1/31/2024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2" name="Slide Number Placeholder 36">
            <a:extLst>
              <a:ext uri="{FF2B5EF4-FFF2-40B4-BE49-F238E27FC236}">
                <a16:creationId xmlns:a16="http://schemas.microsoft.com/office/drawing/2014/main" id="{46849723-0CBF-47CA-9477-4D42CAC7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D60E3C33-714C-4528-93A6-4470C3E89A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9936" y="-2"/>
            <a:ext cx="53320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4258252642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8F3F22-19C9-4C61-8202-3220217D29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94B471-6707-4251-8230-A51AED0767C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4" y="1834005"/>
            <a:ext cx="4727735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986D97-E6F1-49E8-977A-C802B4E41B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4" y="2422380"/>
            <a:ext cx="4727735" cy="3029446"/>
          </a:xfrm>
        </p:spPr>
        <p:txBody>
          <a:bodyPr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62163C0-B07F-43E4-B17C-2E6A96553B9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095999" y="1834004"/>
            <a:ext cx="4727735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098FA6D-3C80-4FE1-B248-1CA2B6862F6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5999" y="2422380"/>
            <a:ext cx="4727735" cy="3029446"/>
          </a:xfrm>
        </p:spPr>
        <p:txBody>
          <a:bodyPr anchor="t">
            <a:no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9E41B7-A2DB-4285-A7A5-A1084718EB55}" type="datetime1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0364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725A2F16-8CE0-4F2E-933C-EFDFB1E19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C70705-E2EE-4992-AE78-FDBE1285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C428A7-7771-4474-8BB4-8A6F0FEF8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180644"/>
            <a:ext cx="10900146" cy="93577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8730F6-0DF6-48BC-86CC-00BE18350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D31104-1E19-4E17-A3FE-2B2C5513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2CEB59E-1776-4FF1-BF4D-A33B618FD59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48935" y="1834005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B55E76-BA79-44AC-B206-DA13D60FDA2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935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0518C4D-71E5-4211-A191-A8ED7185DED2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36486" y="1828356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7EF9B63-4443-4EE5-A88B-2F1FA4CC4043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36486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54FF8D9-50D3-4515-B896-B127F664C1E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024037" y="1834005"/>
            <a:ext cx="3519028" cy="465155"/>
          </a:xfrm>
        </p:spPr>
        <p:txBody>
          <a:bodyPr anchor="t">
            <a:noAutofit/>
          </a:bodyPr>
          <a:lstStyle>
            <a:lvl1pPr>
              <a:buFont typeface="Arial" panose="020B0604020202020204" pitchFamily="34" charset="0"/>
              <a:buNone/>
              <a:defRPr sz="2000" b="1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95B62E8-2D9A-443A-8560-D347C470389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024037" y="2419555"/>
            <a:ext cx="3519028" cy="3197260"/>
          </a:xfrm>
        </p:spPr>
        <p:txBody>
          <a:bodyPr anchor="t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1600" b="0" baseline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7A17E-1562-4B10-9BC8-AB6B45E6B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37258C-9B58-4DC0-BC98-826A38D4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29">
            <a:extLst>
              <a:ext uri="{FF2B5EF4-FFF2-40B4-BE49-F238E27FC236}">
                <a16:creationId xmlns:a16="http://schemas.microsoft.com/office/drawing/2014/main" id="{2F8E2987-7F65-44D5-B3AD-776ECF8D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Date Placeholder 28">
            <a:extLst>
              <a:ext uri="{FF2B5EF4-FFF2-40B4-BE49-F238E27FC236}">
                <a16:creationId xmlns:a16="http://schemas.microsoft.com/office/drawing/2014/main" id="{08BD4E48-A35B-4475-BC85-E58DA292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9E41B7-A2DB-4285-A7A5-A1084718EB55}" type="datetime1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11" name="Slide Number Placeholder 30">
            <a:extLst>
              <a:ext uri="{FF2B5EF4-FFF2-40B4-BE49-F238E27FC236}">
                <a16:creationId xmlns:a16="http://schemas.microsoft.com/office/drawing/2014/main" id="{FBDAEBAB-F3AA-4DB3-96B7-6387085C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5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53C66564-535A-4715-9B27-B8AB14F77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821E99-F411-4BAB-8211-C344272A2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29B7F2A-CF10-474B-91F1-7C50A7DAF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6668" y="537381"/>
            <a:ext cx="6172412" cy="103192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F0D6D9-A64A-415F-BA44-494062CA6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7B49C-9749-4042-A729-C27F58365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49324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B79F49-5021-4A8F-A90A-5E08F7FB5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46655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icture Placeholder 19">
            <a:extLst>
              <a:ext uri="{FF2B5EF4-FFF2-40B4-BE49-F238E27FC236}">
                <a16:creationId xmlns:a16="http://schemas.microsoft.com/office/drawing/2014/main" id="{B6E270BA-010E-406C-8FBF-0ED0DA28D0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-3"/>
            <a:ext cx="4613544" cy="2249321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Picture Placeholder 19">
            <a:extLst>
              <a:ext uri="{FF2B5EF4-FFF2-40B4-BE49-F238E27FC236}">
                <a16:creationId xmlns:a16="http://schemas.microsoft.com/office/drawing/2014/main" id="{6E15371C-3F24-44D7-97EB-74C12D53CB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311339"/>
            <a:ext cx="4613544" cy="2241520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5" name="Picture Placeholder 19">
            <a:extLst>
              <a:ext uri="{FF2B5EF4-FFF2-40B4-BE49-F238E27FC236}">
                <a16:creationId xmlns:a16="http://schemas.microsoft.com/office/drawing/2014/main" id="{E39E0BDE-5895-4B94-90AC-7045292B0B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" y="4613572"/>
            <a:ext cx="4613544" cy="2241520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8823570-AC4F-4679-98CA-DC7F7B2CC1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76671" y="1735745"/>
            <a:ext cx="6172412" cy="3767496"/>
          </a:xfrm>
        </p:spPr>
        <p:txBody>
          <a:bodyPr anchor="t">
            <a:normAutofit/>
          </a:bodyPr>
          <a:lstStyle>
            <a:lvl1pPr>
              <a:buFont typeface="Arial" panose="020B0604020202020204" pitchFamily="34" charset="0"/>
              <a:buNone/>
              <a:defRPr sz="1600" b="0"/>
            </a:lvl1pPr>
          </a:lstStyle>
          <a:p>
            <a:r>
              <a:rPr lang="en-US" dirty="0"/>
              <a:t> Click to add text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B6B62FA-FEDE-42B0-8B7B-24AE138E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E8578BE-8DB2-4FE6-B45A-2B3415CE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6668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32546992-DEFF-4765-9FB8-C2ACF446503A}" type="datetime1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AF7C96F-C1E5-45F5-B070-2D025E7B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5778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1138041"/>
            <a:ext cx="4862811" cy="201948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5" name="Picture Placeholder 21">
            <a:extLst>
              <a:ext uri="{FF2B5EF4-FFF2-40B4-BE49-F238E27FC236}">
                <a16:creationId xmlns:a16="http://schemas.microsoft.com/office/drawing/2014/main" id="{8B745891-A8DA-4640-BB3F-1693FC5AC4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58023" y="4941"/>
            <a:ext cx="5333977" cy="3392053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Picture Placeholder 21">
            <a:extLst>
              <a:ext uri="{FF2B5EF4-FFF2-40B4-BE49-F238E27FC236}">
                <a16:creationId xmlns:a16="http://schemas.microsoft.com/office/drawing/2014/main" id="{BC2DF568-4EA5-4F79-980F-47FC90AEA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67712" y="3461002"/>
            <a:ext cx="5728215" cy="3396997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4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fld id="{F6852FE2-76E6-44F3-971E-3B1E6B948E41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6705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9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475399"/>
            <a:ext cx="6623040" cy="791861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0D7EF23-28EE-4115-879A-D95BBAC662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87179" y="2502047"/>
            <a:ext cx="6623039" cy="3030599"/>
          </a:xfrm>
        </p:spPr>
        <p:txBody>
          <a:bodyPr anchor="t">
            <a:normAutofit/>
          </a:bodyPr>
          <a:lstStyle>
            <a:lvl1pPr>
              <a:defRPr sz="20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4B41004-DE9E-4B19-B7DE-91782B37C8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4348" y="1085431"/>
            <a:ext cx="3997652" cy="5037857"/>
          </a:xfrm>
          <a:custGeom>
            <a:avLst/>
            <a:gdLst>
              <a:gd name="connsiteX0" fmla="*/ 0 w 3997652"/>
              <a:gd name="connsiteY0" fmla="*/ 0 h 5037857"/>
              <a:gd name="connsiteX1" fmla="*/ 3997652 w 3997652"/>
              <a:gd name="connsiteY1" fmla="*/ 0 h 5037857"/>
              <a:gd name="connsiteX2" fmla="*/ 3997652 w 3997652"/>
              <a:gd name="connsiteY2" fmla="*/ 5037857 h 5037857"/>
              <a:gd name="connsiteX3" fmla="*/ 0 w 3997652"/>
              <a:gd name="connsiteY3" fmla="*/ 5037857 h 503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7652" h="5037857">
                <a:moveTo>
                  <a:pt x="0" y="0"/>
                </a:moveTo>
                <a:lnTo>
                  <a:pt x="3997652" y="0"/>
                </a:lnTo>
                <a:lnTo>
                  <a:pt x="3997652" y="5037857"/>
                </a:lnTo>
                <a:lnTo>
                  <a:pt x="0" y="5037857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fld id="{C7049658-B31A-4F62-9996-2FC707C5F2CD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4837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DEFA91-CCB3-4B9E-9CFC-AA9D92073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5915" y="673308"/>
            <a:ext cx="6457717" cy="158089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6198A97B-719D-4F79-A04B-46EE272A1D9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461004"/>
            <a:ext cx="4613547" cy="3396996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4" name="Picture Placeholder 5">
            <a:extLst>
              <a:ext uri="{FF2B5EF4-FFF2-40B4-BE49-F238E27FC236}">
                <a16:creationId xmlns:a16="http://schemas.microsoft.com/office/drawing/2014/main" id="{79E62157-5D84-47E4-9718-5408E1C7E7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13548" cy="3396994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51E6FEF-934C-427E-A65F-F501B04FC7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5918" y="2353586"/>
            <a:ext cx="6457717" cy="3767496"/>
          </a:xfrm>
        </p:spPr>
        <p:txBody>
          <a:bodyPr anchor="t">
            <a:normAutofit/>
          </a:bodyPr>
          <a:lstStyle>
            <a:lvl1pPr>
              <a:defRPr sz="1600" b="0" baseline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A12CF76-B207-465C-A494-3C57818A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/>
          <a:lstStyle>
            <a:lvl1pPr>
              <a:defRPr>
                <a:effectLst>
                  <a:outerShdw blurRad="50800" dist="38100" dir="240000" algn="ctr" rotWithShape="0">
                    <a:schemeClr val="tx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F682261-0FB4-4600-86B5-DDF27881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5303" y="6309360"/>
            <a:ext cx="3411973" cy="457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fld id="{07B0C15C-146D-42C9-B24A-389A27E5FC3F}" type="datetime1">
              <a:rPr lang="en-US" smtClean="0">
                <a:solidFill>
                  <a:schemeClr val="tx2"/>
                </a:solidFill>
              </a:rPr>
              <a:pPr/>
              <a:t>1/31/2024</a:t>
            </a:fld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32EB37A-06D5-4BC7-BC11-75B1719B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22935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7E77A60-3019-43AE-AA38-E130C04CFD8D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BF0FB-88D2-4271-BFAF-D129CF8C2F68}"/>
              </a:ext>
            </a:extLst>
          </p:cNvPr>
          <p:cNvSpPr/>
          <p:nvPr userDrawn="1"/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2B807B-6DFA-471C-B675-016416207F0E}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55D4C0-9882-489D-AD77-A9F38B3784A6}"/>
              </a:ext>
            </a:extLst>
          </p:cNvPr>
          <p:cNvSpPr/>
          <p:nvPr userDrawn="1"/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3F61843-5C9C-49E0-8A90-64085BC79F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73503" y="1709530"/>
            <a:ext cx="3754671" cy="2528515"/>
          </a:xfrm>
        </p:spPr>
        <p:txBody>
          <a:bodyPr anchor="b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z="3600" b="1" cap="none" dirty="0">
                <a:solidFill>
                  <a:schemeClr val="tx2"/>
                </a:solidFill>
              </a:rPr>
              <a:t>Click to add title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6914" y="4238046"/>
            <a:ext cx="3806919" cy="1741404"/>
          </a:xfrm>
        </p:spPr>
        <p:txBody>
          <a:bodyPr anchor="t">
            <a:normAutofit/>
          </a:bodyPr>
          <a:lstStyle>
            <a:lvl1pPr>
              <a:defRPr sz="1600" b="0"/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Click to add subtitle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7A5DB4-1ED7-4630-89AF-F1802E44EF89}"/>
              </a:ext>
            </a:extLst>
          </p:cNvPr>
          <p:cNvSpPr/>
          <p:nvPr userDrawn="1"/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5D4012-4107-490F-A369-EA7063242A98}"/>
              </a:ext>
            </a:extLst>
          </p:cNvPr>
          <p:cNvSpPr/>
          <p:nvPr userDrawn="1"/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5C79E2-9EA5-4713-B4AF-0E4572CFFA2F}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4C09E2-06F0-4230-8DAD-A0DBF01F8603}"/>
              </a:ext>
            </a:extLst>
          </p:cNvPr>
          <p:cNvSpPr/>
          <p:nvPr userDrawn="1"/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Picture Placeholder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095509"/>
            <a:ext cx="7519932" cy="5016892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6404905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EBA854-A26D-41C5-9D40-DF6B49ACB136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5BFA7-EB65-4E20-A693-324FEF74D3A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9E9218-0397-4231-81F4-03972AB6A3DD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1905177-1789-44BB-950A-7018653E6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4B8C-C655-4441-A7FF-616EF634E6E1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9301A4-3CA9-4D0E-944E-1BE5921FA0B3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A9C29C55-D1EC-4DD4-BA5B-11E4AB15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C31C8C6B-3212-41F0-A8A1-4A6A700A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fld id="{DDA8E063-DAA4-4787-8AA1-15BBB2D38CED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7357410-255F-470C-AD92-44B15997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512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1044054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9ADD171-0134-4347-A2D8-0B9D7634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fld id="{DDA8E063-DAA4-4787-8AA1-15BBB2D38CED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56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8A107B-E23F-4793-95B4-335240DB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51118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7568F3C-8CA8-489A-9870-E2C458355CC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46151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615126 w 12192000"/>
              <a:gd name="connsiteY3" fmla="*/ 6858000 h 6858000"/>
              <a:gd name="connsiteX4" fmla="*/ 0 w 12192000"/>
              <a:gd name="connsiteY4" fmla="*/ 0 h 6858000"/>
              <a:gd name="connsiteX5" fmla="*/ 4551118 w 12192000"/>
              <a:gd name="connsiteY5" fmla="*/ 0 h 6858000"/>
              <a:gd name="connsiteX6" fmla="*/ 4551118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4615126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4615126" y="6858000"/>
                </a:lnTo>
                <a:close/>
                <a:moveTo>
                  <a:pt x="0" y="0"/>
                </a:moveTo>
                <a:lnTo>
                  <a:pt x="4551118" y="0"/>
                </a:lnTo>
                <a:lnTo>
                  <a:pt x="455111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C14E8-F37D-4BEA-9D62-5E707EDF0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25" y="1095508"/>
            <a:ext cx="4606535" cy="3936931"/>
          </a:xfrm>
          <a:solidFill>
            <a:schemeClr val="tx2"/>
          </a:solidFill>
        </p:spPr>
        <p:txBody>
          <a:bodyPr rIns="365760" anchor="b"/>
          <a:lstStyle>
            <a:lvl1pPr marL="365760">
              <a:lnSpc>
                <a:spcPct val="100000"/>
              </a:lnSpc>
              <a:spcBef>
                <a:spcPts val="1000"/>
              </a:spcBef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84D33-9C88-49E6-8F90-05148C5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726" y="5032439"/>
            <a:ext cx="4606535" cy="1079962"/>
          </a:xfrm>
          <a:solidFill>
            <a:schemeClr val="tx2"/>
          </a:solidFill>
        </p:spPr>
        <p:txBody>
          <a:bodyPr anchor="ctr"/>
          <a:lstStyle>
            <a:lvl1pPr marL="365760">
              <a:spcBef>
                <a:spcPts val="1000"/>
              </a:spcBef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5CD820E0-0083-439B-A9DE-C3DEA1DE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D8A8D931-E01B-43C0-806F-2413BF59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C150E1EA-44FA-4D89-855F-C0B34F87238D}" type="datetime1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0F3F4E6D-F4D2-430F-A2C3-3C037D77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31588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9F91A3C-7ABB-4E5E-B04F-29DB072AE13C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B9AABE-3FBC-4E64-8672-D073D4A3F41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FF13AE-FEBF-40A1-A799-6EB275CBBCB5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ACBDB11-07EC-4982-BBFA-8EECF50C7B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B21770-EBB9-4C73-BE13-26901F3CC9F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72AFA4-5141-4F0F-B9F6-0BE3ADBED218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41DE758B-03CF-48F8-BCBE-AD97B704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4" name="Date Placeholder 3">
            <a:extLst>
              <a:ext uri="{FF2B5EF4-FFF2-40B4-BE49-F238E27FC236}">
                <a16:creationId xmlns:a16="http://schemas.microsoft.com/office/drawing/2014/main" id="{1640606E-041A-4385-96D7-3C6E775E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fld id="{CC5D4559-6AE3-461A-A02E-915BACCC2124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35844B60-1EF6-4A90-9030-B5043BCD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F0EE079C-10D4-4C0C-8F48-80E71610057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91431" y="908329"/>
            <a:ext cx="2029968" cy="202996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EF9D7489-BAB3-49B7-B83B-9F6131DC9D6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34461" y="908329"/>
            <a:ext cx="2029968" cy="202996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BC0EEF5C-B219-4286-B517-426EDF4EAF5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77491" y="908329"/>
            <a:ext cx="2029968" cy="202996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66462103-08B6-4C6F-88CC-03FF546261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20521" y="908329"/>
            <a:ext cx="2029968" cy="202996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Text Placeholder 20">
            <a:extLst>
              <a:ext uri="{FF2B5EF4-FFF2-40B4-BE49-F238E27FC236}">
                <a16:creationId xmlns:a16="http://schemas.microsoft.com/office/drawing/2014/main" id="{278BA700-11E2-4D8A-A0C6-7CE3C00EC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91431" y="3060803"/>
            <a:ext cx="2029968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  <a:buNone/>
              <a:defRPr lang="en-US" sz="1800" b="1" kern="1200" spc="2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F5914669-6EB5-485E-AB8B-3A2E4F1718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91431" y="3365169"/>
            <a:ext cx="2029968" cy="27432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="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8" name="Text Placeholder 20">
            <a:extLst>
              <a:ext uri="{FF2B5EF4-FFF2-40B4-BE49-F238E27FC236}">
                <a16:creationId xmlns:a16="http://schemas.microsoft.com/office/drawing/2014/main" id="{59BCC58C-2434-490A-8749-D8311B9025F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34461" y="3060803"/>
            <a:ext cx="2029968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  <a:buNone/>
              <a:defRPr lang="en-US" sz="1800" b="1" kern="1200" spc="2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8FD90DAF-BAFA-4B9E-A682-AD69AEC3AB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34461" y="3365169"/>
            <a:ext cx="2029968" cy="27432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72"/>
              </a:spcAft>
              <a:buNone/>
              <a:defRPr lang="en-US" sz="1600" b="0" kern="1200" spc="2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0" name="Text Placeholder 20">
            <a:extLst>
              <a:ext uri="{FF2B5EF4-FFF2-40B4-BE49-F238E27FC236}">
                <a16:creationId xmlns:a16="http://schemas.microsoft.com/office/drawing/2014/main" id="{5E3B0A9D-DD75-43E3-A689-283E65DF3F6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877491" y="3060803"/>
            <a:ext cx="2029968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  <a:buNone/>
              <a:defRPr lang="en-US" sz="1800" b="1" kern="1200" spc="2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2">
            <a:extLst>
              <a:ext uri="{FF2B5EF4-FFF2-40B4-BE49-F238E27FC236}">
                <a16:creationId xmlns:a16="http://schemas.microsoft.com/office/drawing/2014/main" id="{EA0EDFB3-D33B-471A-B50B-93FB685241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7491" y="3365169"/>
            <a:ext cx="2029968" cy="27432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72"/>
              </a:spcAft>
              <a:buNone/>
              <a:defRPr lang="en-US" sz="1600" b="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Text Placeholder 20">
            <a:extLst>
              <a:ext uri="{FF2B5EF4-FFF2-40B4-BE49-F238E27FC236}">
                <a16:creationId xmlns:a16="http://schemas.microsoft.com/office/drawing/2014/main" id="{39A96C54-26D5-4B10-A345-F6C034F2E70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20521" y="3060803"/>
            <a:ext cx="2029968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  <a:buNone/>
              <a:defRPr lang="en-US" sz="1800" b="1" kern="1200" spc="2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3" name="Text Placeholder 22">
            <a:extLst>
              <a:ext uri="{FF2B5EF4-FFF2-40B4-BE49-F238E27FC236}">
                <a16:creationId xmlns:a16="http://schemas.microsoft.com/office/drawing/2014/main" id="{4316B0AE-245F-4164-BF74-B514BA424CB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20521" y="3365169"/>
            <a:ext cx="2029968" cy="27432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72"/>
              </a:spcAft>
              <a:buNone/>
              <a:defRPr lang="en-US" sz="1600" b="0" kern="1200" spc="2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672599757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0FB3D5A-25E2-453F-A78E-0A20BDCE80A2}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6342-0E80-4F8E-9563-9F5EDFC0DDF2}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B2F5D-C3BA-453E-8F4D-97074F48C7AE}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FDF0-F4BE-433D-86EE-9E1832D4388B}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FCD07-1301-45ED-B326-449ECFADE70D}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fld id="{CC5D4559-6AE3-461A-A02E-915BACCC2124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9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6671" y="6309360"/>
            <a:ext cx="454961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AAE613A3-7427-4A9A-9B2A-23B005FA5F48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918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9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hf hdr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168" y="1057522"/>
            <a:ext cx="5120975" cy="2173433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/>
              <a:t>Project 1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B0552E2-3F84-4A73-A16B-C54043C6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6643" y="3751119"/>
            <a:ext cx="4985065" cy="2839686"/>
          </a:xfrm>
        </p:spPr>
        <p:txBody>
          <a:bodyPr vert="horz" lIns="109728" tIns="109728" rIns="109728" bIns="91440" rtlCol="0" anchor="t">
            <a:normAutofit fontScale="70000" lnSpcReduction="20000"/>
          </a:bodyPr>
          <a:lstStyle/>
          <a:p>
            <a:r>
              <a:rPr lang="en-US" sz="3400" u="sng" dirty="0"/>
              <a:t>Group 2</a:t>
            </a:r>
          </a:p>
          <a:p>
            <a:r>
              <a:rPr lang="en-US" dirty="0"/>
              <a:t>Zac Williams</a:t>
            </a:r>
          </a:p>
          <a:p>
            <a:r>
              <a:rPr lang="en-US" dirty="0"/>
              <a:t>Cole O’Neill</a:t>
            </a:r>
          </a:p>
          <a:p>
            <a:r>
              <a:rPr lang="en-US" dirty="0"/>
              <a:t>Joe Fisher</a:t>
            </a:r>
          </a:p>
          <a:p>
            <a:r>
              <a:rPr lang="en-US" dirty="0"/>
              <a:t>Justin Clawson</a:t>
            </a:r>
          </a:p>
          <a:p>
            <a:r>
              <a:rPr lang="en-US" dirty="0"/>
              <a:t>Selena Passeno</a:t>
            </a:r>
          </a:p>
        </p:txBody>
      </p:sp>
      <p:pic>
        <p:nvPicPr>
          <p:cNvPr id="41" name="Picture Placeholder 40" descr="A large room with glass walls&#10;">
            <a:extLst>
              <a:ext uri="{FF2B5EF4-FFF2-40B4-BE49-F238E27FC236}">
                <a16:creationId xmlns:a16="http://schemas.microsoft.com/office/drawing/2014/main" id="{9FB4A3D7-302B-4FAB-B9BD-5F75A796AC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9936" y="-2"/>
            <a:ext cx="5332064" cy="6858002"/>
          </a:xfrm>
        </p:spPr>
      </p:pic>
    </p:spTree>
    <p:extLst>
      <p:ext uri="{BB962C8B-B14F-4D97-AF65-F5344CB8AC3E}">
        <p14:creationId xmlns:p14="http://schemas.microsoft.com/office/powerpoint/2010/main" val="311154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39" y="91440"/>
            <a:ext cx="6623040" cy="791861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Two - Process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01" y="1335975"/>
            <a:ext cx="7980218" cy="4196672"/>
          </a:xfrm>
        </p:spPr>
        <p:txBody>
          <a:bodyPr>
            <a:norm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 showing code used to clean data</a:t>
            </a:r>
          </a:p>
        </p:txBody>
      </p:sp>
      <p:pic>
        <p:nvPicPr>
          <p:cNvPr id="29" name="Picture Placeholder 28" descr="Dashboard Digital Finance">
            <a:extLst>
              <a:ext uri="{FF2B5EF4-FFF2-40B4-BE49-F238E27FC236}">
                <a16:creationId xmlns:a16="http://schemas.microsoft.com/office/drawing/2014/main" id="{5924239E-C490-438F-B9C9-111D931D08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48582" y="1091369"/>
            <a:ext cx="3000499" cy="5037857"/>
          </a:xfrm>
        </p:spPr>
      </p:pic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C50BB1C4-223C-42B9-AF6A-F40E305B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/>
          <a:p>
            <a:r>
              <a:rPr lang="en-US" dirty="0"/>
              <a:t>Project 1 – Group 2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9B547D4-09F9-49AB-B5C7-2EDDB233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748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F75F49-C034-480C-BF42-A457B92F9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2" y="4872251"/>
            <a:ext cx="10013709" cy="1030360"/>
          </a:xfrm>
        </p:spPr>
        <p:txBody>
          <a:bodyPr/>
          <a:lstStyle/>
          <a:p>
            <a:r>
              <a:rPr lang="en-US" dirty="0"/>
              <a:t>Question Two – Graph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43692-0C8D-4CD7-B6E4-87299B49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Project 1 – Group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84A8D-A9ED-4EB8-B282-A34AB39E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490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F75F49-C034-480C-BF42-A457B92F9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2" y="4872251"/>
            <a:ext cx="10013709" cy="1030360"/>
          </a:xfrm>
        </p:spPr>
        <p:txBody>
          <a:bodyPr/>
          <a:lstStyle/>
          <a:p>
            <a:r>
              <a:rPr lang="en-US" dirty="0"/>
              <a:t>Question Two – Graph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43692-0C8D-4CD7-B6E4-87299B49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Project 1 – Group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84A8D-A9ED-4EB8-B282-A34AB39E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41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39" y="91440"/>
            <a:ext cx="6623040" cy="791861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Three -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01" y="1335975"/>
            <a:ext cx="7980218" cy="4196672"/>
          </a:xfrm>
        </p:spPr>
        <p:txBody>
          <a:bodyPr>
            <a:normAutofit/>
          </a:bodyPr>
          <a:lstStyle/>
          <a:p>
            <a:r>
              <a:rPr lang="en-US" dirty="0"/>
              <a:t>Correlation between inflation and interest rates?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Clean Up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Jupyter</a:t>
            </a:r>
            <a:r>
              <a:rPr lang="en-US" dirty="0"/>
              <a:t> Notebook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endParaRPr lang="en-US" dirty="0"/>
          </a:p>
        </p:txBody>
      </p:sp>
      <p:pic>
        <p:nvPicPr>
          <p:cNvPr id="29" name="Picture Placeholder 28" descr="Dashboard Digital Finance">
            <a:extLst>
              <a:ext uri="{FF2B5EF4-FFF2-40B4-BE49-F238E27FC236}">
                <a16:creationId xmlns:a16="http://schemas.microsoft.com/office/drawing/2014/main" id="{5924239E-C490-438F-B9C9-111D931D08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48582" y="1091369"/>
            <a:ext cx="3000499" cy="5037857"/>
          </a:xfrm>
        </p:spPr>
      </p:pic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C50BB1C4-223C-42B9-AF6A-F40E305B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/>
          <a:p>
            <a:r>
              <a:rPr lang="en-US" dirty="0"/>
              <a:t>Project 1 – Group 2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9B547D4-09F9-49AB-B5C7-2EDDB233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19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39" y="91440"/>
            <a:ext cx="6623040" cy="791861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Three - Process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01" y="1335975"/>
            <a:ext cx="7980218" cy="4196672"/>
          </a:xfrm>
        </p:spPr>
        <p:txBody>
          <a:bodyPr>
            <a:norm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 showing code used to clean data</a:t>
            </a:r>
          </a:p>
        </p:txBody>
      </p:sp>
      <p:pic>
        <p:nvPicPr>
          <p:cNvPr id="29" name="Picture Placeholder 28" descr="Dashboard Digital Finance">
            <a:extLst>
              <a:ext uri="{FF2B5EF4-FFF2-40B4-BE49-F238E27FC236}">
                <a16:creationId xmlns:a16="http://schemas.microsoft.com/office/drawing/2014/main" id="{5924239E-C490-438F-B9C9-111D931D08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48582" y="1091369"/>
            <a:ext cx="3000499" cy="5037857"/>
          </a:xfrm>
        </p:spPr>
      </p:pic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C50BB1C4-223C-42B9-AF6A-F40E305B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/>
          <a:p>
            <a:r>
              <a:rPr lang="en-US" dirty="0"/>
              <a:t>Project 1 – Group 2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9B547D4-09F9-49AB-B5C7-2EDDB233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58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F75F49-C034-480C-BF42-A457B92F9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2" y="4872251"/>
            <a:ext cx="10013709" cy="1030360"/>
          </a:xfrm>
        </p:spPr>
        <p:txBody>
          <a:bodyPr/>
          <a:lstStyle/>
          <a:p>
            <a:r>
              <a:rPr lang="en-US" dirty="0"/>
              <a:t>Question Three – Graph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43692-0C8D-4CD7-B6E4-87299B49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Project 1 – Group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84A8D-A9ED-4EB8-B282-A34AB39E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66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F75F49-C034-480C-BF42-A457B92F9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2" y="4872251"/>
            <a:ext cx="10013709" cy="1030360"/>
          </a:xfrm>
        </p:spPr>
        <p:txBody>
          <a:bodyPr/>
          <a:lstStyle/>
          <a:p>
            <a:r>
              <a:rPr lang="en-US" dirty="0"/>
              <a:t>Question Three – Graph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43692-0C8D-4CD7-B6E4-87299B49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Project 1 – Group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84A8D-A9ED-4EB8-B282-A34AB39E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146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94278F-BBE1-4D62-8038-1FE9C98B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68" y="537381"/>
            <a:ext cx="6172412" cy="1031927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1" name="Picture Placeholder 10" descr="A close - up of a person using a computer">
            <a:extLst>
              <a:ext uri="{FF2B5EF4-FFF2-40B4-BE49-F238E27FC236}">
                <a16:creationId xmlns:a16="http://schemas.microsoft.com/office/drawing/2014/main" id="{2090A0CF-D5B6-46F6-9148-3018C1F682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3"/>
            <a:ext cx="4613544" cy="2249321"/>
          </a:xfrm>
        </p:spPr>
      </p:pic>
      <p:pic>
        <p:nvPicPr>
          <p:cNvPr id="13" name="Picture Placeholder 12" descr="Digital Graph screen reflection">
            <a:extLst>
              <a:ext uri="{FF2B5EF4-FFF2-40B4-BE49-F238E27FC236}">
                <a16:creationId xmlns:a16="http://schemas.microsoft.com/office/drawing/2014/main" id="{FD008D2D-DCC4-47D7-9308-F53E3DC8BA3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2311339"/>
            <a:ext cx="4613544" cy="2241520"/>
          </a:xfrm>
        </p:spPr>
      </p:pic>
      <p:pic>
        <p:nvPicPr>
          <p:cNvPr id="8" name="Picture Placeholder 7" descr="Conference Room">
            <a:extLst>
              <a:ext uri="{FF2B5EF4-FFF2-40B4-BE49-F238E27FC236}">
                <a16:creationId xmlns:a16="http://schemas.microsoft.com/office/drawing/2014/main" id="{13908DB8-E92A-433D-BC79-CFD872B072D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4613572"/>
            <a:ext cx="4613544" cy="2241520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7A8109-BBBF-407C-81F8-08088ED99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6671" y="1735745"/>
            <a:ext cx="6172412" cy="3767496"/>
          </a:xfrm>
        </p:spPr>
        <p:txBody>
          <a:bodyPr>
            <a:normAutofit/>
          </a:bodyPr>
          <a:lstStyle/>
          <a:p>
            <a:r>
              <a:rPr lang="en-US" dirty="0"/>
              <a:t>Close out presentation with the implication of our findings and what they mean to us.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A7A34B0D-1722-4024-BC6E-2A411B0A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/>
          <a:lstStyle/>
          <a:p>
            <a:r>
              <a:rPr lang="en-US" dirty="0"/>
              <a:t>Project 1 – Group 2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5DB2E64-AD14-44FE-948F-FCBEC637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32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235702-D252-448C-B19A-B3316C4F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>
            <a:noAutofit/>
          </a:bodyPr>
          <a:lstStyle/>
          <a:p>
            <a:r>
              <a:rPr lang="en-US" dirty="0"/>
              <a:t>Content – Extra slide to use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D188D3-E97C-4E64-AEC5-BA2CE083B7F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48934" y="1834005"/>
            <a:ext cx="4727735" cy="465155"/>
          </a:xfrm>
        </p:spPr>
        <p:txBody>
          <a:bodyPr>
            <a:noAutofit/>
          </a:bodyPr>
          <a:lstStyle/>
          <a:p>
            <a:r>
              <a:rPr lang="en-US" dirty="0"/>
              <a:t>Subtitle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FE1B0-9E5F-4C60-B1BF-E3D551EDC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4" y="2422380"/>
            <a:ext cx="4727735" cy="3029446"/>
          </a:xfrm>
        </p:spPr>
        <p:txBody>
          <a:bodyPr>
            <a:noAutofit/>
          </a:bodyPr>
          <a:lstStyle/>
          <a:p>
            <a:r>
              <a:rPr lang="en-US" dirty="0"/>
              <a:t>Add text, images, art, and videos. </a:t>
            </a:r>
          </a:p>
          <a:p>
            <a:r>
              <a:rPr lang="en-US" dirty="0"/>
              <a:t>Add transitions, animations, and motion. </a:t>
            </a:r>
          </a:p>
          <a:p>
            <a:r>
              <a:rPr lang="en-US" dirty="0"/>
              <a:t>Save to OneDrive, to get to your presentations from your computer, tablet, or phone. 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34818E9-4459-4052-A157-BAEE61330BF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095999" y="1834004"/>
            <a:ext cx="4727735" cy="465155"/>
          </a:xfrm>
        </p:spPr>
        <p:txBody>
          <a:bodyPr>
            <a:noAutofit/>
          </a:bodyPr>
          <a:lstStyle/>
          <a:p>
            <a:r>
              <a:rPr lang="en-US" dirty="0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7483D8-EA65-4964-99D7-AF7C1B80C93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5999" y="2422380"/>
            <a:ext cx="4727735" cy="3029446"/>
          </a:xfrm>
        </p:spPr>
        <p:txBody>
          <a:bodyPr>
            <a:noAutofit/>
          </a:bodyPr>
          <a:lstStyle/>
          <a:p>
            <a:r>
              <a:rPr lang="en-US" dirty="0"/>
              <a:t>Add text, images, art, and videos. </a:t>
            </a:r>
          </a:p>
          <a:p>
            <a:r>
              <a:rPr lang="en-US" dirty="0"/>
              <a:t>Add transitions, animations, and motion. </a:t>
            </a:r>
          </a:p>
          <a:p>
            <a:r>
              <a:rPr lang="en-US" dirty="0"/>
              <a:t>Save to OneDrive, to get to your presentations from your computer, tablet, or phone. 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BB4EE3B-13B9-414C-9B6C-C111B789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33E7CD9-5271-46B0-BE9D-C03F6CFC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76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D0AE722-3A17-4292-8B0C-015DEE23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180644"/>
            <a:ext cx="10900146" cy="935776"/>
          </a:xfrm>
        </p:spPr>
        <p:txBody>
          <a:bodyPr>
            <a:noAutofit/>
          </a:bodyPr>
          <a:lstStyle/>
          <a:p>
            <a:r>
              <a:rPr lang="en-US" dirty="0"/>
              <a:t>Content 2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A519990-3C01-4761-BF8E-8A8BC2C56B3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48935" y="1834005"/>
            <a:ext cx="3519028" cy="465155"/>
          </a:xfrm>
        </p:spPr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ED48AB2-7B87-4FA9-90BB-0B88AD92D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5" y="2419555"/>
            <a:ext cx="3519028" cy="3197260"/>
          </a:xfrm>
        </p:spPr>
        <p:txBody>
          <a:bodyPr>
            <a:normAutofit/>
          </a:bodyPr>
          <a:lstStyle/>
          <a:p>
            <a:r>
              <a:rPr lang="en-US" dirty="0"/>
              <a:t>Add text, images, art, and videos. </a:t>
            </a:r>
          </a:p>
          <a:p>
            <a:r>
              <a:rPr lang="en-US" dirty="0"/>
              <a:t>Add transitions, animations, and motion. </a:t>
            </a:r>
          </a:p>
          <a:p>
            <a:r>
              <a:rPr lang="en-US" dirty="0"/>
              <a:t>Save to OneDrive, to get to your presentations from your computer, tablet, or phone. 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8A93BCF-7682-4066-8958-65ED5DD2241C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336486" y="1828356"/>
            <a:ext cx="3519028" cy="465155"/>
          </a:xfrm>
        </p:spPr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73F035B-87AE-4E99-A92D-75E5EC280DE7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336486" y="2419555"/>
            <a:ext cx="3519028" cy="3197260"/>
          </a:xfrm>
        </p:spPr>
        <p:txBody>
          <a:bodyPr>
            <a:normAutofit/>
          </a:bodyPr>
          <a:lstStyle/>
          <a:p>
            <a:r>
              <a:rPr lang="en-US" dirty="0"/>
              <a:t>Add text, images, art, and videos. </a:t>
            </a:r>
          </a:p>
          <a:p>
            <a:r>
              <a:rPr lang="en-US" dirty="0"/>
              <a:t>Add transitions, animations, and motion. </a:t>
            </a:r>
          </a:p>
          <a:p>
            <a:r>
              <a:rPr lang="en-US" dirty="0"/>
              <a:t>Save to OneDrive, to get to your presentations from your computer, tablet, or phone. 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E1BABDF-2D81-4200-AB3D-E2AC2AA8519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024037" y="1834005"/>
            <a:ext cx="3519028" cy="465155"/>
          </a:xfrm>
        </p:spPr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02A2BB6-FCA5-49F9-97E9-DFA867C27B5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024037" y="2419555"/>
            <a:ext cx="3519028" cy="3197260"/>
          </a:xfrm>
        </p:spPr>
        <p:txBody>
          <a:bodyPr>
            <a:normAutofit/>
          </a:bodyPr>
          <a:lstStyle/>
          <a:p>
            <a:r>
              <a:rPr lang="en-US" dirty="0"/>
              <a:t>Add text, images, art, and videos. </a:t>
            </a:r>
          </a:p>
          <a:p>
            <a:r>
              <a:rPr lang="en-US" dirty="0"/>
              <a:t>Add transitions, animations, and motion. </a:t>
            </a:r>
          </a:p>
          <a:p>
            <a:r>
              <a:rPr lang="en-US" dirty="0"/>
              <a:t>Save to OneDrive, to get to your presentations from your computer, tablet, or phone. 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1A468-4484-47F2-8588-752552EE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5989F-94E4-487A-845C-A4F547DD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54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39" y="91440"/>
            <a:ext cx="6623040" cy="791861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179" y="1335975"/>
            <a:ext cx="6623039" cy="4196672"/>
          </a:xfrm>
        </p:spPr>
        <p:txBody>
          <a:bodyPr>
            <a:normAutofit/>
          </a:bodyPr>
          <a:lstStyle/>
          <a:p>
            <a:r>
              <a:rPr lang="en-US" dirty="0"/>
              <a:t>Project Topic – Main Questions</a:t>
            </a:r>
          </a:p>
          <a:p>
            <a:r>
              <a:rPr lang="en-US" dirty="0"/>
              <a:t>Data Sources, Exploration &amp; Clean Up</a:t>
            </a:r>
          </a:p>
          <a:p>
            <a:r>
              <a:rPr lang="en-US" dirty="0"/>
              <a:t>Analysis Process</a:t>
            </a:r>
          </a:p>
          <a:p>
            <a:r>
              <a:rPr lang="en-US" dirty="0"/>
              <a:t>Conclusions – Numerical Summary &amp; Visuals</a:t>
            </a:r>
          </a:p>
          <a:p>
            <a:r>
              <a:rPr lang="en-US" dirty="0"/>
              <a:t>Implications of Findings</a:t>
            </a:r>
          </a:p>
        </p:txBody>
      </p:sp>
      <p:pic>
        <p:nvPicPr>
          <p:cNvPr id="29" name="Picture Placeholder 28" descr="Dashboard Digital Finance">
            <a:extLst>
              <a:ext uri="{FF2B5EF4-FFF2-40B4-BE49-F238E27FC236}">
                <a16:creationId xmlns:a16="http://schemas.microsoft.com/office/drawing/2014/main" id="{5924239E-C490-438F-B9C9-111D931D08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94348" y="1085431"/>
            <a:ext cx="3997652" cy="5037857"/>
          </a:xfrm>
        </p:spPr>
      </p:pic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C50BB1C4-223C-42B9-AF6A-F40E305B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/>
          <a:p>
            <a:r>
              <a:rPr lang="en-US" dirty="0"/>
              <a:t>Project 1 – Group 2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9B547D4-09F9-49AB-B5C7-2EDDB233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38041"/>
            <a:ext cx="4862811" cy="201948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32" name="Picture Placeholder 31" descr="Two people working on a laptop and tablet with graphs and tables ">
            <a:extLst>
              <a:ext uri="{FF2B5EF4-FFF2-40B4-BE49-F238E27FC236}">
                <a16:creationId xmlns:a16="http://schemas.microsoft.com/office/drawing/2014/main" id="{C4A8B214-180D-446B-9616-62B7371F3DD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023" y="4941"/>
            <a:ext cx="5333977" cy="3392053"/>
          </a:xfrm>
        </p:spPr>
      </p:pic>
      <p:pic>
        <p:nvPicPr>
          <p:cNvPr id="30" name="Picture Placeholder 29" descr="Office Stairs, hanging lights">
            <a:extLst>
              <a:ext uri="{FF2B5EF4-FFF2-40B4-BE49-F238E27FC236}">
                <a16:creationId xmlns:a16="http://schemas.microsoft.com/office/drawing/2014/main" id="{C1CA27C7-F47D-4606-AAE8-32BD4D0698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7712" y="3461002"/>
            <a:ext cx="5728215" cy="3396997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5816F-F516-477A-8EF2-D8CA20267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762" y="3928342"/>
            <a:ext cx="4162319" cy="2285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263FD36A-B869-46D7-A4E1-FAA91F31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6F05ADB0-C4C0-4EB9-ACD6-D5D69C07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FE67981-079D-4463-B997-67E6CA03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FB33DA-2432-4BA6-8EC0-7CA2F9A3D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/>
          <a:lstStyle/>
          <a:p>
            <a:r>
              <a:rPr lang="en-US" dirty="0"/>
              <a:t>Project 1- Group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BF995-3A96-4426-B458-AE23D831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25376B32-E53C-4C93-A211-B8B4B29C2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468309"/>
              </p:ext>
            </p:extLst>
          </p:nvPr>
        </p:nvGraphicFramePr>
        <p:xfrm>
          <a:off x="2303301" y="2687051"/>
          <a:ext cx="8663075" cy="33108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32615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1732615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1732615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  <a:gridCol w="1732615">
                  <a:extLst>
                    <a:ext uri="{9D8B030D-6E8A-4147-A177-3AD203B41FA5}">
                      <a16:colId xmlns:a16="http://schemas.microsoft.com/office/drawing/2014/main" val="1854486728"/>
                    </a:ext>
                  </a:extLst>
                </a:gridCol>
                <a:gridCol w="1732615">
                  <a:extLst>
                    <a:ext uri="{9D8B030D-6E8A-4147-A177-3AD203B41FA5}">
                      <a16:colId xmlns:a16="http://schemas.microsoft.com/office/drawing/2014/main" val="1808496511"/>
                    </a:ext>
                  </a:extLst>
                </a:gridCol>
              </a:tblGrid>
              <a:tr h="66217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spc="150" baseline="0" dirty="0">
                          <a:solidFill>
                            <a:schemeClr val="bg1"/>
                          </a:solidFill>
                        </a:rPr>
                        <a:t>Category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spc="150" baseline="0" dirty="0">
                          <a:solidFill>
                            <a:schemeClr val="bg1"/>
                          </a:solidFill>
                        </a:rPr>
                        <a:t>Category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spc="150" baseline="0" dirty="0">
                          <a:solidFill>
                            <a:schemeClr val="bg1"/>
                          </a:solidFill>
                        </a:rPr>
                        <a:t>Category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spc="150" baseline="0" dirty="0">
                          <a:solidFill>
                            <a:schemeClr val="bg1"/>
                          </a:solidFill>
                        </a:rPr>
                        <a:t>Category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Item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2.3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Item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3.2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5.1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4.4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315634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Item 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2.1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2.5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2.8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311043"/>
                  </a:ext>
                </a:extLst>
              </a:tr>
              <a:tr h="662178"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Item 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2.2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spc="150" baseline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739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023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EDB7E63-0AD5-451A-9802-48AB1D44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915" y="364549"/>
            <a:ext cx="6457717" cy="787357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Topic</a:t>
            </a:r>
          </a:p>
        </p:txBody>
      </p:sp>
      <p:pic>
        <p:nvPicPr>
          <p:cNvPr id="16" name="Picture Placeholder 15" descr="Graph, tables and charts">
            <a:extLst>
              <a:ext uri="{FF2B5EF4-FFF2-40B4-BE49-F238E27FC236}">
                <a16:creationId xmlns:a16="http://schemas.microsoft.com/office/drawing/2014/main" id="{E1DA0A58-7C3B-4F53-80D8-6355E31465F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365" y="364549"/>
            <a:ext cx="3480461" cy="2562695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9D770A-D8B9-4D5E-BB61-CD763E2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384" y="1264721"/>
            <a:ext cx="7119258" cy="5228729"/>
          </a:xfrm>
        </p:spPr>
        <p:txBody>
          <a:bodyPr/>
          <a:lstStyle/>
          <a:p>
            <a:r>
              <a:rPr lang="en-US" dirty="0"/>
              <a:t>Main Questions:</a:t>
            </a:r>
          </a:p>
          <a:p>
            <a:pPr marL="342900" indent="-342900">
              <a:buAutoNum type="arabicParenR"/>
            </a:pPr>
            <a:r>
              <a:rPr lang="en-US" dirty="0"/>
              <a:t>Is there a correlation between inflation and unemployment?</a:t>
            </a:r>
          </a:p>
          <a:p>
            <a:pPr marL="342900" indent="-342900">
              <a:buAutoNum type="arabicParenR"/>
            </a:pPr>
            <a:r>
              <a:rPr lang="en-US" dirty="0"/>
              <a:t>Is there a correlation between inflation and interest rates?</a:t>
            </a:r>
          </a:p>
          <a:p>
            <a:pPr marL="342900" indent="-342900">
              <a:buAutoNum type="arabicParenR"/>
            </a:pPr>
            <a:r>
              <a:rPr lang="en-US" dirty="0"/>
              <a:t>Summary of inflation/unemployment impacts on a regional/state basis?</a:t>
            </a:r>
          </a:p>
          <a:p>
            <a:pPr marL="342900" indent="-342900">
              <a:buAutoNum type="arabicParenR"/>
            </a:pPr>
            <a:r>
              <a:rPr lang="en-US" dirty="0"/>
              <a:t>Five-year analysis to determine trends prior, during and post Covid.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A0C89215-7880-40F7-A389-2C9A09EE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/>
          <a:lstStyle/>
          <a:p>
            <a:r>
              <a:rPr lang="en-US" dirty="0"/>
              <a:t>Project 1 – Group 2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CFAACA4-65B8-42F6-BCD5-C3D1E8D9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3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F75F49-C034-480C-BF42-A457B92F9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2" y="4872251"/>
            <a:ext cx="10013709" cy="1030360"/>
          </a:xfrm>
        </p:spPr>
        <p:txBody>
          <a:bodyPr/>
          <a:lstStyle/>
          <a:p>
            <a:r>
              <a:rPr lang="en-US" dirty="0"/>
              <a:t>Data Exploration &amp; Clean 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43692-0C8D-4CD7-B6E4-87299B49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Project 1 – Group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84A8D-A9ED-4EB8-B282-A34AB39E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0CCD7-AB75-D0A8-BD31-FEEAFCA99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372" y="591757"/>
            <a:ext cx="3955023" cy="7466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BA95057-7A28-C622-6F7D-444B17D24D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79" r="1308"/>
          <a:stretch/>
        </p:blipFill>
        <p:spPr>
          <a:xfrm>
            <a:off x="1535372" y="1807173"/>
            <a:ext cx="3066316" cy="20663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989258E-5DEA-262A-F5E4-308430C64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2743" y="202724"/>
            <a:ext cx="1704508" cy="152473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C0B65DB-10E8-A29F-1E5B-9147C8EF88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1964" y="264123"/>
            <a:ext cx="1514475" cy="15430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E104625-37A9-941E-61B5-8A86AA6223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5923" y="2461817"/>
            <a:ext cx="3771328" cy="152473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7721AE5-FDDA-841A-0DB1-EC7243ABE9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04169" y="2314082"/>
            <a:ext cx="2253343" cy="167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7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39" y="91440"/>
            <a:ext cx="6623040" cy="791861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One -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01" y="1335975"/>
            <a:ext cx="7980218" cy="4196672"/>
          </a:xfrm>
        </p:spPr>
        <p:txBody>
          <a:bodyPr>
            <a:normAutofit/>
          </a:bodyPr>
          <a:lstStyle/>
          <a:p>
            <a:r>
              <a:rPr lang="en-US" dirty="0"/>
              <a:t>Correlation between inflation and unemployment?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Clean Up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Jupyter</a:t>
            </a:r>
            <a:r>
              <a:rPr lang="en-US" dirty="0"/>
              <a:t> Notebook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</p:txBody>
      </p:sp>
      <p:pic>
        <p:nvPicPr>
          <p:cNvPr id="29" name="Picture Placeholder 28" descr="Dashboard Digital Finance">
            <a:extLst>
              <a:ext uri="{FF2B5EF4-FFF2-40B4-BE49-F238E27FC236}">
                <a16:creationId xmlns:a16="http://schemas.microsoft.com/office/drawing/2014/main" id="{5924239E-C490-438F-B9C9-111D931D08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48582" y="1091369"/>
            <a:ext cx="3000499" cy="5037857"/>
          </a:xfrm>
        </p:spPr>
      </p:pic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C50BB1C4-223C-42B9-AF6A-F40E305B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/>
          <a:p>
            <a:r>
              <a:rPr lang="en-US" dirty="0"/>
              <a:t>Project 1 – Group 2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9B547D4-09F9-49AB-B5C7-2EDDB233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8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39" y="91440"/>
            <a:ext cx="6623040" cy="791861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One - Process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01" y="1335975"/>
            <a:ext cx="7980218" cy="4196672"/>
          </a:xfrm>
        </p:spPr>
        <p:txBody>
          <a:bodyPr>
            <a:norm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 showing code used to clean data</a:t>
            </a:r>
          </a:p>
        </p:txBody>
      </p:sp>
      <p:pic>
        <p:nvPicPr>
          <p:cNvPr id="29" name="Picture Placeholder 28" descr="Dashboard Digital Finance">
            <a:extLst>
              <a:ext uri="{FF2B5EF4-FFF2-40B4-BE49-F238E27FC236}">
                <a16:creationId xmlns:a16="http://schemas.microsoft.com/office/drawing/2014/main" id="{5924239E-C490-438F-B9C9-111D931D08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48582" y="1091369"/>
            <a:ext cx="3000499" cy="5037857"/>
          </a:xfrm>
        </p:spPr>
      </p:pic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C50BB1C4-223C-42B9-AF6A-F40E305B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/>
          <a:p>
            <a:r>
              <a:rPr lang="en-US" dirty="0"/>
              <a:t>Project 1 – Group 2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9B547D4-09F9-49AB-B5C7-2EDDB233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353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F75F49-C034-480C-BF42-A457B92F9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2" y="4872251"/>
            <a:ext cx="10013709" cy="1030360"/>
          </a:xfrm>
        </p:spPr>
        <p:txBody>
          <a:bodyPr/>
          <a:lstStyle/>
          <a:p>
            <a:r>
              <a:rPr lang="en-US" dirty="0"/>
              <a:t>Question One – Graph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43692-0C8D-4CD7-B6E4-87299B49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Project 1 – Group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84A8D-A9ED-4EB8-B282-A34AB39E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5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F75F49-C034-480C-BF42-A457B92F9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2" y="4872251"/>
            <a:ext cx="10013709" cy="1030360"/>
          </a:xfrm>
        </p:spPr>
        <p:txBody>
          <a:bodyPr/>
          <a:lstStyle/>
          <a:p>
            <a:r>
              <a:rPr lang="en-US" dirty="0"/>
              <a:t>Question One – Graph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43692-0C8D-4CD7-B6E4-87299B49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Project 1 – Group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84A8D-A9ED-4EB8-B282-A34AB39E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80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39" y="91440"/>
            <a:ext cx="6623040" cy="791861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Two -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01" y="1335975"/>
            <a:ext cx="7980218" cy="4196672"/>
          </a:xfrm>
        </p:spPr>
        <p:txBody>
          <a:bodyPr>
            <a:normAutofit/>
          </a:bodyPr>
          <a:lstStyle/>
          <a:p>
            <a:r>
              <a:rPr lang="en-US" dirty="0"/>
              <a:t>Correlation between inflation and interest rates?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Clean Up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Jupyter</a:t>
            </a:r>
            <a:r>
              <a:rPr lang="en-US" dirty="0"/>
              <a:t> Notebook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endParaRPr lang="en-US" dirty="0"/>
          </a:p>
        </p:txBody>
      </p:sp>
      <p:pic>
        <p:nvPicPr>
          <p:cNvPr id="29" name="Picture Placeholder 28" descr="Dashboard Digital Finance">
            <a:extLst>
              <a:ext uri="{FF2B5EF4-FFF2-40B4-BE49-F238E27FC236}">
                <a16:creationId xmlns:a16="http://schemas.microsoft.com/office/drawing/2014/main" id="{5924239E-C490-438F-B9C9-111D931D08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48582" y="1091369"/>
            <a:ext cx="3000499" cy="5037857"/>
          </a:xfrm>
        </p:spPr>
      </p:pic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C50BB1C4-223C-42B9-AF6A-F40E305B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/>
          <a:p>
            <a:r>
              <a:rPr lang="en-US" dirty="0"/>
              <a:t>Project 1 – Group 2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9B547D4-09F9-49AB-B5C7-2EDDB233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94046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 design" id="{8DF40F11-961C-40C1-B57E-2C85D77BE8AB}" vid="{190CBECE-7035-4069-999B-A1AE92AB27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TaxCatchAll xmlns="230e9df3-be65-4c73-a93b-d1236ebd677e" xsi:nil="true"/>
    <MediaServiceKeyPoints xmlns="71af3243-3dd4-4a8d-8c0d-dd76da1f02a5" xsi:nil="true"/>
    <Background xmlns="71af3243-3dd4-4a8d-8c0d-dd76da1f02a5">false</Background>
    <ImageTagsTaxHTField xmlns="71af3243-3dd4-4a8d-8c0d-dd76da1f02a5">
      <Terms xmlns="http://schemas.microsoft.com/office/infopath/2007/PartnerControls"/>
    </ImageTagsTaxHTFiel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B374A7-2E79-4FEF-822D-2492B9AD907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52330D6-F005-4F15-8FBA-5049BFF093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93A0A0-A69C-47FE-9FE5-21F06181BF4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{CD0C3AF4-71AB-4247-8E2C-F7EEF6AE947B}tf56000440_win32</Template>
  <TotalTime>82</TotalTime>
  <Words>597</Words>
  <Application>Microsoft Office PowerPoint</Application>
  <PresentationFormat>Widescreen</PresentationFormat>
  <Paragraphs>163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Meiryo</vt:lpstr>
      <vt:lpstr>Arial</vt:lpstr>
      <vt:lpstr>Calibri</vt:lpstr>
      <vt:lpstr>Corbel</vt:lpstr>
      <vt:lpstr>ShojiVTI</vt:lpstr>
      <vt:lpstr>Project 1</vt:lpstr>
      <vt:lpstr>Agenda</vt:lpstr>
      <vt:lpstr>Project Topic</vt:lpstr>
      <vt:lpstr>Data Exploration &amp; Clean Up</vt:lpstr>
      <vt:lpstr>Question One - Overview</vt:lpstr>
      <vt:lpstr>Question One - Process</vt:lpstr>
      <vt:lpstr>Question One – Graph 1</vt:lpstr>
      <vt:lpstr>Question One – Graph 2</vt:lpstr>
      <vt:lpstr>Question Two - Overview</vt:lpstr>
      <vt:lpstr>Question Two - Process</vt:lpstr>
      <vt:lpstr>Question Two – Graph 1</vt:lpstr>
      <vt:lpstr>Question Two – Graph 2</vt:lpstr>
      <vt:lpstr>Question Three - Overview</vt:lpstr>
      <vt:lpstr>Question Three - Process</vt:lpstr>
      <vt:lpstr>Question Three – Graph 1</vt:lpstr>
      <vt:lpstr>Question Three – Graph 2</vt:lpstr>
      <vt:lpstr>Summary</vt:lpstr>
      <vt:lpstr>Content – Extra slide to use </vt:lpstr>
      <vt:lpstr>Content 2</vt:lpstr>
      <vt:lpstr>THANK YOU</vt:lpstr>
      <vt:lpstr>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Selena Passeno</dc:creator>
  <cp:lastModifiedBy>Selena Passeno</cp:lastModifiedBy>
  <cp:revision>3</cp:revision>
  <dcterms:created xsi:type="dcterms:W3CDTF">2024-01-31T14:52:36Z</dcterms:created>
  <dcterms:modified xsi:type="dcterms:W3CDTF">2024-01-31T16:15:22Z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