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7" r:id="rId7"/>
    <p:sldId id="268" r:id="rId8"/>
    <p:sldId id="270" r:id="rId9"/>
    <p:sldId id="271" r:id="rId10"/>
    <p:sldId id="258" r:id="rId11"/>
    <p:sldId id="260" r:id="rId12"/>
    <p:sldId id="261" r:id="rId13"/>
    <p:sldId id="26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7EF6-A9E2-00A2-1B41-280C10B46947}" v="778" dt="2024-02-06T01:30:58.459"/>
    <p1510:client id="{7A64CCC1-6C23-4617-9795-E9EC6F114CB3}" v="371" dt="2024-02-06T00:08:44.145"/>
    <p1510:client id="{8323E717-ADE0-E9C3-5A9E-58E4E4023950}" v="127" dt="2024-02-06T01:40:15.05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Project 1 - Group 2 (Economics)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Creators:  Cole O, Joel F, Justin C, Selena P, &amp; Zack W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CEBF3-689C-D11D-5D44-31BAFD0C8449}"/>
              </a:ext>
            </a:extLst>
          </p:cNvPr>
          <p:cNvSpPr txBox="1"/>
          <p:nvPr/>
        </p:nvSpPr>
        <p:spPr>
          <a:xfrm>
            <a:off x="402656" y="445491"/>
            <a:ext cx="1132576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>
                <a:latin typeface="Times New Roman"/>
                <a:cs typeface="Times New Roman"/>
              </a:rPr>
              <a:t>What's Next?!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1E194-3808-8B4C-B221-8B20C36917D0}"/>
              </a:ext>
            </a:extLst>
          </p:cNvPr>
          <p:cNvSpPr txBox="1"/>
          <p:nvPr/>
        </p:nvSpPr>
        <p:spPr>
          <a:xfrm>
            <a:off x="1062940" y="1229342"/>
            <a:ext cx="10063352" cy="3083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Deeper analysis of the data we already have - regression etc., or a longer time-period to assess past recessions.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Finding other data sources.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Finding other variables to test if there is a stronger impact on  unemployment/inflation...automation, demand, productivity, wages, etc.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Drop the outliers, rerun analysis on the unemployment.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590219"/>
            <a:ext cx="9704759" cy="4404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Objective:</a:t>
            </a: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This project aims to investigate the relationships and impacts associated with inflation and  unemployment rates utilizing the Federal Reserve Economic Data (FRED). The analysis will be conducted using Pandas and </a:t>
            </a:r>
            <a:r>
              <a:rPr lang="en-US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Jupyter</a:t>
            </a: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Notebook, with data visualization performed using Matplotlib.</a:t>
            </a:r>
          </a:p>
          <a:p>
            <a:pPr>
              <a:buFont typeface="Arial" pitchFamily="49" charset="0"/>
              <a:buChar char="▪"/>
            </a:pP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Five-Year Analysis: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Conducting a comprehensive five-year analysis, categorizing the data into pre-COVID, during, and post-COVID periods (2017-2023). This timeline will provide insights into how economic indicators such as inflation and unemployment have evolved over these crucial phases.</a:t>
            </a:r>
          </a:p>
          <a:p>
            <a:pPr>
              <a:buFont typeface="Arial" pitchFamily="49" charset="0"/>
              <a:buChar char="▪"/>
            </a:pPr>
            <a:endParaRPr lang="en-US">
              <a:solidFill>
                <a:srgbClr val="FFFFFF"/>
              </a:solidFill>
            </a:endParaRPr>
          </a:p>
          <a:p>
            <a:pPr>
              <a:buFont typeface="Arial" pitchFamily="49" charset="0"/>
              <a:buChar char="▪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D8F29-B210-9EF7-55BA-32429D1B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Group 2 (Economics)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Group 2 (Economics) - Questions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5264-FF2D-0F32-71C5-3004D95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Is there a relationship between inflation and unemployment?</a:t>
            </a:r>
          </a:p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Is there a relationship between CPI (Consumer Price Index) and Nationwide Inflation Rate?</a:t>
            </a:r>
          </a:p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Summary of unemployment impacts on a national and state basis (Michigan, California, Texas, New Jersey).</a:t>
            </a:r>
          </a:p>
          <a:p>
            <a:pPr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Is there a relationship between inflation and unemployment?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78D548-E939-3966-30F1-12EA31DCBF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6767" y="1703998"/>
            <a:ext cx="9348597" cy="4628838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7200-CAED-089C-19B5-60BA9834F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788" y="784387"/>
            <a:ext cx="9830007" cy="453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Is there a relationship between inflation and unemployment?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E6C3-7B00-CCF4-E41E-4C9C6FD6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951" y="2130578"/>
            <a:ext cx="441959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Analysis: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The inflation rate and unemployment rate were steady prior to covid and showed an inverse relationship during covid. 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 As nationwide inflation rate increases the unemployment rate decreases.</a:t>
            </a:r>
          </a:p>
          <a:p>
            <a:pPr marL="575945" lvl="1"/>
            <a:endParaRPr lang="en-US"/>
          </a:p>
        </p:txBody>
      </p:sp>
      <p:pic>
        <p:nvPicPr>
          <p:cNvPr id="6" name="Picture 5" descr="A close up of numbers&#10;&#10;Description automatically generated">
            <a:extLst>
              <a:ext uri="{FF2B5EF4-FFF2-40B4-BE49-F238E27FC236}">
                <a16:creationId xmlns:a16="http://schemas.microsoft.com/office/drawing/2014/main" id="{00FA5C42-607D-F088-F3A8-7BFD9C9B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497" y="5952702"/>
            <a:ext cx="3979419" cy="34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7E626-38D1-88FD-3F2C-5C1EB461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24" y="2181250"/>
            <a:ext cx="4527281" cy="34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AE89-AD5C-5DFA-222A-1775B689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/>
                <a:cs typeface="Times New Roman"/>
              </a:rPr>
              <a:t>2. Is there a relationship between CPI and Nationwide Inflation Rate?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Content Placeholder 4" descr="A graph with red dots&#10;&#10;Description automatically generated">
            <a:extLst>
              <a:ext uri="{FF2B5EF4-FFF2-40B4-BE49-F238E27FC236}">
                <a16:creationId xmlns:a16="http://schemas.microsoft.com/office/drawing/2014/main" id="{E0354E97-998D-3036-93EC-A92D056953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6302" y="2364637"/>
            <a:ext cx="4419599" cy="33479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CB59-8CA4-FB5E-8391-5C5EE2F2C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Analysis: 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As median CPI increases, nationwide inflation rate also increases. 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There is a strong correlation between the Nationwide Inflation Rate and the Median CPI  (r=.79)</a:t>
            </a:r>
          </a:p>
          <a:p>
            <a:pPr marL="575945"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C356A-E08A-ABFE-26D6-8D2A9CEE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10" y="5887477"/>
            <a:ext cx="3943652" cy="419100"/>
          </a:xfrm>
          <a:prstGeom prst="rect">
            <a:avLst/>
          </a:prstGeom>
        </p:spPr>
      </p:pic>
      <p:pic>
        <p:nvPicPr>
          <p:cNvPr id="7" name="Picture 6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7707E32A-57D0-EB3B-18D1-AAFDCCCE1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07" y="4097021"/>
            <a:ext cx="5548161" cy="26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678" y="1360164"/>
            <a:ext cx="5330901" cy="232571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Analysis:</a:t>
            </a:r>
            <a:br>
              <a:rPr lang="en-US" sz="1600">
                <a:latin typeface="Times New Roman"/>
              </a:rPr>
            </a:br>
            <a:r>
              <a:rPr lang="en-US" sz="1600">
                <a:latin typeface="Times New Roman"/>
                <a:cs typeface="Times New Roman"/>
              </a:rPr>
              <a:t>-If we include all five data points in our analysis (Four states, One Nationwide) we would fail to reject our hypothesis. </a:t>
            </a:r>
            <a:br>
              <a:rPr lang="en-US" sz="1600">
                <a:latin typeface="Times New Roman"/>
              </a:rPr>
            </a:br>
            <a:r>
              <a:rPr lang="en-US" sz="1600">
                <a:latin typeface="Times New Roman"/>
                <a:cs typeface="Times New Roman"/>
              </a:rPr>
              <a:t>-When we drop the Nationwide data our P-value spiked up to .137.</a:t>
            </a:r>
            <a:br>
              <a:rPr lang="en-US">
                <a:latin typeface="Times New Roman"/>
              </a:rPr>
            </a:br>
            <a:r>
              <a:rPr lang="en-US">
                <a:latin typeface="Times New Roman"/>
                <a:cs typeface="Times New Roman"/>
              </a:rPr>
              <a:t>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3926" y="413452"/>
            <a:ext cx="9143999" cy="1069675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3. Summary of unemployment impacts on a national and state basis (Michigan, California, Texas, New Jersey)</a:t>
            </a:r>
          </a:p>
        </p:txBody>
      </p:sp>
      <p:pic>
        <p:nvPicPr>
          <p:cNvPr id="4" name="Picture 3" descr="A graph of unemployment per state&#10;&#10;Description automatically generated">
            <a:extLst>
              <a:ext uri="{FF2B5EF4-FFF2-40B4-BE49-F238E27FC236}">
                <a16:creationId xmlns:a16="http://schemas.microsoft.com/office/drawing/2014/main" id="{959C7196-0F26-CF00-3AFD-9A74287B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6" y="1428235"/>
            <a:ext cx="5594583" cy="237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57512-007E-E29C-2B6A-30B08A7A2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2" y="3963208"/>
            <a:ext cx="5590628" cy="2622457"/>
          </a:xfrm>
          <a:prstGeom prst="rect">
            <a:avLst/>
          </a:prstGeom>
        </p:spPr>
      </p:pic>
      <p:pic>
        <p:nvPicPr>
          <p:cNvPr id="6" name="Picture 5" descr="A white rectangular box with black text and numbers&#10;&#10;Description automatically generated">
            <a:extLst>
              <a:ext uri="{FF2B5EF4-FFF2-40B4-BE49-F238E27FC236}">
                <a16:creationId xmlns:a16="http://schemas.microsoft.com/office/drawing/2014/main" id="{364D434D-2C86-0845-3D05-8CF094A9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60" y="3185134"/>
            <a:ext cx="4969627" cy="62484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6F1333-3A24-CFA3-E384-82C940FE3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64" y="3918701"/>
            <a:ext cx="5439161" cy="1942148"/>
          </a:xfrm>
          <a:prstGeom prst="rect">
            <a:avLst/>
          </a:prstGeom>
        </p:spPr>
      </p:pic>
      <p:pic>
        <p:nvPicPr>
          <p:cNvPr id="8" name="Picture 7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9B6EAF9B-CC37-0277-78D6-04A1B517B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097" y="5983752"/>
            <a:ext cx="5170584" cy="6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Data Frames (DF)</a:t>
            </a:r>
          </a:p>
        </p:txBody>
      </p:sp>
      <p:pic>
        <p:nvPicPr>
          <p:cNvPr id="7" name="Content Placeholder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52F60A4-80BE-651E-D6AD-F4288F87D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2097" y="1673213"/>
            <a:ext cx="8170455" cy="4895837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Sources</a:t>
            </a:r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56BBB30A-2EEF-88BA-6A89-FD749034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17" y="1650169"/>
            <a:ext cx="2609578" cy="2152650"/>
          </a:xfrm>
          <a:prstGeom prst="rect">
            <a:avLst/>
          </a:prstGeom>
        </p:spPr>
      </p:pic>
      <p:pic>
        <p:nvPicPr>
          <p:cNvPr id="6" name="Picture 5" descr="A logo with black text&#10;&#10;Description automatically generated">
            <a:extLst>
              <a:ext uri="{FF2B5EF4-FFF2-40B4-BE49-F238E27FC236}">
                <a16:creationId xmlns:a16="http://schemas.microsoft.com/office/drawing/2014/main" id="{286E7878-E34C-4B19-5564-70932410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693" y="4280309"/>
            <a:ext cx="2666722" cy="2066925"/>
          </a:xfrm>
          <a:prstGeom prst="rect">
            <a:avLst/>
          </a:prstGeom>
        </p:spPr>
      </p:pic>
      <p:pic>
        <p:nvPicPr>
          <p:cNvPr id="7" name="Picture 6" descr="A chalkboard with a wooden frame&#10;&#10;Description automatically generated">
            <a:extLst>
              <a:ext uri="{FF2B5EF4-FFF2-40B4-BE49-F238E27FC236}">
                <a16:creationId xmlns:a16="http://schemas.microsoft.com/office/drawing/2014/main" id="{E7738D3F-22A9-089D-C878-842F45EB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583" y="1677787"/>
            <a:ext cx="2981014" cy="2114550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3A84011D-AA67-E619-CA77-C19DE39FC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902" y="4277409"/>
            <a:ext cx="5857265" cy="220980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6F800CD7-BBFD-8CA8-34B0-A4877C400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163" y="1649377"/>
            <a:ext cx="3647696" cy="23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Project 1 - Group 2 (Economics)</vt:lpstr>
      <vt:lpstr>Group 2 (Economics)</vt:lpstr>
      <vt:lpstr>Group 2 (Economics) - Questions </vt:lpstr>
      <vt:lpstr>Is there a relationship between inflation and unemployment?</vt:lpstr>
      <vt:lpstr>PowerPoint Presentation</vt:lpstr>
      <vt:lpstr>2. Is there a relationship between CPI and Nationwide Inflation Rate?</vt:lpstr>
      <vt:lpstr>Analysis: -If we include all five data points in our analysis (Four states, One Nationwide) we would fail to reject our hypothesis.  -When we drop the Nationwide data our P-value spiked up to .137.  </vt:lpstr>
      <vt:lpstr>Data Frames (DF)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3</cp:revision>
  <dcterms:created xsi:type="dcterms:W3CDTF">2024-02-05T23:44:21Z</dcterms:created>
  <dcterms:modified xsi:type="dcterms:W3CDTF">2024-02-06T01:48:31Z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