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ocomat Pro"/>
      <p:regular r:id="rId18"/>
    </p:embeddedFont>
    <p:embeddedFont>
      <p:font typeface="Glacial Indifference"/>
      <p:regular r:id="rId19"/>
    </p:embeddedFont>
    <p:embeddedFont>
      <p:font typeface="Handelson Four"/>
      <p:regular r:id="rId20"/>
    </p:embeddedFont>
    <p:embeddedFont>
      <p:font typeface="Josefin Sans 1"/>
      <p:regular r:id="rId21"/>
    </p:embeddedFont>
    <p:embeddedFont>
      <p:font typeface="Josefin Sans 1 Bold"/>
      <p:regular r:id="rId22"/>
    </p:embeddedFont>
    <p:embeddedFont>
      <p:font typeface="Josefin Sans 2"/>
      <p:regular r:id="rId23"/>
    </p:embeddedFont>
    <p:embeddedFont>
      <p:font typeface="Open Sans Light" panose="020B0306030504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5550" y="3050454"/>
            <a:ext cx="14277986" cy="27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84"/>
              </a:lnSpc>
            </a:pPr>
            <a:r>
              <a:rPr lang="en-US" sz="15989">
                <a:solidFill>
                  <a:srgbClr val="8B6830"/>
                </a:solidFill>
                <a:latin typeface="Cocomat Pro"/>
                <a:ea typeface="Cocomat Pro"/>
                <a:cs typeface="Cocomat Pro"/>
                <a:sym typeface="Cocomat Pro"/>
              </a:rPr>
              <a:t>LUKASPET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5077" y="1962548"/>
            <a:ext cx="13919859" cy="139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4"/>
              </a:lnSpc>
            </a:pPr>
            <a:r>
              <a:rPr lang="en-US" sz="8124" spc="3282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PROYECTO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6503485" y="2124473"/>
            <a:ext cx="441765" cy="2182091"/>
            <a:chOff x="0" y="0"/>
            <a:chExt cx="1645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rot="-5400000">
            <a:off x="13146482" y="6802568"/>
            <a:ext cx="720159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1028700" y="8679298"/>
            <a:ext cx="7054998" cy="57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7"/>
              </a:lnSpc>
            </a:pPr>
            <a:r>
              <a:rPr lang="en-US" sz="3405">
                <a:solidFill>
                  <a:srgbClr val="3B3A3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Reginaldo Del Carmen Salinas Bruna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1654" y="8023561"/>
            <a:ext cx="7855526" cy="545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3143" spc="18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Docente</a:t>
            </a:r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2820063" y="5928578"/>
            <a:ext cx="425500" cy="1775473"/>
            <a:chOff x="0" y="0"/>
            <a:chExt cx="158493" cy="6613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8493" cy="661340"/>
            </a:xfrm>
            <a:custGeom>
              <a:avLst/>
              <a:gdLst/>
              <a:ahLst/>
              <a:cxnLst/>
              <a:rect l="l" t="t" r="r" b="b"/>
              <a:pathLst>
                <a:path w="158493" h="661340">
                  <a:moveTo>
                    <a:pt x="0" y="0"/>
                  </a:moveTo>
                  <a:lnTo>
                    <a:pt x="158493" y="0"/>
                  </a:lnTo>
                  <a:lnTo>
                    <a:pt x="158493" y="661340"/>
                  </a:lnTo>
                  <a:lnTo>
                    <a:pt x="0" y="661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58493" cy="68991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22479" y="6780690"/>
            <a:ext cx="279097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Freeform 15"/>
          <p:cNvSpPr/>
          <p:nvPr/>
        </p:nvSpPr>
        <p:spPr>
          <a:xfrm>
            <a:off x="10808734" y="5787577"/>
            <a:ext cx="3703457" cy="3451522"/>
          </a:xfrm>
          <a:custGeom>
            <a:avLst/>
            <a:gdLst/>
            <a:ahLst/>
            <a:cxnLst/>
            <a:rect l="l" t="t" r="r" b="b"/>
            <a:pathLst>
              <a:path w="3703457" h="3451522">
                <a:moveTo>
                  <a:pt x="0" y="0"/>
                </a:moveTo>
                <a:lnTo>
                  <a:pt x="3703458" y="0"/>
                </a:lnTo>
                <a:lnTo>
                  <a:pt x="3703458" y="3451522"/>
                </a:lnTo>
                <a:lnTo>
                  <a:pt x="0" y="3451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2027348" y="1838769"/>
            <a:ext cx="14233303" cy="8344274"/>
          </a:xfrm>
          <a:custGeom>
            <a:avLst/>
            <a:gdLst/>
            <a:ahLst/>
            <a:cxnLst/>
            <a:rect l="l" t="t" r="r" b="b"/>
            <a:pathLst>
              <a:path w="14233303" h="8344274">
                <a:moveTo>
                  <a:pt x="0" y="0"/>
                </a:moveTo>
                <a:lnTo>
                  <a:pt x="14233304" y="0"/>
                </a:lnTo>
                <a:lnTo>
                  <a:pt x="14233304" y="8344274"/>
                </a:lnTo>
                <a:lnTo>
                  <a:pt x="0" y="8344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7054228" y="1143000"/>
            <a:ext cx="4179544" cy="15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MODELO DE DATOS</a:t>
            </a:r>
          </a:p>
          <a:p>
            <a:pPr algn="l">
              <a:lnSpc>
                <a:spcPts val="5722"/>
              </a:lnSpc>
            </a:pPr>
            <a:endParaRPr lang="en-US" sz="5899">
              <a:solidFill>
                <a:srgbClr val="8B6830"/>
              </a:solidFill>
              <a:latin typeface="Handelson Four"/>
              <a:ea typeface="Handelson Four"/>
              <a:cs typeface="Handelson Four"/>
              <a:sym typeface="Handelson Fou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690591" y="3344698"/>
            <a:ext cx="1797380" cy="179738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280" b="-280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23296" y="1355358"/>
            <a:ext cx="6441408" cy="15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TECNOLOGÍAS UTILIZADAS</a:t>
            </a:r>
          </a:p>
          <a:p>
            <a:pPr algn="l">
              <a:lnSpc>
                <a:spcPts val="5722"/>
              </a:lnSpc>
            </a:pPr>
            <a:endParaRPr lang="en-US" sz="5899">
              <a:solidFill>
                <a:srgbClr val="8B6830"/>
              </a:solidFill>
              <a:latin typeface="Handelson Four"/>
              <a:ea typeface="Handelson Four"/>
              <a:cs typeface="Handelson Four"/>
              <a:sym typeface="Handelson Fou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69081" y="2424380"/>
            <a:ext cx="8546899" cy="144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Frontend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: Bootstrap, HTML, CSS,Javascript.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0591" y="6318885"/>
            <a:ext cx="4869137" cy="144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Base de Datos: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SQLite3.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9081" y="6318885"/>
            <a:ext cx="8546899" cy="145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Control de versiones: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Git, GitHub, Selenium.</a:t>
            </a:r>
          </a:p>
          <a:p>
            <a:pPr algn="ctr">
              <a:lnSpc>
                <a:spcPts val="5813"/>
              </a:lnSpc>
              <a:spcBef>
                <a:spcPct val="0"/>
              </a:spcBef>
            </a:pPr>
            <a:endParaRPr lang="en-US" sz="3799">
              <a:solidFill>
                <a:srgbClr val="8B683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969858" y="3346120"/>
            <a:ext cx="2953438" cy="1797380"/>
            <a:chOff x="0" y="0"/>
            <a:chExt cx="1335585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35585" cy="812800"/>
            </a:xfrm>
            <a:custGeom>
              <a:avLst/>
              <a:gdLst/>
              <a:ahLst/>
              <a:cxnLst/>
              <a:rect l="l" t="t" r="r" b="b"/>
              <a:pathLst>
                <a:path w="1335585" h="812800">
                  <a:moveTo>
                    <a:pt x="0" y="0"/>
                  </a:moveTo>
                  <a:lnTo>
                    <a:pt x="1335585" y="0"/>
                  </a:lnTo>
                  <a:lnTo>
                    <a:pt x="133558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t="-1143" b="-1143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21737" y="3346120"/>
            <a:ext cx="4086828" cy="1797380"/>
            <a:chOff x="0" y="0"/>
            <a:chExt cx="184812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48120" cy="812800"/>
            </a:xfrm>
            <a:custGeom>
              <a:avLst/>
              <a:gdLst/>
              <a:ahLst/>
              <a:cxnLst/>
              <a:rect l="l" t="t" r="r" b="b"/>
              <a:pathLst>
                <a:path w="1848120" h="812800">
                  <a:moveTo>
                    <a:pt x="0" y="0"/>
                  </a:moveTo>
                  <a:lnTo>
                    <a:pt x="1848120" y="0"/>
                  </a:lnTo>
                  <a:lnTo>
                    <a:pt x="184812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t="-1261" b="-1261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375070" y="3346120"/>
            <a:ext cx="1797380" cy="179738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12903" r="-12903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7629" y="7460920"/>
            <a:ext cx="3598948" cy="1797380"/>
            <a:chOff x="0" y="0"/>
            <a:chExt cx="1627494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27494" cy="812800"/>
            </a:xfrm>
            <a:custGeom>
              <a:avLst/>
              <a:gdLst/>
              <a:ahLst/>
              <a:cxnLst/>
              <a:rect l="l" t="t" r="r" b="b"/>
              <a:pathLst>
                <a:path w="1627494" h="812800">
                  <a:moveTo>
                    <a:pt x="0" y="0"/>
                  </a:moveTo>
                  <a:lnTo>
                    <a:pt x="1627494" y="0"/>
                  </a:lnTo>
                  <a:lnTo>
                    <a:pt x="162749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t="-58" b="-58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7460920"/>
            <a:ext cx="1797380" cy="179738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465151" y="7460920"/>
            <a:ext cx="1797380" cy="179738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2" name="Freeform 22"/>
          <p:cNvSpPr/>
          <p:nvPr/>
        </p:nvSpPr>
        <p:spPr>
          <a:xfrm>
            <a:off x="14272113" y="7420893"/>
            <a:ext cx="1765194" cy="1837407"/>
          </a:xfrm>
          <a:custGeom>
            <a:avLst/>
            <a:gdLst/>
            <a:ahLst/>
            <a:cxnLst/>
            <a:rect l="l" t="t" r="r" b="b"/>
            <a:pathLst>
              <a:path w="1765194" h="1837407">
                <a:moveTo>
                  <a:pt x="0" y="0"/>
                </a:moveTo>
                <a:lnTo>
                  <a:pt x="1765194" y="0"/>
                </a:lnTo>
                <a:lnTo>
                  <a:pt x="1765194" y="1837407"/>
                </a:lnTo>
                <a:lnTo>
                  <a:pt x="0" y="18374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TextBox 23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0591" y="2500199"/>
            <a:ext cx="4869137" cy="71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3"/>
              </a:lnSpc>
              <a:spcBef>
                <a:spcPct val="0"/>
              </a:spcBef>
            </a:pPr>
            <a:r>
              <a:rPr lang="en-US" sz="3799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Backend</a:t>
            </a:r>
            <a:r>
              <a:rPr lang="en-US" sz="3799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: Django,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384" y="1685655"/>
            <a:ext cx="17586310" cy="3168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DEMOSTRACIÓN DEL RESULTADO DEL PROYECTO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261029" y="2955958"/>
            <a:ext cx="8570472" cy="5368098"/>
          </a:xfrm>
          <a:custGeom>
            <a:avLst/>
            <a:gdLst/>
            <a:ahLst/>
            <a:cxnLst/>
            <a:rect l="l" t="t" r="r" b="b"/>
            <a:pathLst>
              <a:path w="8570472" h="5368098">
                <a:moveTo>
                  <a:pt x="0" y="0"/>
                </a:moveTo>
                <a:lnTo>
                  <a:pt x="8570471" y="0"/>
                </a:lnTo>
                <a:lnTo>
                  <a:pt x="8570471" y="5368098"/>
                </a:lnTo>
                <a:lnTo>
                  <a:pt x="0" y="5368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186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9151815" y="2979366"/>
            <a:ext cx="9136185" cy="5344690"/>
          </a:xfrm>
          <a:custGeom>
            <a:avLst/>
            <a:gdLst/>
            <a:ahLst/>
            <a:cxnLst/>
            <a:rect l="l" t="t" r="r" b="b"/>
            <a:pathLst>
              <a:path w="9136185" h="5344690">
                <a:moveTo>
                  <a:pt x="0" y="0"/>
                </a:moveTo>
                <a:lnTo>
                  <a:pt x="9136185" y="0"/>
                </a:lnTo>
                <a:lnTo>
                  <a:pt x="9136185" y="5344690"/>
                </a:lnTo>
                <a:lnTo>
                  <a:pt x="0" y="53446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741" r="-1174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84" y="1704705"/>
            <a:ext cx="16689706" cy="203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9"/>
              </a:lnSpc>
            </a:pPr>
            <a:r>
              <a:rPr lang="en-US" sz="5678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Resultados obtenidos</a:t>
            </a:r>
          </a:p>
          <a:p>
            <a:pPr algn="ctr">
              <a:lnSpc>
                <a:spcPts val="8369"/>
              </a:lnSpc>
              <a:spcBef>
                <a:spcPct val="0"/>
              </a:spcBef>
            </a:pPr>
            <a:endParaRPr lang="en-US" sz="5678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3824"/>
            <a:ext cx="5919199" cy="7662394"/>
          </a:xfrm>
          <a:custGeom>
            <a:avLst/>
            <a:gdLst/>
            <a:ahLst/>
            <a:cxnLst/>
            <a:rect l="l" t="t" r="r" b="b"/>
            <a:pathLst>
              <a:path w="5919199" h="7662394">
                <a:moveTo>
                  <a:pt x="0" y="0"/>
                </a:moveTo>
                <a:lnTo>
                  <a:pt x="5919199" y="0"/>
                </a:lnTo>
                <a:lnTo>
                  <a:pt x="5919199" y="7662394"/>
                </a:lnTo>
                <a:lnTo>
                  <a:pt x="0" y="7662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7060944" y="3919986"/>
            <a:ext cx="10699722" cy="2696399"/>
          </a:xfrm>
          <a:custGeom>
            <a:avLst/>
            <a:gdLst/>
            <a:ahLst/>
            <a:cxnLst/>
            <a:rect l="l" t="t" r="r" b="b"/>
            <a:pathLst>
              <a:path w="10699722" h="2696399">
                <a:moveTo>
                  <a:pt x="0" y="0"/>
                </a:moveTo>
                <a:lnTo>
                  <a:pt x="10699721" y="0"/>
                </a:lnTo>
                <a:lnTo>
                  <a:pt x="10699721" y="2696399"/>
                </a:lnTo>
                <a:lnTo>
                  <a:pt x="0" y="2696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569594" y="174936"/>
            <a:ext cx="16689706" cy="97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9"/>
              </a:lnSpc>
              <a:spcBef>
                <a:spcPct val="0"/>
              </a:spcBef>
            </a:pPr>
            <a:r>
              <a:rPr lang="en-US" sz="5678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Resultados Validaciones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9956781" y="2804099"/>
            <a:ext cx="6401090" cy="3284770"/>
          </a:xfrm>
          <a:custGeom>
            <a:avLst/>
            <a:gdLst/>
            <a:ahLst/>
            <a:cxnLst/>
            <a:rect l="l" t="t" r="r" b="b"/>
            <a:pathLst>
              <a:path w="6401090" h="3284770">
                <a:moveTo>
                  <a:pt x="0" y="0"/>
                </a:moveTo>
                <a:lnTo>
                  <a:pt x="6401090" y="0"/>
                </a:lnTo>
                <a:lnTo>
                  <a:pt x="6401090" y="3284770"/>
                </a:lnTo>
                <a:lnTo>
                  <a:pt x="0" y="3284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6653964" y="6631794"/>
            <a:ext cx="7638475" cy="3397282"/>
          </a:xfrm>
          <a:custGeom>
            <a:avLst/>
            <a:gdLst/>
            <a:ahLst/>
            <a:cxnLst/>
            <a:rect l="l" t="t" r="r" b="b"/>
            <a:pathLst>
              <a:path w="7638475" h="3397282">
                <a:moveTo>
                  <a:pt x="0" y="0"/>
                </a:moveTo>
                <a:lnTo>
                  <a:pt x="7638475" y="0"/>
                </a:lnTo>
                <a:lnTo>
                  <a:pt x="7638475" y="3397282"/>
                </a:lnTo>
                <a:lnTo>
                  <a:pt x="0" y="3397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84" y="1685655"/>
            <a:ext cx="17586310" cy="210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Obstáculos presentados durante el desarrollo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115503" y="3475541"/>
            <a:ext cx="8909538" cy="57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42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-Problema con ejecución de API de pago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0139" y="6825129"/>
            <a:ext cx="4687499" cy="1198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342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-Carrusel de imágenes.</a:t>
            </a:r>
          </a:p>
          <a:p>
            <a:pPr algn="ctr">
              <a:lnSpc>
                <a:spcPts val="4801"/>
              </a:lnSpc>
              <a:spcBef>
                <a:spcPct val="0"/>
              </a:spcBef>
            </a:pPr>
            <a:endParaRPr lang="en-US" sz="3429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64786" y="1315012"/>
            <a:ext cx="13358429" cy="308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84"/>
              </a:lnSpc>
            </a:pPr>
            <a:r>
              <a:rPr lang="en-US" sz="17988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GRACIAS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64786" y="4237166"/>
            <a:ext cx="13500765" cy="282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4"/>
              </a:lnSpc>
            </a:pPr>
            <a:r>
              <a:rPr lang="en-US" sz="8124" spc="3282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POR SU ATENCIÓN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6503485" y="2124473"/>
            <a:ext cx="441765" cy="2182091"/>
            <a:chOff x="0" y="0"/>
            <a:chExt cx="16455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rot="-5400000">
            <a:off x="13146482" y="6802568"/>
            <a:ext cx="7201592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9424825" y="-587624"/>
            <a:ext cx="441765" cy="2182091"/>
            <a:chOff x="0" y="0"/>
            <a:chExt cx="164552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52" cy="812800"/>
            </a:xfrm>
            <a:custGeom>
              <a:avLst/>
              <a:gdLst/>
              <a:ahLst/>
              <a:cxnLst/>
              <a:rect l="l" t="t" r="r" b="b"/>
              <a:pathLst>
                <a:path w="164552" h="812800">
                  <a:moveTo>
                    <a:pt x="0" y="0"/>
                  </a:moveTo>
                  <a:lnTo>
                    <a:pt x="164552" y="0"/>
                  </a:lnTo>
                  <a:lnTo>
                    <a:pt x="1645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64552" cy="84137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rot="-10800000">
            <a:off x="9857724" y="475387"/>
            <a:ext cx="8551399" cy="0"/>
          </a:xfrm>
          <a:prstGeom prst="line">
            <a:avLst/>
          </a:prstGeom>
          <a:ln w="28575" cap="flat">
            <a:solidFill>
              <a:srgbClr val="3B3A3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68502" y="2910660"/>
            <a:ext cx="2890195" cy="5816034"/>
            <a:chOff x="0" y="0"/>
            <a:chExt cx="544285" cy="1095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58107" y="3200684"/>
            <a:ext cx="2902494" cy="2624054"/>
            <a:chOff x="0" y="0"/>
            <a:chExt cx="3869992" cy="349873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4891292" y="2910660"/>
            <a:ext cx="2890195" cy="5816034"/>
            <a:chOff x="0" y="0"/>
            <a:chExt cx="544285" cy="10952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880896" y="3200684"/>
            <a:ext cx="2902494" cy="2624054"/>
            <a:chOff x="0" y="0"/>
            <a:chExt cx="3869992" cy="349873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479897" y="2910660"/>
            <a:ext cx="2890195" cy="5816034"/>
            <a:chOff x="0" y="0"/>
            <a:chExt cx="544285" cy="10952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4285" cy="1095282"/>
            </a:xfrm>
            <a:custGeom>
              <a:avLst/>
              <a:gdLst/>
              <a:ahLst/>
              <a:cxnLst/>
              <a:rect l="l" t="t" r="r" b="b"/>
              <a:pathLst>
                <a:path w="544285" h="1095282">
                  <a:moveTo>
                    <a:pt x="0" y="0"/>
                  </a:moveTo>
                  <a:lnTo>
                    <a:pt x="544285" y="0"/>
                  </a:lnTo>
                  <a:lnTo>
                    <a:pt x="544285" y="1095282"/>
                  </a:lnTo>
                  <a:lnTo>
                    <a:pt x="0" y="1095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544285" cy="11238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8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469502" y="3200684"/>
            <a:ext cx="2902494" cy="2624054"/>
            <a:chOff x="0" y="0"/>
            <a:chExt cx="3869992" cy="3498738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 l="10652" r="10652"/>
            <a:stretch>
              <a:fillRect/>
            </a:stretch>
          </p:blipFill>
          <p:spPr>
            <a:xfrm>
              <a:off x="0" y="0"/>
              <a:ext cx="3869992" cy="3498738"/>
            </a:xfrm>
            <a:prstGeom prst="rect">
              <a:avLst/>
            </a:prstGeom>
          </p:spPr>
        </p:pic>
      </p:grpSp>
      <p:sp>
        <p:nvSpPr>
          <p:cNvPr id="17" name="Freeform 17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TextBox 18"/>
          <p:cNvSpPr txBox="1"/>
          <p:nvPr/>
        </p:nvSpPr>
        <p:spPr>
          <a:xfrm>
            <a:off x="1466606" y="4757828"/>
            <a:ext cx="5513854" cy="114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4499">
                <a:solidFill>
                  <a:srgbClr val="8B6830"/>
                </a:solidFill>
                <a:latin typeface="Josefin Sans 2"/>
                <a:ea typeface="Josefin Sans 2"/>
                <a:cs typeface="Josefin Sans 2"/>
                <a:sym typeface="Josefin Sans 2"/>
              </a:rPr>
              <a:t>INTEGRANTES DEL PROYECTO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38371" y="5853528"/>
            <a:ext cx="2485601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Martín Godoy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37499" y="6340518"/>
            <a:ext cx="2486472" cy="242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-Programador   Frontend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-QA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-Implementador de pruebas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061161" y="5832246"/>
            <a:ext cx="2720327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Francisco </a:t>
            </a:r>
            <a:r>
              <a:rPr lang="en-US" sz="3044" dirty="0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Zúñiga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49766" y="5853528"/>
            <a:ext cx="2485601" cy="51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3044">
                <a:solidFill>
                  <a:srgbClr val="3B3A3B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Pablo Pereira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49766" y="6377039"/>
            <a:ext cx="2486472" cy="1453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-Scrum Master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-Apoyo programación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093153" y="6301849"/>
            <a:ext cx="2486472" cy="242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-Programador Backend</a:t>
            </a:r>
          </a:p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8B683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-Administrador e integrador de BBDD</a:t>
            </a:r>
          </a:p>
        </p:txBody>
      </p:sp>
      <p:sp>
        <p:nvSpPr>
          <p:cNvPr id="26" name="Freeform 26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693759" y="2617461"/>
            <a:ext cx="5383191" cy="5052079"/>
            <a:chOff x="0" y="0"/>
            <a:chExt cx="1417795" cy="13305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17795" cy="1330589"/>
            </a:xfrm>
            <a:custGeom>
              <a:avLst/>
              <a:gdLst/>
              <a:ahLst/>
              <a:cxnLst/>
              <a:rect l="l" t="t" r="r" b="b"/>
              <a:pathLst>
                <a:path w="1417795" h="1330589">
                  <a:moveTo>
                    <a:pt x="73346" y="0"/>
                  </a:moveTo>
                  <a:lnTo>
                    <a:pt x="1344449" y="0"/>
                  </a:lnTo>
                  <a:cubicBezTo>
                    <a:pt x="1384957" y="0"/>
                    <a:pt x="1417795" y="32838"/>
                    <a:pt x="1417795" y="73346"/>
                  </a:cubicBezTo>
                  <a:lnTo>
                    <a:pt x="1417795" y="1257242"/>
                  </a:lnTo>
                  <a:cubicBezTo>
                    <a:pt x="1417795" y="1297750"/>
                    <a:pt x="1384957" y="1330589"/>
                    <a:pt x="1344449" y="1330589"/>
                  </a:cubicBezTo>
                  <a:lnTo>
                    <a:pt x="73346" y="1330589"/>
                  </a:lnTo>
                  <a:cubicBezTo>
                    <a:pt x="32838" y="1330589"/>
                    <a:pt x="0" y="1297750"/>
                    <a:pt x="0" y="1257242"/>
                  </a:cubicBezTo>
                  <a:lnTo>
                    <a:pt x="0" y="73346"/>
                  </a:lnTo>
                  <a:cubicBezTo>
                    <a:pt x="0" y="32838"/>
                    <a:pt x="32838" y="0"/>
                    <a:pt x="73346" y="0"/>
                  </a:cubicBezTo>
                  <a:close/>
                </a:path>
              </a:pathLst>
            </a:custGeom>
            <a:solidFill>
              <a:srgbClr val="D6B87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417795" cy="135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021420" y="2617461"/>
            <a:ext cx="5383191" cy="5052079"/>
            <a:chOff x="0" y="0"/>
            <a:chExt cx="1417795" cy="13305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7795" cy="1330589"/>
            </a:xfrm>
            <a:custGeom>
              <a:avLst/>
              <a:gdLst/>
              <a:ahLst/>
              <a:cxnLst/>
              <a:rect l="l" t="t" r="r" b="b"/>
              <a:pathLst>
                <a:path w="1417795" h="1330589">
                  <a:moveTo>
                    <a:pt x="73346" y="0"/>
                  </a:moveTo>
                  <a:lnTo>
                    <a:pt x="1344449" y="0"/>
                  </a:lnTo>
                  <a:cubicBezTo>
                    <a:pt x="1384957" y="0"/>
                    <a:pt x="1417795" y="32838"/>
                    <a:pt x="1417795" y="73346"/>
                  </a:cubicBezTo>
                  <a:lnTo>
                    <a:pt x="1417795" y="1257242"/>
                  </a:lnTo>
                  <a:cubicBezTo>
                    <a:pt x="1417795" y="1297750"/>
                    <a:pt x="1384957" y="1330589"/>
                    <a:pt x="1344449" y="1330589"/>
                  </a:cubicBezTo>
                  <a:lnTo>
                    <a:pt x="73346" y="1330589"/>
                  </a:lnTo>
                  <a:cubicBezTo>
                    <a:pt x="32838" y="1330589"/>
                    <a:pt x="0" y="1297750"/>
                    <a:pt x="0" y="1257242"/>
                  </a:cubicBezTo>
                  <a:lnTo>
                    <a:pt x="0" y="73346"/>
                  </a:lnTo>
                  <a:cubicBezTo>
                    <a:pt x="0" y="32838"/>
                    <a:pt x="32838" y="0"/>
                    <a:pt x="73346" y="0"/>
                  </a:cubicBezTo>
                  <a:close/>
                </a:path>
              </a:pathLst>
            </a:custGeom>
            <a:solidFill>
              <a:srgbClr val="D6B87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417795" cy="1359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3759" y="2833601"/>
            <a:ext cx="5383191" cy="630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7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Problema o dolor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21420" y="2833601"/>
            <a:ext cx="5383191" cy="630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7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Propuesta de solución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190" y="3858707"/>
            <a:ext cx="4986329" cy="291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La falta de una plataforma de e-commerce para la compra de productos para mascotas dificulta el acceso a servicios especializados y la gestión eficiente del negocio.</a:t>
            </a:r>
          </a:p>
          <a:p>
            <a:pPr algn="just"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219851" y="3858707"/>
            <a:ext cx="4986329" cy="291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Desarrollo de una plataforma intuitiva que permita a los clientes comprar productos, gestionar su carrito y realizar pagos de manera eficiente.</a:t>
            </a:r>
          </a:p>
          <a:p>
            <a:pPr algn="just"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6761589" y="4250429"/>
            <a:ext cx="4376762" cy="2193852"/>
          </a:xfrm>
          <a:custGeom>
            <a:avLst/>
            <a:gdLst/>
            <a:ahLst/>
            <a:cxnLst/>
            <a:rect l="l" t="t" r="r" b="b"/>
            <a:pathLst>
              <a:path w="4376762" h="2193852">
                <a:moveTo>
                  <a:pt x="0" y="0"/>
                </a:moveTo>
                <a:lnTo>
                  <a:pt x="4376762" y="0"/>
                </a:lnTo>
                <a:lnTo>
                  <a:pt x="4376762" y="2193852"/>
                </a:lnTo>
                <a:lnTo>
                  <a:pt x="0" y="219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5" name="Freeform 5"/>
          <p:cNvSpPr/>
          <p:nvPr/>
        </p:nvSpPr>
        <p:spPr>
          <a:xfrm>
            <a:off x="2764427" y="6580662"/>
            <a:ext cx="12759146" cy="3460648"/>
          </a:xfrm>
          <a:custGeom>
            <a:avLst/>
            <a:gdLst/>
            <a:ahLst/>
            <a:cxnLst/>
            <a:rect l="l" t="t" r="r" b="b"/>
            <a:pathLst>
              <a:path w="12759146" h="3460648">
                <a:moveTo>
                  <a:pt x="0" y="0"/>
                </a:moveTo>
                <a:lnTo>
                  <a:pt x="12759146" y="0"/>
                </a:lnTo>
                <a:lnTo>
                  <a:pt x="12759146" y="3460648"/>
                </a:lnTo>
                <a:lnTo>
                  <a:pt x="0" y="346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6" r="-919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7017231" y="6485412"/>
            <a:ext cx="4634005" cy="7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4"/>
              </a:lnSpc>
              <a:spcBef>
                <a:spcPct val="0"/>
              </a:spcBef>
            </a:pPr>
            <a:r>
              <a:rPr lang="en-US" sz="445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Objetivos especificos</a:t>
            </a:r>
          </a:p>
        </p:txBody>
      </p:sp>
      <p:sp>
        <p:nvSpPr>
          <p:cNvPr id="7" name="Freeform 7"/>
          <p:cNvSpPr/>
          <p:nvPr/>
        </p:nvSpPr>
        <p:spPr>
          <a:xfrm>
            <a:off x="2764427" y="2199443"/>
            <a:ext cx="12759146" cy="3460648"/>
          </a:xfrm>
          <a:custGeom>
            <a:avLst/>
            <a:gdLst/>
            <a:ahLst/>
            <a:cxnLst/>
            <a:rect l="l" t="t" r="r" b="b"/>
            <a:pathLst>
              <a:path w="12759146" h="3460648">
                <a:moveTo>
                  <a:pt x="0" y="0"/>
                </a:moveTo>
                <a:lnTo>
                  <a:pt x="12759146" y="0"/>
                </a:lnTo>
                <a:lnTo>
                  <a:pt x="12759146" y="3460649"/>
                </a:lnTo>
                <a:lnTo>
                  <a:pt x="0" y="346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96" r="-919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7017231" y="2381607"/>
            <a:ext cx="4253538" cy="7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4"/>
              </a:lnSpc>
              <a:spcBef>
                <a:spcPct val="0"/>
              </a:spcBef>
            </a:pPr>
            <a:r>
              <a:rPr lang="en-US" sz="445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Objetivo general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18382" y="3353019"/>
            <a:ext cx="11651236" cy="1790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7"/>
              </a:lnSpc>
            </a:pPr>
            <a:r>
              <a:rPr lang="en-US" sz="33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Desarrollar una plataforma de e-commerce intuitiva y segura para facilitar la compra de productos para mascotas.</a:t>
            </a:r>
          </a:p>
          <a:p>
            <a:pPr algn="just">
              <a:lnSpc>
                <a:spcPts val="4737"/>
              </a:lnSpc>
              <a:spcBef>
                <a:spcPct val="0"/>
              </a:spcBef>
            </a:pPr>
            <a:endParaRPr lang="en-US" sz="3383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54660" y="7183887"/>
            <a:ext cx="12759146" cy="275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Implementar un sistema de registro e inicio de sesión para usuarios.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Crear un módulo de carrito de compras que permita la gestión de productos.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Diseñar una interfaz de usuario atractiva y funcional.</a:t>
            </a:r>
          </a:p>
          <a:p>
            <a:pPr algn="just">
              <a:lnSpc>
                <a:spcPts val="4523"/>
              </a:lnSpc>
            </a:pPr>
            <a:r>
              <a:rPr lang="en-US" sz="3230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Desarrollar un sistema de gestión de inventarios</a:t>
            </a:r>
          </a:p>
          <a:p>
            <a:pPr algn="just">
              <a:lnSpc>
                <a:spcPts val="3824"/>
              </a:lnSpc>
              <a:spcBef>
                <a:spcPct val="0"/>
              </a:spcBef>
            </a:pPr>
            <a:endParaRPr lang="en-US" sz="3230">
              <a:solidFill>
                <a:srgbClr val="000000"/>
              </a:solidFill>
              <a:latin typeface="Josefin Sans 1"/>
              <a:ea typeface="Josefin Sans 1"/>
              <a:cs typeface="Josefin Sans 1"/>
              <a:sym typeface="Josefin Sans 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2717732" y="3379780"/>
            <a:ext cx="12436978" cy="2177475"/>
            <a:chOff x="0" y="0"/>
            <a:chExt cx="3275583" cy="5734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75583" cy="573491"/>
            </a:xfrm>
            <a:custGeom>
              <a:avLst/>
              <a:gdLst/>
              <a:ahLst/>
              <a:cxnLst/>
              <a:rect l="l" t="t" r="r" b="b"/>
              <a:pathLst>
                <a:path w="3275583" h="573491">
                  <a:moveTo>
                    <a:pt x="0" y="0"/>
                  </a:moveTo>
                  <a:lnTo>
                    <a:pt x="3275583" y="0"/>
                  </a:lnTo>
                  <a:lnTo>
                    <a:pt x="3275583" y="573491"/>
                  </a:lnTo>
                  <a:lnTo>
                    <a:pt x="0" y="573491"/>
                  </a:lnTo>
                  <a:close/>
                </a:path>
              </a:pathLst>
            </a:custGeom>
            <a:solidFill>
              <a:srgbClr val="F2CB8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3275583" cy="54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27496" y="1735324"/>
            <a:ext cx="11433007" cy="105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4"/>
              </a:lnSpc>
              <a:spcBef>
                <a:spcPct val="0"/>
              </a:spcBef>
            </a:pPr>
            <a:r>
              <a:rPr lang="en-US" sz="595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Alcances y limitaciones del proyecto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717732" y="6400886"/>
            <a:ext cx="12436978" cy="2149892"/>
            <a:chOff x="0" y="0"/>
            <a:chExt cx="3275583" cy="5662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75583" cy="566227"/>
            </a:xfrm>
            <a:custGeom>
              <a:avLst/>
              <a:gdLst/>
              <a:ahLst/>
              <a:cxnLst/>
              <a:rect l="l" t="t" r="r" b="b"/>
              <a:pathLst>
                <a:path w="3275583" h="566227">
                  <a:moveTo>
                    <a:pt x="0" y="0"/>
                  </a:moveTo>
                  <a:lnTo>
                    <a:pt x="3275583" y="0"/>
                  </a:lnTo>
                  <a:lnTo>
                    <a:pt x="3275583" y="566227"/>
                  </a:lnTo>
                  <a:lnTo>
                    <a:pt x="0" y="566227"/>
                  </a:lnTo>
                  <a:close/>
                </a:path>
              </a:pathLst>
            </a:custGeom>
            <a:solidFill>
              <a:srgbClr val="F2CB8A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3275583" cy="537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10818" y="3402052"/>
            <a:ext cx="11642378" cy="294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Alcances: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-Funcionalidades principales: registro, inicio de sesión, carrito de compras, y gestión de inventarios.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-Diseño responsivo compatible con dispositivos móviles.</a:t>
            </a:r>
          </a:p>
          <a:p>
            <a:pPr algn="l">
              <a:lnSpc>
                <a:spcPts val="3897"/>
              </a:lnSpc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  <a:p>
            <a:pPr algn="ctr">
              <a:lnSpc>
                <a:spcPts val="3897"/>
              </a:lnSpc>
              <a:spcBef>
                <a:spcPct val="0"/>
              </a:spcBef>
            </a:pPr>
            <a:endParaRPr lang="en-US" sz="27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10818" y="6334211"/>
            <a:ext cx="11949685" cy="24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Limitaciones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:</a:t>
            </a:r>
          </a:p>
          <a:p>
            <a:pPr algn="l">
              <a:lnSpc>
                <a:spcPts val="3897"/>
              </a:lnSpc>
            </a:pPr>
            <a:r>
              <a:rPr lang="en-US" sz="27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-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El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sistema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no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incluye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funcionalidades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avanzadas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como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personalización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por</a:t>
            </a:r>
            <a:r>
              <a:rPr lang="en-US" sz="2783" b="1" dirty="0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 </a:t>
            </a:r>
            <a:r>
              <a:rPr lang="en-US" sz="2783" b="1" dirty="0" err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cliente</a:t>
            </a:r>
            <a:endParaRPr lang="en-US" sz="2783" b="1" dirty="0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  <a:p>
            <a:pPr algn="l">
              <a:lnSpc>
                <a:spcPts val="3897"/>
              </a:lnSpc>
            </a:pPr>
            <a:endParaRPr lang="en-US" sz="2783" b="1" dirty="0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  <a:p>
            <a:pPr algn="ctr">
              <a:lnSpc>
                <a:spcPts val="3897"/>
              </a:lnSpc>
              <a:spcBef>
                <a:spcPct val="0"/>
              </a:spcBef>
            </a:pPr>
            <a:endParaRPr lang="en-US" sz="2783" b="1" dirty="0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4767238" y="4188030"/>
            <a:ext cx="8106537" cy="5070270"/>
          </a:xfrm>
          <a:custGeom>
            <a:avLst/>
            <a:gdLst/>
            <a:ahLst/>
            <a:cxnLst/>
            <a:rect l="l" t="t" r="r" b="b"/>
            <a:pathLst>
              <a:path w="8106537" h="5070270">
                <a:moveTo>
                  <a:pt x="0" y="0"/>
                </a:moveTo>
                <a:lnTo>
                  <a:pt x="8106537" y="0"/>
                </a:lnTo>
                <a:lnTo>
                  <a:pt x="8106537" y="5070270"/>
                </a:lnTo>
                <a:lnTo>
                  <a:pt x="0" y="5070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768406"/>
            <a:ext cx="16230600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  <a:spcBef>
                <a:spcPct val="0"/>
              </a:spcBef>
            </a:pPr>
            <a:r>
              <a:rPr lang="en-US" sz="5949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Metodología de trabajo para el desarrollo del proyecto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87908" y="4789382"/>
            <a:ext cx="7334193" cy="3781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</a:pPr>
            <a:r>
              <a:rPr lang="en-US" sz="35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Metodología Ágil:</a:t>
            </a: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 Scrum.</a:t>
            </a:r>
          </a:p>
          <a:p>
            <a:pPr algn="just">
              <a:lnSpc>
                <a:spcPts val="5017"/>
              </a:lnSpc>
            </a:pPr>
            <a:r>
              <a:rPr lang="en-US" sz="35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Etapas:</a:t>
            </a:r>
          </a:p>
          <a:p>
            <a:pPr algn="just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-Planificación inicial.</a:t>
            </a:r>
          </a:p>
          <a:p>
            <a:pPr algn="just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-Desarrollo iterativo por sprints.</a:t>
            </a:r>
          </a:p>
          <a:p>
            <a:pPr algn="just">
              <a:lnSpc>
                <a:spcPts val="5017"/>
              </a:lnSpc>
              <a:spcBef>
                <a:spcPct val="0"/>
              </a:spcBef>
            </a:pPr>
            <a:r>
              <a:rPr lang="en-US" sz="3583">
                <a:solidFill>
                  <a:srgbClr val="000000"/>
                </a:solidFill>
                <a:latin typeface="Josefin Sans 1"/>
                <a:ea typeface="Josefin Sans 1"/>
                <a:cs typeface="Josefin Sans 1"/>
                <a:sym typeface="Josefin Sans 1"/>
              </a:rPr>
              <a:t>Pruebas continuas y ajustes basados en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629643" y="2804099"/>
            <a:ext cx="16294187" cy="5865907"/>
          </a:xfrm>
          <a:custGeom>
            <a:avLst/>
            <a:gdLst/>
            <a:ahLst/>
            <a:cxnLst/>
            <a:rect l="l" t="t" r="r" b="b"/>
            <a:pathLst>
              <a:path w="16294187" h="5865907">
                <a:moveTo>
                  <a:pt x="0" y="0"/>
                </a:moveTo>
                <a:lnTo>
                  <a:pt x="16294187" y="0"/>
                </a:lnTo>
                <a:lnTo>
                  <a:pt x="16294187" y="5865908"/>
                </a:lnTo>
                <a:lnTo>
                  <a:pt x="0" y="586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57152" y="1685655"/>
            <a:ext cx="13373695" cy="210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1">
                <a:solidFill>
                  <a:srgbClr val="00000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Cronograma para el desarrollo del proyecto</a:t>
            </a:r>
          </a:p>
          <a:p>
            <a:pPr algn="ctr">
              <a:lnSpc>
                <a:spcPts val="8376"/>
              </a:lnSpc>
              <a:spcBef>
                <a:spcPct val="0"/>
              </a:spcBef>
            </a:pPr>
            <a:endParaRPr lang="en-US" sz="5983" b="1">
              <a:solidFill>
                <a:srgbClr val="000000"/>
              </a:solidFill>
              <a:latin typeface="Josefin Sans 1 Bold"/>
              <a:ea typeface="Josefin Sans 1 Bold"/>
              <a:cs typeface="Josefin Sans 1 Bold"/>
              <a:sym typeface="Josefin Sans 1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695456" y="3146712"/>
            <a:ext cx="8143564" cy="5934622"/>
          </a:xfrm>
          <a:custGeom>
            <a:avLst/>
            <a:gdLst/>
            <a:ahLst/>
            <a:cxnLst/>
            <a:rect l="l" t="t" r="r" b="b"/>
            <a:pathLst>
              <a:path w="8143564" h="5934622">
                <a:moveTo>
                  <a:pt x="0" y="0"/>
                </a:moveTo>
                <a:lnTo>
                  <a:pt x="8143564" y="0"/>
                </a:lnTo>
                <a:lnTo>
                  <a:pt x="8143564" y="5934622"/>
                </a:lnTo>
                <a:lnTo>
                  <a:pt x="0" y="59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9408229" y="3146712"/>
            <a:ext cx="8187995" cy="5926061"/>
          </a:xfrm>
          <a:custGeom>
            <a:avLst/>
            <a:gdLst/>
            <a:ahLst/>
            <a:cxnLst/>
            <a:rect l="l" t="t" r="r" b="b"/>
            <a:pathLst>
              <a:path w="8187995" h="5926061">
                <a:moveTo>
                  <a:pt x="0" y="0"/>
                </a:moveTo>
                <a:lnTo>
                  <a:pt x="8187995" y="0"/>
                </a:lnTo>
                <a:lnTo>
                  <a:pt x="8187995" y="5926061"/>
                </a:lnTo>
                <a:lnTo>
                  <a:pt x="0" y="59260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5275079" y="1859949"/>
            <a:ext cx="7737843" cy="781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ARQUITECTURA DEL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1420" y="0"/>
            <a:ext cx="6266580" cy="1278873"/>
          </a:xfrm>
          <a:custGeom>
            <a:avLst/>
            <a:gdLst/>
            <a:ahLst/>
            <a:cxnLst/>
            <a:rect l="l" t="t" r="r" b="b"/>
            <a:pathLst>
              <a:path w="6266580" h="1278873">
                <a:moveTo>
                  <a:pt x="0" y="0"/>
                </a:moveTo>
                <a:lnTo>
                  <a:pt x="6266580" y="0"/>
                </a:lnTo>
                <a:lnTo>
                  <a:pt x="6266580" y="1278873"/>
                </a:lnTo>
                <a:lnTo>
                  <a:pt x="0" y="1278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732" b="-1962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3911295" y="443343"/>
            <a:ext cx="855943" cy="797716"/>
          </a:xfrm>
          <a:custGeom>
            <a:avLst/>
            <a:gdLst/>
            <a:ahLst/>
            <a:cxnLst/>
            <a:rect l="l" t="t" r="r" b="b"/>
            <a:pathLst>
              <a:path w="855943" h="797716">
                <a:moveTo>
                  <a:pt x="0" y="0"/>
                </a:moveTo>
                <a:lnTo>
                  <a:pt x="855943" y="0"/>
                </a:lnTo>
                <a:lnTo>
                  <a:pt x="855943" y="797715"/>
                </a:lnTo>
                <a:lnTo>
                  <a:pt x="0" y="79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9680488" y="6290189"/>
            <a:ext cx="6664867" cy="3996811"/>
          </a:xfrm>
          <a:custGeom>
            <a:avLst/>
            <a:gdLst/>
            <a:ahLst/>
            <a:cxnLst/>
            <a:rect l="l" t="t" r="r" b="b"/>
            <a:pathLst>
              <a:path w="6664867" h="3996811">
                <a:moveTo>
                  <a:pt x="0" y="0"/>
                </a:moveTo>
                <a:lnTo>
                  <a:pt x="6664867" y="0"/>
                </a:lnTo>
                <a:lnTo>
                  <a:pt x="6664867" y="3996811"/>
                </a:lnTo>
                <a:lnTo>
                  <a:pt x="0" y="3996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9478459" y="2137296"/>
            <a:ext cx="7993951" cy="3827104"/>
          </a:xfrm>
          <a:custGeom>
            <a:avLst/>
            <a:gdLst/>
            <a:ahLst/>
            <a:cxnLst/>
            <a:rect l="l" t="t" r="r" b="b"/>
            <a:pathLst>
              <a:path w="7993951" h="3827104">
                <a:moveTo>
                  <a:pt x="0" y="0"/>
                </a:moveTo>
                <a:lnTo>
                  <a:pt x="7993951" y="0"/>
                </a:lnTo>
                <a:lnTo>
                  <a:pt x="7993951" y="3827104"/>
                </a:lnTo>
                <a:lnTo>
                  <a:pt x="0" y="3827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14536" y="2137296"/>
            <a:ext cx="9305404" cy="5734455"/>
          </a:xfrm>
          <a:custGeom>
            <a:avLst/>
            <a:gdLst/>
            <a:ahLst/>
            <a:cxnLst/>
            <a:rect l="l" t="t" r="r" b="b"/>
            <a:pathLst>
              <a:path w="9305404" h="5734455">
                <a:moveTo>
                  <a:pt x="0" y="0"/>
                </a:moveTo>
                <a:lnTo>
                  <a:pt x="9305404" y="0"/>
                </a:lnTo>
                <a:lnTo>
                  <a:pt x="9305404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5275079" y="1355358"/>
            <a:ext cx="7737843" cy="781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5899">
                <a:solidFill>
                  <a:srgbClr val="8B6830"/>
                </a:solidFill>
                <a:latin typeface="Handelson Four"/>
                <a:ea typeface="Handelson Four"/>
                <a:cs typeface="Handelson Four"/>
                <a:sym typeface="Handelson Four"/>
              </a:rPr>
              <a:t>ARQUITECTURA DEL SOFTWARE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1029" y="684276"/>
            <a:ext cx="3399502" cy="34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28"/>
              </a:lnSpc>
            </a:pPr>
            <a:r>
              <a:rPr lang="en-US" sz="2400" b="1">
                <a:solidFill>
                  <a:srgbClr val="8B6830"/>
                </a:solidFill>
                <a:latin typeface="Josefin Sans 1 Bold"/>
                <a:ea typeface="Josefin Sans 1 Bold"/>
                <a:cs typeface="Josefin Sans 1 Bold"/>
                <a:sym typeface="Josefin Sans 1 Bold"/>
              </a:rPr>
              <a:t>PROYECTO “LUKASPET”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Personalizado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Handelson Four</vt:lpstr>
      <vt:lpstr>Calibri</vt:lpstr>
      <vt:lpstr>Arial</vt:lpstr>
      <vt:lpstr>Cocomat Pro</vt:lpstr>
      <vt:lpstr>Glacial Indifference</vt:lpstr>
      <vt:lpstr>Josefin Sans 1</vt:lpstr>
      <vt:lpstr>Josefin Sans 1 Bold</vt:lpstr>
      <vt:lpstr>Josefin Sans 2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Lukaspet</dc:title>
  <cp:lastModifiedBy>Francisco Samuel Zuniga Nunez</cp:lastModifiedBy>
  <cp:revision>3</cp:revision>
  <dcterms:created xsi:type="dcterms:W3CDTF">2006-08-16T00:00:00Z</dcterms:created>
  <dcterms:modified xsi:type="dcterms:W3CDTF">2024-12-11T12:09:30Z</dcterms:modified>
  <dc:identifier>DAGYnH8CaRY</dc:identifier>
</cp:coreProperties>
</file>