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73" r:id="rId13"/>
    <p:sldId id="266" r:id="rId14"/>
    <p:sldId id="274" r:id="rId15"/>
    <p:sldId id="267" r:id="rId16"/>
    <p:sldId id="276" r:id="rId17"/>
    <p:sldId id="268" r:id="rId18"/>
    <p:sldId id="277" r:id="rId19"/>
    <p:sldId id="269" r:id="rId20"/>
    <p:sldId id="271" r:id="rId21"/>
    <p:sldId id="27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2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BA02C0B-6F6E-41FE-A04B-A0F2FF61B66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9A210-5971-443E-93F2-13FD28F4F564}"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BBA02C0B-6F6E-41FE-A04B-A0F2FF61B66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9A210-5971-443E-93F2-13FD28F4F564}"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BBA02C0B-6F6E-41FE-A04B-A0F2FF61B66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9A210-5971-443E-93F2-13FD28F4F56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BBA02C0B-6F6E-41FE-A04B-A0F2FF61B66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9A210-5971-443E-93F2-13FD28F4F564}"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BA02C0B-6F6E-41FE-A04B-A0F2FF61B66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9A210-5971-443E-93F2-13FD28F4F564}"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BBA02C0B-6F6E-41FE-A04B-A0F2FF61B66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29A210-5971-443E-93F2-13FD28F4F564}"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BBA02C0B-6F6E-41FE-A04B-A0F2FF61B66C}"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29A210-5971-443E-93F2-13FD28F4F564}"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BA02C0B-6F6E-41FE-A04B-A0F2FF61B66C}"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29A210-5971-443E-93F2-13FD28F4F564}"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A02C0B-6F6E-41FE-A04B-A0F2FF61B66C}"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29A210-5971-443E-93F2-13FD28F4F564}"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BA02C0B-6F6E-41FE-A04B-A0F2FF61B66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29A210-5971-443E-93F2-13FD28F4F564}"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BA02C0B-6F6E-41FE-A04B-A0F2FF61B66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29A210-5971-443E-93F2-13FD28F4F564}"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A02C0B-6F6E-41FE-A04B-A0F2FF61B66C}" type="datetimeFigureOut">
              <a:rPr lang="en-IN" smtClean="0"/>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9A210-5971-443E-93F2-13FD28F4F56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image" Target="../media/image4.em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emf"/></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7"/>
            <a:ext cx="7772400" cy="1827634"/>
          </a:xfrm>
        </p:spPr>
        <p:txBody>
          <a:bodyPr>
            <a:normAutofit fontScale="90000"/>
          </a:bodyPr>
          <a:lstStyle/>
          <a:p>
            <a:r>
              <a:rPr lang="en-IN" dirty="0">
                <a:solidFill>
                  <a:srgbClr val="FF0000"/>
                </a:solidFill>
              </a:rPr>
              <a:t>Introduction to</a:t>
            </a:r>
            <a:br>
              <a:rPr lang="en-IN" dirty="0">
                <a:solidFill>
                  <a:srgbClr val="FF0000"/>
                </a:solidFill>
              </a:rPr>
            </a:br>
            <a:r>
              <a:rPr lang="en-IN" dirty="0">
                <a:solidFill>
                  <a:srgbClr val="FF0000"/>
                </a:solidFill>
              </a:rPr>
              <a:t>Data Structures</a:t>
            </a:r>
            <a:br>
              <a:rPr lang="en-IN" dirty="0">
                <a:solidFill>
                  <a:srgbClr val="FF0000"/>
                </a:solidFill>
              </a:rPr>
            </a:br>
            <a:r>
              <a:rPr lang="en-IN" dirty="0">
                <a:solidFill>
                  <a:srgbClr val="FF0000"/>
                </a:solidFill>
              </a:rPr>
              <a:t>and Algorithms</a:t>
            </a:r>
            <a:endParaRPr lang="en-IN"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784976" cy="476672"/>
          </a:xfrm>
        </p:spPr>
        <p:txBody>
          <a:bodyPr>
            <a:normAutofit fontScale="90000"/>
          </a:bodyPr>
          <a:lstStyle/>
          <a:p>
            <a:r>
              <a:rPr lang="en-IN" dirty="0" smtClean="0">
                <a:solidFill>
                  <a:srgbClr val="FF0000"/>
                </a:solidFill>
                <a:latin typeface="Times New Roman" panose="02020603050405020304" pitchFamily="18" charset="0"/>
                <a:cs typeface="Times New Roman" panose="02020603050405020304" pitchFamily="18" charset="0"/>
              </a:rPr>
              <a:t>Stack</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512" y="548680"/>
            <a:ext cx="8784976" cy="6192688"/>
          </a:xfrm>
        </p:spPr>
        <p:txBody>
          <a:bodyPr>
            <a:noAutofit/>
          </a:bodyPr>
          <a:lstStyle/>
          <a:p>
            <a:pPr algn="just"/>
            <a:r>
              <a:rPr lang="en-IN" sz="2200" dirty="0" smtClean="0">
                <a:latin typeface="Times New Roman" panose="02020603050405020304" pitchFamily="18" charset="0"/>
                <a:cs typeface="Times New Roman" panose="02020603050405020304" pitchFamily="18" charset="0"/>
              </a:rPr>
              <a:t>A </a:t>
            </a:r>
            <a:r>
              <a:rPr lang="en-IN" sz="2200" dirty="0">
                <a:latin typeface="Times New Roman" panose="02020603050405020304" pitchFamily="18" charset="0"/>
                <a:cs typeface="Times New Roman" panose="02020603050405020304" pitchFamily="18" charset="0"/>
              </a:rPr>
              <a:t>stack is a linear data structure in which insertion and deletion of elements are done at only one end</a:t>
            </a:r>
            <a:r>
              <a:rPr lang="en-IN" sz="2200" dirty="0" smtClean="0">
                <a:latin typeface="Times New Roman" panose="02020603050405020304" pitchFamily="18" charset="0"/>
                <a:cs typeface="Times New Roman" panose="02020603050405020304" pitchFamily="18" charset="0"/>
              </a:rPr>
              <a:t>, which </a:t>
            </a:r>
            <a:r>
              <a:rPr lang="en-IN" sz="2200" dirty="0">
                <a:latin typeface="Times New Roman" panose="02020603050405020304" pitchFamily="18" charset="0"/>
                <a:cs typeface="Times New Roman" panose="02020603050405020304" pitchFamily="18" charset="0"/>
              </a:rPr>
              <a:t>is known as the top of the </a:t>
            </a:r>
            <a:r>
              <a:rPr lang="en-IN" sz="2200" dirty="0" smtClean="0">
                <a:latin typeface="Times New Roman" panose="02020603050405020304" pitchFamily="18" charset="0"/>
                <a:cs typeface="Times New Roman" panose="02020603050405020304" pitchFamily="18" charset="0"/>
              </a:rPr>
              <a:t>stack.</a:t>
            </a:r>
            <a:endParaRPr lang="en-IN" sz="2200" dirty="0" smtClean="0">
              <a:latin typeface="Times New Roman" panose="02020603050405020304" pitchFamily="18" charset="0"/>
              <a:cs typeface="Times New Roman" panose="02020603050405020304" pitchFamily="18" charset="0"/>
            </a:endParaRPr>
          </a:p>
          <a:p>
            <a:pPr algn="just"/>
            <a:r>
              <a:rPr lang="en-IN" sz="2200" dirty="0" smtClean="0">
                <a:latin typeface="Times New Roman" panose="02020603050405020304" pitchFamily="18" charset="0"/>
                <a:cs typeface="Times New Roman" panose="02020603050405020304" pitchFamily="18" charset="0"/>
              </a:rPr>
              <a:t>Stack </a:t>
            </a:r>
            <a:r>
              <a:rPr lang="en-IN" sz="2200" dirty="0">
                <a:latin typeface="Times New Roman" panose="02020603050405020304" pitchFamily="18" charset="0"/>
                <a:cs typeface="Times New Roman" panose="02020603050405020304" pitchFamily="18" charset="0"/>
              </a:rPr>
              <a:t>is called a last-in, first-out (LIFO) structure </a:t>
            </a:r>
            <a:r>
              <a:rPr lang="en-IN" sz="2200" dirty="0" smtClean="0">
                <a:latin typeface="Times New Roman" panose="02020603050405020304" pitchFamily="18" charset="0"/>
                <a:cs typeface="Times New Roman" panose="02020603050405020304" pitchFamily="18" charset="0"/>
              </a:rPr>
              <a:t>because the </a:t>
            </a:r>
            <a:r>
              <a:rPr lang="en-IN" sz="2200" dirty="0">
                <a:latin typeface="Times New Roman" panose="02020603050405020304" pitchFamily="18" charset="0"/>
                <a:cs typeface="Times New Roman" panose="02020603050405020304" pitchFamily="18" charset="0"/>
              </a:rPr>
              <a:t>last element which is added to the stack is the first element which is deleted from the stack.</a:t>
            </a:r>
            <a:endParaRPr lang="en-IN" sz="2200" dirty="0">
              <a:latin typeface="Times New Roman" panose="02020603050405020304" pitchFamily="18" charset="0"/>
              <a:cs typeface="Times New Roman" panose="02020603050405020304" pitchFamily="18" charset="0"/>
            </a:endParaRPr>
          </a:p>
          <a:p>
            <a:pPr algn="just"/>
            <a:r>
              <a:rPr lang="en-IN" sz="2200" dirty="0">
                <a:latin typeface="Times New Roman" panose="02020603050405020304" pitchFamily="18" charset="0"/>
                <a:cs typeface="Times New Roman" panose="02020603050405020304" pitchFamily="18" charset="0"/>
              </a:rPr>
              <a:t>In the computer’s memory, stacks can be implemented using arrays or linked </a:t>
            </a:r>
            <a:r>
              <a:rPr lang="en-IN" sz="2200" dirty="0" smtClean="0">
                <a:latin typeface="Times New Roman" panose="02020603050405020304" pitchFamily="18" charset="0"/>
                <a:cs typeface="Times New Roman" panose="02020603050405020304" pitchFamily="18" charset="0"/>
              </a:rPr>
              <a:t>lists.</a:t>
            </a:r>
            <a:endParaRPr lang="en-IN" sz="2200" dirty="0" smtClean="0">
              <a:latin typeface="Times New Roman" panose="02020603050405020304" pitchFamily="18" charset="0"/>
              <a:cs typeface="Times New Roman" panose="02020603050405020304" pitchFamily="18" charset="0"/>
            </a:endParaRPr>
          </a:p>
          <a:p>
            <a:pPr algn="just"/>
            <a:endParaRPr lang="en-IN" sz="2200" dirty="0" smtClean="0">
              <a:latin typeface="Times New Roman" panose="02020603050405020304" pitchFamily="18" charset="0"/>
              <a:cs typeface="Times New Roman" panose="02020603050405020304" pitchFamily="18" charset="0"/>
            </a:endParaRPr>
          </a:p>
          <a:p>
            <a:pPr marL="0" indent="0" algn="just">
              <a:buNone/>
            </a:pPr>
            <a:endParaRPr lang="en-IN" sz="2200" dirty="0" smtClean="0">
              <a:latin typeface="Times New Roman" panose="02020603050405020304" pitchFamily="18" charset="0"/>
              <a:cs typeface="Times New Roman" panose="02020603050405020304" pitchFamily="18" charset="0"/>
            </a:endParaRPr>
          </a:p>
          <a:p>
            <a:pPr algn="just"/>
            <a:r>
              <a:rPr lang="en-IN" sz="2200" dirty="0" smtClean="0">
                <a:latin typeface="Times New Roman" panose="02020603050405020304" pitchFamily="18" charset="0"/>
                <a:cs typeface="Times New Roman" panose="02020603050405020304" pitchFamily="18" charset="0"/>
              </a:rPr>
              <a:t>Figure shows the array implementation of a stack.</a:t>
            </a:r>
            <a:endParaRPr lang="en-IN" sz="2200" dirty="0" smtClean="0">
              <a:latin typeface="Times New Roman" panose="02020603050405020304" pitchFamily="18" charset="0"/>
              <a:cs typeface="Times New Roman" panose="02020603050405020304" pitchFamily="18" charset="0"/>
            </a:endParaRPr>
          </a:p>
          <a:p>
            <a:pPr algn="just"/>
            <a:r>
              <a:rPr lang="en-IN" sz="2200" dirty="0" smtClean="0">
                <a:latin typeface="Times New Roman" panose="02020603050405020304" pitchFamily="18" charset="0"/>
                <a:cs typeface="Times New Roman" panose="02020603050405020304" pitchFamily="18" charset="0"/>
              </a:rPr>
              <a:t>Every stack has a variable top associated with it.</a:t>
            </a:r>
            <a:endParaRPr lang="en-IN" sz="2200" dirty="0" smtClean="0">
              <a:latin typeface="Times New Roman" panose="02020603050405020304" pitchFamily="18" charset="0"/>
              <a:cs typeface="Times New Roman" panose="02020603050405020304" pitchFamily="18" charset="0"/>
            </a:endParaRPr>
          </a:p>
          <a:p>
            <a:pPr algn="just"/>
            <a:r>
              <a:rPr lang="en-IN" sz="2200" dirty="0" smtClean="0">
                <a:latin typeface="Times New Roman" panose="02020603050405020304" pitchFamily="18" charset="0"/>
                <a:cs typeface="Times New Roman" panose="02020603050405020304" pitchFamily="18" charset="0"/>
              </a:rPr>
              <a:t>Top is </a:t>
            </a:r>
            <a:r>
              <a:rPr lang="en-IN" sz="2200" dirty="0">
                <a:latin typeface="Times New Roman" panose="02020603050405020304" pitchFamily="18" charset="0"/>
                <a:cs typeface="Times New Roman" panose="02020603050405020304" pitchFamily="18" charset="0"/>
              </a:rPr>
              <a:t>used to store the address of the topmost element of the </a:t>
            </a:r>
            <a:r>
              <a:rPr lang="en-IN" sz="2200" dirty="0" smtClean="0">
                <a:latin typeface="Times New Roman" panose="02020603050405020304" pitchFamily="18" charset="0"/>
                <a:cs typeface="Times New Roman" panose="02020603050405020304" pitchFamily="18" charset="0"/>
              </a:rPr>
              <a:t>stack.</a:t>
            </a:r>
            <a:endParaRPr lang="en-IN" sz="2200" dirty="0" smtClean="0">
              <a:latin typeface="Times New Roman" panose="02020603050405020304" pitchFamily="18" charset="0"/>
              <a:cs typeface="Times New Roman" panose="02020603050405020304" pitchFamily="18" charset="0"/>
            </a:endParaRPr>
          </a:p>
          <a:p>
            <a:pPr algn="just"/>
            <a:r>
              <a:rPr lang="en-IN" sz="2200" dirty="0" smtClean="0">
                <a:latin typeface="Times New Roman" panose="02020603050405020304" pitchFamily="18" charset="0"/>
                <a:cs typeface="Times New Roman" panose="02020603050405020304" pitchFamily="18" charset="0"/>
              </a:rPr>
              <a:t>It </a:t>
            </a:r>
            <a:r>
              <a:rPr lang="en-IN" sz="2200" dirty="0">
                <a:latin typeface="Times New Roman" panose="02020603050405020304" pitchFamily="18" charset="0"/>
                <a:cs typeface="Times New Roman" panose="02020603050405020304" pitchFamily="18" charset="0"/>
              </a:rPr>
              <a:t>is this position from </a:t>
            </a:r>
            <a:r>
              <a:rPr lang="en-IN" sz="2200" dirty="0" smtClean="0">
                <a:latin typeface="Times New Roman" panose="02020603050405020304" pitchFamily="18" charset="0"/>
                <a:cs typeface="Times New Roman" panose="02020603050405020304" pitchFamily="18" charset="0"/>
              </a:rPr>
              <a:t>where the </a:t>
            </a:r>
            <a:r>
              <a:rPr lang="en-IN" sz="2200" dirty="0">
                <a:latin typeface="Times New Roman" panose="02020603050405020304" pitchFamily="18" charset="0"/>
                <a:cs typeface="Times New Roman" panose="02020603050405020304" pitchFamily="18" charset="0"/>
              </a:rPr>
              <a:t>element will be added or </a:t>
            </a:r>
            <a:r>
              <a:rPr lang="en-IN" sz="2200" dirty="0" smtClean="0">
                <a:latin typeface="Times New Roman" panose="02020603050405020304" pitchFamily="18" charset="0"/>
                <a:cs typeface="Times New Roman" panose="02020603050405020304" pitchFamily="18" charset="0"/>
              </a:rPr>
              <a:t>deleted.</a:t>
            </a:r>
            <a:endParaRPr lang="en-IN" sz="2200" dirty="0" smtClean="0">
              <a:latin typeface="Times New Roman" panose="02020603050405020304" pitchFamily="18" charset="0"/>
              <a:cs typeface="Times New Roman" panose="02020603050405020304" pitchFamily="18" charset="0"/>
            </a:endParaRPr>
          </a:p>
          <a:p>
            <a:pPr algn="just"/>
            <a:r>
              <a:rPr lang="en-IN" sz="2200" dirty="0" smtClean="0">
                <a:latin typeface="Times New Roman" panose="02020603050405020304" pitchFamily="18" charset="0"/>
                <a:cs typeface="Times New Roman" panose="02020603050405020304" pitchFamily="18" charset="0"/>
              </a:rPr>
              <a:t>There </a:t>
            </a:r>
            <a:r>
              <a:rPr lang="en-IN" sz="2200" dirty="0">
                <a:latin typeface="Times New Roman" panose="02020603050405020304" pitchFamily="18" charset="0"/>
                <a:cs typeface="Times New Roman" panose="02020603050405020304" pitchFamily="18" charset="0"/>
              </a:rPr>
              <a:t>is another variable MAX, which is used to store </a:t>
            </a:r>
            <a:r>
              <a:rPr lang="en-IN" sz="2200" dirty="0" smtClean="0">
                <a:latin typeface="Times New Roman" panose="02020603050405020304" pitchFamily="18" charset="0"/>
                <a:cs typeface="Times New Roman" panose="02020603050405020304" pitchFamily="18" charset="0"/>
              </a:rPr>
              <a:t>the maximum </a:t>
            </a:r>
            <a:r>
              <a:rPr lang="en-IN" sz="2200" dirty="0">
                <a:latin typeface="Times New Roman" panose="02020603050405020304" pitchFamily="18" charset="0"/>
                <a:cs typeface="Times New Roman" panose="02020603050405020304" pitchFamily="18" charset="0"/>
              </a:rPr>
              <a:t>number of elements that the stack can store</a:t>
            </a:r>
            <a:r>
              <a:rPr lang="en-IN" sz="2200" dirty="0" smtClean="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87624" y="3513495"/>
            <a:ext cx="7560840"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0688"/>
          </a:xfrm>
        </p:spPr>
        <p:txBody>
          <a:bodyPr>
            <a:normAutofit fontScale="90000"/>
          </a:bodyPr>
          <a:lstStyle/>
          <a:p>
            <a:r>
              <a:rPr lang="en-IN" dirty="0">
                <a:solidFill>
                  <a:srgbClr val="FF0000"/>
                </a:solidFill>
                <a:latin typeface="Times New Roman" panose="02020603050405020304" pitchFamily="18" charset="0"/>
                <a:cs typeface="Times New Roman" panose="02020603050405020304" pitchFamily="18" charset="0"/>
              </a:rPr>
              <a:t>Stack</a:t>
            </a:r>
            <a:endParaRPr lang="en-IN" dirty="0"/>
          </a:p>
        </p:txBody>
      </p:sp>
      <p:sp>
        <p:nvSpPr>
          <p:cNvPr id="3" name="Content Placeholder 2"/>
          <p:cNvSpPr>
            <a:spLocks noGrp="1"/>
          </p:cNvSpPr>
          <p:nvPr>
            <p:ph idx="1"/>
          </p:nvPr>
        </p:nvSpPr>
        <p:spPr>
          <a:xfrm>
            <a:off x="457200" y="692696"/>
            <a:ext cx="8229600" cy="5688632"/>
          </a:xfrm>
        </p:spPr>
        <p:txBody>
          <a:bodyPr>
            <a:normAutofit lnSpcReduction="10000"/>
          </a:bodyPr>
          <a:lstStyle/>
          <a:p>
            <a:pPr lvl="0" algn="just"/>
            <a:r>
              <a:rPr lang="en-IN" sz="2200" dirty="0">
                <a:solidFill>
                  <a:prstClr val="black"/>
                </a:solidFill>
                <a:latin typeface="Times New Roman" panose="02020603050405020304" pitchFamily="18" charset="0"/>
                <a:cs typeface="Times New Roman" panose="02020603050405020304" pitchFamily="18" charset="0"/>
              </a:rPr>
              <a:t>If top = NULL, then it indicates that the stack is empty and if top = MAX–1, then the stack is full.</a:t>
            </a:r>
            <a:endParaRPr lang="en-IN" sz="2200" dirty="0">
              <a:solidFill>
                <a:prstClr val="black"/>
              </a:solidFill>
              <a:latin typeface="Times New Roman" panose="02020603050405020304" pitchFamily="18" charset="0"/>
              <a:cs typeface="Times New Roman" panose="02020603050405020304" pitchFamily="18" charset="0"/>
            </a:endParaRPr>
          </a:p>
          <a:p>
            <a:pPr lvl="0"/>
            <a:r>
              <a:rPr lang="en-IN" sz="2200" dirty="0">
                <a:solidFill>
                  <a:prstClr val="black"/>
                </a:solidFill>
                <a:latin typeface="Times New Roman" panose="02020603050405020304" pitchFamily="18" charset="0"/>
                <a:cs typeface="Times New Roman" panose="02020603050405020304" pitchFamily="18" charset="0"/>
              </a:rPr>
              <a:t>A stack supports three basic operations: push, pop, and peep.</a:t>
            </a:r>
            <a:endParaRPr lang="en-IN" sz="2200" dirty="0">
              <a:solidFill>
                <a:prstClr val="black"/>
              </a:solidFill>
              <a:latin typeface="Times New Roman" panose="02020603050405020304" pitchFamily="18" charset="0"/>
              <a:cs typeface="Times New Roman" panose="02020603050405020304" pitchFamily="18" charset="0"/>
            </a:endParaRPr>
          </a:p>
          <a:p>
            <a:pPr lvl="0"/>
            <a:r>
              <a:rPr lang="en-IN" sz="2200" dirty="0">
                <a:solidFill>
                  <a:prstClr val="black"/>
                </a:solidFill>
                <a:latin typeface="Times New Roman" panose="02020603050405020304" pitchFamily="18" charset="0"/>
                <a:cs typeface="Times New Roman" panose="02020603050405020304" pitchFamily="18" charset="0"/>
              </a:rPr>
              <a:t>The push operation adds an element to the top of the stack.</a:t>
            </a:r>
            <a:endParaRPr lang="en-IN" sz="2200" dirty="0">
              <a:solidFill>
                <a:prstClr val="black"/>
              </a:solidFill>
              <a:latin typeface="Times New Roman" panose="02020603050405020304" pitchFamily="18" charset="0"/>
              <a:cs typeface="Times New Roman" panose="02020603050405020304" pitchFamily="18" charset="0"/>
            </a:endParaRPr>
          </a:p>
          <a:p>
            <a:pPr lvl="0"/>
            <a:r>
              <a:rPr lang="en-IN" sz="2200" dirty="0">
                <a:solidFill>
                  <a:prstClr val="black"/>
                </a:solidFill>
                <a:latin typeface="Times New Roman" panose="02020603050405020304" pitchFamily="18" charset="0"/>
                <a:cs typeface="Times New Roman" panose="02020603050405020304" pitchFamily="18" charset="0"/>
              </a:rPr>
              <a:t>The pop operation removes the element from the top of the stack.</a:t>
            </a:r>
            <a:endParaRPr lang="en-IN" sz="2200" dirty="0">
              <a:solidFill>
                <a:prstClr val="black"/>
              </a:solidFill>
              <a:latin typeface="Times New Roman" panose="02020603050405020304" pitchFamily="18" charset="0"/>
              <a:cs typeface="Times New Roman" panose="02020603050405020304" pitchFamily="18" charset="0"/>
            </a:endParaRPr>
          </a:p>
          <a:p>
            <a:pPr lvl="0"/>
            <a:r>
              <a:rPr lang="en-IN" sz="2200" dirty="0">
                <a:solidFill>
                  <a:prstClr val="black"/>
                </a:solidFill>
                <a:latin typeface="Times New Roman" panose="02020603050405020304" pitchFamily="18" charset="0"/>
                <a:cs typeface="Times New Roman" panose="02020603050405020304" pitchFamily="18" charset="0"/>
              </a:rPr>
              <a:t>And the peep operation returns the value of the topmost element of the stack (without deleting it).</a:t>
            </a:r>
            <a:endParaRPr lang="en-IN" sz="2200" dirty="0">
              <a:solidFill>
                <a:prstClr val="black"/>
              </a:solidFill>
              <a:latin typeface="Times New Roman" panose="02020603050405020304" pitchFamily="18" charset="0"/>
              <a:cs typeface="Times New Roman" panose="02020603050405020304" pitchFamily="18" charset="0"/>
            </a:endParaRPr>
          </a:p>
          <a:p>
            <a:pPr lvl="0"/>
            <a:r>
              <a:rPr lang="en-IN" sz="2200" dirty="0">
                <a:solidFill>
                  <a:prstClr val="black"/>
                </a:solidFill>
                <a:latin typeface="Times New Roman" panose="02020603050405020304" pitchFamily="18" charset="0"/>
                <a:cs typeface="Times New Roman" panose="02020603050405020304" pitchFamily="18" charset="0"/>
              </a:rPr>
              <a:t>However, before inserting an element in the stack, we must check for overflow conditions.</a:t>
            </a:r>
            <a:endParaRPr lang="en-IN" sz="2200" dirty="0">
              <a:solidFill>
                <a:prstClr val="black"/>
              </a:solidFill>
              <a:latin typeface="Times New Roman" panose="02020603050405020304" pitchFamily="18" charset="0"/>
              <a:cs typeface="Times New Roman" panose="02020603050405020304" pitchFamily="18" charset="0"/>
            </a:endParaRPr>
          </a:p>
          <a:p>
            <a:pPr lvl="0"/>
            <a:r>
              <a:rPr lang="en-IN" sz="2200" dirty="0">
                <a:solidFill>
                  <a:prstClr val="black"/>
                </a:solidFill>
                <a:latin typeface="Times New Roman" panose="02020603050405020304" pitchFamily="18" charset="0"/>
                <a:cs typeface="Times New Roman" panose="02020603050405020304" pitchFamily="18" charset="0"/>
              </a:rPr>
              <a:t>An overflow occurs when we try to insert an element into a stack that is already full.</a:t>
            </a:r>
            <a:endParaRPr lang="en-IN" sz="2200" dirty="0">
              <a:solidFill>
                <a:prstClr val="black"/>
              </a:solidFill>
              <a:latin typeface="Times New Roman" panose="02020603050405020304" pitchFamily="18" charset="0"/>
              <a:cs typeface="Times New Roman" panose="02020603050405020304" pitchFamily="18" charset="0"/>
            </a:endParaRPr>
          </a:p>
          <a:p>
            <a:pPr lvl="0"/>
            <a:r>
              <a:rPr lang="en-IN" sz="2200" dirty="0">
                <a:solidFill>
                  <a:prstClr val="black"/>
                </a:solidFill>
                <a:latin typeface="Times New Roman" panose="02020603050405020304" pitchFamily="18" charset="0"/>
                <a:cs typeface="Times New Roman" panose="02020603050405020304" pitchFamily="18" charset="0"/>
              </a:rPr>
              <a:t>Similarly, before deleting an element from the stack, we must check for underflow conditions.</a:t>
            </a:r>
            <a:endParaRPr lang="en-IN" sz="2200" dirty="0">
              <a:solidFill>
                <a:prstClr val="black"/>
              </a:solidFill>
              <a:latin typeface="Times New Roman" panose="02020603050405020304" pitchFamily="18" charset="0"/>
              <a:cs typeface="Times New Roman" panose="02020603050405020304" pitchFamily="18" charset="0"/>
            </a:endParaRPr>
          </a:p>
          <a:p>
            <a:pPr lvl="0"/>
            <a:r>
              <a:rPr lang="en-IN" sz="2200" dirty="0">
                <a:solidFill>
                  <a:prstClr val="black"/>
                </a:solidFill>
                <a:latin typeface="Times New Roman" panose="02020603050405020304" pitchFamily="18" charset="0"/>
                <a:cs typeface="Times New Roman" panose="02020603050405020304" pitchFamily="18" charset="0"/>
              </a:rPr>
              <a:t>An underflow condition occurs when we try to delete an element from a stack that is already</a:t>
            </a:r>
            <a:endParaRPr lang="en-IN" sz="2200" dirty="0">
              <a:solidFill>
                <a:prstClr val="black"/>
              </a:solidFill>
              <a:latin typeface="Times New Roman" panose="02020603050405020304" pitchFamily="18" charset="0"/>
              <a:cs typeface="Times New Roman" panose="02020603050405020304" pitchFamily="18" charset="0"/>
            </a:endParaRPr>
          </a:p>
          <a:p>
            <a:pPr lvl="0"/>
            <a:r>
              <a:rPr lang="en-IN" sz="2200" dirty="0">
                <a:solidFill>
                  <a:prstClr val="black"/>
                </a:solidFill>
                <a:latin typeface="Times New Roman" panose="02020603050405020304" pitchFamily="18" charset="0"/>
                <a:cs typeface="Times New Roman" panose="02020603050405020304" pitchFamily="18" charset="0"/>
              </a:rPr>
              <a:t>empty.</a:t>
            </a:r>
            <a:endParaRPr lang="en-IN" sz="2200" dirty="0">
              <a:solidFill>
                <a:prstClr val="black"/>
              </a:solidFill>
              <a:latin typeface="Times New Roman" panose="02020603050405020304" pitchFamily="18" charset="0"/>
              <a:cs typeface="Times New Roman" panose="02020603050405020304" pitchFamily="18" charset="0"/>
            </a:endParaRPr>
          </a:p>
          <a:p>
            <a:pPr marL="0" indent="0">
              <a:buNone/>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784976" cy="476672"/>
          </a:xfrm>
        </p:spPr>
        <p:txBody>
          <a:bodyPr>
            <a:normAutofit fontScale="90000"/>
          </a:bodyPr>
          <a:lstStyle/>
          <a:p>
            <a:r>
              <a:rPr lang="en-IN" dirty="0" smtClean="0">
                <a:solidFill>
                  <a:srgbClr val="FF0000"/>
                </a:solidFill>
                <a:latin typeface="Times New Roman" panose="02020603050405020304" pitchFamily="18" charset="0"/>
                <a:cs typeface="Times New Roman" panose="02020603050405020304" pitchFamily="18" charset="0"/>
              </a:rPr>
              <a:t>Queues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512" y="476672"/>
            <a:ext cx="8784976" cy="6192688"/>
          </a:xfrm>
        </p:spPr>
        <p:txBody>
          <a:bodyPr>
            <a:normAutofit fontScale="40000" lnSpcReduction="20000"/>
          </a:bodyPr>
          <a:lstStyle/>
          <a:p>
            <a:pPr algn="just"/>
            <a:r>
              <a:rPr lang="en-IN" sz="5000" dirty="0" smtClean="0">
                <a:latin typeface="Times New Roman" panose="02020603050405020304" pitchFamily="18" charset="0"/>
                <a:cs typeface="Times New Roman" panose="02020603050405020304" pitchFamily="18" charset="0"/>
              </a:rPr>
              <a:t>A </a:t>
            </a:r>
            <a:r>
              <a:rPr lang="en-IN" sz="5000" dirty="0">
                <a:latin typeface="Times New Roman" panose="02020603050405020304" pitchFamily="18" charset="0"/>
                <a:cs typeface="Times New Roman" panose="02020603050405020304" pitchFamily="18" charset="0"/>
              </a:rPr>
              <a:t>queue is a first-in, first-out (FIFO) data structure in which the element that is inserted first </a:t>
            </a:r>
            <a:r>
              <a:rPr lang="en-IN" sz="5000" dirty="0" smtClean="0">
                <a:latin typeface="Times New Roman" panose="02020603050405020304" pitchFamily="18" charset="0"/>
                <a:cs typeface="Times New Roman" panose="02020603050405020304" pitchFamily="18" charset="0"/>
              </a:rPr>
              <a:t>is the </a:t>
            </a:r>
            <a:r>
              <a:rPr lang="en-IN" sz="5000" dirty="0">
                <a:latin typeface="Times New Roman" panose="02020603050405020304" pitchFamily="18" charset="0"/>
                <a:cs typeface="Times New Roman" panose="02020603050405020304" pitchFamily="18" charset="0"/>
              </a:rPr>
              <a:t>first one to be taken </a:t>
            </a:r>
            <a:r>
              <a:rPr lang="en-IN" sz="5000" dirty="0" smtClean="0">
                <a:latin typeface="Times New Roman" panose="02020603050405020304" pitchFamily="18" charset="0"/>
                <a:cs typeface="Times New Roman" panose="02020603050405020304" pitchFamily="18" charset="0"/>
              </a:rPr>
              <a:t>out.</a:t>
            </a:r>
            <a:endParaRPr lang="en-IN" sz="5000" dirty="0" smtClean="0">
              <a:latin typeface="Times New Roman" panose="02020603050405020304" pitchFamily="18" charset="0"/>
              <a:cs typeface="Times New Roman" panose="02020603050405020304" pitchFamily="18" charset="0"/>
            </a:endParaRPr>
          </a:p>
          <a:p>
            <a:pPr algn="just"/>
            <a:r>
              <a:rPr lang="en-IN" sz="5000" dirty="0" smtClean="0">
                <a:latin typeface="Times New Roman" panose="02020603050405020304" pitchFamily="18" charset="0"/>
                <a:cs typeface="Times New Roman" panose="02020603050405020304" pitchFamily="18" charset="0"/>
              </a:rPr>
              <a:t>The </a:t>
            </a:r>
            <a:r>
              <a:rPr lang="en-IN" sz="5000" dirty="0">
                <a:latin typeface="Times New Roman" panose="02020603050405020304" pitchFamily="18" charset="0"/>
                <a:cs typeface="Times New Roman" panose="02020603050405020304" pitchFamily="18" charset="0"/>
              </a:rPr>
              <a:t>elements in a queue are added at one end called the rear </a:t>
            </a:r>
            <a:r>
              <a:rPr lang="en-IN" sz="5000" dirty="0" smtClean="0">
                <a:latin typeface="Times New Roman" panose="02020603050405020304" pitchFamily="18" charset="0"/>
                <a:cs typeface="Times New Roman" panose="02020603050405020304" pitchFamily="18" charset="0"/>
              </a:rPr>
              <a:t>and removed </a:t>
            </a:r>
            <a:r>
              <a:rPr lang="en-IN" sz="5000" dirty="0">
                <a:latin typeface="Times New Roman" panose="02020603050405020304" pitchFamily="18" charset="0"/>
                <a:cs typeface="Times New Roman" panose="02020603050405020304" pitchFamily="18" charset="0"/>
              </a:rPr>
              <a:t>from the other end called the </a:t>
            </a:r>
            <a:r>
              <a:rPr lang="en-IN" sz="5000" dirty="0" smtClean="0">
                <a:latin typeface="Times New Roman" panose="02020603050405020304" pitchFamily="18" charset="0"/>
                <a:cs typeface="Times New Roman" panose="02020603050405020304" pitchFamily="18" charset="0"/>
              </a:rPr>
              <a:t>front.</a:t>
            </a:r>
            <a:endParaRPr lang="en-IN" sz="5000" dirty="0" smtClean="0">
              <a:latin typeface="Times New Roman" panose="02020603050405020304" pitchFamily="18" charset="0"/>
              <a:cs typeface="Times New Roman" panose="02020603050405020304" pitchFamily="18" charset="0"/>
            </a:endParaRPr>
          </a:p>
          <a:p>
            <a:pPr algn="just"/>
            <a:r>
              <a:rPr lang="en-IN" sz="5000" dirty="0" smtClean="0">
                <a:latin typeface="Times New Roman" panose="02020603050405020304" pitchFamily="18" charset="0"/>
                <a:cs typeface="Times New Roman" panose="02020603050405020304" pitchFamily="18" charset="0"/>
              </a:rPr>
              <a:t>Like </a:t>
            </a:r>
            <a:r>
              <a:rPr lang="en-IN" sz="5000" dirty="0">
                <a:latin typeface="Times New Roman" panose="02020603050405020304" pitchFamily="18" charset="0"/>
                <a:cs typeface="Times New Roman" panose="02020603050405020304" pitchFamily="18" charset="0"/>
              </a:rPr>
              <a:t>stacks, queues can be implemented by </a:t>
            </a:r>
            <a:r>
              <a:rPr lang="en-IN" sz="5000" dirty="0" smtClean="0">
                <a:latin typeface="Times New Roman" panose="02020603050405020304" pitchFamily="18" charset="0"/>
                <a:cs typeface="Times New Roman" panose="02020603050405020304" pitchFamily="18" charset="0"/>
              </a:rPr>
              <a:t>using either </a:t>
            </a:r>
            <a:r>
              <a:rPr lang="en-IN" sz="5000" dirty="0">
                <a:latin typeface="Times New Roman" panose="02020603050405020304" pitchFamily="18" charset="0"/>
                <a:cs typeface="Times New Roman" panose="02020603050405020304" pitchFamily="18" charset="0"/>
              </a:rPr>
              <a:t>arrays or linked lists.</a:t>
            </a:r>
            <a:endParaRPr lang="en-IN" sz="5000" dirty="0">
              <a:latin typeface="Times New Roman" panose="02020603050405020304" pitchFamily="18" charset="0"/>
              <a:cs typeface="Times New Roman" panose="02020603050405020304" pitchFamily="18" charset="0"/>
            </a:endParaRPr>
          </a:p>
          <a:p>
            <a:pPr algn="just"/>
            <a:r>
              <a:rPr lang="en-IN" sz="5000" dirty="0">
                <a:latin typeface="Times New Roman" panose="02020603050405020304" pitchFamily="18" charset="0"/>
                <a:cs typeface="Times New Roman" panose="02020603050405020304" pitchFamily="18" charset="0"/>
              </a:rPr>
              <a:t>Every queue has front and rear variables that point to the position from where deletions </a:t>
            </a:r>
            <a:r>
              <a:rPr lang="en-IN" sz="5000" dirty="0" smtClean="0">
                <a:latin typeface="Times New Roman" panose="02020603050405020304" pitchFamily="18" charset="0"/>
                <a:cs typeface="Times New Roman" panose="02020603050405020304" pitchFamily="18" charset="0"/>
              </a:rPr>
              <a:t>and insertions </a:t>
            </a:r>
            <a:r>
              <a:rPr lang="en-IN" sz="5000" dirty="0">
                <a:latin typeface="Times New Roman" panose="02020603050405020304" pitchFamily="18" charset="0"/>
                <a:cs typeface="Times New Roman" panose="02020603050405020304" pitchFamily="18" charset="0"/>
              </a:rPr>
              <a:t>can be done, </a:t>
            </a:r>
            <a:r>
              <a:rPr lang="en-IN" sz="5000" dirty="0" smtClean="0">
                <a:latin typeface="Times New Roman" panose="02020603050405020304" pitchFamily="18" charset="0"/>
                <a:cs typeface="Times New Roman" panose="02020603050405020304" pitchFamily="18" charset="0"/>
              </a:rPr>
              <a:t>respectively.</a:t>
            </a:r>
            <a:endParaRPr lang="en-IN" sz="5000" dirty="0" smtClean="0">
              <a:latin typeface="Times New Roman" panose="02020603050405020304" pitchFamily="18" charset="0"/>
              <a:cs typeface="Times New Roman" panose="02020603050405020304" pitchFamily="18" charset="0"/>
            </a:endParaRPr>
          </a:p>
          <a:p>
            <a:pPr algn="just"/>
            <a:r>
              <a:rPr lang="en-IN" sz="5000" dirty="0" smtClean="0">
                <a:latin typeface="Times New Roman" panose="02020603050405020304" pitchFamily="18" charset="0"/>
                <a:cs typeface="Times New Roman" panose="02020603050405020304" pitchFamily="18" charset="0"/>
              </a:rPr>
              <a:t>Consider </a:t>
            </a:r>
            <a:r>
              <a:rPr lang="en-IN" sz="5000" dirty="0">
                <a:latin typeface="Times New Roman" panose="02020603050405020304" pitchFamily="18" charset="0"/>
                <a:cs typeface="Times New Roman" panose="02020603050405020304" pitchFamily="18" charset="0"/>
              </a:rPr>
              <a:t>the queue shown in </a:t>
            </a:r>
            <a:r>
              <a:rPr lang="en-IN" sz="5000" dirty="0" smtClean="0">
                <a:latin typeface="Times New Roman" panose="02020603050405020304" pitchFamily="18" charset="0"/>
                <a:cs typeface="Times New Roman" panose="02020603050405020304" pitchFamily="18" charset="0"/>
              </a:rPr>
              <a:t>Fig.</a:t>
            </a:r>
            <a:endParaRPr lang="en-IN" sz="5000" dirty="0" smtClean="0">
              <a:latin typeface="Times New Roman" panose="02020603050405020304" pitchFamily="18" charset="0"/>
              <a:cs typeface="Times New Roman" panose="02020603050405020304" pitchFamily="18" charset="0"/>
            </a:endParaRPr>
          </a:p>
          <a:p>
            <a:pPr algn="just"/>
            <a:endParaRPr lang="en-IN" sz="5000" dirty="0" smtClean="0">
              <a:latin typeface="Times New Roman" panose="02020603050405020304" pitchFamily="18" charset="0"/>
              <a:cs typeface="Times New Roman" panose="02020603050405020304" pitchFamily="18" charset="0"/>
            </a:endParaRPr>
          </a:p>
          <a:p>
            <a:endParaRPr lang="en-IN" sz="5000" dirty="0" smtClean="0">
              <a:latin typeface="Times New Roman" panose="02020603050405020304" pitchFamily="18" charset="0"/>
              <a:cs typeface="Times New Roman" panose="02020603050405020304" pitchFamily="18" charset="0"/>
            </a:endParaRPr>
          </a:p>
          <a:p>
            <a:endParaRPr lang="en-IN" sz="5000" dirty="0">
              <a:latin typeface="Times New Roman" panose="02020603050405020304" pitchFamily="18" charset="0"/>
              <a:cs typeface="Times New Roman" panose="02020603050405020304" pitchFamily="18" charset="0"/>
            </a:endParaRPr>
          </a:p>
          <a:p>
            <a:pPr marL="0" indent="0">
              <a:buNone/>
            </a:pPr>
            <a:endParaRPr lang="en-IN" sz="5000" dirty="0">
              <a:latin typeface="Times New Roman" panose="02020603050405020304" pitchFamily="18" charset="0"/>
              <a:cs typeface="Times New Roman" panose="02020603050405020304" pitchFamily="18" charset="0"/>
            </a:endParaRPr>
          </a:p>
          <a:p>
            <a:r>
              <a:rPr lang="en-IN" sz="5000" dirty="0" smtClean="0">
                <a:latin typeface="Times New Roman" panose="02020603050405020304" pitchFamily="18" charset="0"/>
                <a:cs typeface="Times New Roman" panose="02020603050405020304" pitchFamily="18" charset="0"/>
              </a:rPr>
              <a:t>Here</a:t>
            </a:r>
            <a:r>
              <a:rPr lang="en-IN" sz="5000" dirty="0">
                <a:latin typeface="Times New Roman" panose="02020603050405020304" pitchFamily="18" charset="0"/>
                <a:cs typeface="Times New Roman" panose="02020603050405020304" pitchFamily="18" charset="0"/>
              </a:rPr>
              <a:t>, front = 0 and rear = </a:t>
            </a:r>
            <a:r>
              <a:rPr lang="en-IN" sz="5000" dirty="0" smtClean="0">
                <a:latin typeface="Times New Roman" panose="02020603050405020304" pitchFamily="18" charset="0"/>
                <a:cs typeface="Times New Roman" panose="02020603050405020304" pitchFamily="18" charset="0"/>
              </a:rPr>
              <a:t>5.</a:t>
            </a:r>
            <a:endParaRPr lang="en-IN" sz="5000" dirty="0" smtClean="0">
              <a:latin typeface="Times New Roman" panose="02020603050405020304" pitchFamily="18" charset="0"/>
              <a:cs typeface="Times New Roman" panose="02020603050405020304" pitchFamily="18" charset="0"/>
            </a:endParaRPr>
          </a:p>
          <a:p>
            <a:pPr algn="just"/>
            <a:r>
              <a:rPr lang="en-IN" sz="5000" dirty="0" smtClean="0">
                <a:latin typeface="Times New Roman" panose="02020603050405020304" pitchFamily="18" charset="0"/>
                <a:cs typeface="Times New Roman" panose="02020603050405020304" pitchFamily="18" charset="0"/>
              </a:rPr>
              <a:t>If </a:t>
            </a:r>
            <a:r>
              <a:rPr lang="en-IN" sz="5000" dirty="0">
                <a:latin typeface="Times New Roman" panose="02020603050405020304" pitchFamily="18" charset="0"/>
                <a:cs typeface="Times New Roman" panose="02020603050405020304" pitchFamily="18" charset="0"/>
              </a:rPr>
              <a:t>we want to add one more value to the </a:t>
            </a:r>
            <a:r>
              <a:rPr lang="en-IN" sz="5000" dirty="0" smtClean="0">
                <a:latin typeface="Times New Roman" panose="02020603050405020304" pitchFamily="18" charset="0"/>
                <a:cs typeface="Times New Roman" panose="02020603050405020304" pitchFamily="18" charset="0"/>
              </a:rPr>
              <a:t>list, </a:t>
            </a:r>
            <a:r>
              <a:rPr lang="en-IN" sz="5000" dirty="0">
                <a:latin typeface="Times New Roman" panose="02020603050405020304" pitchFamily="18" charset="0"/>
                <a:cs typeface="Times New Roman" panose="02020603050405020304" pitchFamily="18" charset="0"/>
              </a:rPr>
              <a:t>if we want </a:t>
            </a:r>
            <a:r>
              <a:rPr lang="en-IN" sz="5000" dirty="0" smtClean="0">
                <a:latin typeface="Times New Roman" panose="02020603050405020304" pitchFamily="18" charset="0"/>
                <a:cs typeface="Times New Roman" panose="02020603050405020304" pitchFamily="18" charset="0"/>
              </a:rPr>
              <a:t>to add </a:t>
            </a:r>
            <a:r>
              <a:rPr lang="en-IN" sz="5000" dirty="0">
                <a:latin typeface="Times New Roman" panose="02020603050405020304" pitchFamily="18" charset="0"/>
                <a:cs typeface="Times New Roman" panose="02020603050405020304" pitchFamily="18" charset="0"/>
              </a:rPr>
              <a:t>another element with the value 45, then the rear would be incremented by 1 and the </a:t>
            </a:r>
            <a:r>
              <a:rPr lang="en-IN" sz="5000" dirty="0" smtClean="0">
                <a:latin typeface="Times New Roman" panose="02020603050405020304" pitchFamily="18" charset="0"/>
                <a:cs typeface="Times New Roman" panose="02020603050405020304" pitchFamily="18" charset="0"/>
              </a:rPr>
              <a:t>value would </a:t>
            </a:r>
            <a:r>
              <a:rPr lang="en-IN" sz="5000" dirty="0">
                <a:latin typeface="Times New Roman" panose="02020603050405020304" pitchFamily="18" charset="0"/>
                <a:cs typeface="Times New Roman" panose="02020603050405020304" pitchFamily="18" charset="0"/>
              </a:rPr>
              <a:t>be stored at the position pointed by the rear</a:t>
            </a:r>
            <a:r>
              <a:rPr lang="en-IN" sz="5000" dirty="0" smtClean="0">
                <a:latin typeface="Times New Roman" panose="02020603050405020304" pitchFamily="18" charset="0"/>
                <a:cs typeface="Times New Roman" panose="02020603050405020304" pitchFamily="18" charset="0"/>
              </a:rPr>
              <a:t>.</a:t>
            </a:r>
            <a:endParaRPr lang="en-IN" sz="5000" dirty="0" smtClean="0">
              <a:latin typeface="Times New Roman" panose="02020603050405020304" pitchFamily="18" charset="0"/>
              <a:cs typeface="Times New Roman" panose="02020603050405020304" pitchFamily="18" charset="0"/>
            </a:endParaRPr>
          </a:p>
          <a:p>
            <a:pPr lvl="0" algn="just"/>
            <a:r>
              <a:rPr lang="en-IN" sz="5000" dirty="0">
                <a:solidFill>
                  <a:prstClr val="black"/>
                </a:solidFill>
                <a:latin typeface="Times New Roman" panose="02020603050405020304" pitchFamily="18" charset="0"/>
                <a:cs typeface="Times New Roman" panose="02020603050405020304" pitchFamily="18" charset="0"/>
              </a:rPr>
              <a:t>The queue, after the addition, would be as shown in Fig.</a:t>
            </a:r>
            <a:endParaRPr lang="en-IN" sz="5000" dirty="0">
              <a:solidFill>
                <a:prstClr val="black"/>
              </a:solidFill>
              <a:latin typeface="Times New Roman" panose="02020603050405020304" pitchFamily="18" charset="0"/>
              <a:cs typeface="Times New Roman" panose="02020603050405020304" pitchFamily="18" charset="0"/>
            </a:endParaRPr>
          </a:p>
          <a:p>
            <a:pPr algn="just"/>
            <a:endParaRPr lang="en-IN" sz="5000" dirty="0" smtClean="0">
              <a:latin typeface="Times New Roman" panose="02020603050405020304" pitchFamily="18" charset="0"/>
              <a:cs typeface="Times New Roman" panose="02020603050405020304" pitchFamily="18" charset="0"/>
            </a:endParaRPr>
          </a:p>
          <a:p>
            <a:pPr algn="just"/>
            <a:endParaRPr lang="en-IN" sz="5000" dirty="0" smtClean="0">
              <a:latin typeface="Times New Roman" panose="02020603050405020304" pitchFamily="18" charset="0"/>
              <a:cs typeface="Times New Roman" panose="02020603050405020304" pitchFamily="18" charset="0"/>
            </a:endParaRPr>
          </a:p>
          <a:p>
            <a:pPr algn="just"/>
            <a:endParaRPr lang="en-IN" dirty="0" smtClean="0"/>
          </a:p>
          <a:p>
            <a:pPr algn="just"/>
            <a:endParaRPr lang="en-IN" dirty="0"/>
          </a:p>
          <a:p>
            <a:pPr algn="just"/>
            <a:r>
              <a:rPr lang="en-IN" dirty="0" smtClean="0"/>
              <a:t>.</a:t>
            </a:r>
            <a:endParaRPr lang="en-IN" dirty="0" smtClean="0"/>
          </a:p>
          <a:p>
            <a:pPr algn="just"/>
            <a:endParaRPr lang="en-IN" dirty="0"/>
          </a:p>
        </p:txBody>
      </p:sp>
      <p:pic>
        <p:nvPicPr>
          <p:cNvPr id="409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87624" y="5589240"/>
            <a:ext cx="6912768" cy="105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996952"/>
            <a:ext cx="7056784" cy="733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IN" dirty="0">
                <a:solidFill>
                  <a:srgbClr val="FF0000"/>
                </a:solidFill>
                <a:latin typeface="Times New Roman" panose="02020603050405020304" pitchFamily="18" charset="0"/>
                <a:cs typeface="Times New Roman" panose="02020603050405020304" pitchFamily="18" charset="0"/>
              </a:rPr>
              <a:t>Queues</a:t>
            </a:r>
            <a:endParaRPr lang="en-IN" dirty="0"/>
          </a:p>
        </p:txBody>
      </p:sp>
      <p:sp>
        <p:nvSpPr>
          <p:cNvPr id="3" name="Content Placeholder 2"/>
          <p:cNvSpPr>
            <a:spLocks noGrp="1"/>
          </p:cNvSpPr>
          <p:nvPr>
            <p:ph idx="1"/>
          </p:nvPr>
        </p:nvSpPr>
        <p:spPr>
          <a:xfrm>
            <a:off x="457200" y="1124744"/>
            <a:ext cx="8229600" cy="5001419"/>
          </a:xfrm>
        </p:spPr>
        <p:txBody>
          <a:bodyPr>
            <a:normAutofit/>
          </a:bodyPr>
          <a:lstStyle/>
          <a:p>
            <a:pPr lvl="0" algn="just"/>
            <a:endParaRPr lang="en-IN" sz="2400" dirty="0">
              <a:solidFill>
                <a:prstClr val="black"/>
              </a:solidFill>
              <a:latin typeface="Times New Roman" panose="02020603050405020304" pitchFamily="18" charset="0"/>
              <a:cs typeface="Times New Roman" panose="02020603050405020304" pitchFamily="18" charset="0"/>
            </a:endParaRPr>
          </a:p>
          <a:p>
            <a:pPr lvl="0" algn="just"/>
            <a:r>
              <a:rPr lang="en-IN" sz="2400" dirty="0">
                <a:solidFill>
                  <a:prstClr val="black"/>
                </a:solidFill>
                <a:latin typeface="Times New Roman" panose="02020603050405020304" pitchFamily="18" charset="0"/>
                <a:cs typeface="Times New Roman" panose="02020603050405020304" pitchFamily="18" charset="0"/>
              </a:rPr>
              <a:t>Here, front = 0 and rear = 6.</a:t>
            </a:r>
            <a:endParaRPr lang="en-IN" sz="2400" dirty="0">
              <a:solidFill>
                <a:prstClr val="black"/>
              </a:solidFill>
              <a:latin typeface="Times New Roman" panose="02020603050405020304" pitchFamily="18" charset="0"/>
              <a:cs typeface="Times New Roman" panose="02020603050405020304" pitchFamily="18" charset="0"/>
            </a:endParaRPr>
          </a:p>
          <a:p>
            <a:pPr lvl="0" algn="just"/>
            <a:r>
              <a:rPr lang="en-IN" sz="2400" dirty="0">
                <a:solidFill>
                  <a:prstClr val="black"/>
                </a:solidFill>
                <a:latin typeface="Times New Roman" panose="02020603050405020304" pitchFamily="18" charset="0"/>
                <a:cs typeface="Times New Roman" panose="02020603050405020304" pitchFamily="18" charset="0"/>
              </a:rPr>
              <a:t>Every time a new element is to be added, we will repeat the same procedure.</a:t>
            </a:r>
            <a:endParaRPr lang="en-IN" sz="2400" dirty="0">
              <a:solidFill>
                <a:prstClr val="black"/>
              </a:solidFill>
              <a:latin typeface="Times New Roman" panose="02020603050405020304" pitchFamily="18" charset="0"/>
              <a:cs typeface="Times New Roman" panose="02020603050405020304" pitchFamily="18" charset="0"/>
            </a:endParaRPr>
          </a:p>
          <a:p>
            <a:pPr lvl="0" algn="just"/>
            <a:r>
              <a:rPr lang="en-IN" sz="2400" dirty="0">
                <a:solidFill>
                  <a:prstClr val="black"/>
                </a:solidFill>
                <a:latin typeface="Times New Roman" panose="02020603050405020304" pitchFamily="18" charset="0"/>
                <a:cs typeface="Times New Roman" panose="02020603050405020304" pitchFamily="18" charset="0"/>
              </a:rPr>
              <a:t>Now, if we want to delete an element from the queue, then the value of front will be incremented.</a:t>
            </a:r>
            <a:endParaRPr lang="en-IN" sz="2400" dirty="0">
              <a:solidFill>
                <a:prstClr val="black"/>
              </a:solidFill>
              <a:latin typeface="Times New Roman" panose="02020603050405020304" pitchFamily="18" charset="0"/>
              <a:cs typeface="Times New Roman" panose="02020603050405020304" pitchFamily="18" charset="0"/>
            </a:endParaRPr>
          </a:p>
          <a:p>
            <a:pPr lvl="0" algn="just"/>
            <a:r>
              <a:rPr lang="en-IN" sz="2400" dirty="0">
                <a:solidFill>
                  <a:prstClr val="black"/>
                </a:solidFill>
                <a:latin typeface="Times New Roman" panose="02020603050405020304" pitchFamily="18" charset="0"/>
                <a:cs typeface="Times New Roman" panose="02020603050405020304" pitchFamily="18" charset="0"/>
              </a:rPr>
              <a:t>Deletions are done only from this end of the queue.</a:t>
            </a:r>
            <a:endParaRPr lang="en-IN" sz="2400" dirty="0">
              <a:solidFill>
                <a:prstClr val="black"/>
              </a:solidFill>
              <a:latin typeface="Times New Roman" panose="02020603050405020304" pitchFamily="18" charset="0"/>
              <a:cs typeface="Times New Roman" panose="02020603050405020304" pitchFamily="18" charset="0"/>
            </a:endParaRPr>
          </a:p>
          <a:p>
            <a:pPr lvl="0" algn="just"/>
            <a:r>
              <a:rPr lang="en-IN" sz="2400" dirty="0">
                <a:solidFill>
                  <a:prstClr val="black"/>
                </a:solidFill>
                <a:latin typeface="Times New Roman" panose="02020603050405020304" pitchFamily="18" charset="0"/>
                <a:cs typeface="Times New Roman" panose="02020603050405020304" pitchFamily="18" charset="0"/>
              </a:rPr>
              <a:t>The queue after the deletion will be as shown in </a:t>
            </a:r>
            <a:r>
              <a:rPr lang="en-IN" sz="2400" dirty="0" smtClean="0">
                <a:solidFill>
                  <a:prstClr val="black"/>
                </a:solidFill>
                <a:latin typeface="Times New Roman" panose="02020603050405020304" pitchFamily="18" charset="0"/>
                <a:cs typeface="Times New Roman" panose="02020603050405020304" pitchFamily="18" charset="0"/>
              </a:rPr>
              <a:t>Fig</a:t>
            </a:r>
            <a:endParaRPr lang="en-IN" sz="2400" dirty="0" smtClean="0">
              <a:solidFill>
                <a:prstClr val="black"/>
              </a:solidFill>
              <a:latin typeface="Times New Roman" panose="02020603050405020304" pitchFamily="18" charset="0"/>
              <a:cs typeface="Times New Roman" panose="02020603050405020304" pitchFamily="18" charset="0"/>
            </a:endParaRPr>
          </a:p>
          <a:p>
            <a:pPr lvl="0" algn="just"/>
            <a:endParaRPr lang="en-IN" sz="2400" dirty="0">
              <a:latin typeface="Times New Roman" panose="02020603050405020304" pitchFamily="18" charset="0"/>
              <a:cs typeface="Times New Roman" panose="02020603050405020304" pitchFamily="18" charset="0"/>
            </a:endParaRPr>
          </a:p>
        </p:txBody>
      </p:sp>
      <p:pic>
        <p:nvPicPr>
          <p:cNvPr id="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1560" y="4650877"/>
            <a:ext cx="774487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0"/>
            <a:ext cx="8856984" cy="620688"/>
          </a:xfrm>
        </p:spPr>
        <p:txBody>
          <a:bodyPr>
            <a:normAutofit fontScale="90000"/>
          </a:bodyPr>
          <a:lstStyle/>
          <a:p>
            <a:r>
              <a:rPr lang="en-IN" dirty="0" smtClean="0">
                <a:solidFill>
                  <a:srgbClr val="FF0000"/>
                </a:solidFill>
                <a:latin typeface="Times New Roman" panose="02020603050405020304" pitchFamily="18" charset="0"/>
                <a:cs typeface="Times New Roman" panose="02020603050405020304" pitchFamily="18" charset="0"/>
              </a:rPr>
              <a:t>Trees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512" y="548680"/>
            <a:ext cx="8784976" cy="6309320"/>
          </a:xfrm>
        </p:spPr>
        <p:txBody>
          <a:bodyPr>
            <a:noAutofit/>
          </a:bodyPr>
          <a:lstStyle/>
          <a:p>
            <a:pPr algn="just"/>
            <a:r>
              <a:rPr lang="en-IN" sz="2400" dirty="0" smtClean="0">
                <a:latin typeface="Times New Roman" panose="02020603050405020304" pitchFamily="18" charset="0"/>
                <a:cs typeface="Times New Roman" panose="02020603050405020304" pitchFamily="18" charset="0"/>
              </a:rPr>
              <a:t>A </a:t>
            </a:r>
            <a:r>
              <a:rPr lang="en-IN" sz="2400" dirty="0">
                <a:latin typeface="Times New Roman" panose="02020603050405020304" pitchFamily="18" charset="0"/>
                <a:cs typeface="Times New Roman" panose="02020603050405020304" pitchFamily="18" charset="0"/>
              </a:rPr>
              <a:t>tree is a non-linear data structure which consists of a collection of nodes arranged in a </a:t>
            </a:r>
            <a:r>
              <a:rPr lang="en-IN" sz="2400" dirty="0" smtClean="0">
                <a:latin typeface="Times New Roman" panose="02020603050405020304" pitchFamily="18" charset="0"/>
                <a:cs typeface="Times New Roman" panose="02020603050405020304" pitchFamily="18" charset="0"/>
              </a:rPr>
              <a:t>hierarchical order.</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One </a:t>
            </a:r>
            <a:r>
              <a:rPr lang="en-IN" sz="2400" dirty="0">
                <a:latin typeface="Times New Roman" panose="02020603050405020304" pitchFamily="18" charset="0"/>
                <a:cs typeface="Times New Roman" panose="02020603050405020304" pitchFamily="18" charset="0"/>
              </a:rPr>
              <a:t>of the nodes is designated as the root node, and the remaining nodes can be </a:t>
            </a:r>
            <a:r>
              <a:rPr lang="en-IN" sz="2400" dirty="0" smtClean="0">
                <a:latin typeface="Times New Roman" panose="02020603050405020304" pitchFamily="18" charset="0"/>
                <a:cs typeface="Times New Roman" panose="02020603050405020304" pitchFamily="18" charset="0"/>
              </a:rPr>
              <a:t>partitioned into </a:t>
            </a:r>
            <a:r>
              <a:rPr lang="en-IN" sz="2400" dirty="0">
                <a:latin typeface="Times New Roman" panose="02020603050405020304" pitchFamily="18" charset="0"/>
                <a:cs typeface="Times New Roman" panose="02020603050405020304" pitchFamily="18" charset="0"/>
              </a:rPr>
              <a:t>disjoint sets such that each set is a sub-tree of the root</a:t>
            </a:r>
            <a:r>
              <a:rPr lang="en-IN" sz="2400" dirty="0" smtClean="0">
                <a:latin typeface="Times New Roman" panose="02020603050405020304" pitchFamily="18" charset="0"/>
                <a:cs typeface="Times New Roman" panose="02020603050405020304" pitchFamily="18" charset="0"/>
              </a:rPr>
              <a:t>.</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simplest form of a tree is a binary </a:t>
            </a:r>
            <a:r>
              <a:rPr lang="en-IN" sz="2400" dirty="0" smtClean="0">
                <a:latin typeface="Times New Roman" panose="02020603050405020304" pitchFamily="18" charset="0"/>
                <a:cs typeface="Times New Roman" panose="02020603050405020304" pitchFamily="18" charset="0"/>
              </a:rPr>
              <a:t>tree.</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A </a:t>
            </a:r>
            <a:r>
              <a:rPr lang="en-IN" sz="2400" dirty="0">
                <a:latin typeface="Times New Roman" panose="02020603050405020304" pitchFamily="18" charset="0"/>
                <a:cs typeface="Times New Roman" panose="02020603050405020304" pitchFamily="18" charset="0"/>
              </a:rPr>
              <a:t>binary tree consists of a root node and left </a:t>
            </a:r>
            <a:r>
              <a:rPr lang="en-IN" sz="2400" dirty="0" smtClean="0">
                <a:latin typeface="Times New Roman" panose="02020603050405020304" pitchFamily="18" charset="0"/>
                <a:cs typeface="Times New Roman" panose="02020603050405020304" pitchFamily="18" charset="0"/>
              </a:rPr>
              <a:t>and right </a:t>
            </a:r>
            <a:r>
              <a:rPr lang="en-IN" sz="2400" dirty="0">
                <a:latin typeface="Times New Roman" panose="02020603050405020304" pitchFamily="18" charset="0"/>
                <a:cs typeface="Times New Roman" panose="02020603050405020304" pitchFamily="18" charset="0"/>
              </a:rPr>
              <a:t>sub-trees, where both sub-trees are also binary </a:t>
            </a:r>
            <a:r>
              <a:rPr lang="en-IN" sz="2400" dirty="0" smtClean="0">
                <a:latin typeface="Times New Roman" panose="02020603050405020304" pitchFamily="18" charset="0"/>
                <a:cs typeface="Times New Roman" panose="02020603050405020304" pitchFamily="18" charset="0"/>
              </a:rPr>
              <a:t>trees.</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Each </a:t>
            </a:r>
            <a:r>
              <a:rPr lang="en-IN" sz="2400" dirty="0">
                <a:latin typeface="Times New Roman" panose="02020603050405020304" pitchFamily="18" charset="0"/>
                <a:cs typeface="Times New Roman" panose="02020603050405020304" pitchFamily="18" charset="0"/>
              </a:rPr>
              <a:t>node contains a data element, </a:t>
            </a:r>
            <a:r>
              <a:rPr lang="en-IN" sz="2400" dirty="0" smtClean="0">
                <a:latin typeface="Times New Roman" panose="02020603050405020304" pitchFamily="18" charset="0"/>
                <a:cs typeface="Times New Roman" panose="02020603050405020304" pitchFamily="18" charset="0"/>
              </a:rPr>
              <a:t>a left </a:t>
            </a:r>
            <a:r>
              <a:rPr lang="en-IN" sz="2400" dirty="0">
                <a:latin typeface="Times New Roman" panose="02020603050405020304" pitchFamily="18" charset="0"/>
                <a:cs typeface="Times New Roman" panose="02020603050405020304" pitchFamily="18" charset="0"/>
              </a:rPr>
              <a:t>pointer which points to the left sub-tree, and a right pointer which points to the right sub-tree.</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The root element is the topmost node which is pointed by a ‘root’ </a:t>
            </a:r>
            <a:r>
              <a:rPr lang="en-IN" sz="2400" dirty="0" smtClean="0">
                <a:latin typeface="Times New Roman" panose="02020603050405020304" pitchFamily="18" charset="0"/>
                <a:cs typeface="Times New Roman" panose="02020603050405020304" pitchFamily="18" charset="0"/>
              </a:rPr>
              <a:t>pointer.</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If </a:t>
            </a:r>
            <a:r>
              <a:rPr lang="en-IN" sz="2400" dirty="0">
                <a:latin typeface="Times New Roman" panose="02020603050405020304" pitchFamily="18" charset="0"/>
                <a:cs typeface="Times New Roman" panose="02020603050405020304" pitchFamily="18" charset="0"/>
              </a:rPr>
              <a:t>root = NULL then </a:t>
            </a:r>
            <a:r>
              <a:rPr lang="en-IN" sz="2400" dirty="0" smtClean="0">
                <a:latin typeface="Times New Roman" panose="02020603050405020304" pitchFamily="18" charset="0"/>
                <a:cs typeface="Times New Roman" panose="02020603050405020304" pitchFamily="18" charset="0"/>
              </a:rPr>
              <a:t>the tree </a:t>
            </a:r>
            <a:r>
              <a:rPr lang="en-IN" sz="2400" dirty="0">
                <a:latin typeface="Times New Roman" panose="02020603050405020304" pitchFamily="18" charset="0"/>
                <a:cs typeface="Times New Roman" panose="02020603050405020304" pitchFamily="18" charset="0"/>
              </a:rPr>
              <a:t>is empty.</a:t>
            </a:r>
            <a:endParaRPr lang="en-IN" sz="24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266"/>
            <a:ext cx="8229600" cy="634082"/>
          </a:xfrm>
        </p:spPr>
        <p:txBody>
          <a:bodyPr>
            <a:normAutofit fontScale="90000"/>
          </a:bodyPr>
          <a:lstStyle/>
          <a:p>
            <a:r>
              <a:rPr lang="en-IN" dirty="0">
                <a:solidFill>
                  <a:srgbClr val="FF0000"/>
                </a:solidFill>
                <a:latin typeface="Times New Roman" panose="02020603050405020304" pitchFamily="18" charset="0"/>
                <a:cs typeface="Times New Roman" panose="02020603050405020304" pitchFamily="18" charset="0"/>
              </a:rPr>
              <a:t>Trees</a:t>
            </a:r>
            <a:endParaRPr lang="en-IN" dirty="0"/>
          </a:p>
        </p:txBody>
      </p:sp>
      <p:sp>
        <p:nvSpPr>
          <p:cNvPr id="3" name="Content Placeholder 2"/>
          <p:cNvSpPr>
            <a:spLocks noGrp="1"/>
          </p:cNvSpPr>
          <p:nvPr>
            <p:ph idx="1"/>
          </p:nvPr>
        </p:nvSpPr>
        <p:spPr>
          <a:xfrm>
            <a:off x="457200" y="764704"/>
            <a:ext cx="8229600" cy="5904656"/>
          </a:xfrm>
        </p:spPr>
        <p:txBody>
          <a:bodyPr>
            <a:normAutofit/>
          </a:bodyPr>
          <a:lstStyle/>
          <a:p>
            <a:pPr lvl="0" algn="just"/>
            <a:endParaRPr lang="en-IN" sz="2200" dirty="0" smtClean="0">
              <a:solidFill>
                <a:prstClr val="black"/>
              </a:solidFill>
              <a:latin typeface="Times New Roman" panose="02020603050405020304" pitchFamily="18" charset="0"/>
              <a:cs typeface="Times New Roman" panose="02020603050405020304" pitchFamily="18" charset="0"/>
            </a:endParaRPr>
          </a:p>
          <a:p>
            <a:pPr lvl="0" algn="just"/>
            <a:endParaRPr lang="en-IN" sz="2200" dirty="0" smtClean="0">
              <a:solidFill>
                <a:prstClr val="black"/>
              </a:solidFill>
              <a:latin typeface="Times New Roman" panose="02020603050405020304" pitchFamily="18" charset="0"/>
              <a:cs typeface="Times New Roman" panose="02020603050405020304" pitchFamily="18" charset="0"/>
            </a:endParaRPr>
          </a:p>
          <a:p>
            <a:pPr lvl="0" algn="just"/>
            <a:endParaRPr lang="en-IN" sz="2200" dirty="0">
              <a:solidFill>
                <a:prstClr val="black"/>
              </a:solidFill>
              <a:latin typeface="Times New Roman" panose="02020603050405020304" pitchFamily="18" charset="0"/>
              <a:cs typeface="Times New Roman" panose="02020603050405020304" pitchFamily="18" charset="0"/>
            </a:endParaRPr>
          </a:p>
          <a:p>
            <a:pPr lvl="0" algn="just"/>
            <a:endParaRPr lang="en-IN" sz="2200" dirty="0" smtClean="0">
              <a:solidFill>
                <a:prstClr val="black"/>
              </a:solidFill>
              <a:latin typeface="Times New Roman" panose="02020603050405020304" pitchFamily="18" charset="0"/>
              <a:cs typeface="Times New Roman" panose="02020603050405020304" pitchFamily="18" charset="0"/>
            </a:endParaRPr>
          </a:p>
          <a:p>
            <a:pPr lvl="0" algn="just"/>
            <a:endParaRPr lang="en-IN" sz="2200" dirty="0">
              <a:solidFill>
                <a:prstClr val="black"/>
              </a:solidFill>
              <a:latin typeface="Times New Roman" panose="02020603050405020304" pitchFamily="18" charset="0"/>
              <a:cs typeface="Times New Roman" panose="02020603050405020304" pitchFamily="18" charset="0"/>
            </a:endParaRPr>
          </a:p>
          <a:p>
            <a:pPr lvl="0" algn="just"/>
            <a:endParaRPr lang="en-IN" sz="2200" dirty="0" smtClean="0">
              <a:solidFill>
                <a:prstClr val="black"/>
              </a:solidFill>
              <a:latin typeface="Times New Roman" panose="02020603050405020304" pitchFamily="18" charset="0"/>
              <a:cs typeface="Times New Roman" panose="02020603050405020304" pitchFamily="18" charset="0"/>
            </a:endParaRPr>
          </a:p>
          <a:p>
            <a:pPr lvl="0" algn="just"/>
            <a:endParaRPr lang="en-IN" sz="2200" dirty="0" smtClean="0">
              <a:solidFill>
                <a:prstClr val="black"/>
              </a:solidFill>
              <a:latin typeface="Times New Roman" panose="02020603050405020304" pitchFamily="18" charset="0"/>
              <a:cs typeface="Times New Roman" panose="02020603050405020304" pitchFamily="18" charset="0"/>
            </a:endParaRPr>
          </a:p>
          <a:p>
            <a:pPr lvl="0" algn="just"/>
            <a:r>
              <a:rPr lang="en-IN" sz="2200" dirty="0" smtClean="0">
                <a:solidFill>
                  <a:prstClr val="black"/>
                </a:solidFill>
                <a:latin typeface="Times New Roman" panose="02020603050405020304" pitchFamily="18" charset="0"/>
                <a:cs typeface="Times New Roman" panose="02020603050405020304" pitchFamily="18" charset="0"/>
              </a:rPr>
              <a:t>Figure </a:t>
            </a:r>
            <a:r>
              <a:rPr lang="en-IN" sz="2200" dirty="0">
                <a:solidFill>
                  <a:prstClr val="black"/>
                </a:solidFill>
                <a:latin typeface="Times New Roman" panose="02020603050405020304" pitchFamily="18" charset="0"/>
                <a:cs typeface="Times New Roman" panose="02020603050405020304" pitchFamily="18" charset="0"/>
              </a:rPr>
              <a:t>shows a binary tree, where R is the root node and T1 and T2 are the left and right subtrees of R.</a:t>
            </a:r>
            <a:endParaRPr lang="en-IN" sz="2200" dirty="0">
              <a:solidFill>
                <a:prstClr val="black"/>
              </a:solidFill>
              <a:latin typeface="Times New Roman" panose="02020603050405020304" pitchFamily="18" charset="0"/>
              <a:cs typeface="Times New Roman" panose="02020603050405020304" pitchFamily="18" charset="0"/>
            </a:endParaRPr>
          </a:p>
          <a:p>
            <a:pPr lvl="0" algn="just"/>
            <a:r>
              <a:rPr lang="en-IN" sz="2200" dirty="0">
                <a:solidFill>
                  <a:prstClr val="black"/>
                </a:solidFill>
                <a:latin typeface="Times New Roman" panose="02020603050405020304" pitchFamily="18" charset="0"/>
                <a:cs typeface="Times New Roman" panose="02020603050405020304" pitchFamily="18" charset="0"/>
              </a:rPr>
              <a:t>If T1 is non-empty, then T1 is said to be the left successor of R.</a:t>
            </a:r>
            <a:endParaRPr lang="en-IN" sz="2200" dirty="0">
              <a:solidFill>
                <a:prstClr val="black"/>
              </a:solidFill>
              <a:latin typeface="Times New Roman" panose="02020603050405020304" pitchFamily="18" charset="0"/>
              <a:cs typeface="Times New Roman" panose="02020603050405020304" pitchFamily="18" charset="0"/>
            </a:endParaRPr>
          </a:p>
          <a:p>
            <a:pPr lvl="0" algn="just"/>
            <a:r>
              <a:rPr lang="en-IN" sz="2200" dirty="0">
                <a:solidFill>
                  <a:prstClr val="black"/>
                </a:solidFill>
                <a:latin typeface="Times New Roman" panose="02020603050405020304" pitchFamily="18" charset="0"/>
                <a:cs typeface="Times New Roman" panose="02020603050405020304" pitchFamily="18" charset="0"/>
              </a:rPr>
              <a:t>Likewise, if T2 is non-empty, then it is called the right successor of R.</a:t>
            </a:r>
            <a:endParaRPr lang="en-IN" sz="2200" dirty="0">
              <a:solidFill>
                <a:prstClr val="black"/>
              </a:solidFill>
              <a:latin typeface="Times New Roman" panose="02020603050405020304" pitchFamily="18" charset="0"/>
              <a:cs typeface="Times New Roman" panose="02020603050405020304" pitchFamily="18" charset="0"/>
            </a:endParaRPr>
          </a:p>
          <a:p>
            <a:endParaRPr lang="en-IN" dirty="0"/>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87824" y="764704"/>
            <a:ext cx="2923136" cy="2600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0"/>
            <a:ext cx="8856984" cy="764704"/>
          </a:xfrm>
        </p:spPr>
        <p:txBody>
          <a:bodyPr>
            <a:normAutofit/>
          </a:bodyPr>
          <a:lstStyle/>
          <a:p>
            <a:r>
              <a:rPr lang="en-IN" dirty="0" smtClean="0">
                <a:solidFill>
                  <a:srgbClr val="FF0000"/>
                </a:solidFill>
                <a:latin typeface="Times New Roman" panose="02020603050405020304" pitchFamily="18" charset="0"/>
                <a:cs typeface="Times New Roman" panose="02020603050405020304" pitchFamily="18" charset="0"/>
              </a:rPr>
              <a:t>Graphs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512" y="1124744"/>
            <a:ext cx="8784976" cy="5616624"/>
          </a:xfrm>
        </p:spPr>
        <p:txBody>
          <a:bodyPr>
            <a:normAutofit/>
          </a:bodyPr>
          <a:lstStyle/>
          <a:p>
            <a:pPr algn="just"/>
            <a:r>
              <a:rPr lang="en-IN" sz="2400" dirty="0" smtClean="0">
                <a:latin typeface="Times New Roman" panose="02020603050405020304" pitchFamily="18" charset="0"/>
                <a:cs typeface="Times New Roman" panose="02020603050405020304" pitchFamily="18" charset="0"/>
              </a:rPr>
              <a:t>A </a:t>
            </a:r>
            <a:r>
              <a:rPr lang="en-IN" sz="2400" dirty="0">
                <a:latin typeface="Times New Roman" panose="02020603050405020304" pitchFamily="18" charset="0"/>
                <a:cs typeface="Times New Roman" panose="02020603050405020304" pitchFamily="18" charset="0"/>
              </a:rPr>
              <a:t>graph is a non-linear data structure which is a collection of </a:t>
            </a:r>
            <a:r>
              <a:rPr lang="en-IN" sz="2400" i="1" dirty="0">
                <a:latin typeface="Times New Roman" panose="02020603050405020304" pitchFamily="18" charset="0"/>
                <a:cs typeface="Times New Roman" panose="02020603050405020304" pitchFamily="18" charset="0"/>
              </a:rPr>
              <a:t>vertices </a:t>
            </a:r>
            <a:r>
              <a:rPr lang="en-IN" sz="2400" dirty="0">
                <a:latin typeface="Times New Roman" panose="02020603050405020304" pitchFamily="18" charset="0"/>
                <a:cs typeface="Times New Roman" panose="02020603050405020304" pitchFamily="18" charset="0"/>
              </a:rPr>
              <a:t>(</a:t>
            </a:r>
            <a:r>
              <a:rPr lang="en-IN" sz="2400" dirty="0" smtClean="0">
                <a:latin typeface="Times New Roman" panose="02020603050405020304" pitchFamily="18" charset="0"/>
                <a:cs typeface="Times New Roman" panose="02020603050405020304" pitchFamily="18" charset="0"/>
              </a:rPr>
              <a:t>also called </a:t>
            </a:r>
            <a:r>
              <a:rPr lang="en-IN" sz="2400" i="1" dirty="0">
                <a:latin typeface="Times New Roman" panose="02020603050405020304" pitchFamily="18" charset="0"/>
                <a:cs typeface="Times New Roman" panose="02020603050405020304" pitchFamily="18" charset="0"/>
              </a:rPr>
              <a:t>nodes</a:t>
            </a:r>
            <a:r>
              <a:rPr lang="en-IN" sz="2400" dirty="0">
                <a:latin typeface="Times New Roman" panose="02020603050405020304" pitchFamily="18" charset="0"/>
                <a:cs typeface="Times New Roman" panose="02020603050405020304" pitchFamily="18" charset="0"/>
              </a:rPr>
              <a:t>) and </a:t>
            </a:r>
            <a:r>
              <a:rPr lang="en-IN" sz="2400" i="1" dirty="0">
                <a:latin typeface="Times New Roman" panose="02020603050405020304" pitchFamily="18" charset="0"/>
                <a:cs typeface="Times New Roman" panose="02020603050405020304" pitchFamily="18" charset="0"/>
              </a:rPr>
              <a:t>edges </a:t>
            </a:r>
            <a:r>
              <a:rPr lang="en-IN" sz="2400" dirty="0">
                <a:latin typeface="Times New Roman" panose="02020603050405020304" pitchFamily="18" charset="0"/>
                <a:cs typeface="Times New Roman" panose="02020603050405020304" pitchFamily="18" charset="0"/>
              </a:rPr>
              <a:t>that connect these </a:t>
            </a:r>
            <a:r>
              <a:rPr lang="en-IN" sz="2400" dirty="0" smtClean="0">
                <a:latin typeface="Times New Roman" panose="02020603050405020304" pitchFamily="18" charset="0"/>
                <a:cs typeface="Times New Roman" panose="02020603050405020304" pitchFamily="18" charset="0"/>
              </a:rPr>
              <a:t>vertices.</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A </a:t>
            </a:r>
            <a:r>
              <a:rPr lang="en-IN" sz="2400" dirty="0">
                <a:latin typeface="Times New Roman" panose="02020603050405020304" pitchFamily="18" charset="0"/>
                <a:cs typeface="Times New Roman" panose="02020603050405020304" pitchFamily="18" charset="0"/>
              </a:rPr>
              <a:t>graph is often </a:t>
            </a:r>
            <a:r>
              <a:rPr lang="en-IN" sz="2400" dirty="0" smtClean="0">
                <a:latin typeface="Times New Roman" panose="02020603050405020304" pitchFamily="18" charset="0"/>
                <a:cs typeface="Times New Roman" panose="02020603050405020304" pitchFamily="18" charset="0"/>
              </a:rPr>
              <a:t>viewed as </a:t>
            </a:r>
            <a:r>
              <a:rPr lang="en-IN" sz="2400" dirty="0">
                <a:latin typeface="Times New Roman" panose="02020603050405020304" pitchFamily="18" charset="0"/>
                <a:cs typeface="Times New Roman" panose="02020603050405020304" pitchFamily="18" charset="0"/>
              </a:rPr>
              <a:t>a generalization of the tree structure, where instead of a purely parent-to-child </a:t>
            </a:r>
            <a:r>
              <a:rPr lang="en-IN" sz="2400" dirty="0" smtClean="0">
                <a:latin typeface="Times New Roman" panose="02020603050405020304" pitchFamily="18" charset="0"/>
                <a:cs typeface="Times New Roman" panose="02020603050405020304" pitchFamily="18" charset="0"/>
              </a:rPr>
              <a:t>relationship between </a:t>
            </a:r>
            <a:r>
              <a:rPr lang="en-IN" sz="2400" dirty="0">
                <a:latin typeface="Times New Roman" panose="02020603050405020304" pitchFamily="18" charset="0"/>
                <a:cs typeface="Times New Roman" panose="02020603050405020304" pitchFamily="18" charset="0"/>
              </a:rPr>
              <a:t>tree nodes, any kind of complex relationships between the nodes can exist.</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In a tree structure, nodes can have any number of children but only one parent, a graph on </a:t>
            </a:r>
            <a:r>
              <a:rPr lang="en-IN" sz="2400" dirty="0" smtClean="0">
                <a:latin typeface="Times New Roman" panose="02020603050405020304" pitchFamily="18" charset="0"/>
                <a:cs typeface="Times New Roman" panose="02020603050405020304" pitchFamily="18" charset="0"/>
              </a:rPr>
              <a:t>the other </a:t>
            </a:r>
            <a:r>
              <a:rPr lang="en-IN" sz="2400" dirty="0">
                <a:latin typeface="Times New Roman" panose="02020603050405020304" pitchFamily="18" charset="0"/>
                <a:cs typeface="Times New Roman" panose="02020603050405020304" pitchFamily="18" charset="0"/>
              </a:rPr>
              <a:t>hand relaxes all such kinds of </a:t>
            </a:r>
            <a:r>
              <a:rPr lang="en-IN" sz="2400" dirty="0" smtClean="0">
                <a:latin typeface="Times New Roman" panose="02020603050405020304" pitchFamily="18" charset="0"/>
                <a:cs typeface="Times New Roman" panose="02020603050405020304" pitchFamily="18" charset="0"/>
              </a:rPr>
              <a:t>restrictions.</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Figure shows </a:t>
            </a:r>
            <a:r>
              <a:rPr lang="en-IN" sz="2400" dirty="0">
                <a:latin typeface="Times New Roman" panose="02020603050405020304" pitchFamily="18" charset="0"/>
                <a:cs typeface="Times New Roman" panose="02020603050405020304" pitchFamily="18" charset="0"/>
              </a:rPr>
              <a:t>a graph with five nodes</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03848" y="5024989"/>
            <a:ext cx="3312368" cy="1833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692696"/>
          </a:xfrm>
        </p:spPr>
        <p:txBody>
          <a:bodyPr>
            <a:normAutofit fontScale="90000"/>
          </a:bodyPr>
          <a:lstStyle/>
          <a:p>
            <a:r>
              <a:rPr lang="en-IN" dirty="0">
                <a:solidFill>
                  <a:srgbClr val="FF0000"/>
                </a:solidFill>
                <a:latin typeface="Times New Roman" panose="02020603050405020304" pitchFamily="18" charset="0"/>
                <a:cs typeface="Times New Roman" panose="02020603050405020304" pitchFamily="18" charset="0"/>
              </a:rPr>
              <a:t>Graphs</a:t>
            </a:r>
            <a:endParaRPr lang="en-IN" dirty="0"/>
          </a:p>
        </p:txBody>
      </p:sp>
      <p:sp>
        <p:nvSpPr>
          <p:cNvPr id="3" name="Content Placeholder 2"/>
          <p:cNvSpPr>
            <a:spLocks noGrp="1"/>
          </p:cNvSpPr>
          <p:nvPr>
            <p:ph idx="1"/>
          </p:nvPr>
        </p:nvSpPr>
        <p:spPr>
          <a:xfrm>
            <a:off x="457200" y="692696"/>
            <a:ext cx="8229600" cy="6048672"/>
          </a:xfrm>
        </p:spPr>
        <p:txBody>
          <a:bodyPr/>
          <a:lstStyle/>
          <a:p>
            <a:pPr lvl="0" algn="just"/>
            <a:r>
              <a:rPr lang="en-IN" sz="2200" dirty="0">
                <a:solidFill>
                  <a:prstClr val="black"/>
                </a:solidFill>
                <a:latin typeface="Times New Roman" panose="02020603050405020304" pitchFamily="18" charset="0"/>
                <a:cs typeface="Times New Roman" panose="02020603050405020304" pitchFamily="18" charset="0"/>
              </a:rPr>
              <a:t>A node in the graph may represent a city and the edges connecting the nodes can represent roads.</a:t>
            </a:r>
            <a:endParaRPr lang="en-IN" sz="2200" dirty="0">
              <a:solidFill>
                <a:prstClr val="black"/>
              </a:solidFill>
              <a:latin typeface="Times New Roman" panose="02020603050405020304" pitchFamily="18" charset="0"/>
              <a:cs typeface="Times New Roman" panose="02020603050405020304" pitchFamily="18" charset="0"/>
            </a:endParaRPr>
          </a:p>
          <a:p>
            <a:pPr lvl="0" algn="just"/>
            <a:r>
              <a:rPr lang="en-IN" sz="2200" dirty="0">
                <a:solidFill>
                  <a:prstClr val="black"/>
                </a:solidFill>
                <a:latin typeface="Times New Roman" panose="02020603050405020304" pitchFamily="18" charset="0"/>
                <a:cs typeface="Times New Roman" panose="02020603050405020304" pitchFamily="18" charset="0"/>
              </a:rPr>
              <a:t>A graph can also be used to represent a computer network where the nodes are workstations and the edges are the network connections.</a:t>
            </a:r>
            <a:endParaRPr lang="en-IN" sz="2200" dirty="0">
              <a:solidFill>
                <a:prstClr val="black"/>
              </a:solidFill>
              <a:latin typeface="Times New Roman" panose="02020603050405020304" pitchFamily="18" charset="0"/>
              <a:cs typeface="Times New Roman" panose="02020603050405020304" pitchFamily="18" charset="0"/>
            </a:endParaRPr>
          </a:p>
          <a:p>
            <a:pPr lvl="0" algn="just"/>
            <a:r>
              <a:rPr lang="en-IN" sz="2200" dirty="0">
                <a:solidFill>
                  <a:prstClr val="black"/>
                </a:solidFill>
                <a:latin typeface="Times New Roman" panose="02020603050405020304" pitchFamily="18" charset="0"/>
                <a:cs typeface="Times New Roman" panose="02020603050405020304" pitchFamily="18" charset="0"/>
              </a:rPr>
              <a:t>Graphs have so many applications in computer science and mathematics that several algorithms have been written to perform the standard graph operations, such as searching the graph and finding the shortest path between the nodes of a graph.</a:t>
            </a:r>
            <a:endParaRPr lang="en-IN" sz="2200" dirty="0">
              <a:solidFill>
                <a:prstClr val="black"/>
              </a:solidFill>
              <a:latin typeface="Times New Roman" panose="02020603050405020304" pitchFamily="18" charset="0"/>
              <a:cs typeface="Times New Roman" panose="02020603050405020304" pitchFamily="18" charset="0"/>
            </a:endParaRPr>
          </a:p>
          <a:p>
            <a:pPr lvl="0" algn="just"/>
            <a:r>
              <a:rPr lang="en-IN" sz="2200" dirty="0">
                <a:solidFill>
                  <a:prstClr val="black"/>
                </a:solidFill>
                <a:latin typeface="Times New Roman" panose="02020603050405020304" pitchFamily="18" charset="0"/>
                <a:cs typeface="Times New Roman" panose="02020603050405020304" pitchFamily="18" charset="0"/>
              </a:rPr>
              <a:t>Note that unlike trees, graphs do not have any root node.</a:t>
            </a:r>
            <a:endParaRPr lang="en-IN" sz="2200" dirty="0">
              <a:solidFill>
                <a:prstClr val="black"/>
              </a:solidFill>
              <a:latin typeface="Times New Roman" panose="02020603050405020304" pitchFamily="18" charset="0"/>
              <a:cs typeface="Times New Roman" panose="02020603050405020304" pitchFamily="18" charset="0"/>
            </a:endParaRPr>
          </a:p>
          <a:p>
            <a:pPr lvl="0" algn="just"/>
            <a:r>
              <a:rPr lang="en-IN" sz="2200" dirty="0">
                <a:solidFill>
                  <a:prstClr val="black"/>
                </a:solidFill>
                <a:latin typeface="Times New Roman" panose="02020603050405020304" pitchFamily="18" charset="0"/>
                <a:cs typeface="Times New Roman" panose="02020603050405020304" pitchFamily="18" charset="0"/>
              </a:rPr>
              <a:t>Rather, every node in the graph can be connected with every another node in the graph.</a:t>
            </a:r>
            <a:endParaRPr lang="en-IN" sz="2200" dirty="0">
              <a:solidFill>
                <a:prstClr val="black"/>
              </a:solidFill>
              <a:latin typeface="Times New Roman" panose="02020603050405020304" pitchFamily="18" charset="0"/>
              <a:cs typeface="Times New Roman" panose="02020603050405020304" pitchFamily="18" charset="0"/>
            </a:endParaRPr>
          </a:p>
          <a:p>
            <a:pPr lvl="0" algn="just"/>
            <a:r>
              <a:rPr lang="en-IN" sz="2200" dirty="0">
                <a:solidFill>
                  <a:prstClr val="black"/>
                </a:solidFill>
                <a:latin typeface="Times New Roman" panose="02020603050405020304" pitchFamily="18" charset="0"/>
                <a:cs typeface="Times New Roman" panose="02020603050405020304" pitchFamily="18" charset="0"/>
              </a:rPr>
              <a:t>When two nodes are connected via an edge, the two nodes are known as </a:t>
            </a:r>
            <a:r>
              <a:rPr lang="en-IN" sz="2200" i="1" dirty="0">
                <a:solidFill>
                  <a:prstClr val="black"/>
                </a:solidFill>
                <a:latin typeface="Times New Roman" panose="02020603050405020304" pitchFamily="18" charset="0"/>
                <a:cs typeface="Times New Roman" panose="02020603050405020304" pitchFamily="18" charset="0"/>
              </a:rPr>
              <a:t>neighbours</a:t>
            </a:r>
            <a:r>
              <a:rPr lang="en-IN" sz="2200" dirty="0">
                <a:solidFill>
                  <a:prstClr val="black"/>
                </a:solidFill>
                <a:latin typeface="Times New Roman" panose="02020603050405020304" pitchFamily="18" charset="0"/>
                <a:cs typeface="Times New Roman" panose="02020603050405020304" pitchFamily="18" charset="0"/>
              </a:rPr>
              <a:t>.</a:t>
            </a:r>
            <a:endParaRPr lang="en-IN" sz="2200" dirty="0">
              <a:solidFill>
                <a:prstClr val="black"/>
              </a:solidFill>
              <a:latin typeface="Times New Roman" panose="02020603050405020304" pitchFamily="18" charset="0"/>
              <a:cs typeface="Times New Roman" panose="02020603050405020304" pitchFamily="18" charset="0"/>
            </a:endParaRPr>
          </a:p>
          <a:p>
            <a:pPr lvl="0" algn="just"/>
            <a:r>
              <a:rPr lang="en-IN" sz="2200" dirty="0">
                <a:solidFill>
                  <a:prstClr val="black"/>
                </a:solidFill>
                <a:latin typeface="Times New Roman" panose="02020603050405020304" pitchFamily="18" charset="0"/>
                <a:cs typeface="Times New Roman" panose="02020603050405020304" pitchFamily="18" charset="0"/>
              </a:rPr>
              <a:t>For example, in Fig, node A has two neighbours: B and D.</a:t>
            </a:r>
            <a:endParaRPr lang="en-IN" sz="2200" dirty="0">
              <a:solidFill>
                <a:prstClr val="black"/>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5536" y="5796"/>
            <a:ext cx="8229600" cy="690574"/>
          </a:xfrm>
          <a:prstGeom prst="rect">
            <a:avLst/>
          </a:prstGeom>
        </p:spPr>
        <p:txBody>
          <a:bodyPr vert="horz" wrap="square" lIns="0" tIns="13335" rIns="0" bIns="0" rtlCol="0">
            <a:spAutoFit/>
          </a:bodyPr>
          <a:lstStyle/>
          <a:p>
            <a:pPr marL="14605">
              <a:lnSpc>
                <a:spcPct val="100000"/>
              </a:lnSpc>
              <a:spcBef>
                <a:spcPts val="105"/>
              </a:spcBef>
            </a:pPr>
            <a:r>
              <a:rPr lang="en-IN" dirty="0" smtClean="0">
                <a:solidFill>
                  <a:srgbClr val="FF0000"/>
                </a:solidFill>
                <a:latin typeface="Times New Roman" panose="02020603050405020304" pitchFamily="18" charset="0"/>
                <a:cs typeface="Times New Roman" panose="02020603050405020304" pitchFamily="18" charset="0"/>
              </a:rPr>
              <a:t>Operations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309495" y="692697"/>
            <a:ext cx="8582985" cy="5814412"/>
          </a:xfrm>
          <a:prstGeom prst="rect">
            <a:avLst/>
          </a:prstGeom>
        </p:spPr>
        <p:txBody>
          <a:bodyPr vert="horz" wrap="square" lIns="0" tIns="0" rIns="0" bIns="0" rtlCol="0">
            <a:spAutoFit/>
          </a:bodyPr>
          <a:lstStyle/>
          <a:p>
            <a:pPr marL="354965" indent="-342900" algn="just">
              <a:spcBef>
                <a:spcPts val="100"/>
              </a:spcBef>
              <a:buFont typeface="Wingdings" panose="05000000000000000000"/>
              <a:buChar char=""/>
              <a:tabLst>
                <a:tab pos="354965" algn="l"/>
                <a:tab pos="355600" algn="l"/>
              </a:tabLst>
            </a:pPr>
            <a:r>
              <a:rPr spc="-10" dirty="0" smtClean="0">
                <a:solidFill>
                  <a:srgbClr val="FF0000"/>
                </a:solidFill>
                <a:latin typeface="Times New Roman" panose="02020603050405020304"/>
                <a:cs typeface="Times New Roman" panose="02020603050405020304"/>
              </a:rPr>
              <a:t>Traversing</a:t>
            </a:r>
            <a:endParaRPr dirty="0">
              <a:latin typeface="Times New Roman" panose="02020603050405020304"/>
              <a:cs typeface="Times New Roman" panose="02020603050405020304"/>
            </a:endParaRPr>
          </a:p>
          <a:p>
            <a:pPr marL="12065" algn="just">
              <a:spcBef>
                <a:spcPts val="2015"/>
              </a:spcBef>
              <a:tabLst>
                <a:tab pos="354965" algn="l"/>
                <a:tab pos="355600" algn="l"/>
              </a:tabLst>
            </a:pPr>
            <a:r>
              <a:rPr lang="en-US" spc="-90" dirty="0" smtClean="0">
                <a:latin typeface="Times New Roman" panose="02020603050405020304"/>
                <a:cs typeface="Times New Roman" panose="02020603050405020304"/>
              </a:rPr>
              <a:t>			</a:t>
            </a:r>
            <a:r>
              <a:rPr spc="-90" dirty="0" smtClean="0">
                <a:latin typeface="Times New Roman" panose="02020603050405020304"/>
                <a:cs typeface="Times New Roman" panose="02020603050405020304"/>
              </a:rPr>
              <a:t>To </a:t>
            </a:r>
            <a:r>
              <a:rPr dirty="0">
                <a:latin typeface="Times New Roman" panose="02020603050405020304"/>
                <a:cs typeface="Times New Roman" panose="02020603050405020304"/>
              </a:rPr>
              <a:t>visit or </a:t>
            </a:r>
            <a:r>
              <a:rPr spc="-5" dirty="0">
                <a:latin typeface="Times New Roman" panose="02020603050405020304"/>
                <a:cs typeface="Times New Roman" panose="02020603050405020304"/>
              </a:rPr>
              <a:t>process </a:t>
            </a:r>
            <a:r>
              <a:rPr dirty="0">
                <a:latin typeface="Times New Roman" panose="02020603050405020304"/>
                <a:cs typeface="Times New Roman" panose="02020603050405020304"/>
              </a:rPr>
              <a:t>each data exactly once in the data</a:t>
            </a:r>
            <a:r>
              <a:rPr spc="-95" dirty="0">
                <a:latin typeface="Times New Roman" panose="02020603050405020304"/>
                <a:cs typeface="Times New Roman" panose="02020603050405020304"/>
              </a:rPr>
              <a:t> </a:t>
            </a:r>
            <a:r>
              <a:rPr dirty="0">
                <a:latin typeface="Times New Roman" panose="02020603050405020304"/>
                <a:cs typeface="Times New Roman" panose="02020603050405020304"/>
              </a:rPr>
              <a:t>structure</a:t>
            </a:r>
            <a:endParaRPr dirty="0">
              <a:latin typeface="Times New Roman" panose="02020603050405020304"/>
              <a:cs typeface="Times New Roman" panose="02020603050405020304"/>
            </a:endParaRPr>
          </a:p>
          <a:p>
            <a:pPr marL="354965" indent="-342900" algn="just">
              <a:spcBef>
                <a:spcPts val="2015"/>
              </a:spcBef>
              <a:buFont typeface="Wingdings" panose="05000000000000000000"/>
              <a:buChar char=""/>
              <a:tabLst>
                <a:tab pos="354965" algn="l"/>
                <a:tab pos="355600" algn="l"/>
              </a:tabLst>
            </a:pPr>
            <a:r>
              <a:rPr dirty="0">
                <a:solidFill>
                  <a:srgbClr val="FF0000"/>
                </a:solidFill>
                <a:latin typeface="Times New Roman" panose="02020603050405020304"/>
                <a:cs typeface="Times New Roman" panose="02020603050405020304"/>
              </a:rPr>
              <a:t>Searching</a:t>
            </a:r>
            <a:endParaRPr dirty="0">
              <a:latin typeface="Times New Roman" panose="02020603050405020304"/>
              <a:cs typeface="Times New Roman" panose="02020603050405020304"/>
            </a:endParaRPr>
          </a:p>
          <a:p>
            <a:pPr marL="12065" marR="397510" algn="just">
              <a:spcBef>
                <a:spcPts val="580"/>
              </a:spcBef>
              <a:tabLst>
                <a:tab pos="354965" algn="l"/>
                <a:tab pos="355600" algn="l"/>
              </a:tabLst>
            </a:pPr>
            <a:r>
              <a:rPr lang="en-US" spc="-90" dirty="0" smtClean="0">
                <a:latin typeface="Times New Roman" panose="02020603050405020304"/>
                <a:cs typeface="Times New Roman" panose="02020603050405020304"/>
              </a:rPr>
              <a:t>			</a:t>
            </a:r>
            <a:r>
              <a:rPr spc="-90" dirty="0" smtClean="0">
                <a:latin typeface="Times New Roman" panose="02020603050405020304"/>
                <a:cs typeface="Times New Roman" panose="02020603050405020304"/>
              </a:rPr>
              <a:t>To </a:t>
            </a:r>
            <a:r>
              <a:rPr dirty="0">
                <a:latin typeface="Times New Roman" panose="02020603050405020304"/>
                <a:cs typeface="Times New Roman" panose="02020603050405020304"/>
              </a:rPr>
              <a:t>search for a </a:t>
            </a:r>
            <a:r>
              <a:rPr spc="-5" dirty="0">
                <a:latin typeface="Times New Roman" panose="02020603050405020304"/>
                <a:cs typeface="Times New Roman" panose="02020603050405020304"/>
              </a:rPr>
              <a:t>particular </a:t>
            </a:r>
            <a:r>
              <a:rPr dirty="0">
                <a:latin typeface="Times New Roman" panose="02020603050405020304"/>
                <a:cs typeface="Times New Roman" panose="02020603050405020304"/>
              </a:rPr>
              <a:t>value in the data structure for</a:t>
            </a:r>
            <a:r>
              <a:rPr spc="-110" dirty="0">
                <a:latin typeface="Times New Roman" panose="02020603050405020304"/>
                <a:cs typeface="Times New Roman" panose="02020603050405020304"/>
              </a:rPr>
              <a:t> </a:t>
            </a:r>
            <a:r>
              <a:rPr dirty="0">
                <a:latin typeface="Times New Roman" panose="02020603050405020304"/>
                <a:cs typeface="Times New Roman" panose="02020603050405020304"/>
              </a:rPr>
              <a:t>the  given key</a:t>
            </a:r>
            <a:r>
              <a:rPr spc="-30" dirty="0">
                <a:latin typeface="Times New Roman" panose="02020603050405020304"/>
                <a:cs typeface="Times New Roman" panose="02020603050405020304"/>
              </a:rPr>
              <a:t> </a:t>
            </a:r>
            <a:r>
              <a:rPr dirty="0" smtClean="0">
                <a:latin typeface="Times New Roman" panose="02020603050405020304"/>
                <a:cs typeface="Times New Roman" panose="02020603050405020304"/>
              </a:rPr>
              <a:t>value</a:t>
            </a:r>
            <a:endParaRPr dirty="0">
              <a:latin typeface="Times New Roman" panose="02020603050405020304"/>
              <a:cs typeface="Times New Roman" panose="02020603050405020304"/>
            </a:endParaRPr>
          </a:p>
          <a:p>
            <a:pPr marL="354965" indent="-342900" algn="just">
              <a:spcBef>
                <a:spcPts val="2020"/>
              </a:spcBef>
              <a:buFont typeface="Wingdings" panose="05000000000000000000"/>
              <a:buChar char=""/>
              <a:tabLst>
                <a:tab pos="354965" algn="l"/>
                <a:tab pos="355600" algn="l"/>
              </a:tabLst>
            </a:pPr>
            <a:r>
              <a:rPr dirty="0">
                <a:solidFill>
                  <a:srgbClr val="FF0000"/>
                </a:solidFill>
                <a:latin typeface="Times New Roman" panose="02020603050405020304"/>
                <a:cs typeface="Times New Roman" panose="02020603050405020304"/>
              </a:rPr>
              <a:t>Inserting</a:t>
            </a:r>
            <a:endParaRPr dirty="0">
              <a:latin typeface="Times New Roman" panose="02020603050405020304"/>
              <a:cs typeface="Times New Roman" panose="02020603050405020304"/>
            </a:endParaRPr>
          </a:p>
          <a:p>
            <a:pPr marL="12065" algn="just">
              <a:spcBef>
                <a:spcPts val="2015"/>
              </a:spcBef>
              <a:tabLst>
                <a:tab pos="354965" algn="l"/>
                <a:tab pos="355600" algn="l"/>
              </a:tabLst>
            </a:pPr>
            <a:r>
              <a:rPr lang="en-US" spc="-90" dirty="0" smtClean="0">
                <a:latin typeface="Times New Roman" panose="02020603050405020304"/>
                <a:cs typeface="Times New Roman" panose="02020603050405020304"/>
              </a:rPr>
              <a:t>			</a:t>
            </a:r>
            <a:r>
              <a:rPr spc="-90" dirty="0" smtClean="0">
                <a:latin typeface="Times New Roman" panose="02020603050405020304"/>
                <a:cs typeface="Times New Roman" panose="02020603050405020304"/>
              </a:rPr>
              <a:t>To </a:t>
            </a:r>
            <a:r>
              <a:rPr dirty="0">
                <a:latin typeface="Times New Roman" panose="02020603050405020304"/>
                <a:cs typeface="Times New Roman" panose="02020603050405020304"/>
              </a:rPr>
              <a:t>add a new value to the data</a:t>
            </a:r>
            <a:r>
              <a:rPr spc="10" dirty="0">
                <a:latin typeface="Times New Roman" panose="02020603050405020304"/>
                <a:cs typeface="Times New Roman" panose="02020603050405020304"/>
              </a:rPr>
              <a:t> </a:t>
            </a:r>
            <a:r>
              <a:rPr dirty="0" smtClean="0">
                <a:latin typeface="Times New Roman" panose="02020603050405020304"/>
                <a:cs typeface="Times New Roman" panose="02020603050405020304"/>
              </a:rPr>
              <a:t>structure</a:t>
            </a:r>
            <a:endParaRPr lang="en-US" dirty="0" smtClean="0">
              <a:latin typeface="Times New Roman" panose="02020603050405020304"/>
              <a:cs typeface="Times New Roman" panose="02020603050405020304"/>
            </a:endParaRPr>
          </a:p>
          <a:p>
            <a:pPr marL="354965" indent="-342900" algn="just">
              <a:spcBef>
                <a:spcPts val="100"/>
              </a:spcBef>
              <a:buFont typeface="Wingdings" panose="05000000000000000000"/>
              <a:buChar char=""/>
              <a:tabLst>
                <a:tab pos="354965" algn="l"/>
                <a:tab pos="355600" algn="l"/>
              </a:tabLst>
            </a:pPr>
            <a:r>
              <a:rPr lang="en-IN" dirty="0">
                <a:solidFill>
                  <a:srgbClr val="FF0000"/>
                </a:solidFill>
                <a:latin typeface="Times New Roman" panose="02020603050405020304"/>
                <a:cs typeface="Times New Roman" panose="02020603050405020304"/>
              </a:rPr>
              <a:t>Deleting</a:t>
            </a:r>
            <a:endParaRPr lang="en-IN" dirty="0">
              <a:latin typeface="Times New Roman" panose="02020603050405020304"/>
              <a:cs typeface="Times New Roman" panose="02020603050405020304"/>
            </a:endParaRPr>
          </a:p>
          <a:p>
            <a:pPr marL="12065" algn="just">
              <a:spcBef>
                <a:spcPts val="2015"/>
              </a:spcBef>
              <a:tabLst>
                <a:tab pos="354965" algn="l"/>
                <a:tab pos="355600" algn="l"/>
              </a:tabLst>
            </a:pPr>
            <a:r>
              <a:rPr lang="en-IN" spc="-90" dirty="0" smtClean="0">
                <a:latin typeface="Times New Roman" panose="02020603050405020304"/>
                <a:cs typeface="Times New Roman" panose="02020603050405020304"/>
              </a:rPr>
              <a:t>			To </a:t>
            </a:r>
            <a:r>
              <a:rPr lang="en-IN" spc="-5" dirty="0">
                <a:latin typeface="Times New Roman" panose="02020603050405020304"/>
                <a:cs typeface="Times New Roman" panose="02020603050405020304"/>
              </a:rPr>
              <a:t>remove </a:t>
            </a:r>
            <a:r>
              <a:rPr lang="en-IN" dirty="0">
                <a:latin typeface="Times New Roman" panose="02020603050405020304"/>
                <a:cs typeface="Times New Roman" panose="02020603050405020304"/>
              </a:rPr>
              <a:t>a value from the data</a:t>
            </a:r>
            <a:r>
              <a:rPr lang="en-IN" spc="20" dirty="0">
                <a:latin typeface="Times New Roman" panose="02020603050405020304"/>
                <a:cs typeface="Times New Roman" panose="02020603050405020304"/>
              </a:rPr>
              <a:t> </a:t>
            </a:r>
            <a:r>
              <a:rPr lang="en-IN" dirty="0">
                <a:latin typeface="Times New Roman" panose="02020603050405020304"/>
                <a:cs typeface="Times New Roman" panose="02020603050405020304"/>
              </a:rPr>
              <a:t>structure</a:t>
            </a:r>
            <a:endParaRPr lang="en-IN" dirty="0">
              <a:latin typeface="Times New Roman" panose="02020603050405020304"/>
              <a:cs typeface="Times New Roman" panose="02020603050405020304"/>
            </a:endParaRPr>
          </a:p>
          <a:p>
            <a:pPr marL="354965" indent="-342900" algn="just">
              <a:spcBef>
                <a:spcPts val="2020"/>
              </a:spcBef>
              <a:buFont typeface="Wingdings" panose="05000000000000000000"/>
              <a:buChar char=""/>
              <a:tabLst>
                <a:tab pos="354965" algn="l"/>
                <a:tab pos="355600" algn="l"/>
              </a:tabLst>
            </a:pPr>
            <a:r>
              <a:rPr lang="en-IN" dirty="0">
                <a:solidFill>
                  <a:srgbClr val="FF0000"/>
                </a:solidFill>
                <a:latin typeface="Times New Roman" panose="02020603050405020304"/>
                <a:cs typeface="Times New Roman" panose="02020603050405020304"/>
              </a:rPr>
              <a:t>Sorting</a:t>
            </a:r>
            <a:endParaRPr lang="en-IN" dirty="0">
              <a:latin typeface="Times New Roman" panose="02020603050405020304"/>
              <a:cs typeface="Times New Roman" panose="02020603050405020304"/>
            </a:endParaRPr>
          </a:p>
          <a:p>
            <a:pPr marL="12065" algn="just">
              <a:spcBef>
                <a:spcPts val="2015"/>
              </a:spcBef>
              <a:tabLst>
                <a:tab pos="354965" algn="l"/>
                <a:tab pos="355600" algn="l"/>
              </a:tabLst>
            </a:pPr>
            <a:r>
              <a:rPr lang="en-IN" spc="-90" dirty="0" smtClean="0">
                <a:latin typeface="Times New Roman" panose="02020603050405020304"/>
                <a:cs typeface="Times New Roman" panose="02020603050405020304"/>
              </a:rPr>
              <a:t>			To </a:t>
            </a:r>
            <a:r>
              <a:rPr lang="en-IN" dirty="0">
                <a:latin typeface="Times New Roman" panose="02020603050405020304"/>
                <a:cs typeface="Times New Roman" panose="02020603050405020304"/>
              </a:rPr>
              <a:t>arrange the values in the data structure in a particular</a:t>
            </a:r>
            <a:r>
              <a:rPr lang="en-IN" spc="-140" dirty="0">
                <a:latin typeface="Times New Roman" panose="02020603050405020304"/>
                <a:cs typeface="Times New Roman" panose="02020603050405020304"/>
              </a:rPr>
              <a:t> </a:t>
            </a:r>
            <a:r>
              <a:rPr lang="en-IN" spc="-25" dirty="0">
                <a:latin typeface="Times New Roman" panose="02020603050405020304"/>
                <a:cs typeface="Times New Roman" panose="02020603050405020304"/>
              </a:rPr>
              <a:t>order.</a:t>
            </a:r>
            <a:endParaRPr lang="en-IN" dirty="0">
              <a:latin typeface="Times New Roman" panose="02020603050405020304"/>
              <a:cs typeface="Times New Roman" panose="02020603050405020304"/>
            </a:endParaRPr>
          </a:p>
          <a:p>
            <a:pPr marL="354965" indent="-342900" algn="just">
              <a:spcBef>
                <a:spcPts val="2020"/>
              </a:spcBef>
              <a:buFont typeface="Wingdings" panose="05000000000000000000"/>
              <a:buChar char=""/>
              <a:tabLst>
                <a:tab pos="354965" algn="l"/>
                <a:tab pos="355600" algn="l"/>
              </a:tabLst>
            </a:pPr>
            <a:r>
              <a:rPr lang="en-IN" spc="-10" dirty="0">
                <a:solidFill>
                  <a:srgbClr val="FF0000"/>
                </a:solidFill>
                <a:latin typeface="Times New Roman" panose="02020603050405020304"/>
                <a:cs typeface="Times New Roman" panose="02020603050405020304"/>
              </a:rPr>
              <a:t>Merging</a:t>
            </a:r>
            <a:endParaRPr lang="en-IN" dirty="0">
              <a:latin typeface="Times New Roman" panose="02020603050405020304"/>
              <a:cs typeface="Times New Roman" panose="02020603050405020304"/>
            </a:endParaRPr>
          </a:p>
          <a:p>
            <a:pPr marL="12065" algn="just">
              <a:spcBef>
                <a:spcPts val="2015"/>
              </a:spcBef>
              <a:tabLst>
                <a:tab pos="354965" algn="l"/>
                <a:tab pos="355600" algn="l"/>
              </a:tabLst>
            </a:pPr>
            <a:r>
              <a:rPr lang="en-IN" spc="-90" dirty="0" smtClean="0">
                <a:latin typeface="Times New Roman" panose="02020603050405020304"/>
                <a:cs typeface="Times New Roman" panose="02020603050405020304"/>
              </a:rPr>
              <a:t>			To </a:t>
            </a:r>
            <a:r>
              <a:rPr lang="en-IN" dirty="0">
                <a:latin typeface="Times New Roman" panose="02020603050405020304"/>
                <a:cs typeface="Times New Roman" panose="02020603050405020304"/>
              </a:rPr>
              <a:t>join two </a:t>
            </a:r>
            <a:r>
              <a:rPr lang="en-IN" spc="-5" dirty="0">
                <a:latin typeface="Times New Roman" panose="02020603050405020304"/>
                <a:cs typeface="Times New Roman" panose="02020603050405020304"/>
              </a:rPr>
              <a:t>same </a:t>
            </a:r>
            <a:r>
              <a:rPr lang="en-IN" dirty="0">
                <a:latin typeface="Times New Roman" panose="02020603050405020304"/>
                <a:cs typeface="Times New Roman" panose="02020603050405020304"/>
              </a:rPr>
              <a:t>ty</a:t>
            </a:r>
            <a:r>
              <a:rPr lang="en-IN" sz="2400" dirty="0">
                <a:latin typeface="Times New Roman" panose="02020603050405020304"/>
                <a:cs typeface="Times New Roman" panose="02020603050405020304"/>
              </a:rPr>
              <a:t>pe of data structure</a:t>
            </a:r>
            <a:r>
              <a:rPr lang="en-IN" sz="2400" spc="-20" dirty="0">
                <a:latin typeface="Times New Roman" panose="02020603050405020304"/>
                <a:cs typeface="Times New Roman" panose="02020603050405020304"/>
              </a:rPr>
              <a:t> </a:t>
            </a:r>
            <a:r>
              <a:rPr lang="en-IN" sz="2400" dirty="0" smtClean="0">
                <a:latin typeface="Times New Roman" panose="02020603050405020304"/>
                <a:cs typeface="Times New Roman" panose="02020603050405020304"/>
              </a:rPr>
              <a:t>values</a:t>
            </a:r>
            <a:endParaRPr lang="en-IN" sz="2400" dirty="0">
              <a:latin typeface="Times New Roman" panose="02020603050405020304"/>
              <a:cs typeface="Times New Roman" panose="020206030504050203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403335" y="6453327"/>
            <a:ext cx="231775"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78787"/>
                </a:solidFill>
                <a:latin typeface="Calibri" panose="020F0502020204030204"/>
                <a:cs typeface="Calibri" panose="020F0502020204030204"/>
              </a:rPr>
            </a:fld>
            <a:endParaRPr sz="1200">
              <a:latin typeface="Calibri" panose="020F0502020204030204"/>
              <a:cs typeface="Calibri" panose="020F0502020204030204"/>
            </a:endParaRPr>
          </a:p>
        </p:txBody>
      </p:sp>
      <p:sp>
        <p:nvSpPr>
          <p:cNvPr id="2" name="object 2"/>
          <p:cNvSpPr txBox="1">
            <a:spLocks noGrp="1"/>
          </p:cNvSpPr>
          <p:nvPr>
            <p:ph type="title"/>
          </p:nvPr>
        </p:nvSpPr>
        <p:spPr>
          <a:xfrm>
            <a:off x="2404757" y="0"/>
            <a:ext cx="4347845" cy="696595"/>
          </a:xfrm>
          <a:prstGeom prst="rect">
            <a:avLst/>
          </a:prstGeom>
        </p:spPr>
        <p:txBody>
          <a:bodyPr vert="horz" wrap="square" lIns="0" tIns="12700" rIns="0" bIns="0" rtlCol="0">
            <a:spAutoFit/>
          </a:bodyPr>
          <a:lstStyle/>
          <a:p>
            <a:pPr marL="12700">
              <a:lnSpc>
                <a:spcPct val="100000"/>
              </a:lnSpc>
              <a:spcBef>
                <a:spcPts val="100"/>
              </a:spcBef>
            </a:pPr>
            <a:r>
              <a:rPr dirty="0">
                <a:solidFill>
                  <a:srgbClr val="FF0000"/>
                </a:solidFill>
                <a:latin typeface="Times New Roman" panose="02020603050405020304" pitchFamily="18" charset="0"/>
                <a:cs typeface="Times New Roman" panose="02020603050405020304" pitchFamily="18" charset="0"/>
              </a:rPr>
              <a:t>Abstract</a:t>
            </a:r>
            <a:r>
              <a:rPr spc="-55" dirty="0">
                <a:solidFill>
                  <a:srgbClr val="FF0000"/>
                </a:solidFill>
                <a:latin typeface="Times New Roman" panose="02020603050405020304" pitchFamily="18" charset="0"/>
                <a:cs typeface="Times New Roman" panose="02020603050405020304" pitchFamily="18" charset="0"/>
              </a:rPr>
              <a:t> </a:t>
            </a:r>
            <a:r>
              <a:rPr dirty="0">
                <a:solidFill>
                  <a:srgbClr val="FF0000"/>
                </a:solidFill>
                <a:latin typeface="Times New Roman" panose="02020603050405020304" pitchFamily="18" charset="0"/>
                <a:cs typeface="Times New Roman" panose="02020603050405020304" pitchFamily="18" charset="0"/>
              </a:rPr>
              <a:t>Data</a:t>
            </a:r>
            <a:r>
              <a:rPr spc="-235" dirty="0">
                <a:solidFill>
                  <a:srgbClr val="FF0000"/>
                </a:solidFill>
                <a:latin typeface="Times New Roman" panose="02020603050405020304" pitchFamily="18" charset="0"/>
                <a:cs typeface="Times New Roman" panose="02020603050405020304" pitchFamily="18" charset="0"/>
              </a:rPr>
              <a:t> </a:t>
            </a:r>
            <a:r>
              <a:rPr spc="-60" dirty="0">
                <a:solidFill>
                  <a:srgbClr val="FF0000"/>
                </a:solidFill>
                <a:latin typeface="Times New Roman" panose="02020603050405020304" pitchFamily="18" charset="0"/>
                <a:cs typeface="Times New Roman" panose="02020603050405020304" pitchFamily="18" charset="0"/>
              </a:rPr>
              <a:t>Type</a:t>
            </a:r>
            <a:endParaRPr spc="-60" dirty="0">
              <a:solidFill>
                <a:srgbClr val="FF00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535635" y="1302257"/>
            <a:ext cx="8086090" cy="5040482"/>
          </a:xfrm>
          <a:prstGeom prst="rect">
            <a:avLst/>
          </a:prstGeom>
        </p:spPr>
        <p:txBody>
          <a:bodyPr vert="horz" wrap="square" lIns="0" tIns="13335" rIns="0" bIns="0" rtlCol="0">
            <a:spAutoFit/>
          </a:bodyPr>
          <a:lstStyle/>
          <a:p>
            <a:pPr marL="355600" marR="5080" indent="-342900" algn="just">
              <a:lnSpc>
                <a:spcPct val="100000"/>
              </a:lnSpc>
              <a:spcBef>
                <a:spcPts val="105"/>
              </a:spcBef>
              <a:buFont typeface="Arial MT"/>
              <a:buChar char="•"/>
              <a:tabLst>
                <a:tab pos="355600" algn="l"/>
              </a:tabLst>
            </a:pPr>
            <a:r>
              <a:rPr sz="3200" dirty="0">
                <a:latin typeface="Times New Roman" panose="02020603050405020304" pitchFamily="18" charset="0"/>
                <a:cs typeface="Times New Roman" panose="02020603050405020304" pitchFamily="18" charset="0"/>
              </a:rPr>
              <a:t>An </a:t>
            </a:r>
            <a:r>
              <a:rPr sz="3200" spc="-5" dirty="0">
                <a:latin typeface="Times New Roman" panose="02020603050405020304" pitchFamily="18" charset="0"/>
                <a:cs typeface="Times New Roman" panose="02020603050405020304" pitchFamily="18" charset="0"/>
              </a:rPr>
              <a:t>abstract data </a:t>
            </a:r>
            <a:r>
              <a:rPr sz="3200" dirty="0">
                <a:latin typeface="Times New Roman" panose="02020603050405020304" pitchFamily="18" charset="0"/>
                <a:cs typeface="Times New Roman" panose="02020603050405020304" pitchFamily="18" charset="0"/>
              </a:rPr>
              <a:t>type, </a:t>
            </a:r>
            <a:r>
              <a:rPr sz="3200" spc="-5" dirty="0">
                <a:latin typeface="Times New Roman" panose="02020603050405020304" pitchFamily="18" charset="0"/>
                <a:cs typeface="Times New Roman" panose="02020603050405020304" pitchFamily="18" charset="0"/>
              </a:rPr>
              <a:t>sometimes </a:t>
            </a:r>
            <a:r>
              <a:rPr sz="3200" dirty="0">
                <a:latin typeface="Times New Roman" panose="02020603050405020304" pitchFamily="18" charset="0"/>
                <a:cs typeface="Times New Roman" panose="02020603050405020304" pitchFamily="18" charset="0"/>
              </a:rPr>
              <a:t>abbreviated </a:t>
            </a:r>
            <a:r>
              <a:rPr sz="3200" spc="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ADT, </a:t>
            </a:r>
            <a:r>
              <a:rPr sz="3200" spc="-5" dirty="0">
                <a:latin typeface="Times New Roman" panose="02020603050405020304" pitchFamily="18" charset="0"/>
                <a:cs typeface="Times New Roman" panose="02020603050405020304" pitchFamily="18" charset="0"/>
              </a:rPr>
              <a:t>is </a:t>
            </a:r>
            <a:r>
              <a:rPr sz="3200" dirty="0">
                <a:latin typeface="Times New Roman" panose="02020603050405020304" pitchFamily="18" charset="0"/>
                <a:cs typeface="Times New Roman" panose="02020603050405020304" pitchFamily="18" charset="0"/>
              </a:rPr>
              <a:t>a </a:t>
            </a:r>
            <a:r>
              <a:rPr sz="3200" spc="-5" dirty="0">
                <a:latin typeface="Times New Roman" panose="02020603050405020304" pitchFamily="18" charset="0"/>
                <a:cs typeface="Times New Roman" panose="02020603050405020304" pitchFamily="18" charset="0"/>
              </a:rPr>
              <a:t>logical description of how </a:t>
            </a:r>
            <a:r>
              <a:rPr sz="3200" dirty="0">
                <a:latin typeface="Times New Roman" panose="02020603050405020304" pitchFamily="18" charset="0"/>
                <a:cs typeface="Times New Roman" panose="02020603050405020304" pitchFamily="18" charset="0"/>
              </a:rPr>
              <a:t>we </a:t>
            </a:r>
            <a:r>
              <a:rPr sz="3200" spc="-5" dirty="0">
                <a:latin typeface="Times New Roman" panose="02020603050405020304" pitchFamily="18" charset="0"/>
                <a:cs typeface="Times New Roman" panose="02020603050405020304" pitchFamily="18" charset="0"/>
              </a:rPr>
              <a:t>view </a:t>
            </a:r>
            <a:r>
              <a:rPr sz="3200" dirty="0">
                <a:latin typeface="Times New Roman" panose="02020603050405020304" pitchFamily="18" charset="0"/>
                <a:cs typeface="Times New Roman" panose="02020603050405020304" pitchFamily="18" charset="0"/>
              </a:rPr>
              <a:t> the data and</a:t>
            </a:r>
            <a:r>
              <a:rPr sz="3200" spc="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the </a:t>
            </a:r>
            <a:r>
              <a:rPr sz="3200" spc="-5" dirty="0">
                <a:latin typeface="Times New Roman" panose="02020603050405020304" pitchFamily="18" charset="0"/>
                <a:cs typeface="Times New Roman" panose="02020603050405020304" pitchFamily="18" charset="0"/>
              </a:rPr>
              <a:t>operations</a:t>
            </a:r>
            <a:r>
              <a:rPr sz="3200"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that</a:t>
            </a:r>
            <a:r>
              <a:rPr sz="3200" dirty="0">
                <a:latin typeface="Times New Roman" panose="02020603050405020304" pitchFamily="18" charset="0"/>
                <a:cs typeface="Times New Roman" panose="02020603050405020304" pitchFamily="18" charset="0"/>
              </a:rPr>
              <a:t> are </a:t>
            </a:r>
            <a:r>
              <a:rPr sz="3200" spc="-5" dirty="0">
                <a:latin typeface="Times New Roman" panose="02020603050405020304" pitchFamily="18" charset="0"/>
                <a:cs typeface="Times New Roman" panose="02020603050405020304" pitchFamily="18" charset="0"/>
              </a:rPr>
              <a:t>allowed </a:t>
            </a:r>
            <a:r>
              <a:rPr sz="3200" dirty="0">
                <a:latin typeface="Times New Roman" panose="02020603050405020304" pitchFamily="18" charset="0"/>
                <a:cs typeface="Times New Roman" panose="02020603050405020304" pitchFamily="18" charset="0"/>
              </a:rPr>
              <a:t> without</a:t>
            </a:r>
            <a:r>
              <a:rPr sz="3200" spc="5"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regard</a:t>
            </a:r>
            <a:r>
              <a:rPr sz="3200"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to</a:t>
            </a:r>
            <a:r>
              <a:rPr sz="3200" dirty="0">
                <a:latin typeface="Times New Roman" panose="02020603050405020304" pitchFamily="18" charset="0"/>
                <a:cs typeface="Times New Roman" panose="02020603050405020304" pitchFamily="18" charset="0"/>
              </a:rPr>
              <a:t> how</a:t>
            </a:r>
            <a:r>
              <a:rPr sz="3200" spc="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they</a:t>
            </a:r>
            <a:r>
              <a:rPr sz="3200" spc="-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will</a:t>
            </a:r>
            <a:r>
              <a:rPr sz="3200" spc="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be </a:t>
            </a:r>
            <a:r>
              <a:rPr sz="3200" spc="-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implemented.</a:t>
            </a:r>
            <a:endParaRPr sz="3200" dirty="0">
              <a:latin typeface="Times New Roman" panose="02020603050405020304" pitchFamily="18" charset="0"/>
              <a:cs typeface="Times New Roman" panose="02020603050405020304" pitchFamily="18" charset="0"/>
            </a:endParaRPr>
          </a:p>
          <a:p>
            <a:pPr marL="355600" marR="6350" indent="-342900" algn="just">
              <a:lnSpc>
                <a:spcPct val="100000"/>
              </a:lnSpc>
              <a:spcBef>
                <a:spcPts val="795"/>
              </a:spcBef>
              <a:buFont typeface="Arial MT"/>
              <a:buChar char="•"/>
              <a:tabLst>
                <a:tab pos="355600" algn="l"/>
              </a:tabLst>
            </a:pPr>
            <a:r>
              <a:rPr sz="3200" dirty="0">
                <a:latin typeface="Times New Roman" panose="02020603050405020304" pitchFamily="18" charset="0"/>
                <a:cs typeface="Times New Roman" panose="02020603050405020304" pitchFamily="18" charset="0"/>
              </a:rPr>
              <a:t>By </a:t>
            </a:r>
            <a:r>
              <a:rPr sz="3200" spc="-5" dirty="0">
                <a:latin typeface="Times New Roman" panose="02020603050405020304" pitchFamily="18" charset="0"/>
                <a:cs typeface="Times New Roman" panose="02020603050405020304" pitchFamily="18" charset="0"/>
              </a:rPr>
              <a:t>providing this </a:t>
            </a:r>
            <a:r>
              <a:rPr sz="3200" dirty="0">
                <a:latin typeface="Times New Roman" panose="02020603050405020304" pitchFamily="18" charset="0"/>
                <a:cs typeface="Times New Roman" panose="02020603050405020304" pitchFamily="18" charset="0"/>
              </a:rPr>
              <a:t>level </a:t>
            </a:r>
            <a:r>
              <a:rPr sz="3200" spc="-5" dirty="0">
                <a:latin typeface="Times New Roman" panose="02020603050405020304" pitchFamily="18" charset="0"/>
                <a:cs typeface="Times New Roman" panose="02020603050405020304" pitchFamily="18" charset="0"/>
              </a:rPr>
              <a:t>of </a:t>
            </a:r>
            <a:r>
              <a:rPr sz="3200" spc="-10" dirty="0">
                <a:latin typeface="Times New Roman" panose="02020603050405020304" pitchFamily="18" charset="0"/>
                <a:cs typeface="Times New Roman" panose="02020603050405020304" pitchFamily="18" charset="0"/>
              </a:rPr>
              <a:t>abstraction, </a:t>
            </a:r>
            <a:r>
              <a:rPr sz="3200" spc="-5" dirty="0">
                <a:latin typeface="Times New Roman" panose="02020603050405020304" pitchFamily="18" charset="0"/>
                <a:cs typeface="Times New Roman" panose="02020603050405020304" pitchFamily="18" charset="0"/>
              </a:rPr>
              <a:t>we </a:t>
            </a:r>
            <a:r>
              <a:rPr sz="3200" dirty="0">
                <a:latin typeface="Times New Roman" panose="02020603050405020304" pitchFamily="18" charset="0"/>
                <a:cs typeface="Times New Roman" panose="02020603050405020304" pitchFamily="18" charset="0"/>
              </a:rPr>
              <a:t>are </a:t>
            </a:r>
            <a:r>
              <a:rPr sz="3200" spc="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creating an encapsulation around </a:t>
            </a:r>
            <a:r>
              <a:rPr sz="3200" spc="-10" dirty="0">
                <a:latin typeface="Times New Roman" panose="02020603050405020304" pitchFamily="18" charset="0"/>
                <a:cs typeface="Times New Roman" panose="02020603050405020304" pitchFamily="18" charset="0"/>
              </a:rPr>
              <a:t>the </a:t>
            </a:r>
            <a:r>
              <a:rPr sz="3200" dirty="0">
                <a:latin typeface="Times New Roman" panose="02020603050405020304" pitchFamily="18" charset="0"/>
                <a:cs typeface="Times New Roman" panose="02020603050405020304" pitchFamily="18" charset="0"/>
              </a:rPr>
              <a:t>data. The </a:t>
            </a:r>
            <a:r>
              <a:rPr sz="3200" spc="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idea </a:t>
            </a:r>
            <a:r>
              <a:rPr sz="3200" spc="-10" dirty="0">
                <a:latin typeface="Times New Roman" panose="02020603050405020304" pitchFamily="18" charset="0"/>
                <a:cs typeface="Times New Roman" panose="02020603050405020304" pitchFamily="18" charset="0"/>
              </a:rPr>
              <a:t>is </a:t>
            </a:r>
            <a:r>
              <a:rPr sz="3200" spc="-5" dirty="0">
                <a:latin typeface="Times New Roman" panose="02020603050405020304" pitchFamily="18" charset="0"/>
                <a:cs typeface="Times New Roman" panose="02020603050405020304" pitchFamily="18" charset="0"/>
              </a:rPr>
              <a:t>that by </a:t>
            </a:r>
            <a:r>
              <a:rPr sz="3200" dirty="0">
                <a:latin typeface="Times New Roman" panose="02020603050405020304" pitchFamily="18" charset="0"/>
                <a:cs typeface="Times New Roman" panose="02020603050405020304" pitchFamily="18" charset="0"/>
              </a:rPr>
              <a:t>encapsulating </a:t>
            </a:r>
            <a:r>
              <a:rPr sz="3200" spc="-5" dirty="0">
                <a:latin typeface="Times New Roman" panose="02020603050405020304" pitchFamily="18" charset="0"/>
                <a:cs typeface="Times New Roman" panose="02020603050405020304" pitchFamily="18" charset="0"/>
              </a:rPr>
              <a:t>the details of the </a:t>
            </a:r>
            <a:r>
              <a:rPr sz="3200"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implementation, </a:t>
            </a:r>
            <a:r>
              <a:rPr sz="3200" dirty="0">
                <a:latin typeface="Times New Roman" panose="02020603050405020304" pitchFamily="18" charset="0"/>
                <a:cs typeface="Times New Roman" panose="02020603050405020304" pitchFamily="18" charset="0"/>
              </a:rPr>
              <a:t>we are hiding </a:t>
            </a:r>
            <a:r>
              <a:rPr sz="3200" spc="-10" dirty="0">
                <a:latin typeface="Times New Roman" panose="02020603050405020304" pitchFamily="18" charset="0"/>
                <a:cs typeface="Times New Roman" panose="02020603050405020304" pitchFamily="18" charset="0"/>
              </a:rPr>
              <a:t>them </a:t>
            </a:r>
            <a:r>
              <a:rPr sz="3200" spc="-5" dirty="0">
                <a:latin typeface="Times New Roman" panose="02020603050405020304" pitchFamily="18" charset="0"/>
                <a:cs typeface="Times New Roman" panose="02020603050405020304" pitchFamily="18" charset="0"/>
              </a:rPr>
              <a:t>from </a:t>
            </a:r>
            <a:r>
              <a:rPr sz="3200" spc="-10" dirty="0">
                <a:latin typeface="Times New Roman" panose="02020603050405020304" pitchFamily="18" charset="0"/>
                <a:cs typeface="Times New Roman" panose="02020603050405020304" pitchFamily="18" charset="0"/>
              </a:rPr>
              <a:t>the </a:t>
            </a:r>
            <a:r>
              <a:rPr sz="3200" spc="-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a:t>
            </a:r>
            <a:r>
              <a:rPr sz="3200" spc="-20" dirty="0">
                <a:latin typeface="Times New Roman" panose="02020603050405020304" pitchFamily="18" charset="0"/>
                <a:cs typeface="Times New Roman" panose="02020603050405020304" pitchFamily="18" charset="0"/>
              </a:rPr>
              <a:t>s</a:t>
            </a:r>
            <a:r>
              <a:rPr sz="3200" dirty="0">
                <a:latin typeface="Times New Roman" panose="02020603050405020304" pitchFamily="18" charset="0"/>
                <a:cs typeface="Times New Roman" panose="02020603050405020304" pitchFamily="18" charset="0"/>
              </a:rPr>
              <a:t>e</a:t>
            </a:r>
            <a:r>
              <a:rPr sz="3200" spc="95" dirty="0">
                <a:latin typeface="Times New Roman" panose="02020603050405020304" pitchFamily="18" charset="0"/>
                <a:cs typeface="Times New Roman" panose="02020603050405020304" pitchFamily="18" charset="0"/>
              </a:rPr>
              <a:t>r</a:t>
            </a:r>
            <a:r>
              <a:rPr sz="3200" spc="-195" dirty="0">
                <a:latin typeface="Times New Roman" panose="02020603050405020304" pitchFamily="18" charset="0"/>
                <a:cs typeface="Times New Roman" panose="02020603050405020304" pitchFamily="18" charset="0"/>
              </a:rPr>
              <a:t>‘</a:t>
            </a:r>
            <a:r>
              <a:rPr sz="3200" dirty="0">
                <a:latin typeface="Times New Roman" panose="02020603050405020304" pitchFamily="18" charset="0"/>
                <a:cs typeface="Times New Roman" panose="02020603050405020304" pitchFamily="18" charset="0"/>
              </a:rPr>
              <a:t>s</a:t>
            </a:r>
            <a:r>
              <a:rPr sz="3200" spc="-20" dirty="0">
                <a:latin typeface="Times New Roman" panose="02020603050405020304" pitchFamily="18" charset="0"/>
                <a:cs typeface="Times New Roman" panose="02020603050405020304" pitchFamily="18" charset="0"/>
              </a:rPr>
              <a:t> </a:t>
            </a:r>
            <a:r>
              <a:rPr sz="3200" spc="-30" dirty="0">
                <a:latin typeface="Times New Roman" panose="02020603050405020304" pitchFamily="18" charset="0"/>
                <a:cs typeface="Times New Roman" panose="02020603050405020304" pitchFamily="18" charset="0"/>
              </a:rPr>
              <a:t>v</a:t>
            </a:r>
            <a:r>
              <a:rPr sz="3200" spc="-40" dirty="0">
                <a:latin typeface="Times New Roman" panose="02020603050405020304" pitchFamily="18" charset="0"/>
                <a:cs typeface="Times New Roman" panose="02020603050405020304" pitchFamily="18" charset="0"/>
              </a:rPr>
              <a:t>i</a:t>
            </a:r>
            <a:r>
              <a:rPr sz="3200" spc="-35" dirty="0">
                <a:latin typeface="Times New Roman" panose="02020603050405020304" pitchFamily="18" charset="0"/>
                <a:cs typeface="Times New Roman" panose="02020603050405020304" pitchFamily="18" charset="0"/>
              </a:rPr>
              <a:t>e</a:t>
            </a:r>
            <a:r>
              <a:rPr sz="3200" spc="-235" dirty="0">
                <a:latin typeface="Times New Roman" panose="02020603050405020304" pitchFamily="18" charset="0"/>
                <a:cs typeface="Times New Roman" panose="02020603050405020304" pitchFamily="18" charset="0"/>
              </a:rPr>
              <a:t>w</a:t>
            </a:r>
            <a:r>
              <a:rPr sz="3200" dirty="0">
                <a:latin typeface="Times New Roman" panose="02020603050405020304" pitchFamily="18" charset="0"/>
                <a:cs typeface="Times New Roman" panose="02020603050405020304" pitchFamily="18" charset="0"/>
              </a:rPr>
              <a:t>.</a:t>
            </a:r>
            <a:r>
              <a:rPr sz="3200" spc="-18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This</a:t>
            </a:r>
            <a:r>
              <a:rPr sz="3200" spc="-5" dirty="0">
                <a:latin typeface="Times New Roman" panose="02020603050405020304" pitchFamily="18" charset="0"/>
                <a:cs typeface="Times New Roman" panose="02020603050405020304" pitchFamily="18" charset="0"/>
              </a:rPr>
              <a:t> i</a:t>
            </a:r>
            <a:r>
              <a:rPr sz="3200" dirty="0">
                <a:latin typeface="Times New Roman" panose="02020603050405020304" pitchFamily="18" charset="0"/>
                <a:cs typeface="Times New Roman" panose="02020603050405020304" pitchFamily="18" charset="0"/>
              </a:rPr>
              <a:t>s</a:t>
            </a:r>
            <a:r>
              <a:rPr sz="3200" spc="-10"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c</a:t>
            </a:r>
            <a:r>
              <a:rPr sz="3200" spc="5" dirty="0">
                <a:latin typeface="Times New Roman" panose="02020603050405020304" pitchFamily="18" charset="0"/>
                <a:cs typeface="Times New Roman" panose="02020603050405020304" pitchFamily="18" charset="0"/>
              </a:rPr>
              <a:t>a</a:t>
            </a:r>
            <a:r>
              <a:rPr sz="3200" dirty="0">
                <a:latin typeface="Times New Roman" panose="02020603050405020304" pitchFamily="18" charset="0"/>
                <a:cs typeface="Times New Roman" panose="02020603050405020304" pitchFamily="18" charset="0"/>
              </a:rPr>
              <a:t>lled</a:t>
            </a:r>
            <a:r>
              <a:rPr sz="3200" spc="-10"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inf</a:t>
            </a:r>
            <a:r>
              <a:rPr sz="3200" spc="5" dirty="0">
                <a:latin typeface="Times New Roman" panose="02020603050405020304" pitchFamily="18" charset="0"/>
                <a:cs typeface="Times New Roman" panose="02020603050405020304" pitchFamily="18" charset="0"/>
              </a:rPr>
              <a:t>o</a:t>
            </a:r>
            <a:r>
              <a:rPr sz="3200" dirty="0">
                <a:latin typeface="Times New Roman" panose="02020603050405020304" pitchFamily="18" charset="0"/>
                <a:cs typeface="Times New Roman" panose="02020603050405020304" pitchFamily="18" charset="0"/>
              </a:rPr>
              <a:t>rm</a:t>
            </a:r>
            <a:r>
              <a:rPr sz="3200" spc="5" dirty="0">
                <a:latin typeface="Times New Roman" panose="02020603050405020304" pitchFamily="18" charset="0"/>
                <a:cs typeface="Times New Roman" panose="02020603050405020304" pitchFamily="18" charset="0"/>
              </a:rPr>
              <a:t>a</a:t>
            </a:r>
            <a:r>
              <a:rPr sz="3200" dirty="0">
                <a:latin typeface="Times New Roman" panose="02020603050405020304" pitchFamily="18" charset="0"/>
                <a:cs typeface="Times New Roman" panose="02020603050405020304" pitchFamily="18" charset="0"/>
              </a:rPr>
              <a:t>t</a:t>
            </a:r>
            <a:r>
              <a:rPr sz="3200" spc="-20" dirty="0">
                <a:latin typeface="Times New Roman" panose="02020603050405020304" pitchFamily="18" charset="0"/>
                <a:cs typeface="Times New Roman" panose="02020603050405020304" pitchFamily="18" charset="0"/>
              </a:rPr>
              <a:t>i</a:t>
            </a:r>
            <a:r>
              <a:rPr sz="3200" dirty="0">
                <a:latin typeface="Times New Roman" panose="02020603050405020304" pitchFamily="18" charset="0"/>
                <a:cs typeface="Times New Roman" panose="02020603050405020304" pitchFamily="18" charset="0"/>
              </a:rPr>
              <a:t>on</a:t>
            </a:r>
            <a:r>
              <a:rPr sz="3200" spc="-120"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hidi</a:t>
            </a:r>
            <a:r>
              <a:rPr sz="3200" spc="5" dirty="0">
                <a:latin typeface="Times New Roman" panose="02020603050405020304" pitchFamily="18" charset="0"/>
                <a:cs typeface="Times New Roman" panose="02020603050405020304" pitchFamily="18" charset="0"/>
              </a:rPr>
              <a:t>n</a:t>
            </a:r>
            <a:r>
              <a:rPr sz="3200" spc="10" dirty="0">
                <a:latin typeface="Times New Roman" panose="02020603050405020304" pitchFamily="18" charset="0"/>
                <a:cs typeface="Times New Roman" panose="02020603050405020304" pitchFamily="18" charset="0"/>
              </a:rPr>
              <a:t>g</a:t>
            </a:r>
            <a:r>
              <a:rPr sz="3200" dirty="0">
                <a:latin typeface="Times New Roman" panose="02020603050405020304" pitchFamily="18" charset="0"/>
                <a:cs typeface="Times New Roman" panose="02020603050405020304" pitchFamily="18" charset="0"/>
              </a:rPr>
              <a:t>.</a:t>
            </a:r>
            <a:endParaRPr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anose="02020603050405020304" pitchFamily="18" charset="0"/>
                <a:cs typeface="Times New Roman" panose="02020603050405020304" pitchFamily="18" charset="0"/>
              </a:rPr>
              <a:t>Basic Terminology</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IN" sz="2400" dirty="0">
                <a:latin typeface="Times New Roman" panose="02020603050405020304" pitchFamily="18" charset="0"/>
                <a:cs typeface="Times New Roman" panose="02020603050405020304" pitchFamily="18" charset="0"/>
              </a:rPr>
              <a:t>When selecting a data structure to solve a problem, the following steps must be performed.</a:t>
            </a:r>
            <a:endParaRPr lang="en-IN" sz="2400" dirty="0">
              <a:latin typeface="Times New Roman" panose="02020603050405020304" pitchFamily="18" charset="0"/>
              <a:cs typeface="Times New Roman" panose="02020603050405020304" pitchFamily="18" charset="0"/>
            </a:endParaRPr>
          </a:p>
          <a:p>
            <a:pPr marL="457200" lvl="1" indent="0" algn="just">
              <a:buNone/>
            </a:pPr>
            <a:r>
              <a:rPr lang="en-IN" sz="2400" dirty="0" smtClean="0">
                <a:latin typeface="Times New Roman" panose="02020603050405020304" pitchFamily="18" charset="0"/>
                <a:cs typeface="Times New Roman" panose="02020603050405020304" pitchFamily="18" charset="0"/>
              </a:rPr>
              <a:t>1. </a:t>
            </a:r>
            <a:r>
              <a:rPr lang="en-IN" sz="2400" dirty="0">
                <a:latin typeface="Times New Roman" panose="02020603050405020304" pitchFamily="18" charset="0"/>
                <a:cs typeface="Times New Roman" panose="02020603050405020304" pitchFamily="18" charset="0"/>
              </a:rPr>
              <a:t>Analysis of the problem to determine the basic operations that must be supported. For example</a:t>
            </a:r>
            <a:r>
              <a:rPr lang="en-IN" sz="2400" dirty="0" smtClean="0">
                <a:latin typeface="Times New Roman" panose="02020603050405020304" pitchFamily="18" charset="0"/>
                <a:cs typeface="Times New Roman" panose="02020603050405020304" pitchFamily="18" charset="0"/>
              </a:rPr>
              <a:t>, basic </a:t>
            </a:r>
            <a:r>
              <a:rPr lang="en-IN" sz="2400" dirty="0">
                <a:latin typeface="Times New Roman" panose="02020603050405020304" pitchFamily="18" charset="0"/>
                <a:cs typeface="Times New Roman" panose="02020603050405020304" pitchFamily="18" charset="0"/>
              </a:rPr>
              <a:t>operation may include inserting/deleting/searching a data item from the data structure.</a:t>
            </a:r>
            <a:endParaRPr lang="en-IN" sz="2400" dirty="0">
              <a:latin typeface="Times New Roman" panose="02020603050405020304" pitchFamily="18" charset="0"/>
              <a:cs typeface="Times New Roman" panose="02020603050405020304" pitchFamily="18" charset="0"/>
            </a:endParaRPr>
          </a:p>
          <a:p>
            <a:pPr marL="457200" lvl="1" indent="0" algn="just">
              <a:buNone/>
            </a:pPr>
            <a:r>
              <a:rPr lang="en-IN" sz="2400" dirty="0">
                <a:latin typeface="Times New Roman" panose="02020603050405020304" pitchFamily="18" charset="0"/>
                <a:cs typeface="Times New Roman" panose="02020603050405020304" pitchFamily="18" charset="0"/>
              </a:rPr>
              <a:t>2. Quantify the resource constraints for each operation.</a:t>
            </a:r>
            <a:endParaRPr lang="en-IN" sz="2400" dirty="0">
              <a:latin typeface="Times New Roman" panose="02020603050405020304" pitchFamily="18" charset="0"/>
              <a:cs typeface="Times New Roman" panose="02020603050405020304" pitchFamily="18" charset="0"/>
            </a:endParaRPr>
          </a:p>
          <a:p>
            <a:pPr marL="457200" lvl="1" indent="0" algn="just">
              <a:buNone/>
            </a:pPr>
            <a:r>
              <a:rPr lang="en-IN" sz="2400" dirty="0">
                <a:latin typeface="Times New Roman" panose="02020603050405020304" pitchFamily="18" charset="0"/>
                <a:cs typeface="Times New Roman" panose="02020603050405020304" pitchFamily="18" charset="0"/>
              </a:rPr>
              <a:t>3. Select the data structure that best meets these requirements.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796"/>
            <a:ext cx="8784976" cy="542884"/>
          </a:xfrm>
        </p:spPr>
        <p:txBody>
          <a:bodyPr>
            <a:normAutofit fontScale="90000"/>
          </a:bodyPr>
          <a:lstStyle/>
          <a:p>
            <a:r>
              <a:rPr lang="en-IN" dirty="0" smtClean="0">
                <a:solidFill>
                  <a:srgbClr val="FF0000"/>
                </a:solidFill>
                <a:latin typeface="Times New Roman" panose="02020603050405020304" pitchFamily="18" charset="0"/>
                <a:cs typeface="Times New Roman" panose="02020603050405020304" pitchFamily="18" charset="0"/>
              </a:rPr>
              <a:t>Advantage of using ADTs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512" y="548680"/>
            <a:ext cx="8784976" cy="6120680"/>
          </a:xfrm>
        </p:spPr>
        <p:txBody>
          <a:bodyPr>
            <a:normAutofit fontScale="85000" lnSpcReduction="10000"/>
          </a:bodyPr>
          <a:lstStyle/>
          <a:p>
            <a:pPr algn="just"/>
            <a:r>
              <a:rPr lang="en-IN" dirty="0" smtClean="0">
                <a:latin typeface="Times New Roman" panose="02020603050405020304" pitchFamily="18" charset="0"/>
                <a:cs typeface="Times New Roman" panose="02020603050405020304" pitchFamily="18" charset="0"/>
              </a:rPr>
              <a:t>In </a:t>
            </a:r>
            <a:r>
              <a:rPr lang="en-IN" dirty="0">
                <a:latin typeface="Times New Roman" panose="02020603050405020304" pitchFamily="18" charset="0"/>
                <a:cs typeface="Times New Roman" panose="02020603050405020304" pitchFamily="18" charset="0"/>
              </a:rPr>
              <a:t>the real world, programs </a:t>
            </a:r>
            <a:r>
              <a:rPr lang="en-IN" i="1" dirty="0">
                <a:latin typeface="Times New Roman" panose="02020603050405020304" pitchFamily="18" charset="0"/>
                <a:cs typeface="Times New Roman" panose="02020603050405020304" pitchFamily="18" charset="0"/>
              </a:rPr>
              <a:t>evolve </a:t>
            </a:r>
            <a:r>
              <a:rPr lang="en-IN" dirty="0">
                <a:latin typeface="Times New Roman" panose="02020603050405020304" pitchFamily="18" charset="0"/>
                <a:cs typeface="Times New Roman" panose="02020603050405020304" pitchFamily="18" charset="0"/>
              </a:rPr>
              <a:t>as a result of new requirements or constraints, so a </a:t>
            </a:r>
            <a:r>
              <a:rPr lang="en-IN" dirty="0" smtClean="0">
                <a:latin typeface="Times New Roman" panose="02020603050405020304" pitchFamily="18" charset="0"/>
                <a:cs typeface="Times New Roman" panose="02020603050405020304" pitchFamily="18" charset="0"/>
              </a:rPr>
              <a:t>modification to </a:t>
            </a:r>
            <a:r>
              <a:rPr lang="en-IN" dirty="0">
                <a:latin typeface="Times New Roman" panose="02020603050405020304" pitchFamily="18" charset="0"/>
                <a:cs typeface="Times New Roman" panose="02020603050405020304" pitchFamily="18" charset="0"/>
              </a:rPr>
              <a:t>a program commonly requires a change in one or more of its data </a:t>
            </a:r>
            <a:r>
              <a:rPr lang="en-IN" dirty="0" smtClean="0">
                <a:latin typeface="Times New Roman" panose="02020603050405020304" pitchFamily="18" charset="0"/>
                <a:cs typeface="Times New Roman" panose="02020603050405020304" pitchFamily="18" charset="0"/>
              </a:rPr>
              <a:t>structures.</a:t>
            </a:r>
            <a:endParaRPr lang="en-IN"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For </a:t>
            </a:r>
            <a:r>
              <a:rPr lang="en-IN" dirty="0">
                <a:latin typeface="Times New Roman" panose="02020603050405020304" pitchFamily="18" charset="0"/>
                <a:cs typeface="Times New Roman" panose="02020603050405020304" pitchFamily="18" charset="0"/>
              </a:rPr>
              <a:t>example, </a:t>
            </a:r>
            <a:r>
              <a:rPr lang="en-IN" dirty="0" smtClean="0">
                <a:latin typeface="Times New Roman" panose="02020603050405020304" pitchFamily="18" charset="0"/>
                <a:cs typeface="Times New Roman" panose="02020603050405020304" pitchFamily="18" charset="0"/>
              </a:rPr>
              <a:t>if you </a:t>
            </a:r>
            <a:r>
              <a:rPr lang="en-IN" dirty="0">
                <a:latin typeface="Times New Roman" panose="02020603050405020304" pitchFamily="18" charset="0"/>
                <a:cs typeface="Times New Roman" panose="02020603050405020304" pitchFamily="18" charset="0"/>
              </a:rPr>
              <a:t>want to add a new field to a student’s record to keep track of more information about </a:t>
            </a:r>
            <a:r>
              <a:rPr lang="en-IN" dirty="0" smtClean="0">
                <a:latin typeface="Times New Roman" panose="02020603050405020304" pitchFamily="18" charset="0"/>
                <a:cs typeface="Times New Roman" panose="02020603050405020304" pitchFamily="18" charset="0"/>
              </a:rPr>
              <a:t>each student</a:t>
            </a:r>
            <a:r>
              <a:rPr lang="en-IN" dirty="0">
                <a:latin typeface="Times New Roman" panose="02020603050405020304" pitchFamily="18" charset="0"/>
                <a:cs typeface="Times New Roman" panose="02020603050405020304" pitchFamily="18" charset="0"/>
              </a:rPr>
              <a:t>, then it will be better to replace an array with a linked structure to improve the </a:t>
            </a:r>
            <a:r>
              <a:rPr lang="en-IN" dirty="0" smtClean="0">
                <a:latin typeface="Times New Roman" panose="02020603050405020304" pitchFamily="18" charset="0"/>
                <a:cs typeface="Times New Roman" panose="02020603050405020304" pitchFamily="18" charset="0"/>
              </a:rPr>
              <a:t>program’s efficiency.</a:t>
            </a:r>
            <a:endParaRPr lang="en-IN"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In </a:t>
            </a:r>
            <a:r>
              <a:rPr lang="en-IN" dirty="0">
                <a:latin typeface="Times New Roman" panose="02020603050405020304" pitchFamily="18" charset="0"/>
                <a:cs typeface="Times New Roman" panose="02020603050405020304" pitchFamily="18" charset="0"/>
              </a:rPr>
              <a:t>such a scenario, rewriting every procedure that uses the changed structure is </a:t>
            </a:r>
            <a:r>
              <a:rPr lang="en-IN" dirty="0" smtClean="0">
                <a:latin typeface="Times New Roman" panose="02020603050405020304" pitchFamily="18" charset="0"/>
                <a:cs typeface="Times New Roman" panose="02020603050405020304" pitchFamily="18" charset="0"/>
              </a:rPr>
              <a:t>not desirable.</a:t>
            </a:r>
            <a:endParaRPr lang="en-IN"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Therefore</a:t>
            </a:r>
            <a:r>
              <a:rPr lang="en-IN" dirty="0">
                <a:latin typeface="Times New Roman" panose="02020603050405020304" pitchFamily="18" charset="0"/>
                <a:cs typeface="Times New Roman" panose="02020603050405020304" pitchFamily="18" charset="0"/>
              </a:rPr>
              <a:t>, a better alternative is to </a:t>
            </a:r>
            <a:r>
              <a:rPr lang="en-IN" i="1" dirty="0">
                <a:latin typeface="Times New Roman" panose="02020603050405020304" pitchFamily="18" charset="0"/>
                <a:cs typeface="Times New Roman" panose="02020603050405020304" pitchFamily="18" charset="0"/>
              </a:rPr>
              <a:t>separate </a:t>
            </a:r>
            <a:r>
              <a:rPr lang="en-IN" dirty="0">
                <a:latin typeface="Times New Roman" panose="02020603050405020304" pitchFamily="18" charset="0"/>
                <a:cs typeface="Times New Roman" panose="02020603050405020304" pitchFamily="18" charset="0"/>
              </a:rPr>
              <a:t>the use of a data structure from the </a:t>
            </a:r>
            <a:r>
              <a:rPr lang="en-IN" dirty="0" smtClean="0">
                <a:latin typeface="Times New Roman" panose="02020603050405020304" pitchFamily="18" charset="0"/>
                <a:cs typeface="Times New Roman" panose="02020603050405020304" pitchFamily="18" charset="0"/>
              </a:rPr>
              <a:t>details of </a:t>
            </a:r>
            <a:r>
              <a:rPr lang="en-IN" dirty="0">
                <a:latin typeface="Times New Roman" panose="02020603050405020304" pitchFamily="18" charset="0"/>
                <a:cs typeface="Times New Roman" panose="02020603050405020304" pitchFamily="18" charset="0"/>
              </a:rPr>
              <a:t>its </a:t>
            </a:r>
            <a:r>
              <a:rPr lang="en-IN" dirty="0" smtClean="0">
                <a:latin typeface="Times New Roman" panose="02020603050405020304" pitchFamily="18" charset="0"/>
                <a:cs typeface="Times New Roman" panose="02020603050405020304" pitchFamily="18" charset="0"/>
              </a:rPr>
              <a:t>implementation.</a:t>
            </a:r>
            <a:endParaRPr lang="en-IN"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This </a:t>
            </a:r>
            <a:r>
              <a:rPr lang="en-IN" dirty="0">
                <a:latin typeface="Times New Roman" panose="02020603050405020304" pitchFamily="18" charset="0"/>
                <a:cs typeface="Times New Roman" panose="02020603050405020304" pitchFamily="18" charset="0"/>
              </a:rPr>
              <a:t>is the principle underlying the use of abstract data types.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latin typeface="Times New Roman" panose="02020603050405020304" pitchFamily="18" charset="0"/>
                <a:cs typeface="Times New Roman" panose="02020603050405020304" pitchFamily="18" charset="0"/>
              </a:rPr>
              <a:t>Elementary Data Structure Organization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7500" lnSpcReduction="20000"/>
          </a:bodyPr>
          <a:lstStyle/>
          <a:p>
            <a:pPr marL="355600" marR="5080">
              <a:lnSpc>
                <a:spcPct val="150000"/>
              </a:lnSpc>
              <a:spcBef>
                <a:spcPts val="100"/>
              </a:spcBef>
              <a:buFont typeface="Wingdings" panose="05000000000000000000"/>
              <a:buChar char=""/>
              <a:tabLst>
                <a:tab pos="354965" algn="l"/>
                <a:tab pos="355600" algn="l"/>
              </a:tabLst>
            </a:pPr>
            <a:r>
              <a:rPr lang="en-IN" dirty="0" smtClean="0">
                <a:latin typeface="Times New Roman" panose="02020603050405020304"/>
                <a:cs typeface="Times New Roman" panose="02020603050405020304"/>
              </a:rPr>
              <a:t>Data represents a single value or a set of values assigned to  entities. Data item refers a single or group of values </a:t>
            </a:r>
            <a:r>
              <a:rPr lang="en-IN" spc="-5" dirty="0" smtClean="0">
                <a:latin typeface="Times New Roman" panose="02020603050405020304"/>
                <a:cs typeface="Times New Roman" panose="02020603050405020304"/>
              </a:rPr>
              <a:t>with </a:t>
            </a:r>
            <a:r>
              <a:rPr lang="en-IN" dirty="0" smtClean="0">
                <a:latin typeface="Times New Roman" panose="02020603050405020304"/>
                <a:cs typeface="Times New Roman" panose="02020603050405020304"/>
              </a:rPr>
              <a:t>in</a:t>
            </a:r>
            <a:r>
              <a:rPr lang="en-IN" spc="-210" dirty="0" smtClean="0">
                <a:latin typeface="Times New Roman" panose="02020603050405020304"/>
                <a:cs typeface="Times New Roman" panose="02020603050405020304"/>
              </a:rPr>
              <a:t> </a:t>
            </a:r>
            <a:r>
              <a:rPr lang="en-IN" dirty="0" smtClean="0">
                <a:latin typeface="Times New Roman" panose="02020603050405020304"/>
                <a:cs typeface="Times New Roman" panose="02020603050405020304"/>
              </a:rPr>
              <a:t>the  data</a:t>
            </a:r>
            <a:endParaRPr lang="en-IN" dirty="0" smtClean="0">
              <a:latin typeface="Times New Roman" panose="02020603050405020304"/>
              <a:cs typeface="Times New Roman" panose="02020603050405020304"/>
            </a:endParaRPr>
          </a:p>
          <a:p>
            <a:pPr marL="355600">
              <a:spcBef>
                <a:spcPts val="2015"/>
              </a:spcBef>
              <a:buFont typeface="Wingdings" panose="05000000000000000000"/>
              <a:buChar char=""/>
              <a:tabLst>
                <a:tab pos="354965" algn="l"/>
                <a:tab pos="355600" algn="l"/>
              </a:tabLst>
            </a:pPr>
            <a:r>
              <a:rPr lang="en-IN" dirty="0" smtClean="0">
                <a:latin typeface="Times New Roman" panose="02020603050405020304"/>
                <a:cs typeface="Times New Roman" panose="02020603050405020304"/>
              </a:rPr>
              <a:t>An entity is a thing that has </a:t>
            </a:r>
            <a:r>
              <a:rPr lang="en-IN" spc="-5" dirty="0" smtClean="0">
                <a:latin typeface="Times New Roman" panose="02020603050405020304"/>
                <a:cs typeface="Times New Roman" panose="02020603050405020304"/>
              </a:rPr>
              <a:t>some </a:t>
            </a:r>
            <a:r>
              <a:rPr lang="en-IN" dirty="0" smtClean="0">
                <a:latin typeface="Times New Roman" panose="02020603050405020304"/>
                <a:cs typeface="Times New Roman" panose="02020603050405020304"/>
              </a:rPr>
              <a:t>properties </a:t>
            </a:r>
            <a:r>
              <a:rPr lang="en-IN" spc="-5" dirty="0" smtClean="0">
                <a:latin typeface="Times New Roman" panose="02020603050405020304"/>
                <a:cs typeface="Times New Roman" panose="02020603050405020304"/>
              </a:rPr>
              <a:t>which </a:t>
            </a:r>
            <a:r>
              <a:rPr lang="en-IN" dirty="0" smtClean="0">
                <a:latin typeface="Times New Roman" panose="02020603050405020304"/>
                <a:cs typeface="Times New Roman" panose="02020603050405020304"/>
              </a:rPr>
              <a:t>can</a:t>
            </a:r>
            <a:r>
              <a:rPr lang="en-IN" spc="-135" dirty="0" smtClean="0">
                <a:latin typeface="Times New Roman" panose="02020603050405020304"/>
                <a:cs typeface="Times New Roman" panose="02020603050405020304"/>
              </a:rPr>
              <a:t> </a:t>
            </a:r>
            <a:r>
              <a:rPr lang="en-IN" dirty="0" smtClean="0">
                <a:latin typeface="Times New Roman" panose="02020603050405020304"/>
                <a:cs typeface="Times New Roman" panose="02020603050405020304"/>
              </a:rPr>
              <a:t>take</a:t>
            </a:r>
            <a:endParaRPr lang="en-IN" dirty="0" smtClean="0">
              <a:latin typeface="Times New Roman" panose="02020603050405020304"/>
              <a:cs typeface="Times New Roman" panose="02020603050405020304"/>
            </a:endParaRPr>
          </a:p>
          <a:p>
            <a:pPr marL="12700" indent="0">
              <a:lnSpc>
                <a:spcPct val="100000"/>
              </a:lnSpc>
              <a:spcBef>
                <a:spcPts val="1440"/>
              </a:spcBef>
              <a:buNone/>
            </a:pPr>
            <a:r>
              <a:rPr lang="en-US" altLang="en-IN" dirty="0" smtClean="0">
                <a:latin typeface="Times New Roman" panose="02020603050405020304"/>
                <a:cs typeface="Times New Roman" panose="02020603050405020304"/>
              </a:rPr>
              <a:t>    </a:t>
            </a:r>
            <a:r>
              <a:rPr lang="en-IN" dirty="0" smtClean="0">
                <a:latin typeface="Times New Roman" panose="02020603050405020304"/>
                <a:cs typeface="Times New Roman" panose="02020603050405020304"/>
              </a:rPr>
              <a:t>values.</a:t>
            </a:r>
            <a:endParaRPr lang="en-IN" dirty="0" smtClean="0">
              <a:latin typeface="Times New Roman" panose="02020603050405020304"/>
              <a:cs typeface="Times New Roman" panose="02020603050405020304"/>
            </a:endParaRPr>
          </a:p>
          <a:p>
            <a:pPr marL="355600">
              <a:spcBef>
                <a:spcPts val="2020"/>
              </a:spcBef>
              <a:buFont typeface="Wingdings" panose="05000000000000000000"/>
              <a:buChar char=""/>
              <a:tabLst>
                <a:tab pos="354965" algn="l"/>
                <a:tab pos="355600" algn="l"/>
              </a:tabLst>
            </a:pPr>
            <a:r>
              <a:rPr lang="en-IN" dirty="0" smtClean="0">
                <a:latin typeface="Times New Roman" panose="02020603050405020304"/>
                <a:cs typeface="Times New Roman" panose="02020603050405020304"/>
              </a:rPr>
              <a:t>Processed or </a:t>
            </a:r>
            <a:r>
              <a:rPr lang="en-IN" spc="-5" dirty="0" smtClean="0">
                <a:latin typeface="Times New Roman" panose="02020603050405020304"/>
                <a:cs typeface="Times New Roman" panose="02020603050405020304"/>
              </a:rPr>
              <a:t>meaning full </a:t>
            </a:r>
            <a:r>
              <a:rPr lang="en-IN" dirty="0" smtClean="0">
                <a:latin typeface="Times New Roman" panose="02020603050405020304"/>
                <a:cs typeface="Times New Roman" panose="02020603050405020304"/>
              </a:rPr>
              <a:t>data is called </a:t>
            </a:r>
            <a:r>
              <a:rPr lang="en-IN" spc="-5" dirty="0" smtClean="0">
                <a:latin typeface="Times New Roman" panose="02020603050405020304"/>
                <a:cs typeface="Times New Roman" panose="02020603050405020304"/>
              </a:rPr>
              <a:t>information. </a:t>
            </a:r>
            <a:r>
              <a:rPr lang="en-IN" dirty="0" smtClean="0">
                <a:latin typeface="Times New Roman" panose="02020603050405020304"/>
                <a:cs typeface="Times New Roman" panose="02020603050405020304"/>
              </a:rPr>
              <a:t>This</a:t>
            </a:r>
            <a:r>
              <a:rPr lang="en-IN" spc="-120" dirty="0" smtClean="0">
                <a:latin typeface="Times New Roman" panose="02020603050405020304"/>
                <a:cs typeface="Times New Roman" panose="02020603050405020304"/>
              </a:rPr>
              <a:t> </a:t>
            </a:r>
            <a:r>
              <a:rPr lang="en-IN" dirty="0" smtClean="0">
                <a:latin typeface="Times New Roman" panose="02020603050405020304"/>
                <a:cs typeface="Times New Roman" panose="02020603050405020304"/>
              </a:rPr>
              <a:t>is</a:t>
            </a:r>
            <a:endParaRPr lang="en-IN" dirty="0" smtClean="0">
              <a:latin typeface="Times New Roman" panose="02020603050405020304"/>
              <a:cs typeface="Times New Roman" panose="02020603050405020304"/>
            </a:endParaRPr>
          </a:p>
          <a:p>
            <a:pPr marL="12700" indent="0">
              <a:lnSpc>
                <a:spcPct val="100000"/>
              </a:lnSpc>
              <a:spcBef>
                <a:spcPts val="1440"/>
              </a:spcBef>
              <a:buNone/>
            </a:pPr>
            <a:r>
              <a:rPr lang="en-US" altLang="en-IN" dirty="0" smtClean="0">
                <a:latin typeface="Times New Roman" panose="02020603050405020304"/>
                <a:cs typeface="Times New Roman" panose="02020603050405020304"/>
              </a:rPr>
              <a:t>     </a:t>
            </a:r>
            <a:r>
              <a:rPr lang="en-IN" dirty="0" smtClean="0">
                <a:latin typeface="Times New Roman" panose="02020603050405020304"/>
                <a:cs typeface="Times New Roman" panose="02020603050405020304"/>
              </a:rPr>
              <a:t>used for taking </a:t>
            </a:r>
            <a:r>
              <a:rPr lang="en-IN" spc="-5" dirty="0" smtClean="0">
                <a:latin typeface="Times New Roman" panose="02020603050405020304"/>
                <a:cs typeface="Times New Roman" panose="02020603050405020304"/>
              </a:rPr>
              <a:t>some</a:t>
            </a:r>
            <a:r>
              <a:rPr lang="en-IN" spc="-25" dirty="0" smtClean="0">
                <a:latin typeface="Times New Roman" panose="02020603050405020304"/>
                <a:cs typeface="Times New Roman" panose="02020603050405020304"/>
              </a:rPr>
              <a:t> </a:t>
            </a:r>
            <a:r>
              <a:rPr lang="en-IN" dirty="0" smtClean="0">
                <a:latin typeface="Times New Roman" panose="02020603050405020304"/>
                <a:cs typeface="Times New Roman" panose="02020603050405020304"/>
              </a:rPr>
              <a:t>action.</a:t>
            </a:r>
            <a:endParaRPr lang="en-IN" dirty="0" smtClean="0">
              <a:latin typeface="Times New Roman" panose="02020603050405020304"/>
              <a:cs typeface="Times New Roman" panose="02020603050405020304"/>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rgbClr val="FF0000"/>
                </a:solidFill>
                <a:latin typeface="Times New Roman" panose="02020603050405020304" pitchFamily="18" charset="0"/>
                <a:cs typeface="Times New Roman" panose="02020603050405020304" pitchFamily="18" charset="0"/>
              </a:rPr>
              <a:t>Classification Of Data Structures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Data structures are generally categorized into two </a:t>
            </a:r>
            <a:r>
              <a:rPr lang="en-IN" dirty="0" smtClean="0">
                <a:latin typeface="Times New Roman" panose="02020603050405020304" pitchFamily="18" charset="0"/>
                <a:cs typeface="Times New Roman" panose="02020603050405020304" pitchFamily="18" charset="0"/>
              </a:rPr>
              <a:t>classes:</a:t>
            </a:r>
            <a:endParaRPr lang="en-IN" dirty="0" smtClean="0">
              <a:latin typeface="Times New Roman" panose="02020603050405020304" pitchFamily="18" charset="0"/>
              <a:cs typeface="Times New Roman" panose="02020603050405020304" pitchFamily="18" charset="0"/>
            </a:endParaRPr>
          </a:p>
          <a:p>
            <a:pPr lvl="1" algn="just"/>
            <a:r>
              <a:rPr lang="en-IN" dirty="0" smtClean="0">
                <a:latin typeface="Times New Roman" panose="02020603050405020304" pitchFamily="18" charset="0"/>
                <a:cs typeface="Times New Roman" panose="02020603050405020304" pitchFamily="18" charset="0"/>
              </a:rPr>
              <a:t>Primitive data structures.</a:t>
            </a:r>
            <a:endParaRPr lang="en-IN" dirty="0" smtClean="0">
              <a:latin typeface="Times New Roman" panose="02020603050405020304" pitchFamily="18" charset="0"/>
              <a:cs typeface="Times New Roman" panose="02020603050405020304" pitchFamily="18" charset="0"/>
            </a:endParaRPr>
          </a:p>
          <a:p>
            <a:pPr lvl="1" algn="just"/>
            <a:r>
              <a:rPr lang="en-IN" dirty="0" smtClean="0">
                <a:latin typeface="Times New Roman" panose="02020603050405020304" pitchFamily="18" charset="0"/>
                <a:cs typeface="Times New Roman" panose="02020603050405020304" pitchFamily="18" charset="0"/>
              </a:rPr>
              <a:t>non-primitive data structures</a:t>
            </a:r>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52270" y="525597"/>
            <a:ext cx="4840605" cy="697230"/>
          </a:xfrm>
          <a:prstGeom prst="rect">
            <a:avLst/>
          </a:prstGeom>
        </p:spPr>
        <p:txBody>
          <a:bodyPr vert="horz" wrap="square" lIns="0" tIns="13335" rIns="0" bIns="0" rtlCol="0">
            <a:spAutoFit/>
          </a:bodyPr>
          <a:lstStyle/>
          <a:p>
            <a:pPr marL="12700">
              <a:lnSpc>
                <a:spcPct val="100000"/>
              </a:lnSpc>
              <a:spcBef>
                <a:spcPts val="105"/>
              </a:spcBef>
            </a:pPr>
            <a:r>
              <a:rPr dirty="0">
                <a:solidFill>
                  <a:srgbClr val="FF0000"/>
                </a:solidFill>
                <a:latin typeface="Times New Roman" panose="02020603050405020304" pitchFamily="18" charset="0"/>
                <a:cs typeface="Times New Roman" panose="02020603050405020304" pitchFamily="18" charset="0"/>
              </a:rPr>
              <a:t>Primitive </a:t>
            </a:r>
            <a:r>
              <a:rPr lang="en-US" dirty="0" smtClean="0">
                <a:solidFill>
                  <a:srgbClr val="FF0000"/>
                </a:solidFill>
                <a:latin typeface="Times New Roman" panose="02020603050405020304" pitchFamily="18" charset="0"/>
                <a:cs typeface="Times New Roman" panose="02020603050405020304" pitchFamily="18" charset="0"/>
              </a:rPr>
              <a:t>D</a:t>
            </a:r>
            <a:r>
              <a:rPr dirty="0" smtClean="0">
                <a:solidFill>
                  <a:srgbClr val="FF0000"/>
                </a:solidFill>
                <a:latin typeface="Times New Roman" panose="02020603050405020304" pitchFamily="18" charset="0"/>
                <a:cs typeface="Times New Roman" panose="02020603050405020304" pitchFamily="18" charset="0"/>
              </a:rPr>
              <a:t>ata</a:t>
            </a:r>
            <a:r>
              <a:rPr spc="-70" dirty="0" smtClean="0">
                <a:solidFill>
                  <a:srgbClr val="FF0000"/>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T</a:t>
            </a:r>
            <a:r>
              <a:rPr dirty="0" smtClean="0">
                <a:solidFill>
                  <a:srgbClr val="FF0000"/>
                </a:solidFill>
                <a:latin typeface="Times New Roman" panose="02020603050405020304" pitchFamily="18" charset="0"/>
                <a:cs typeface="Times New Roman" panose="02020603050405020304" pitchFamily="18" charset="0"/>
              </a:rPr>
              <a:t>ypes</a:t>
            </a:r>
            <a:endParaRPr dirty="0">
              <a:solidFill>
                <a:srgbClr val="FF00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539552" y="1535882"/>
            <a:ext cx="8072755" cy="4388381"/>
          </a:xfrm>
          <a:prstGeom prst="rect">
            <a:avLst/>
          </a:prstGeom>
        </p:spPr>
        <p:txBody>
          <a:bodyPr vert="horz" wrap="square" lIns="0" tIns="12700" rIns="0" bIns="0" rtlCol="0">
            <a:spAutoFit/>
          </a:bodyPr>
          <a:lstStyle/>
          <a:p>
            <a:pPr marL="355600" marR="5080" indent="-342900" algn="just">
              <a:spcBef>
                <a:spcPts val="100"/>
              </a:spcBef>
              <a:buFont typeface="Wingdings" panose="05000000000000000000"/>
              <a:buChar char=""/>
              <a:tabLst>
                <a:tab pos="355600" algn="l"/>
              </a:tabLst>
            </a:pPr>
            <a:r>
              <a:rPr sz="2400" dirty="0">
                <a:latin typeface="Times New Roman" panose="02020603050405020304" pitchFamily="18" charset="0"/>
                <a:cs typeface="Times New Roman" panose="02020603050405020304" pitchFamily="18" charset="0"/>
              </a:rPr>
              <a:t>These </a:t>
            </a:r>
            <a:r>
              <a:rPr sz="2400" spc="-5" dirty="0">
                <a:latin typeface="Times New Roman" panose="02020603050405020304" pitchFamily="18" charset="0"/>
                <a:cs typeface="Times New Roman" panose="02020603050405020304" pitchFamily="18" charset="0"/>
              </a:rPr>
              <a:t>are the data structures </a:t>
            </a:r>
            <a:r>
              <a:rPr sz="2400" dirty="0">
                <a:latin typeface="Times New Roman" panose="02020603050405020304" pitchFamily="18" charset="0"/>
                <a:cs typeface="Times New Roman" panose="02020603050405020304" pitchFamily="18" charset="0"/>
              </a:rPr>
              <a:t>which are </a:t>
            </a:r>
            <a:r>
              <a:rPr sz="2400" spc="-5" dirty="0">
                <a:latin typeface="Times New Roman" panose="02020603050405020304" pitchFamily="18" charset="0"/>
                <a:cs typeface="Times New Roman" panose="02020603050405020304" pitchFamily="18" charset="0"/>
              </a:rPr>
              <a:t>directly </a:t>
            </a:r>
            <a:r>
              <a:rPr sz="2400" dirty="0">
                <a:latin typeface="Times New Roman" panose="02020603050405020304" pitchFamily="18" charset="0"/>
                <a:cs typeface="Times New Roman" panose="02020603050405020304" pitchFamily="18" charset="0"/>
              </a:rPr>
              <a:t>supported </a:t>
            </a:r>
            <a:r>
              <a:rPr sz="2400" spc="-15" dirty="0">
                <a:latin typeface="Times New Roman" panose="02020603050405020304" pitchFamily="18" charset="0"/>
                <a:cs typeface="Times New Roman" panose="02020603050405020304" pitchFamily="18" charset="0"/>
              </a:rPr>
              <a:t>by  </a:t>
            </a:r>
            <a:r>
              <a:rPr sz="2400" dirty="0">
                <a:latin typeface="Times New Roman" panose="02020603050405020304" pitchFamily="18" charset="0"/>
                <a:cs typeface="Times New Roman" panose="02020603050405020304" pitchFamily="18" charset="0"/>
              </a:rPr>
              <a:t>the </a:t>
            </a:r>
            <a:r>
              <a:rPr sz="2400" spc="-5" dirty="0">
                <a:latin typeface="Times New Roman" panose="02020603050405020304" pitchFamily="18" charset="0"/>
                <a:cs typeface="Times New Roman" panose="02020603050405020304" pitchFamily="18" charset="0"/>
              </a:rPr>
              <a:t>machine.i.e.Any operation </a:t>
            </a:r>
            <a:r>
              <a:rPr sz="2400" dirty="0">
                <a:latin typeface="Times New Roman" panose="02020603050405020304" pitchFamily="18" charset="0"/>
                <a:cs typeface="Times New Roman" panose="02020603050405020304" pitchFamily="18" charset="0"/>
              </a:rPr>
              <a:t>can </a:t>
            </a:r>
            <a:r>
              <a:rPr sz="2400" spc="-10" dirty="0">
                <a:latin typeface="Times New Roman" panose="02020603050405020304" pitchFamily="18" charset="0"/>
                <a:cs typeface="Times New Roman" panose="02020603050405020304" pitchFamily="18" charset="0"/>
              </a:rPr>
              <a:t>be </a:t>
            </a:r>
            <a:r>
              <a:rPr sz="2400" spc="-5" dirty="0">
                <a:latin typeface="Times New Roman" panose="02020603050405020304" pitchFamily="18" charset="0"/>
                <a:cs typeface="Times New Roman" panose="02020603050405020304" pitchFamily="18" charset="0"/>
              </a:rPr>
              <a:t>performed </a:t>
            </a:r>
            <a:r>
              <a:rPr sz="2400" dirty="0">
                <a:latin typeface="Times New Roman" panose="02020603050405020304" pitchFamily="18" charset="0"/>
                <a:cs typeface="Times New Roman" panose="02020603050405020304" pitchFamily="18" charset="0"/>
              </a:rPr>
              <a:t>in </a:t>
            </a:r>
            <a:r>
              <a:rPr sz="2400" spc="-5" dirty="0">
                <a:latin typeface="Times New Roman" panose="02020603050405020304" pitchFamily="18" charset="0"/>
                <a:cs typeface="Times New Roman" panose="02020603050405020304" pitchFamily="18" charset="0"/>
              </a:rPr>
              <a:t>these data  items.</a:t>
            </a:r>
            <a:endParaRPr sz="2400" dirty="0">
              <a:latin typeface="Times New Roman" panose="02020603050405020304" pitchFamily="18" charset="0"/>
              <a:cs typeface="Times New Roman" panose="02020603050405020304" pitchFamily="18" charset="0"/>
            </a:endParaRPr>
          </a:p>
          <a:p>
            <a:pPr marL="355600" indent="-342900" algn="just">
              <a:spcBef>
                <a:spcPts val="2015"/>
              </a:spcBef>
              <a:buFont typeface="Wingdings" panose="05000000000000000000"/>
              <a:buChar char=""/>
              <a:tabLst>
                <a:tab pos="355600" algn="l"/>
              </a:tabLst>
            </a:pPr>
            <a:r>
              <a:rPr sz="2400" dirty="0">
                <a:latin typeface="Times New Roman" panose="02020603050405020304" pitchFamily="18" charset="0"/>
                <a:cs typeface="Times New Roman" panose="02020603050405020304" pitchFamily="18" charset="0"/>
              </a:rPr>
              <a:t>The </a:t>
            </a:r>
            <a:r>
              <a:rPr sz="2400" spc="-10" dirty="0">
                <a:latin typeface="Times New Roman" panose="02020603050405020304" pitchFamily="18" charset="0"/>
                <a:cs typeface="Times New Roman" panose="02020603050405020304" pitchFamily="18" charset="0"/>
              </a:rPr>
              <a:t>different </a:t>
            </a:r>
            <a:r>
              <a:rPr sz="2400" spc="-5" dirty="0">
                <a:latin typeface="Times New Roman" panose="02020603050405020304" pitchFamily="18" charset="0"/>
                <a:cs typeface="Times New Roman" panose="02020603050405020304" pitchFamily="18" charset="0"/>
              </a:rPr>
              <a:t>primitive </a:t>
            </a:r>
            <a:r>
              <a:rPr sz="2400" dirty="0">
                <a:latin typeface="Times New Roman" panose="02020603050405020304" pitchFamily="18" charset="0"/>
                <a:cs typeface="Times New Roman" panose="02020603050405020304" pitchFamily="18" charset="0"/>
              </a:rPr>
              <a:t>data types</a:t>
            </a:r>
            <a:r>
              <a:rPr sz="2400" spc="-6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are</a:t>
            </a:r>
            <a:endParaRPr sz="2400" dirty="0">
              <a:latin typeface="Times New Roman" panose="02020603050405020304" pitchFamily="18" charset="0"/>
              <a:cs typeface="Times New Roman" panose="02020603050405020304" pitchFamily="18" charset="0"/>
            </a:endParaRPr>
          </a:p>
          <a:p>
            <a:pPr marL="756285" lvl="1" indent="-287655" algn="just">
              <a:spcBef>
                <a:spcPts val="1780"/>
              </a:spcBef>
              <a:buFont typeface="Wingdings" panose="05000000000000000000"/>
              <a:buChar char=""/>
              <a:tabLst>
                <a:tab pos="756285" algn="l"/>
                <a:tab pos="756920" algn="l"/>
              </a:tabLst>
            </a:pPr>
            <a:r>
              <a:rPr sz="2000" dirty="0">
                <a:latin typeface="Times New Roman" panose="02020603050405020304" pitchFamily="18" charset="0"/>
                <a:cs typeface="Times New Roman" panose="02020603050405020304" pitchFamily="18" charset="0"/>
              </a:rPr>
              <a:t>Integer</a:t>
            </a:r>
            <a:endParaRPr sz="2000" dirty="0">
              <a:latin typeface="Times New Roman" panose="02020603050405020304" pitchFamily="18" charset="0"/>
              <a:cs typeface="Times New Roman" panose="02020603050405020304" pitchFamily="18" charset="0"/>
            </a:endParaRPr>
          </a:p>
          <a:p>
            <a:pPr marL="756285" lvl="1" indent="-287655" algn="just">
              <a:spcBef>
                <a:spcPts val="1685"/>
              </a:spcBef>
              <a:buFont typeface="Wingdings" panose="05000000000000000000"/>
              <a:buChar char=""/>
              <a:tabLst>
                <a:tab pos="756285" algn="l"/>
                <a:tab pos="756920" algn="l"/>
              </a:tabLst>
            </a:pPr>
            <a:r>
              <a:rPr sz="2000" dirty="0">
                <a:latin typeface="Times New Roman" panose="02020603050405020304" pitchFamily="18" charset="0"/>
                <a:cs typeface="Times New Roman" panose="02020603050405020304" pitchFamily="18" charset="0"/>
              </a:rPr>
              <a:t>Float</a:t>
            </a:r>
            <a:endParaRPr sz="2000" dirty="0">
              <a:latin typeface="Times New Roman" panose="02020603050405020304" pitchFamily="18" charset="0"/>
              <a:cs typeface="Times New Roman" panose="02020603050405020304" pitchFamily="18" charset="0"/>
            </a:endParaRPr>
          </a:p>
          <a:p>
            <a:pPr marL="756285" lvl="1" indent="-287655" algn="just">
              <a:spcBef>
                <a:spcPts val="1680"/>
              </a:spcBef>
              <a:buFont typeface="Wingdings" panose="05000000000000000000"/>
              <a:buChar char=""/>
              <a:tabLst>
                <a:tab pos="756285" algn="l"/>
                <a:tab pos="756920" algn="l"/>
              </a:tabLst>
            </a:pPr>
            <a:r>
              <a:rPr sz="2000" spc="5" dirty="0">
                <a:latin typeface="Times New Roman" panose="02020603050405020304" pitchFamily="18" charset="0"/>
                <a:cs typeface="Times New Roman" panose="02020603050405020304" pitchFamily="18" charset="0"/>
              </a:rPr>
              <a:t>Double</a:t>
            </a:r>
            <a:endParaRPr sz="2000" dirty="0">
              <a:latin typeface="Times New Roman" panose="02020603050405020304" pitchFamily="18" charset="0"/>
              <a:cs typeface="Times New Roman" panose="02020603050405020304" pitchFamily="18" charset="0"/>
            </a:endParaRPr>
          </a:p>
          <a:p>
            <a:pPr marL="756285" lvl="1" indent="-287655" algn="just">
              <a:spcBef>
                <a:spcPts val="1680"/>
              </a:spcBef>
              <a:buFont typeface="Wingdings" panose="05000000000000000000"/>
              <a:buChar char=""/>
              <a:tabLst>
                <a:tab pos="756285" algn="l"/>
                <a:tab pos="756920" algn="l"/>
              </a:tabLst>
            </a:pPr>
            <a:r>
              <a:rPr sz="2000" dirty="0">
                <a:latin typeface="Times New Roman" panose="02020603050405020304" pitchFamily="18" charset="0"/>
                <a:cs typeface="Times New Roman" panose="02020603050405020304" pitchFamily="18" charset="0"/>
              </a:rPr>
              <a:t>Character</a:t>
            </a:r>
            <a:endParaRPr sz="2000" dirty="0">
              <a:latin typeface="Times New Roman" panose="02020603050405020304" pitchFamily="18" charset="0"/>
              <a:cs typeface="Times New Roman" panose="02020603050405020304" pitchFamily="18" charset="0"/>
            </a:endParaRPr>
          </a:p>
          <a:p>
            <a:pPr marL="756285" lvl="1" indent="-287655" algn="just">
              <a:spcBef>
                <a:spcPts val="1680"/>
              </a:spcBef>
              <a:buFont typeface="Wingdings" panose="05000000000000000000"/>
              <a:buChar char=""/>
              <a:tabLst>
                <a:tab pos="756285" algn="l"/>
                <a:tab pos="756920" algn="l"/>
              </a:tabLst>
            </a:pPr>
            <a:r>
              <a:rPr sz="2000" dirty="0">
                <a:latin typeface="Times New Roman" panose="02020603050405020304" pitchFamily="18" charset="0"/>
                <a:cs typeface="Times New Roman" panose="02020603050405020304" pitchFamily="18" charset="0"/>
              </a:rPr>
              <a:t>boolean</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86866" y="466160"/>
            <a:ext cx="5974080" cy="697230"/>
          </a:xfrm>
          <a:prstGeom prst="rect">
            <a:avLst/>
          </a:prstGeom>
        </p:spPr>
        <p:txBody>
          <a:bodyPr vert="horz" wrap="square" lIns="0" tIns="13335" rIns="0" bIns="0" rtlCol="0">
            <a:spAutoFit/>
          </a:bodyPr>
          <a:lstStyle/>
          <a:p>
            <a:pPr marL="12700">
              <a:lnSpc>
                <a:spcPct val="100000"/>
              </a:lnSpc>
              <a:spcBef>
                <a:spcPts val="105"/>
              </a:spcBef>
            </a:pPr>
            <a:r>
              <a:rPr lang="en-IN" dirty="0" smtClean="0">
                <a:solidFill>
                  <a:srgbClr val="FF0000"/>
                </a:solidFill>
                <a:latin typeface="Times New Roman" panose="02020603050405020304" pitchFamily="18" charset="0"/>
                <a:cs typeface="Times New Roman" panose="02020603050405020304" pitchFamily="18" charset="0"/>
              </a:rPr>
              <a:t>Non Primitive Data</a:t>
            </a:r>
            <a:r>
              <a:rPr lang="en-IN" spc="-50" dirty="0" smtClean="0">
                <a:solidFill>
                  <a:srgbClr val="FF0000"/>
                </a:solidFill>
                <a:latin typeface="Times New Roman" panose="02020603050405020304" pitchFamily="18" charset="0"/>
                <a:cs typeface="Times New Roman" panose="02020603050405020304" pitchFamily="18" charset="0"/>
              </a:rPr>
              <a:t> </a:t>
            </a:r>
            <a:r>
              <a:rPr lang="en-IN" spc="-5" dirty="0" smtClean="0">
                <a:solidFill>
                  <a:srgbClr val="FF0000"/>
                </a:solidFill>
                <a:latin typeface="Times New Roman" panose="02020603050405020304" pitchFamily="18" charset="0"/>
                <a:cs typeface="Times New Roman" panose="02020603050405020304" pitchFamily="18" charset="0"/>
              </a:rPr>
              <a:t>Types</a:t>
            </a:r>
            <a:endParaRPr lang="en-IN" spc="-5" dirty="0">
              <a:solidFill>
                <a:srgbClr val="FF00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841045" y="1557650"/>
            <a:ext cx="7875905" cy="4108817"/>
          </a:xfrm>
          <a:prstGeom prst="rect">
            <a:avLst/>
          </a:prstGeom>
        </p:spPr>
        <p:txBody>
          <a:bodyPr vert="horz" wrap="square" lIns="0" tIns="12700" rIns="0" bIns="0" rtlCol="0">
            <a:spAutoFit/>
          </a:bodyPr>
          <a:lstStyle/>
          <a:p>
            <a:pPr marL="355600" marR="5080" indent="-342900" algn="just">
              <a:lnSpc>
                <a:spcPct val="150000"/>
              </a:lnSpc>
              <a:spcBef>
                <a:spcPts val="100"/>
              </a:spcBef>
              <a:buFont typeface="Wingdings" panose="05000000000000000000"/>
              <a:buChar char=""/>
              <a:tabLst>
                <a:tab pos="354965" algn="l"/>
                <a:tab pos="355600" algn="l"/>
              </a:tabLst>
            </a:pPr>
            <a:r>
              <a:rPr sz="2400" dirty="0">
                <a:latin typeface="Times New Roman" panose="02020603050405020304"/>
                <a:cs typeface="Times New Roman" panose="02020603050405020304"/>
              </a:rPr>
              <a:t>These </a:t>
            </a:r>
            <a:r>
              <a:rPr sz="2400" spc="-5" dirty="0">
                <a:latin typeface="Times New Roman" panose="02020603050405020304"/>
                <a:cs typeface="Times New Roman" panose="02020603050405020304"/>
              </a:rPr>
              <a:t>Datastructures </a:t>
            </a:r>
            <a:r>
              <a:rPr sz="2400" dirty="0">
                <a:latin typeface="Times New Roman" panose="02020603050405020304"/>
                <a:cs typeface="Times New Roman" panose="02020603050405020304"/>
              </a:rPr>
              <a:t>do not allow any specific instructions</a:t>
            </a:r>
            <a:r>
              <a:rPr sz="2400" spc="-145" dirty="0">
                <a:latin typeface="Times New Roman" panose="02020603050405020304"/>
                <a:cs typeface="Times New Roman" panose="02020603050405020304"/>
              </a:rPr>
              <a:t> </a:t>
            </a:r>
            <a:r>
              <a:rPr sz="2400" dirty="0">
                <a:latin typeface="Times New Roman" panose="02020603050405020304"/>
                <a:cs typeface="Times New Roman" panose="02020603050405020304"/>
              </a:rPr>
              <a:t>to  be </a:t>
            </a:r>
            <a:r>
              <a:rPr sz="2400" spc="-5" dirty="0">
                <a:latin typeface="Times New Roman" panose="02020603050405020304"/>
                <a:cs typeface="Times New Roman" panose="02020603050405020304"/>
              </a:rPr>
              <a:t>performed </a:t>
            </a:r>
            <a:r>
              <a:rPr sz="2400" dirty="0">
                <a:latin typeface="Times New Roman" panose="02020603050405020304"/>
                <a:cs typeface="Times New Roman" panose="02020603050405020304"/>
              </a:rPr>
              <a:t>on the Data </a:t>
            </a:r>
            <a:r>
              <a:rPr sz="2400" spc="-5" dirty="0">
                <a:latin typeface="Times New Roman" panose="02020603050405020304"/>
                <a:cs typeface="Times New Roman" panose="02020603050405020304"/>
              </a:rPr>
              <a:t>items</a:t>
            </a:r>
            <a:r>
              <a:rPr sz="2400" spc="-20" dirty="0">
                <a:latin typeface="Times New Roman" panose="02020603050405020304"/>
                <a:cs typeface="Times New Roman" panose="02020603050405020304"/>
              </a:rPr>
              <a:t> directly.</a:t>
            </a:r>
            <a:endParaRPr sz="2400" dirty="0">
              <a:latin typeface="Times New Roman" panose="02020603050405020304"/>
              <a:cs typeface="Times New Roman" panose="02020603050405020304"/>
            </a:endParaRPr>
          </a:p>
          <a:p>
            <a:pPr marL="355600" indent="-342900" algn="just">
              <a:lnSpc>
                <a:spcPct val="100000"/>
              </a:lnSpc>
              <a:spcBef>
                <a:spcPts val="2015"/>
              </a:spcBef>
              <a:buFont typeface="Wingdings" panose="05000000000000000000"/>
              <a:buChar char=""/>
              <a:tabLst>
                <a:tab pos="354965" algn="l"/>
                <a:tab pos="355600" algn="l"/>
              </a:tabLst>
            </a:pPr>
            <a:r>
              <a:rPr sz="2400" dirty="0">
                <a:latin typeface="Times New Roman" panose="02020603050405020304"/>
                <a:cs typeface="Times New Roman" panose="02020603050405020304"/>
              </a:rPr>
              <a:t>The </a:t>
            </a:r>
            <a:r>
              <a:rPr sz="2400" spc="-10" dirty="0">
                <a:latin typeface="Times New Roman" panose="02020603050405020304"/>
                <a:cs typeface="Times New Roman" panose="02020603050405020304"/>
              </a:rPr>
              <a:t>different </a:t>
            </a:r>
            <a:r>
              <a:rPr sz="2400" dirty="0">
                <a:latin typeface="Times New Roman" panose="02020603050405020304"/>
                <a:cs typeface="Times New Roman" panose="02020603050405020304"/>
              </a:rPr>
              <a:t>non </a:t>
            </a:r>
            <a:r>
              <a:rPr sz="2400" spc="-5" dirty="0">
                <a:latin typeface="Times New Roman" panose="02020603050405020304"/>
                <a:cs typeface="Times New Roman" panose="02020603050405020304"/>
              </a:rPr>
              <a:t>primitive </a:t>
            </a:r>
            <a:r>
              <a:rPr sz="2400" dirty="0">
                <a:latin typeface="Times New Roman" panose="02020603050405020304"/>
                <a:cs typeface="Times New Roman" panose="02020603050405020304"/>
              </a:rPr>
              <a:t>data types</a:t>
            </a:r>
            <a:r>
              <a:rPr sz="2400" spc="-70" dirty="0">
                <a:latin typeface="Times New Roman" panose="02020603050405020304"/>
                <a:cs typeface="Times New Roman" panose="02020603050405020304"/>
              </a:rPr>
              <a:t> </a:t>
            </a:r>
            <a:r>
              <a:rPr sz="2400" dirty="0">
                <a:latin typeface="Times New Roman" panose="02020603050405020304"/>
                <a:cs typeface="Times New Roman" panose="02020603050405020304"/>
              </a:rPr>
              <a:t>are</a:t>
            </a:r>
            <a:endParaRPr sz="2400" dirty="0">
              <a:latin typeface="Times New Roman" panose="02020603050405020304"/>
              <a:cs typeface="Times New Roman" panose="02020603050405020304"/>
            </a:endParaRPr>
          </a:p>
          <a:p>
            <a:pPr marL="756285" lvl="1" indent="-287655" algn="just">
              <a:lnSpc>
                <a:spcPct val="100000"/>
              </a:lnSpc>
              <a:spcBef>
                <a:spcPts val="1780"/>
              </a:spcBef>
              <a:buFont typeface="Wingdings" panose="05000000000000000000"/>
              <a:buChar char=""/>
              <a:tabLst>
                <a:tab pos="756285" algn="l"/>
                <a:tab pos="756920" algn="l"/>
              </a:tabLst>
            </a:pPr>
            <a:r>
              <a:rPr sz="2400" dirty="0">
                <a:latin typeface="Times New Roman" panose="02020603050405020304"/>
                <a:cs typeface="Times New Roman" panose="02020603050405020304"/>
              </a:rPr>
              <a:t>Arrays</a:t>
            </a:r>
            <a:endParaRPr sz="2400" dirty="0">
              <a:latin typeface="Times New Roman" panose="02020603050405020304"/>
              <a:cs typeface="Times New Roman" panose="02020603050405020304"/>
            </a:endParaRPr>
          </a:p>
          <a:p>
            <a:pPr marL="756285" lvl="1" indent="-287655" algn="just">
              <a:lnSpc>
                <a:spcPct val="100000"/>
              </a:lnSpc>
              <a:spcBef>
                <a:spcPts val="1680"/>
              </a:spcBef>
              <a:buFont typeface="Wingdings" panose="05000000000000000000"/>
              <a:buChar char=""/>
              <a:tabLst>
                <a:tab pos="756285" algn="l"/>
                <a:tab pos="756920" algn="l"/>
              </a:tabLst>
            </a:pPr>
            <a:r>
              <a:rPr sz="2400" dirty="0">
                <a:latin typeface="Times New Roman" panose="02020603050405020304"/>
                <a:cs typeface="Times New Roman" panose="02020603050405020304"/>
              </a:rPr>
              <a:t>Structures</a:t>
            </a:r>
            <a:endParaRPr sz="2400" dirty="0">
              <a:latin typeface="Times New Roman" panose="02020603050405020304"/>
              <a:cs typeface="Times New Roman" panose="02020603050405020304"/>
            </a:endParaRPr>
          </a:p>
          <a:p>
            <a:pPr marL="756285" lvl="1" indent="-287655" algn="just">
              <a:lnSpc>
                <a:spcPct val="100000"/>
              </a:lnSpc>
              <a:spcBef>
                <a:spcPts val="1685"/>
              </a:spcBef>
              <a:buFont typeface="Wingdings" panose="05000000000000000000"/>
              <a:buChar char=""/>
              <a:tabLst>
                <a:tab pos="756285" algn="l"/>
                <a:tab pos="756920" algn="l"/>
              </a:tabLst>
            </a:pPr>
            <a:r>
              <a:rPr sz="2400" dirty="0">
                <a:latin typeface="Times New Roman" panose="02020603050405020304"/>
                <a:cs typeface="Times New Roman" panose="02020603050405020304"/>
              </a:rPr>
              <a:t>Unions</a:t>
            </a:r>
            <a:endParaRPr sz="2400" dirty="0">
              <a:latin typeface="Times New Roman" panose="02020603050405020304"/>
              <a:cs typeface="Times New Roman" panose="02020603050405020304"/>
            </a:endParaRPr>
          </a:p>
          <a:p>
            <a:pPr marL="756285" lvl="1" indent="-287655" algn="just">
              <a:lnSpc>
                <a:spcPct val="100000"/>
              </a:lnSpc>
              <a:spcBef>
                <a:spcPts val="1680"/>
              </a:spcBef>
              <a:buFont typeface="Wingdings" panose="05000000000000000000"/>
              <a:buChar char=""/>
              <a:tabLst>
                <a:tab pos="756285" algn="l"/>
                <a:tab pos="756920" algn="l"/>
              </a:tabLst>
            </a:pPr>
            <a:r>
              <a:rPr sz="2400" spc="-5" dirty="0">
                <a:latin typeface="Times New Roman" panose="02020603050405020304"/>
                <a:cs typeface="Times New Roman" panose="02020603050405020304"/>
              </a:rPr>
              <a:t>Class</a:t>
            </a:r>
            <a:r>
              <a:rPr sz="2400" spc="-1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etc.</a:t>
            </a:r>
            <a:endParaRPr sz="2400" dirty="0">
              <a:latin typeface="Times New Roman" panose="02020603050405020304"/>
              <a:cs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8403335" y="6453327"/>
            <a:ext cx="231775"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78787"/>
                </a:solidFill>
                <a:latin typeface="Calibri" panose="020F0502020204030204"/>
                <a:cs typeface="Calibri" panose="020F0502020204030204"/>
              </a:rPr>
            </a:fld>
            <a:endParaRPr sz="1200">
              <a:latin typeface="Calibri" panose="020F0502020204030204"/>
              <a:cs typeface="Calibri" panose="020F0502020204030204"/>
            </a:endParaRPr>
          </a:p>
        </p:txBody>
      </p:sp>
      <p:sp>
        <p:nvSpPr>
          <p:cNvPr id="2" name="object 2"/>
          <p:cNvSpPr txBox="1">
            <a:spLocks noGrp="1"/>
          </p:cNvSpPr>
          <p:nvPr>
            <p:ph type="title"/>
          </p:nvPr>
        </p:nvSpPr>
        <p:spPr>
          <a:xfrm>
            <a:off x="664565" y="272618"/>
            <a:ext cx="7800975" cy="627736"/>
          </a:xfrm>
          <a:prstGeom prst="rect">
            <a:avLst/>
          </a:prstGeom>
        </p:spPr>
        <p:txBody>
          <a:bodyPr vert="horz" wrap="square" lIns="0" tIns="12065" rIns="0" bIns="0" rtlCol="0">
            <a:spAutoFit/>
          </a:bodyPr>
          <a:lstStyle/>
          <a:p>
            <a:pPr marL="12700">
              <a:lnSpc>
                <a:spcPct val="100000"/>
              </a:lnSpc>
              <a:spcBef>
                <a:spcPts val="95"/>
              </a:spcBef>
            </a:pPr>
            <a:r>
              <a:rPr lang="en-IN" sz="4000" spc="-5" dirty="0" smtClean="0">
                <a:solidFill>
                  <a:srgbClr val="FF0000"/>
                </a:solidFill>
                <a:latin typeface="Times New Roman" panose="02020603050405020304" pitchFamily="18" charset="0"/>
                <a:cs typeface="Times New Roman" panose="02020603050405020304" pitchFamily="18" charset="0"/>
              </a:rPr>
              <a:t>Linear</a:t>
            </a:r>
            <a:r>
              <a:rPr lang="en-IN" sz="4000" spc="-35" dirty="0" smtClean="0">
                <a:solidFill>
                  <a:srgbClr val="FF0000"/>
                </a:solidFill>
                <a:latin typeface="Times New Roman" panose="02020603050405020304" pitchFamily="18" charset="0"/>
                <a:cs typeface="Times New Roman" panose="02020603050405020304" pitchFamily="18" charset="0"/>
              </a:rPr>
              <a:t> </a:t>
            </a:r>
            <a:r>
              <a:rPr lang="en-IN" sz="4000" spc="-5" dirty="0">
                <a:solidFill>
                  <a:srgbClr val="FF0000"/>
                </a:solidFill>
                <a:latin typeface="Times New Roman" panose="02020603050405020304" pitchFamily="18" charset="0"/>
                <a:cs typeface="Times New Roman" panose="02020603050405020304" pitchFamily="18" charset="0"/>
              </a:rPr>
              <a:t>a</a:t>
            </a:r>
            <a:r>
              <a:rPr lang="en-IN" sz="4000" spc="-5" dirty="0" smtClean="0">
                <a:solidFill>
                  <a:srgbClr val="FF0000"/>
                </a:solidFill>
                <a:latin typeface="Times New Roman" panose="02020603050405020304" pitchFamily="18" charset="0"/>
                <a:cs typeface="Times New Roman" panose="02020603050405020304" pitchFamily="18" charset="0"/>
              </a:rPr>
              <a:t>nd</a:t>
            </a:r>
            <a:r>
              <a:rPr lang="en-IN" sz="4000" spc="-30" dirty="0" smtClean="0">
                <a:solidFill>
                  <a:srgbClr val="FF0000"/>
                </a:solidFill>
                <a:latin typeface="Times New Roman" panose="02020603050405020304" pitchFamily="18" charset="0"/>
                <a:cs typeface="Times New Roman" panose="02020603050405020304" pitchFamily="18" charset="0"/>
              </a:rPr>
              <a:t> </a:t>
            </a:r>
            <a:r>
              <a:rPr lang="en-IN" sz="4000" dirty="0" smtClean="0">
                <a:solidFill>
                  <a:srgbClr val="FF0000"/>
                </a:solidFill>
                <a:latin typeface="Times New Roman" panose="02020603050405020304" pitchFamily="18" charset="0"/>
                <a:cs typeface="Times New Roman" panose="02020603050405020304" pitchFamily="18" charset="0"/>
              </a:rPr>
              <a:t>Non-linear</a:t>
            </a:r>
            <a:r>
              <a:rPr lang="en-IN" sz="4000" spc="-55" dirty="0" smtClean="0">
                <a:solidFill>
                  <a:srgbClr val="FF0000"/>
                </a:solidFill>
                <a:latin typeface="Times New Roman" panose="02020603050405020304" pitchFamily="18" charset="0"/>
                <a:cs typeface="Times New Roman" panose="02020603050405020304" pitchFamily="18" charset="0"/>
              </a:rPr>
              <a:t> </a:t>
            </a:r>
            <a:r>
              <a:rPr lang="en-IN" sz="4000" spc="-5" dirty="0" smtClean="0">
                <a:solidFill>
                  <a:srgbClr val="FF0000"/>
                </a:solidFill>
                <a:latin typeface="Times New Roman" panose="02020603050405020304" pitchFamily="18" charset="0"/>
                <a:cs typeface="Times New Roman" panose="02020603050405020304" pitchFamily="18" charset="0"/>
              </a:rPr>
              <a:t>Data</a:t>
            </a:r>
            <a:r>
              <a:rPr lang="en-IN" sz="4000" spc="20" dirty="0" smtClean="0">
                <a:solidFill>
                  <a:srgbClr val="FF0000"/>
                </a:solidFill>
                <a:latin typeface="Times New Roman" panose="02020603050405020304" pitchFamily="18" charset="0"/>
                <a:cs typeface="Times New Roman" panose="02020603050405020304" pitchFamily="18" charset="0"/>
              </a:rPr>
              <a:t> </a:t>
            </a:r>
            <a:r>
              <a:rPr lang="en-IN" sz="4000" spc="-5" dirty="0" smtClean="0">
                <a:solidFill>
                  <a:srgbClr val="FF0000"/>
                </a:solidFill>
                <a:latin typeface="Times New Roman" panose="02020603050405020304" pitchFamily="18" charset="0"/>
                <a:cs typeface="Times New Roman" panose="02020603050405020304" pitchFamily="18" charset="0"/>
              </a:rPr>
              <a:t>Structures</a:t>
            </a: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535635" y="1151636"/>
            <a:ext cx="8212829" cy="5195653"/>
          </a:xfrm>
          <a:prstGeom prst="rect">
            <a:avLst/>
          </a:prstGeom>
        </p:spPr>
        <p:txBody>
          <a:bodyPr vert="horz" wrap="square" lIns="0" tIns="12065" rIns="0" bIns="0" rtlCol="0">
            <a:spAutoFit/>
          </a:bodyPr>
          <a:lstStyle/>
          <a:p>
            <a:pPr marL="355600" marR="5080" indent="-342900" algn="just">
              <a:lnSpc>
                <a:spcPct val="100000"/>
              </a:lnSpc>
              <a:spcBef>
                <a:spcPts val="95"/>
              </a:spcBef>
              <a:buFont typeface="Arial MT"/>
              <a:buChar char="•"/>
              <a:tabLst>
                <a:tab pos="355600" algn="l"/>
              </a:tabLst>
            </a:pPr>
            <a:r>
              <a:rPr sz="2800" b="1" spc="-10" dirty="0">
                <a:latin typeface="Times New Roman" panose="02020603050405020304"/>
                <a:cs typeface="Times New Roman" panose="02020603050405020304"/>
              </a:rPr>
              <a:t>Linear Data </a:t>
            </a:r>
            <a:r>
              <a:rPr sz="2800" b="1" spc="-20" dirty="0">
                <a:latin typeface="Times New Roman" panose="02020603050405020304"/>
                <a:cs typeface="Times New Roman" panose="02020603050405020304"/>
              </a:rPr>
              <a:t>Structure: </a:t>
            </a:r>
            <a:r>
              <a:rPr sz="2800" spc="-5" dirty="0">
                <a:latin typeface="Times New Roman" panose="02020603050405020304"/>
                <a:cs typeface="Times New Roman" panose="02020603050405020304"/>
              </a:rPr>
              <a:t>Linear </a:t>
            </a:r>
            <a:r>
              <a:rPr sz="2800" spc="-10" dirty="0">
                <a:latin typeface="Times New Roman" panose="02020603050405020304"/>
                <a:cs typeface="Times New Roman" panose="02020603050405020304"/>
              </a:rPr>
              <a:t>data structures </a:t>
            </a:r>
            <a:r>
              <a:rPr sz="2800" spc="-20" dirty="0">
                <a:latin typeface="Times New Roman" panose="02020603050405020304"/>
                <a:cs typeface="Times New Roman" panose="02020603050405020304"/>
              </a:rPr>
              <a:t>can </a:t>
            </a:r>
            <a:r>
              <a:rPr sz="2800" spc="-15" dirty="0">
                <a:latin typeface="Times New Roman" panose="02020603050405020304"/>
                <a:cs typeface="Times New Roman" panose="02020603050405020304"/>
              </a:rPr>
              <a:t>be </a:t>
            </a:r>
            <a:r>
              <a:rPr sz="2800" spc="-10" dirty="0">
                <a:latin typeface="Times New Roman" panose="02020603050405020304"/>
                <a:cs typeface="Times New Roman" panose="02020603050405020304"/>
              </a:rPr>
              <a:t> constructed</a:t>
            </a:r>
            <a:r>
              <a:rPr sz="2800" spc="-5" dirty="0">
                <a:latin typeface="Times New Roman" panose="02020603050405020304"/>
                <a:cs typeface="Times New Roman" panose="02020603050405020304"/>
              </a:rPr>
              <a:t> </a:t>
            </a:r>
            <a:r>
              <a:rPr sz="2800" spc="-15" dirty="0">
                <a:latin typeface="Times New Roman" panose="02020603050405020304"/>
                <a:cs typeface="Times New Roman" panose="02020603050405020304"/>
              </a:rPr>
              <a:t>as</a:t>
            </a:r>
            <a:r>
              <a:rPr sz="2800" spc="-1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a</a:t>
            </a:r>
            <a:r>
              <a:rPr sz="280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continuous</a:t>
            </a:r>
            <a:r>
              <a:rPr sz="2800" spc="-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arrangement</a:t>
            </a:r>
            <a:r>
              <a:rPr sz="2800" spc="-5" dirty="0">
                <a:latin typeface="Times New Roman" panose="02020603050405020304"/>
                <a:cs typeface="Times New Roman" panose="02020603050405020304"/>
              </a:rPr>
              <a:t> </a:t>
            </a:r>
            <a:r>
              <a:rPr sz="2800" dirty="0">
                <a:latin typeface="Times New Roman" panose="02020603050405020304"/>
                <a:cs typeface="Times New Roman" panose="02020603050405020304"/>
              </a:rPr>
              <a:t>of</a:t>
            </a:r>
            <a:r>
              <a:rPr sz="2800" spc="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data </a:t>
            </a:r>
            <a:r>
              <a:rPr sz="2800" spc="-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elements</a:t>
            </a:r>
            <a:r>
              <a:rPr sz="2800" spc="-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in</a:t>
            </a:r>
            <a:r>
              <a:rPr sz="2800" spc="-5" dirty="0">
                <a:latin typeface="Times New Roman" panose="02020603050405020304"/>
                <a:cs typeface="Times New Roman" panose="02020603050405020304"/>
              </a:rPr>
              <a:t> the</a:t>
            </a:r>
            <a:r>
              <a:rPr sz="2800" dirty="0">
                <a:latin typeface="Times New Roman" panose="02020603050405020304"/>
                <a:cs typeface="Times New Roman" panose="02020603050405020304"/>
              </a:rPr>
              <a:t> </a:t>
            </a:r>
            <a:r>
              <a:rPr sz="2800" spc="-60" dirty="0">
                <a:latin typeface="Times New Roman" panose="02020603050405020304"/>
                <a:cs typeface="Times New Roman" panose="02020603050405020304"/>
              </a:rPr>
              <a:t>memory.</a:t>
            </a:r>
            <a:r>
              <a:rPr sz="2800" spc="-5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It</a:t>
            </a:r>
            <a:r>
              <a:rPr sz="2800" spc="-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can</a:t>
            </a:r>
            <a:r>
              <a:rPr sz="2800" spc="-5" dirty="0">
                <a:latin typeface="Times New Roman" panose="02020603050405020304"/>
                <a:cs typeface="Times New Roman" panose="02020603050405020304"/>
              </a:rPr>
              <a:t> </a:t>
            </a:r>
            <a:r>
              <a:rPr sz="2800" dirty="0">
                <a:latin typeface="Times New Roman" panose="02020603050405020304"/>
                <a:cs typeface="Times New Roman" panose="02020603050405020304"/>
              </a:rPr>
              <a:t>be</a:t>
            </a:r>
            <a:r>
              <a:rPr sz="2800" spc="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constructed</a:t>
            </a:r>
            <a:r>
              <a:rPr sz="2800" spc="680" dirty="0">
                <a:latin typeface="Times New Roman" panose="02020603050405020304"/>
                <a:cs typeface="Times New Roman" panose="02020603050405020304"/>
              </a:rPr>
              <a:t> </a:t>
            </a:r>
            <a:r>
              <a:rPr sz="2800" spc="-15" dirty="0">
                <a:latin typeface="Times New Roman" panose="02020603050405020304"/>
                <a:cs typeface="Times New Roman" panose="02020603050405020304"/>
              </a:rPr>
              <a:t>by </a:t>
            </a:r>
            <a:r>
              <a:rPr sz="2800" spc="-1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using </a:t>
            </a:r>
            <a:r>
              <a:rPr sz="2800" spc="-10" dirty="0">
                <a:latin typeface="Times New Roman" panose="02020603050405020304"/>
                <a:cs typeface="Times New Roman" panose="02020603050405020304"/>
              </a:rPr>
              <a:t>array data type. </a:t>
            </a:r>
            <a:r>
              <a:rPr sz="2800" spc="-5" dirty="0">
                <a:latin typeface="Times New Roman" panose="02020603050405020304"/>
                <a:cs typeface="Times New Roman" panose="02020603050405020304"/>
              </a:rPr>
              <a:t>In the </a:t>
            </a:r>
            <a:r>
              <a:rPr sz="2800" spc="-10" dirty="0">
                <a:latin typeface="Times New Roman" panose="02020603050405020304"/>
                <a:cs typeface="Times New Roman" panose="02020603050405020304"/>
              </a:rPr>
              <a:t>linear </a:t>
            </a:r>
            <a:r>
              <a:rPr sz="2800" spc="-5" dirty="0">
                <a:latin typeface="Times New Roman" panose="02020603050405020304"/>
                <a:cs typeface="Times New Roman" panose="02020603050405020304"/>
              </a:rPr>
              <a:t>Data </a:t>
            </a:r>
            <a:r>
              <a:rPr sz="2800" spc="-10" dirty="0">
                <a:latin typeface="Times New Roman" panose="02020603050405020304"/>
                <a:cs typeface="Times New Roman" panose="02020603050405020304"/>
              </a:rPr>
              <a:t>Structures the </a:t>
            </a:r>
            <a:r>
              <a:rPr sz="2800" spc="-68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relationship </a:t>
            </a:r>
            <a:r>
              <a:rPr sz="2800" dirty="0">
                <a:latin typeface="Times New Roman" panose="02020603050405020304"/>
                <a:cs typeface="Times New Roman" panose="02020603050405020304"/>
              </a:rPr>
              <a:t>of </a:t>
            </a:r>
            <a:r>
              <a:rPr sz="2800" spc="-10" dirty="0">
                <a:latin typeface="Times New Roman" panose="02020603050405020304"/>
                <a:cs typeface="Times New Roman" panose="02020603050405020304"/>
              </a:rPr>
              <a:t>adjacency is maintained between </a:t>
            </a:r>
            <a:r>
              <a:rPr sz="2800" spc="-5" dirty="0">
                <a:latin typeface="Times New Roman" panose="02020603050405020304"/>
                <a:cs typeface="Times New Roman" panose="02020603050405020304"/>
              </a:rPr>
              <a:t>the </a:t>
            </a:r>
            <a:r>
              <a:rPr sz="280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data</a:t>
            </a:r>
            <a:r>
              <a:rPr sz="2800" spc="-50" dirty="0">
                <a:latin typeface="Times New Roman" panose="02020603050405020304"/>
                <a:cs typeface="Times New Roman" panose="02020603050405020304"/>
              </a:rPr>
              <a:t> </a:t>
            </a:r>
            <a:r>
              <a:rPr sz="2800" spc="-5" dirty="0" smtClean="0">
                <a:latin typeface="Times New Roman" panose="02020603050405020304"/>
                <a:cs typeface="Times New Roman" panose="02020603050405020304"/>
              </a:rPr>
              <a:t>elements.</a:t>
            </a:r>
            <a:endParaRPr lang="en-US" sz="2800" spc="-5" dirty="0" smtClean="0">
              <a:latin typeface="Times New Roman" panose="02020603050405020304"/>
              <a:cs typeface="Times New Roman" panose="02020603050405020304"/>
            </a:endParaRPr>
          </a:p>
          <a:p>
            <a:pPr marL="355600" marR="5080" indent="-342900" algn="just">
              <a:lnSpc>
                <a:spcPct val="100000"/>
              </a:lnSpc>
              <a:spcBef>
                <a:spcPts val="95"/>
              </a:spcBef>
              <a:buFont typeface="Arial MT"/>
              <a:buChar char="•"/>
              <a:tabLst>
                <a:tab pos="355600" algn="l"/>
              </a:tabLst>
            </a:pPr>
            <a:r>
              <a:rPr lang="en-US" sz="2800" b="1" spc="-5" dirty="0" smtClean="0">
                <a:latin typeface="Times New Roman" panose="02020603050405020304"/>
                <a:cs typeface="Times New Roman" panose="02020603050405020304"/>
              </a:rPr>
              <a:t>Non-Linear Data Structure</a:t>
            </a:r>
            <a:r>
              <a:rPr lang="en-US" sz="2800" b="1" spc="-5" dirty="0">
                <a:latin typeface="Times New Roman" panose="02020603050405020304"/>
                <a:cs typeface="Times New Roman" panose="02020603050405020304"/>
              </a:rPr>
              <a:t>:</a:t>
            </a:r>
            <a:r>
              <a:rPr lang="en-US" sz="2800" spc="-5" dirty="0">
                <a:latin typeface="Times New Roman" panose="02020603050405020304"/>
                <a:cs typeface="Times New Roman" panose="02020603050405020304"/>
              </a:rPr>
              <a:t> </a:t>
            </a:r>
            <a:r>
              <a:rPr lang="en-US" sz="2800" spc="-5" dirty="0" smtClean="0">
                <a:latin typeface="Times New Roman" panose="02020603050405020304"/>
                <a:cs typeface="Times New Roman" panose="02020603050405020304"/>
              </a:rPr>
              <a:t>Non-linear data Structure can be constructed as a collection of randomly </a:t>
            </a:r>
            <a:r>
              <a:rPr lang="en-IN" sz="2800" spc="-5" dirty="0" smtClean="0">
                <a:latin typeface="Times New Roman" panose="02020603050405020304"/>
                <a:cs typeface="Times New Roman" panose="02020603050405020304"/>
              </a:rPr>
              <a:t>distributed </a:t>
            </a:r>
            <a:r>
              <a:rPr lang="en-IN" sz="2800" spc="-5" dirty="0">
                <a:latin typeface="Times New Roman" panose="02020603050405020304"/>
                <a:cs typeface="Times New Roman" panose="02020603050405020304"/>
              </a:rPr>
              <a:t>set of data item joined together  by using a special pointer (tag). In non-linear Data  structure the relationship of adjacency is not  maintained between the data </a:t>
            </a:r>
            <a:r>
              <a:rPr lang="en-IN" sz="2800" spc="-5" dirty="0" smtClean="0">
                <a:latin typeface="Times New Roman" panose="02020603050405020304"/>
                <a:cs typeface="Times New Roman" panose="02020603050405020304"/>
              </a:rPr>
              <a:t>items</a:t>
            </a:r>
            <a:endParaRPr lang="en-US" sz="2800" spc="-5" dirty="0" smtClean="0">
              <a:latin typeface="Times New Roman" panose="02020603050405020304"/>
              <a:cs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rmAutofit fontScale="90000"/>
          </a:bodyPr>
          <a:lstStyle/>
          <a:p>
            <a:r>
              <a:rPr lang="en-US" dirty="0" smtClean="0">
                <a:solidFill>
                  <a:srgbClr val="FF0000"/>
                </a:solidFill>
                <a:latin typeface="Times New Roman" panose="02020603050405020304" pitchFamily="18" charset="0"/>
                <a:cs typeface="Times New Roman" panose="02020603050405020304" pitchFamily="18" charset="0"/>
              </a:rPr>
              <a:t>Array</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5011" y="620688"/>
            <a:ext cx="8543925" cy="6237312"/>
          </a:xfrm>
        </p:spPr>
        <p:txBody>
          <a:bodyPr>
            <a:normAutofit fontScale="70000" lnSpcReduction="20000"/>
          </a:bodyPr>
          <a:lstStyle/>
          <a:p>
            <a:pPr algn="just"/>
            <a:r>
              <a:rPr lang="en-IN" dirty="0">
                <a:latin typeface="Times New Roman" panose="02020603050405020304" pitchFamily="18" charset="0"/>
                <a:cs typeface="Times New Roman" panose="02020603050405020304" pitchFamily="18" charset="0"/>
              </a:rPr>
              <a:t>An array is a collection of similar data </a:t>
            </a:r>
            <a:r>
              <a:rPr lang="en-IN" dirty="0" smtClean="0">
                <a:latin typeface="Times New Roman" panose="02020603050405020304" pitchFamily="18" charset="0"/>
                <a:cs typeface="Times New Roman" panose="02020603050405020304" pitchFamily="18" charset="0"/>
              </a:rPr>
              <a:t>elements.</a:t>
            </a:r>
            <a:endParaRPr lang="en-IN"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These </a:t>
            </a:r>
            <a:r>
              <a:rPr lang="en-IN" dirty="0">
                <a:latin typeface="Times New Roman" panose="02020603050405020304" pitchFamily="18" charset="0"/>
                <a:cs typeface="Times New Roman" panose="02020603050405020304" pitchFamily="18" charset="0"/>
              </a:rPr>
              <a:t>data elements have the same data type.</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The elements of the array are stored in consecutive memory locations and are referenced by </a:t>
            </a:r>
            <a:r>
              <a:rPr lang="en-IN" dirty="0" smtClean="0">
                <a:latin typeface="Times New Roman" panose="02020603050405020304" pitchFamily="18" charset="0"/>
                <a:cs typeface="Times New Roman" panose="02020603050405020304" pitchFamily="18" charset="0"/>
              </a:rPr>
              <a:t>an </a:t>
            </a:r>
            <a:r>
              <a:rPr lang="en-IN" i="1" dirty="0" smtClean="0">
                <a:latin typeface="Times New Roman" panose="02020603050405020304" pitchFamily="18" charset="0"/>
                <a:cs typeface="Times New Roman" panose="02020603050405020304" pitchFamily="18" charset="0"/>
              </a:rPr>
              <a:t>index </a:t>
            </a:r>
            <a:r>
              <a:rPr lang="en-IN" dirty="0">
                <a:latin typeface="Times New Roman" panose="02020603050405020304" pitchFamily="18" charset="0"/>
                <a:cs typeface="Times New Roman" panose="02020603050405020304" pitchFamily="18" charset="0"/>
              </a:rPr>
              <a:t>(also known as the </a:t>
            </a:r>
            <a:r>
              <a:rPr lang="en-IN" i="1" dirty="0">
                <a:latin typeface="Times New Roman" panose="02020603050405020304" pitchFamily="18" charset="0"/>
                <a:cs typeface="Times New Roman" panose="02020603050405020304" pitchFamily="18" charset="0"/>
              </a:rPr>
              <a:t>subscript</a:t>
            </a:r>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In C, arrays are declared using the following syntax:</a:t>
            </a:r>
            <a:endParaRPr lang="en-IN" dirty="0">
              <a:latin typeface="Times New Roman" panose="02020603050405020304" pitchFamily="18" charset="0"/>
              <a:cs typeface="Times New Roman" panose="02020603050405020304" pitchFamily="18" charset="0"/>
            </a:endParaRPr>
          </a:p>
          <a:p>
            <a:pPr lvl="1" algn="just"/>
            <a:r>
              <a:rPr lang="en-IN" dirty="0">
                <a:latin typeface="Times New Roman" panose="02020603050405020304" pitchFamily="18" charset="0"/>
                <a:cs typeface="Times New Roman" panose="02020603050405020304" pitchFamily="18" charset="0"/>
              </a:rPr>
              <a:t>type name[size];</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For example,</a:t>
            </a:r>
            <a:endParaRPr lang="en-IN" dirty="0">
              <a:latin typeface="Times New Roman" panose="02020603050405020304" pitchFamily="18" charset="0"/>
              <a:cs typeface="Times New Roman" panose="02020603050405020304" pitchFamily="18" charset="0"/>
            </a:endParaRPr>
          </a:p>
          <a:p>
            <a:pPr lvl="1" algn="just"/>
            <a:r>
              <a:rPr lang="en-IN" dirty="0">
                <a:latin typeface="Times New Roman" panose="02020603050405020304" pitchFamily="18" charset="0"/>
                <a:cs typeface="Times New Roman" panose="02020603050405020304" pitchFamily="18" charset="0"/>
              </a:rPr>
              <a:t>int marks[10];</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The above statement declares an array marks that contains 10 </a:t>
            </a:r>
            <a:r>
              <a:rPr lang="en-IN" dirty="0" smtClean="0">
                <a:latin typeface="Times New Roman" panose="02020603050405020304" pitchFamily="18" charset="0"/>
                <a:cs typeface="Times New Roman" panose="02020603050405020304" pitchFamily="18" charset="0"/>
              </a:rPr>
              <a:t>elements.</a:t>
            </a:r>
            <a:endParaRPr lang="en-IN"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In </a:t>
            </a:r>
            <a:r>
              <a:rPr lang="en-IN" dirty="0">
                <a:latin typeface="Times New Roman" panose="02020603050405020304" pitchFamily="18" charset="0"/>
                <a:cs typeface="Times New Roman" panose="02020603050405020304" pitchFamily="18" charset="0"/>
              </a:rPr>
              <a:t>C, the array index </a:t>
            </a:r>
            <a:r>
              <a:rPr lang="en-IN" dirty="0" smtClean="0">
                <a:latin typeface="Times New Roman" panose="02020603050405020304" pitchFamily="18" charset="0"/>
                <a:cs typeface="Times New Roman" panose="02020603050405020304" pitchFamily="18" charset="0"/>
              </a:rPr>
              <a:t>starts from zero.</a:t>
            </a:r>
            <a:endParaRPr lang="en-IN"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This </a:t>
            </a:r>
            <a:r>
              <a:rPr lang="en-IN" dirty="0">
                <a:latin typeface="Times New Roman" panose="02020603050405020304" pitchFamily="18" charset="0"/>
                <a:cs typeface="Times New Roman" panose="02020603050405020304" pitchFamily="18" charset="0"/>
              </a:rPr>
              <a:t>means that the array marks will contain 10 elements in </a:t>
            </a:r>
            <a:r>
              <a:rPr lang="en-IN" dirty="0" smtClean="0">
                <a:latin typeface="Times New Roman" panose="02020603050405020304" pitchFamily="18" charset="0"/>
                <a:cs typeface="Times New Roman" panose="02020603050405020304" pitchFamily="18" charset="0"/>
              </a:rPr>
              <a:t>all.</a:t>
            </a:r>
            <a:endParaRPr lang="en-IN"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first element </a:t>
            </a:r>
            <a:r>
              <a:rPr lang="en-IN" dirty="0" smtClean="0">
                <a:latin typeface="Times New Roman" panose="02020603050405020304" pitchFamily="18" charset="0"/>
                <a:cs typeface="Times New Roman" panose="02020603050405020304" pitchFamily="18" charset="0"/>
              </a:rPr>
              <a:t>will be </a:t>
            </a:r>
            <a:r>
              <a:rPr lang="en-IN" dirty="0">
                <a:latin typeface="Times New Roman" panose="02020603050405020304" pitchFamily="18" charset="0"/>
                <a:cs typeface="Times New Roman" panose="02020603050405020304" pitchFamily="18" charset="0"/>
              </a:rPr>
              <a:t>stored in marks[0], second element in marks[1], so on and so </a:t>
            </a:r>
            <a:r>
              <a:rPr lang="en-IN" dirty="0" smtClean="0">
                <a:latin typeface="Times New Roman" panose="02020603050405020304" pitchFamily="18" charset="0"/>
                <a:cs typeface="Times New Roman" panose="02020603050405020304" pitchFamily="18" charset="0"/>
              </a:rPr>
              <a:t>forth.</a:t>
            </a:r>
            <a:endParaRPr lang="en-IN"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Therefore</a:t>
            </a:r>
            <a:r>
              <a:rPr lang="en-IN" dirty="0">
                <a:latin typeface="Times New Roman" panose="02020603050405020304" pitchFamily="18" charset="0"/>
                <a:cs typeface="Times New Roman" panose="02020603050405020304" pitchFamily="18" charset="0"/>
              </a:rPr>
              <a:t>, the last element</a:t>
            </a:r>
            <a:r>
              <a:rPr lang="en-IN" dirty="0" smtClean="0">
                <a:latin typeface="Times New Roman" panose="02020603050405020304" pitchFamily="18" charset="0"/>
                <a:cs typeface="Times New Roman" panose="02020603050405020304" pitchFamily="18" charset="0"/>
              </a:rPr>
              <a:t>, that </a:t>
            </a:r>
            <a:r>
              <a:rPr lang="en-IN" dirty="0">
                <a:latin typeface="Times New Roman" panose="02020603050405020304" pitchFamily="18" charset="0"/>
                <a:cs typeface="Times New Roman" panose="02020603050405020304" pitchFamily="18" charset="0"/>
              </a:rPr>
              <a:t>is the 10th element, will be stored in marks[9</a:t>
            </a:r>
            <a:r>
              <a:rPr lang="en-IN" dirty="0" smtClean="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In </a:t>
            </a:r>
            <a:r>
              <a:rPr lang="en-IN" dirty="0">
                <a:latin typeface="Times New Roman" panose="02020603050405020304" pitchFamily="18" charset="0"/>
                <a:cs typeface="Times New Roman" panose="02020603050405020304" pitchFamily="18" charset="0"/>
              </a:rPr>
              <a:t>the memory, the array will be stored </a:t>
            </a:r>
            <a:r>
              <a:rPr lang="en-IN" dirty="0" smtClean="0">
                <a:latin typeface="Times New Roman" panose="02020603050405020304" pitchFamily="18" charset="0"/>
                <a:cs typeface="Times New Roman" panose="02020603050405020304" pitchFamily="18" charset="0"/>
              </a:rPr>
              <a:t>as shown </a:t>
            </a:r>
            <a:r>
              <a:rPr lang="en-IN" dirty="0">
                <a:latin typeface="Times New Roman" panose="02020603050405020304" pitchFamily="18" charset="0"/>
                <a:cs typeface="Times New Roman" panose="02020603050405020304" pitchFamily="18" charset="0"/>
              </a:rPr>
              <a:t>in </a:t>
            </a:r>
            <a:r>
              <a:rPr lang="en-IN" dirty="0" smtClean="0">
                <a:latin typeface="Times New Roman" panose="02020603050405020304" pitchFamily="18" charset="0"/>
                <a:cs typeface="Times New Roman" panose="02020603050405020304" pitchFamily="18" charset="0"/>
              </a:rPr>
              <a:t>Fig.</a:t>
            </a:r>
            <a:endParaRPr lang="en-IN" dirty="0" smtClean="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5012" y="5810250"/>
            <a:ext cx="854392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784976" cy="404664"/>
          </a:xfrm>
        </p:spPr>
        <p:txBody>
          <a:bodyPr>
            <a:normAutofit fontScale="90000"/>
          </a:bodyPr>
          <a:lstStyle/>
          <a:p>
            <a:r>
              <a:rPr lang="en-IN" dirty="0" smtClean="0">
                <a:solidFill>
                  <a:srgbClr val="FF0000"/>
                </a:solidFill>
                <a:latin typeface="Times New Roman" panose="02020603050405020304" pitchFamily="18" charset="0"/>
                <a:cs typeface="Times New Roman" panose="02020603050405020304" pitchFamily="18" charset="0"/>
              </a:rPr>
              <a:t>Linked Lists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512" y="404664"/>
            <a:ext cx="8784976" cy="6453336"/>
          </a:xfrm>
        </p:spPr>
        <p:txBody>
          <a:bodyPr>
            <a:normAutofit fontScale="70000" lnSpcReduction="20000"/>
          </a:bodyPr>
          <a:lstStyle/>
          <a:p>
            <a:pPr algn="just">
              <a:lnSpc>
                <a:spcPct val="120000"/>
              </a:lnSpc>
            </a:pPr>
            <a:r>
              <a:rPr lang="en-IN" dirty="0" smtClean="0">
                <a:latin typeface="Times New Roman" panose="02020603050405020304" pitchFamily="18" charset="0"/>
                <a:cs typeface="Times New Roman" panose="02020603050405020304" pitchFamily="18" charset="0"/>
              </a:rPr>
              <a:t>A </a:t>
            </a:r>
            <a:r>
              <a:rPr lang="en-IN" dirty="0">
                <a:latin typeface="Times New Roman" panose="02020603050405020304" pitchFamily="18" charset="0"/>
                <a:cs typeface="Times New Roman" panose="02020603050405020304" pitchFamily="18" charset="0"/>
              </a:rPr>
              <a:t>linked list is a very flexible, dynamic data structure in which elements (called </a:t>
            </a:r>
            <a:r>
              <a:rPr lang="en-IN" i="1" dirty="0">
                <a:latin typeface="Times New Roman" panose="02020603050405020304" pitchFamily="18" charset="0"/>
                <a:cs typeface="Times New Roman" panose="02020603050405020304" pitchFamily="18" charset="0"/>
              </a:rPr>
              <a:t>nodes</a:t>
            </a:r>
            <a:r>
              <a:rPr lang="en-IN" dirty="0">
                <a:latin typeface="Times New Roman" panose="02020603050405020304" pitchFamily="18" charset="0"/>
                <a:cs typeface="Times New Roman" panose="02020603050405020304" pitchFamily="18" charset="0"/>
              </a:rPr>
              <a:t>) form </a:t>
            </a:r>
            <a:r>
              <a:rPr lang="en-IN" dirty="0" smtClean="0">
                <a:latin typeface="Times New Roman" panose="02020603050405020304" pitchFamily="18" charset="0"/>
                <a:cs typeface="Times New Roman" panose="02020603050405020304" pitchFamily="18" charset="0"/>
              </a:rPr>
              <a:t>a sequential list.</a:t>
            </a:r>
            <a:endParaRPr lang="en-IN" dirty="0" smtClean="0">
              <a:latin typeface="Times New Roman" panose="02020603050405020304" pitchFamily="18" charset="0"/>
              <a:cs typeface="Times New Roman" panose="02020603050405020304" pitchFamily="18" charset="0"/>
            </a:endParaRPr>
          </a:p>
          <a:p>
            <a:pPr algn="just">
              <a:lnSpc>
                <a:spcPct val="120000"/>
              </a:lnSpc>
            </a:pPr>
            <a:r>
              <a:rPr lang="en-IN" dirty="0" smtClean="0">
                <a:latin typeface="Times New Roman" panose="02020603050405020304" pitchFamily="18" charset="0"/>
                <a:cs typeface="Times New Roman" panose="02020603050405020304" pitchFamily="18" charset="0"/>
              </a:rPr>
              <a:t>In </a:t>
            </a:r>
            <a:r>
              <a:rPr lang="en-IN" dirty="0">
                <a:latin typeface="Times New Roman" panose="02020603050405020304" pitchFamily="18" charset="0"/>
                <a:cs typeface="Times New Roman" panose="02020603050405020304" pitchFamily="18" charset="0"/>
              </a:rPr>
              <a:t>contrast to static arrays, a programmer </a:t>
            </a:r>
            <a:r>
              <a:rPr lang="en-IN" dirty="0" smtClean="0">
                <a:latin typeface="Times New Roman" panose="02020603050405020304" pitchFamily="18" charset="0"/>
                <a:cs typeface="Times New Roman" panose="02020603050405020304" pitchFamily="18" charset="0"/>
              </a:rPr>
              <a:t>need not </a:t>
            </a:r>
            <a:r>
              <a:rPr lang="en-IN" dirty="0">
                <a:latin typeface="Times New Roman" panose="02020603050405020304" pitchFamily="18" charset="0"/>
                <a:cs typeface="Times New Roman" panose="02020603050405020304" pitchFamily="18" charset="0"/>
              </a:rPr>
              <a:t>worry about how many </a:t>
            </a:r>
            <a:r>
              <a:rPr lang="en-IN" dirty="0" smtClean="0">
                <a:latin typeface="Times New Roman" panose="02020603050405020304" pitchFamily="18" charset="0"/>
                <a:cs typeface="Times New Roman" panose="02020603050405020304" pitchFamily="18" charset="0"/>
              </a:rPr>
              <a:t>elements will </a:t>
            </a:r>
            <a:r>
              <a:rPr lang="en-IN" dirty="0">
                <a:latin typeface="Times New Roman" panose="02020603050405020304" pitchFamily="18" charset="0"/>
                <a:cs typeface="Times New Roman" panose="02020603050405020304" pitchFamily="18" charset="0"/>
              </a:rPr>
              <a:t>be stored in the linked </a:t>
            </a:r>
            <a:r>
              <a:rPr lang="en-IN" dirty="0" smtClean="0">
                <a:latin typeface="Times New Roman" panose="02020603050405020304" pitchFamily="18" charset="0"/>
                <a:cs typeface="Times New Roman" panose="02020603050405020304" pitchFamily="18" charset="0"/>
              </a:rPr>
              <a:t>list.</a:t>
            </a:r>
            <a:endParaRPr lang="en-IN" dirty="0" smtClean="0">
              <a:latin typeface="Times New Roman" panose="02020603050405020304" pitchFamily="18" charset="0"/>
              <a:cs typeface="Times New Roman" panose="02020603050405020304" pitchFamily="18" charset="0"/>
            </a:endParaRPr>
          </a:p>
          <a:p>
            <a:pPr algn="just">
              <a:lnSpc>
                <a:spcPct val="120000"/>
              </a:lnSpc>
            </a:pPr>
            <a:r>
              <a:rPr lang="en-IN" dirty="0" smtClean="0">
                <a:latin typeface="Times New Roman" panose="02020603050405020304" pitchFamily="18" charset="0"/>
                <a:cs typeface="Times New Roman" panose="02020603050405020304" pitchFamily="18" charset="0"/>
              </a:rPr>
              <a:t>This </a:t>
            </a:r>
            <a:r>
              <a:rPr lang="en-IN" dirty="0">
                <a:latin typeface="Times New Roman" panose="02020603050405020304" pitchFamily="18" charset="0"/>
                <a:cs typeface="Times New Roman" panose="02020603050405020304" pitchFamily="18" charset="0"/>
              </a:rPr>
              <a:t>feature enables the programmers to write robust </a:t>
            </a:r>
            <a:r>
              <a:rPr lang="en-IN" dirty="0" smtClean="0">
                <a:latin typeface="Times New Roman" panose="02020603050405020304" pitchFamily="18" charset="0"/>
                <a:cs typeface="Times New Roman" panose="02020603050405020304" pitchFamily="18" charset="0"/>
              </a:rPr>
              <a:t>programs which </a:t>
            </a:r>
            <a:r>
              <a:rPr lang="en-IN" dirty="0">
                <a:latin typeface="Times New Roman" panose="02020603050405020304" pitchFamily="18" charset="0"/>
                <a:cs typeface="Times New Roman" panose="02020603050405020304" pitchFamily="18" charset="0"/>
              </a:rPr>
              <a:t>require less maintenance.</a:t>
            </a:r>
            <a:endParaRPr lang="en-IN" dirty="0">
              <a:latin typeface="Times New Roman" panose="02020603050405020304" pitchFamily="18" charset="0"/>
              <a:cs typeface="Times New Roman" panose="02020603050405020304" pitchFamily="18" charset="0"/>
            </a:endParaRPr>
          </a:p>
          <a:p>
            <a:pPr algn="just">
              <a:lnSpc>
                <a:spcPct val="120000"/>
              </a:lnSpc>
            </a:pPr>
            <a:r>
              <a:rPr lang="en-IN" dirty="0">
                <a:latin typeface="Times New Roman" panose="02020603050405020304" pitchFamily="18" charset="0"/>
                <a:cs typeface="Times New Roman" panose="02020603050405020304" pitchFamily="18" charset="0"/>
              </a:rPr>
              <a:t>In a linked list, each node is allocated space as it is added to the </a:t>
            </a:r>
            <a:r>
              <a:rPr lang="en-IN" dirty="0" smtClean="0">
                <a:latin typeface="Times New Roman" panose="02020603050405020304" pitchFamily="18" charset="0"/>
                <a:cs typeface="Times New Roman" panose="02020603050405020304" pitchFamily="18" charset="0"/>
              </a:rPr>
              <a:t>list.</a:t>
            </a:r>
            <a:endParaRPr lang="en-IN" dirty="0" smtClean="0">
              <a:latin typeface="Times New Roman" panose="02020603050405020304" pitchFamily="18" charset="0"/>
              <a:cs typeface="Times New Roman" panose="02020603050405020304" pitchFamily="18" charset="0"/>
            </a:endParaRPr>
          </a:p>
          <a:p>
            <a:pPr algn="just">
              <a:lnSpc>
                <a:spcPct val="120000"/>
              </a:lnSpc>
            </a:pPr>
            <a:r>
              <a:rPr lang="en-IN" dirty="0" smtClean="0">
                <a:latin typeface="Times New Roman" panose="02020603050405020304" pitchFamily="18" charset="0"/>
                <a:cs typeface="Times New Roman" panose="02020603050405020304" pitchFamily="18" charset="0"/>
              </a:rPr>
              <a:t>Every </a:t>
            </a:r>
            <a:r>
              <a:rPr lang="en-IN" dirty="0">
                <a:latin typeface="Times New Roman" panose="02020603050405020304" pitchFamily="18" charset="0"/>
                <a:cs typeface="Times New Roman" panose="02020603050405020304" pitchFamily="18" charset="0"/>
              </a:rPr>
              <a:t>node in the </a:t>
            </a:r>
            <a:r>
              <a:rPr lang="en-IN" dirty="0" smtClean="0">
                <a:latin typeface="Times New Roman" panose="02020603050405020304" pitchFamily="18" charset="0"/>
                <a:cs typeface="Times New Roman" panose="02020603050405020304" pitchFamily="18" charset="0"/>
              </a:rPr>
              <a:t>list points </a:t>
            </a:r>
            <a:r>
              <a:rPr lang="en-IN" dirty="0">
                <a:latin typeface="Times New Roman" panose="02020603050405020304" pitchFamily="18" charset="0"/>
                <a:cs typeface="Times New Roman" panose="02020603050405020304" pitchFamily="18" charset="0"/>
              </a:rPr>
              <a:t>to the next node in the list. Therefore, in a linked list, every node contains the </a:t>
            </a:r>
            <a:r>
              <a:rPr lang="en-IN" dirty="0" smtClean="0">
                <a:latin typeface="Times New Roman" panose="02020603050405020304" pitchFamily="18" charset="0"/>
                <a:cs typeface="Times New Roman" panose="02020603050405020304" pitchFamily="18" charset="0"/>
              </a:rPr>
              <a:t>following two </a:t>
            </a:r>
            <a:r>
              <a:rPr lang="en-IN" dirty="0">
                <a:latin typeface="Times New Roman" panose="02020603050405020304" pitchFamily="18" charset="0"/>
                <a:cs typeface="Times New Roman" panose="02020603050405020304" pitchFamily="18" charset="0"/>
              </a:rPr>
              <a:t>types of data:</a:t>
            </a:r>
            <a:endParaRPr lang="en-IN" dirty="0">
              <a:latin typeface="Times New Roman" panose="02020603050405020304" pitchFamily="18" charset="0"/>
              <a:cs typeface="Times New Roman" panose="02020603050405020304" pitchFamily="18" charset="0"/>
            </a:endParaRPr>
          </a:p>
          <a:p>
            <a:pPr lvl="1" algn="just">
              <a:lnSpc>
                <a:spcPct val="120000"/>
              </a:lnSpc>
            </a:pP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value of the node or any other data that corresponds to that node</a:t>
            </a:r>
            <a:endParaRPr lang="en-IN" dirty="0">
              <a:latin typeface="Times New Roman" panose="02020603050405020304" pitchFamily="18" charset="0"/>
              <a:cs typeface="Times New Roman" panose="02020603050405020304" pitchFamily="18" charset="0"/>
            </a:endParaRPr>
          </a:p>
          <a:p>
            <a:pPr lvl="1" algn="just">
              <a:lnSpc>
                <a:spcPct val="120000"/>
              </a:lnSpc>
            </a:pPr>
            <a:r>
              <a:rPr lang="en-IN" dirty="0" smtClean="0">
                <a:latin typeface="Times New Roman" panose="02020603050405020304" pitchFamily="18" charset="0"/>
                <a:cs typeface="Times New Roman" panose="02020603050405020304" pitchFamily="18" charset="0"/>
              </a:rPr>
              <a:t>A </a:t>
            </a:r>
            <a:r>
              <a:rPr lang="en-IN" dirty="0">
                <a:latin typeface="Times New Roman" panose="02020603050405020304" pitchFamily="18" charset="0"/>
                <a:cs typeface="Times New Roman" panose="02020603050405020304" pitchFamily="18" charset="0"/>
              </a:rPr>
              <a:t>pointer or link to the next node in the </a:t>
            </a:r>
            <a:r>
              <a:rPr lang="en-IN" dirty="0" smtClean="0">
                <a:latin typeface="Times New Roman" panose="02020603050405020304" pitchFamily="18" charset="0"/>
                <a:cs typeface="Times New Roman" panose="02020603050405020304" pitchFamily="18" charset="0"/>
              </a:rPr>
              <a:t>list</a:t>
            </a:r>
            <a:endParaRPr lang="en-IN" dirty="0" smtClean="0">
              <a:latin typeface="Times New Roman" panose="02020603050405020304" pitchFamily="18" charset="0"/>
              <a:cs typeface="Times New Roman" panose="02020603050405020304" pitchFamily="18" charset="0"/>
            </a:endParaRPr>
          </a:p>
          <a:p>
            <a:pPr algn="just">
              <a:lnSpc>
                <a:spcPct val="120000"/>
              </a:lnSpc>
            </a:pPr>
            <a:r>
              <a:rPr lang="en-IN" dirty="0">
                <a:latin typeface="Times New Roman" panose="02020603050405020304" pitchFamily="18" charset="0"/>
                <a:cs typeface="Times New Roman" panose="02020603050405020304" pitchFamily="18" charset="0"/>
              </a:rPr>
              <a:t>The last node in the list contains a NULL pointer to indicate that it is the end or </a:t>
            </a:r>
            <a:r>
              <a:rPr lang="en-IN" i="1" dirty="0">
                <a:latin typeface="Times New Roman" panose="02020603050405020304" pitchFamily="18" charset="0"/>
                <a:cs typeface="Times New Roman" panose="02020603050405020304" pitchFamily="18" charset="0"/>
              </a:rPr>
              <a:t>tail </a:t>
            </a:r>
            <a:r>
              <a:rPr lang="en-IN" dirty="0">
                <a:latin typeface="Times New Roman" panose="02020603050405020304" pitchFamily="18" charset="0"/>
                <a:cs typeface="Times New Roman" panose="02020603050405020304" pitchFamily="18" charset="0"/>
              </a:rPr>
              <a:t>of the list.</a:t>
            </a:r>
            <a:endParaRPr lang="en-IN" dirty="0">
              <a:latin typeface="Times New Roman" panose="02020603050405020304" pitchFamily="18" charset="0"/>
              <a:cs typeface="Times New Roman" panose="02020603050405020304" pitchFamily="18" charset="0"/>
            </a:endParaRPr>
          </a:p>
          <a:p>
            <a:pPr algn="just">
              <a:lnSpc>
                <a:spcPct val="120000"/>
              </a:lnSpc>
            </a:pPr>
            <a:r>
              <a:rPr lang="en-IN" dirty="0">
                <a:latin typeface="Times New Roman" panose="02020603050405020304" pitchFamily="18" charset="0"/>
                <a:cs typeface="Times New Roman" panose="02020603050405020304" pitchFamily="18" charset="0"/>
              </a:rPr>
              <a:t>Since the memory for a node is dynamically allocated when it is added to the list, the total </a:t>
            </a:r>
            <a:r>
              <a:rPr lang="en-IN" dirty="0" smtClean="0">
                <a:latin typeface="Times New Roman" panose="02020603050405020304" pitchFamily="18" charset="0"/>
                <a:cs typeface="Times New Roman" panose="02020603050405020304" pitchFamily="18" charset="0"/>
              </a:rPr>
              <a:t>number of </a:t>
            </a:r>
            <a:r>
              <a:rPr lang="en-IN" dirty="0">
                <a:latin typeface="Times New Roman" panose="02020603050405020304" pitchFamily="18" charset="0"/>
                <a:cs typeface="Times New Roman" panose="02020603050405020304" pitchFamily="18" charset="0"/>
              </a:rPr>
              <a:t>nodes that may be added to a list is limited only by the amount of memory available. </a:t>
            </a:r>
            <a:endParaRPr lang="en-IN" dirty="0" smtClean="0">
              <a:latin typeface="Times New Roman" panose="02020603050405020304" pitchFamily="18" charset="0"/>
              <a:cs typeface="Times New Roman" panose="02020603050405020304" pitchFamily="18" charset="0"/>
            </a:endParaRPr>
          </a:p>
          <a:p>
            <a:endParaRPr lang="en-IN"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4652" y="6365360"/>
            <a:ext cx="68389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9991</Words>
  <Application>WPS Presentation</Application>
  <PresentationFormat>On-screen Show (4:3)</PresentationFormat>
  <Paragraphs>209</Paragraphs>
  <Slides>20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Arial</vt:lpstr>
      <vt:lpstr>SimSun</vt:lpstr>
      <vt:lpstr>Wingdings</vt:lpstr>
      <vt:lpstr>Times New Roman</vt:lpstr>
      <vt:lpstr>Wingdings</vt:lpstr>
      <vt:lpstr>Times New Roman</vt:lpstr>
      <vt:lpstr>Calibri</vt:lpstr>
      <vt:lpstr>Arial MT</vt:lpstr>
      <vt:lpstr>Microsoft YaHei</vt:lpstr>
      <vt:lpstr>Arial Unicode MS</vt:lpstr>
      <vt:lpstr>Office Theme</vt:lpstr>
      <vt:lpstr>Introduction to Data Structures and Algorithms</vt:lpstr>
      <vt:lpstr>Basic Terminology</vt:lpstr>
      <vt:lpstr>Elementary Data Structure Organization</vt:lpstr>
      <vt:lpstr>Classification Of Data Structures</vt:lpstr>
      <vt:lpstr>Primitive Data Types</vt:lpstr>
      <vt:lpstr>Non Primitive Data Types</vt:lpstr>
      <vt:lpstr>Linear and Non-linear Data Structures</vt:lpstr>
      <vt:lpstr>Array</vt:lpstr>
      <vt:lpstr>Linked Lists</vt:lpstr>
      <vt:lpstr>Stack</vt:lpstr>
      <vt:lpstr>Stack</vt:lpstr>
      <vt:lpstr>Queues</vt:lpstr>
      <vt:lpstr>Queues</vt:lpstr>
      <vt:lpstr>Trees</vt:lpstr>
      <vt:lpstr>Trees</vt:lpstr>
      <vt:lpstr>Graphs</vt:lpstr>
      <vt:lpstr>Graphs</vt:lpstr>
      <vt:lpstr>Operations</vt:lpstr>
      <vt:lpstr>Abstract Data Type</vt:lpstr>
      <vt:lpstr>Advantage of using ADTs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Structures and Algorithms</dc:title>
  <dc:creator>TONY</dc:creator>
  <cp:lastModifiedBy>admin</cp:lastModifiedBy>
  <cp:revision>87</cp:revision>
  <dcterms:created xsi:type="dcterms:W3CDTF">2021-08-28T14:29:00Z</dcterms:created>
  <dcterms:modified xsi:type="dcterms:W3CDTF">2022-10-28T09:45:11Z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E5695BFBF6D44B9193097C9FFBD49E1D</vt:lpwstr>
  </property>
  <property fmtid="{D5CDD505-2E9C-101B-9397-08002B2CF9AE}" pid="3" name="KSOProductBuildVer">
    <vt:lpwstr>1033-11.2.0.11210</vt:lpwstr>
  </property>
</Properties>
</file>