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72" r:id="rId9"/>
    <p:sldId id="273" r:id="rId10"/>
    <p:sldId id="275" r:id="rId11"/>
    <p:sldId id="276" r:id="rId12"/>
    <p:sldId id="277" r:id="rId13"/>
    <p:sldId id="278" r:id="rId14"/>
    <p:sldId id="279" r:id="rId15"/>
    <p:sldId id="280" r:id="rId16"/>
    <p:sldId id="281" r:id="rId17"/>
    <p:sldId id="262" r:id="rId18"/>
    <p:sldId id="263" r:id="rId19"/>
    <p:sldId id="264" r:id="rId20"/>
    <p:sldId id="265" r:id="rId21"/>
    <p:sldId id="266" r:id="rId22"/>
    <p:sldId id="267" r:id="rId23"/>
    <p:sldId id="268" r:id="rId24"/>
    <p:sldId id="269"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5" d="100"/>
          <a:sy n="115" d="100"/>
        </p:scale>
        <p:origin x="43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2C5D1F-0B70-417A-906E-1CC8EF1C7C66}" type="datetimeFigureOut">
              <a:rPr lang="en-IN" smtClean="0"/>
              <a:pPr/>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DCB4F-9257-40DE-B56C-CC5627505A9F}" type="slidenum">
              <a:rPr lang="en-IN" smtClean="0"/>
              <a:pPr/>
              <a:t>‹#›</a:t>
            </a:fld>
            <a:endParaRPr lang="en-IN"/>
          </a:p>
        </p:txBody>
      </p:sp>
    </p:spTree>
    <p:extLst>
      <p:ext uri="{BB962C8B-B14F-4D97-AF65-F5344CB8AC3E}">
        <p14:creationId xmlns:p14="http://schemas.microsoft.com/office/powerpoint/2010/main" val="48505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2C5D1F-0B70-417A-906E-1CC8EF1C7C66}" type="datetimeFigureOut">
              <a:rPr lang="en-IN" smtClean="0"/>
              <a:pPr/>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DCB4F-9257-40DE-B56C-CC5627505A9F}" type="slidenum">
              <a:rPr lang="en-IN" smtClean="0"/>
              <a:pPr/>
              <a:t>‹#›</a:t>
            </a:fld>
            <a:endParaRPr lang="en-IN"/>
          </a:p>
        </p:txBody>
      </p:sp>
    </p:spTree>
    <p:extLst>
      <p:ext uri="{BB962C8B-B14F-4D97-AF65-F5344CB8AC3E}">
        <p14:creationId xmlns:p14="http://schemas.microsoft.com/office/powerpoint/2010/main" val="382662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2C5D1F-0B70-417A-906E-1CC8EF1C7C66}" type="datetimeFigureOut">
              <a:rPr lang="en-IN" smtClean="0"/>
              <a:pPr/>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DCB4F-9257-40DE-B56C-CC5627505A9F}" type="slidenum">
              <a:rPr lang="en-IN" smtClean="0"/>
              <a:pPr/>
              <a:t>‹#›</a:t>
            </a:fld>
            <a:endParaRPr lang="en-IN"/>
          </a:p>
        </p:txBody>
      </p:sp>
    </p:spTree>
    <p:extLst>
      <p:ext uri="{BB962C8B-B14F-4D97-AF65-F5344CB8AC3E}">
        <p14:creationId xmlns:p14="http://schemas.microsoft.com/office/powerpoint/2010/main" val="222121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2C5D1F-0B70-417A-906E-1CC8EF1C7C66}" type="datetimeFigureOut">
              <a:rPr lang="en-IN" smtClean="0"/>
              <a:pPr/>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DCB4F-9257-40DE-B56C-CC5627505A9F}" type="slidenum">
              <a:rPr lang="en-IN" smtClean="0"/>
              <a:pPr/>
              <a:t>‹#›</a:t>
            </a:fld>
            <a:endParaRPr lang="en-IN"/>
          </a:p>
        </p:txBody>
      </p:sp>
    </p:spTree>
    <p:extLst>
      <p:ext uri="{BB962C8B-B14F-4D97-AF65-F5344CB8AC3E}">
        <p14:creationId xmlns:p14="http://schemas.microsoft.com/office/powerpoint/2010/main" val="33812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2C5D1F-0B70-417A-906E-1CC8EF1C7C66}" type="datetimeFigureOut">
              <a:rPr lang="en-IN" smtClean="0"/>
              <a:pPr/>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DCB4F-9257-40DE-B56C-CC5627505A9F}" type="slidenum">
              <a:rPr lang="en-IN" smtClean="0"/>
              <a:pPr/>
              <a:t>‹#›</a:t>
            </a:fld>
            <a:endParaRPr lang="en-IN"/>
          </a:p>
        </p:txBody>
      </p:sp>
    </p:spTree>
    <p:extLst>
      <p:ext uri="{BB962C8B-B14F-4D97-AF65-F5344CB8AC3E}">
        <p14:creationId xmlns:p14="http://schemas.microsoft.com/office/powerpoint/2010/main" val="182934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2C5D1F-0B70-417A-906E-1CC8EF1C7C66}" type="datetimeFigureOut">
              <a:rPr lang="en-IN" smtClean="0"/>
              <a:pPr/>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DCB4F-9257-40DE-B56C-CC5627505A9F}" type="slidenum">
              <a:rPr lang="en-IN" smtClean="0"/>
              <a:pPr/>
              <a:t>‹#›</a:t>
            </a:fld>
            <a:endParaRPr lang="en-IN"/>
          </a:p>
        </p:txBody>
      </p:sp>
    </p:spTree>
    <p:extLst>
      <p:ext uri="{BB962C8B-B14F-4D97-AF65-F5344CB8AC3E}">
        <p14:creationId xmlns:p14="http://schemas.microsoft.com/office/powerpoint/2010/main" val="150126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2C5D1F-0B70-417A-906E-1CC8EF1C7C66}" type="datetimeFigureOut">
              <a:rPr lang="en-IN" smtClean="0"/>
              <a:pPr/>
              <a:t>03-01-2022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7DCB4F-9257-40DE-B56C-CC5627505A9F}" type="slidenum">
              <a:rPr lang="en-IN" smtClean="0"/>
              <a:pPr/>
              <a:t>‹#›</a:t>
            </a:fld>
            <a:endParaRPr lang="en-IN"/>
          </a:p>
        </p:txBody>
      </p:sp>
    </p:spTree>
    <p:extLst>
      <p:ext uri="{BB962C8B-B14F-4D97-AF65-F5344CB8AC3E}">
        <p14:creationId xmlns:p14="http://schemas.microsoft.com/office/powerpoint/2010/main" val="242909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2C5D1F-0B70-417A-906E-1CC8EF1C7C66}" type="datetimeFigureOut">
              <a:rPr lang="en-IN" smtClean="0"/>
              <a:pPr/>
              <a:t>03-01-2022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7DCB4F-9257-40DE-B56C-CC5627505A9F}" type="slidenum">
              <a:rPr lang="en-IN" smtClean="0"/>
              <a:pPr/>
              <a:t>‹#›</a:t>
            </a:fld>
            <a:endParaRPr lang="en-IN"/>
          </a:p>
        </p:txBody>
      </p:sp>
    </p:spTree>
    <p:extLst>
      <p:ext uri="{BB962C8B-B14F-4D97-AF65-F5344CB8AC3E}">
        <p14:creationId xmlns:p14="http://schemas.microsoft.com/office/powerpoint/2010/main" val="3564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C5D1F-0B70-417A-906E-1CC8EF1C7C66}" type="datetimeFigureOut">
              <a:rPr lang="en-IN" smtClean="0"/>
              <a:pPr/>
              <a:t>03-01-2022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7DCB4F-9257-40DE-B56C-CC5627505A9F}" type="slidenum">
              <a:rPr lang="en-IN" smtClean="0"/>
              <a:pPr/>
              <a:t>‹#›</a:t>
            </a:fld>
            <a:endParaRPr lang="en-IN"/>
          </a:p>
        </p:txBody>
      </p:sp>
    </p:spTree>
    <p:extLst>
      <p:ext uri="{BB962C8B-B14F-4D97-AF65-F5344CB8AC3E}">
        <p14:creationId xmlns:p14="http://schemas.microsoft.com/office/powerpoint/2010/main" val="512190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2C5D1F-0B70-417A-906E-1CC8EF1C7C66}" type="datetimeFigureOut">
              <a:rPr lang="en-IN" smtClean="0"/>
              <a:pPr/>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DCB4F-9257-40DE-B56C-CC5627505A9F}" type="slidenum">
              <a:rPr lang="en-IN" smtClean="0"/>
              <a:pPr/>
              <a:t>‹#›</a:t>
            </a:fld>
            <a:endParaRPr lang="en-IN"/>
          </a:p>
        </p:txBody>
      </p:sp>
    </p:spTree>
    <p:extLst>
      <p:ext uri="{BB962C8B-B14F-4D97-AF65-F5344CB8AC3E}">
        <p14:creationId xmlns:p14="http://schemas.microsoft.com/office/powerpoint/2010/main" val="341238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2C5D1F-0B70-417A-906E-1CC8EF1C7C66}" type="datetimeFigureOut">
              <a:rPr lang="en-IN" smtClean="0"/>
              <a:pPr/>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DCB4F-9257-40DE-B56C-CC5627505A9F}" type="slidenum">
              <a:rPr lang="en-IN" smtClean="0"/>
              <a:pPr/>
              <a:t>‹#›</a:t>
            </a:fld>
            <a:endParaRPr lang="en-IN"/>
          </a:p>
        </p:txBody>
      </p:sp>
    </p:spTree>
    <p:extLst>
      <p:ext uri="{BB962C8B-B14F-4D97-AF65-F5344CB8AC3E}">
        <p14:creationId xmlns:p14="http://schemas.microsoft.com/office/powerpoint/2010/main" val="277224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C5D1F-0B70-417A-906E-1CC8EF1C7C66}" type="datetimeFigureOut">
              <a:rPr lang="en-IN" smtClean="0"/>
              <a:pPr/>
              <a:t>03-01-2022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DCB4F-9257-40DE-B56C-CC5627505A9F}" type="slidenum">
              <a:rPr lang="en-IN" smtClean="0"/>
              <a:pPr/>
              <a:t>‹#›</a:t>
            </a:fld>
            <a:endParaRPr lang="en-IN"/>
          </a:p>
        </p:txBody>
      </p:sp>
    </p:spTree>
    <p:extLst>
      <p:ext uri="{BB962C8B-B14F-4D97-AF65-F5344CB8AC3E}">
        <p14:creationId xmlns:p14="http://schemas.microsoft.com/office/powerpoint/2010/main" val="2727922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Circularly Linked List</a:t>
            </a:r>
            <a:endParaRPr lang="en-IN" dirty="0"/>
          </a:p>
        </p:txBody>
      </p:sp>
    </p:spTree>
    <p:extLst>
      <p:ext uri="{BB962C8B-B14F-4D97-AF65-F5344CB8AC3E}">
        <p14:creationId xmlns:p14="http://schemas.microsoft.com/office/powerpoint/2010/main" val="1064599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Deleting a Node from a Circular Linked List</a:t>
            </a:r>
            <a:endParaRPr lang="en-US" dirty="0"/>
          </a:p>
        </p:txBody>
      </p:sp>
      <p:sp>
        <p:nvSpPr>
          <p:cNvPr id="6" name="Content Placeholder 5"/>
          <p:cNvSpPr>
            <a:spLocks noGrp="1"/>
          </p:cNvSpPr>
          <p:nvPr>
            <p:ph idx="1"/>
          </p:nvPr>
        </p:nvSpPr>
        <p:spPr/>
        <p:txBody>
          <a:bodyPr/>
          <a:lstStyle/>
          <a:p>
            <a:pPr algn="just"/>
            <a:r>
              <a:rPr lang="en-US" dirty="0" smtClean="0"/>
              <a:t>How a node is deleted from an already existing circular linked list.</a:t>
            </a:r>
          </a:p>
          <a:p>
            <a:pPr algn="just"/>
            <a:r>
              <a:rPr lang="en-US" dirty="0" smtClean="0"/>
              <a:t>We will take two cases and then see how deletion is done in each case.</a:t>
            </a:r>
          </a:p>
          <a:p>
            <a:pPr algn="just"/>
            <a:r>
              <a:rPr lang="en-US" dirty="0" smtClean="0"/>
              <a:t>Rest of the cases are same as that given for linked lists.</a:t>
            </a:r>
          </a:p>
          <a:p>
            <a:pPr lvl="1" algn="just"/>
            <a:r>
              <a:rPr lang="en-US" dirty="0" smtClean="0"/>
              <a:t>Case 1: The first node is deleted.</a:t>
            </a:r>
          </a:p>
          <a:p>
            <a:pPr lvl="1" algn="just"/>
            <a:r>
              <a:rPr lang="en-US" dirty="0" smtClean="0"/>
              <a:t>Case 2: The last node is deleted.</a:t>
            </a:r>
            <a:endParaRPr lang="en-US" dirty="0"/>
          </a:p>
        </p:txBody>
      </p:sp>
    </p:spTree>
    <p:extLst>
      <p:ext uri="{BB962C8B-B14F-4D97-AF65-F5344CB8AC3E}">
        <p14:creationId xmlns:p14="http://schemas.microsoft.com/office/powerpoint/2010/main" val="2988211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i="1" dirty="0"/>
              <a:t>Deleting the First Node from a Circular Linked</a:t>
            </a:r>
            <a:br>
              <a:rPr lang="en-US" b="1" i="1" dirty="0"/>
            </a:br>
            <a:r>
              <a:rPr lang="en-IN" b="1" i="1" dirty="0"/>
              <a:t>List</a:t>
            </a:r>
            <a:br>
              <a:rPr lang="en-IN" b="1" i="1" dirty="0"/>
            </a:br>
            <a:endParaRPr lang="en-IN" dirty="0"/>
          </a:p>
        </p:txBody>
      </p:sp>
      <p:sp>
        <p:nvSpPr>
          <p:cNvPr id="5" name="Content Placeholder 4"/>
          <p:cNvSpPr>
            <a:spLocks noGrp="1"/>
          </p:cNvSpPr>
          <p:nvPr>
            <p:ph sz="half" idx="1"/>
          </p:nvPr>
        </p:nvSpPr>
        <p:spPr/>
        <p:txBody>
          <a:bodyPr>
            <a:normAutofit/>
          </a:bodyPr>
          <a:lstStyle/>
          <a:p>
            <a:pPr algn="just"/>
            <a:r>
              <a:rPr lang="en-US" dirty="0" smtClean="0"/>
              <a:t>Consider </a:t>
            </a:r>
            <a:r>
              <a:rPr lang="en-US" dirty="0"/>
              <a:t>the circular linked list shown in Fig</a:t>
            </a:r>
            <a:r>
              <a:rPr lang="en-US" dirty="0" smtClean="0"/>
              <a:t>. 6.33.</a:t>
            </a:r>
          </a:p>
          <a:p>
            <a:pPr algn="just"/>
            <a:r>
              <a:rPr lang="en-US" dirty="0" smtClean="0"/>
              <a:t>When </a:t>
            </a:r>
            <a:r>
              <a:rPr lang="en-US" dirty="0"/>
              <a:t>we want to delete a node from </a:t>
            </a:r>
            <a:r>
              <a:rPr lang="en-US" dirty="0" smtClean="0"/>
              <a:t>the beginning </a:t>
            </a:r>
            <a:r>
              <a:rPr lang="en-US" dirty="0"/>
              <a:t>of the list, then the following </a:t>
            </a:r>
            <a:r>
              <a:rPr lang="en-US" dirty="0" smtClean="0"/>
              <a:t>changes will </a:t>
            </a:r>
            <a:r>
              <a:rPr lang="en-US" dirty="0"/>
              <a:t>be done in the linked list.</a:t>
            </a:r>
            <a:endParaRPr lang="en-IN" dirty="0"/>
          </a:p>
        </p:txBody>
      </p:sp>
      <p:pic>
        <p:nvPicPr>
          <p:cNvPr id="7" name="Content Placeholder 6"/>
          <p:cNvPicPr>
            <a:picLocks noGrp="1" noChangeAspect="1"/>
          </p:cNvPicPr>
          <p:nvPr>
            <p:ph sz="half" idx="2"/>
          </p:nvPr>
        </p:nvPicPr>
        <p:blipFill>
          <a:blip r:embed="rId2"/>
          <a:stretch>
            <a:fillRect/>
          </a:stretch>
        </p:blipFill>
        <p:spPr>
          <a:xfrm>
            <a:off x="6172200" y="1825625"/>
            <a:ext cx="6019800" cy="4351338"/>
          </a:xfrm>
          <a:prstGeom prst="rect">
            <a:avLst/>
          </a:prstGeom>
        </p:spPr>
      </p:pic>
    </p:spTree>
    <p:extLst>
      <p:ext uri="{BB962C8B-B14F-4D97-AF65-F5344CB8AC3E}">
        <p14:creationId xmlns:p14="http://schemas.microsoft.com/office/powerpoint/2010/main" val="5083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Deleting the First Node from a Circular Linked</a:t>
            </a:r>
            <a:br>
              <a:rPr lang="en-US" b="1" i="1" dirty="0"/>
            </a:br>
            <a:r>
              <a:rPr lang="en-IN" b="1" i="1" dirty="0"/>
              <a:t>List</a:t>
            </a:r>
            <a:endParaRPr lang="en-IN" dirty="0"/>
          </a:p>
        </p:txBody>
      </p:sp>
      <p:sp>
        <p:nvSpPr>
          <p:cNvPr id="3" name="Content Placeholder 2"/>
          <p:cNvSpPr>
            <a:spLocks noGrp="1"/>
          </p:cNvSpPr>
          <p:nvPr>
            <p:ph sz="half" idx="1"/>
          </p:nvPr>
        </p:nvSpPr>
        <p:spPr/>
        <p:txBody>
          <a:bodyPr>
            <a:normAutofit fontScale="62500" lnSpcReduction="20000"/>
          </a:bodyPr>
          <a:lstStyle/>
          <a:p>
            <a:pPr algn="just"/>
            <a:r>
              <a:rPr lang="en-US" dirty="0"/>
              <a:t>Figure 6.34 shows the algorithm to delete the first node from a circular linked </a:t>
            </a:r>
            <a:r>
              <a:rPr lang="en-US" dirty="0" smtClean="0"/>
              <a:t>list.</a:t>
            </a:r>
          </a:p>
          <a:p>
            <a:pPr algn="just"/>
            <a:r>
              <a:rPr lang="en-US" dirty="0" smtClean="0"/>
              <a:t>In </a:t>
            </a:r>
            <a:r>
              <a:rPr lang="en-US" dirty="0"/>
              <a:t>Step 1 </a:t>
            </a:r>
            <a:r>
              <a:rPr lang="en-US" dirty="0" smtClean="0"/>
              <a:t>of the </a:t>
            </a:r>
            <a:r>
              <a:rPr lang="en-US" dirty="0"/>
              <a:t>algorithm, we check if the linked list exists or </a:t>
            </a:r>
            <a:r>
              <a:rPr lang="en-US" dirty="0" smtClean="0"/>
              <a:t>not.</a:t>
            </a:r>
          </a:p>
          <a:p>
            <a:pPr algn="just"/>
            <a:r>
              <a:rPr lang="en-US" dirty="0" smtClean="0"/>
              <a:t>If </a:t>
            </a:r>
            <a:r>
              <a:rPr lang="en-US" dirty="0"/>
              <a:t>START = NULL, then it signifies that </a:t>
            </a:r>
            <a:r>
              <a:rPr lang="en-US" dirty="0" smtClean="0"/>
              <a:t>there are </a:t>
            </a:r>
            <a:r>
              <a:rPr lang="en-US" dirty="0"/>
              <a:t>no nodes in the list and the control is transferred to the last statement of the algorithm.</a:t>
            </a:r>
          </a:p>
          <a:p>
            <a:pPr algn="just"/>
            <a:r>
              <a:rPr lang="en-US" dirty="0"/>
              <a:t>However, if there are nodes in the linked list, then we use a pointer variable PTR which will </a:t>
            </a:r>
            <a:r>
              <a:rPr lang="en-US" dirty="0" smtClean="0"/>
              <a:t>be used </a:t>
            </a:r>
            <a:r>
              <a:rPr lang="en-US" dirty="0"/>
              <a:t>to traverse the list to ultimately reach the last </a:t>
            </a:r>
            <a:r>
              <a:rPr lang="en-US" dirty="0" smtClean="0"/>
              <a:t>node.</a:t>
            </a:r>
          </a:p>
          <a:p>
            <a:pPr algn="just"/>
            <a:r>
              <a:rPr lang="en-US" dirty="0" smtClean="0"/>
              <a:t>In </a:t>
            </a:r>
            <a:r>
              <a:rPr lang="en-US" dirty="0"/>
              <a:t>Step 5, we change the next </a:t>
            </a:r>
            <a:r>
              <a:rPr lang="en-US" dirty="0" smtClean="0"/>
              <a:t>pointer of </a:t>
            </a:r>
            <a:r>
              <a:rPr lang="en-US" dirty="0"/>
              <a:t>the last node to point to the second node </a:t>
            </a:r>
            <a:r>
              <a:rPr lang="en-US" dirty="0" smtClean="0"/>
              <a:t>of the </a:t>
            </a:r>
            <a:r>
              <a:rPr lang="en-US" dirty="0"/>
              <a:t>circular linked </a:t>
            </a:r>
            <a:r>
              <a:rPr lang="en-US" dirty="0" smtClean="0"/>
              <a:t>list.</a:t>
            </a:r>
          </a:p>
          <a:p>
            <a:pPr algn="just"/>
            <a:r>
              <a:rPr lang="en-US" dirty="0" smtClean="0"/>
              <a:t>In </a:t>
            </a:r>
            <a:r>
              <a:rPr lang="en-US" dirty="0"/>
              <a:t>Step 6, the </a:t>
            </a:r>
            <a:r>
              <a:rPr lang="en-US" dirty="0" smtClean="0"/>
              <a:t>memory occupied </a:t>
            </a:r>
            <a:r>
              <a:rPr lang="en-US" dirty="0"/>
              <a:t>by the first node is </a:t>
            </a:r>
            <a:r>
              <a:rPr lang="en-US" dirty="0" smtClean="0"/>
              <a:t>freed.</a:t>
            </a:r>
          </a:p>
          <a:p>
            <a:pPr algn="just"/>
            <a:r>
              <a:rPr lang="en-US" dirty="0" smtClean="0"/>
              <a:t>Finally</a:t>
            </a:r>
            <a:r>
              <a:rPr lang="en-US" dirty="0"/>
              <a:t>, </a:t>
            </a:r>
            <a:r>
              <a:rPr lang="en-US" dirty="0" smtClean="0"/>
              <a:t>in Step </a:t>
            </a:r>
            <a:r>
              <a:rPr lang="en-US" dirty="0"/>
              <a:t>7, the second node now becomes the </a:t>
            </a:r>
            <a:r>
              <a:rPr lang="en-US" dirty="0" smtClean="0"/>
              <a:t>first node </a:t>
            </a:r>
            <a:r>
              <a:rPr lang="en-US" dirty="0"/>
              <a:t>of the list and its address is stored in </a:t>
            </a:r>
            <a:r>
              <a:rPr lang="en-US" dirty="0" smtClean="0"/>
              <a:t>the </a:t>
            </a:r>
            <a:r>
              <a:rPr lang="en-IN" dirty="0" smtClean="0"/>
              <a:t>pointer </a:t>
            </a:r>
            <a:r>
              <a:rPr lang="en-IN" dirty="0"/>
              <a:t>variable START.</a:t>
            </a:r>
          </a:p>
        </p:txBody>
      </p:sp>
      <p:pic>
        <p:nvPicPr>
          <p:cNvPr id="5" name="Content Placeholder 4"/>
          <p:cNvPicPr>
            <a:picLocks noGrp="1" noChangeAspect="1"/>
          </p:cNvPicPr>
          <p:nvPr>
            <p:ph sz="half" idx="2"/>
          </p:nvPr>
        </p:nvPicPr>
        <p:blipFill>
          <a:blip r:embed="rId2"/>
          <a:stretch>
            <a:fillRect/>
          </a:stretch>
        </p:blipFill>
        <p:spPr>
          <a:xfrm>
            <a:off x="6172200" y="1825625"/>
            <a:ext cx="6019800" cy="4351338"/>
          </a:xfrm>
          <a:prstGeom prst="rect">
            <a:avLst/>
          </a:prstGeom>
        </p:spPr>
      </p:pic>
    </p:spTree>
    <p:extLst>
      <p:ext uri="{BB962C8B-B14F-4D97-AF65-F5344CB8AC3E}">
        <p14:creationId xmlns:p14="http://schemas.microsoft.com/office/powerpoint/2010/main" val="403243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Deleting the Last Node from a Circular Linked </a:t>
            </a:r>
            <a:r>
              <a:rPr lang="en-US" b="1" i="1" dirty="0" smtClean="0"/>
              <a:t>List</a:t>
            </a:r>
            <a:endParaRPr lang="en-IN" dirty="0"/>
          </a:p>
        </p:txBody>
      </p:sp>
      <p:sp>
        <p:nvSpPr>
          <p:cNvPr id="3" name="Content Placeholder 2"/>
          <p:cNvSpPr>
            <a:spLocks noGrp="1"/>
          </p:cNvSpPr>
          <p:nvPr>
            <p:ph sz="half" idx="1"/>
          </p:nvPr>
        </p:nvSpPr>
        <p:spPr/>
        <p:txBody>
          <a:bodyPr/>
          <a:lstStyle/>
          <a:p>
            <a:pPr algn="just"/>
            <a:r>
              <a:rPr lang="en-US" dirty="0" smtClean="0"/>
              <a:t>Consider </a:t>
            </a:r>
            <a:r>
              <a:rPr lang="en-US" dirty="0"/>
              <a:t>the circular linked list shown in Fig</a:t>
            </a:r>
            <a:r>
              <a:rPr lang="en-US" dirty="0" smtClean="0"/>
              <a:t>. 6.35.</a:t>
            </a:r>
          </a:p>
          <a:p>
            <a:pPr algn="just"/>
            <a:r>
              <a:rPr lang="en-US" dirty="0" smtClean="0"/>
              <a:t>Suppose </a:t>
            </a:r>
            <a:r>
              <a:rPr lang="en-US" dirty="0"/>
              <a:t>we want to delete the last </a:t>
            </a:r>
            <a:r>
              <a:rPr lang="en-US" dirty="0" smtClean="0"/>
              <a:t>node from </a:t>
            </a:r>
            <a:r>
              <a:rPr lang="en-US" dirty="0"/>
              <a:t>the linked list, then the following </a:t>
            </a:r>
            <a:r>
              <a:rPr lang="en-US" dirty="0" smtClean="0"/>
              <a:t>changes will </a:t>
            </a:r>
            <a:r>
              <a:rPr lang="en-US" dirty="0"/>
              <a:t>be done in the linked list.</a:t>
            </a:r>
            <a:endParaRPr lang="en-IN" dirty="0"/>
          </a:p>
        </p:txBody>
      </p:sp>
      <p:pic>
        <p:nvPicPr>
          <p:cNvPr id="5" name="Content Placeholder 4"/>
          <p:cNvPicPr>
            <a:picLocks noGrp="1" noChangeAspect="1"/>
          </p:cNvPicPr>
          <p:nvPr>
            <p:ph sz="half" idx="2"/>
          </p:nvPr>
        </p:nvPicPr>
        <p:blipFill>
          <a:blip r:embed="rId2"/>
          <a:stretch>
            <a:fillRect/>
          </a:stretch>
        </p:blipFill>
        <p:spPr>
          <a:xfrm>
            <a:off x="6172200" y="1825625"/>
            <a:ext cx="6019800" cy="4351338"/>
          </a:xfrm>
          <a:prstGeom prst="rect">
            <a:avLst/>
          </a:prstGeom>
        </p:spPr>
      </p:pic>
    </p:spTree>
    <p:extLst>
      <p:ext uri="{BB962C8B-B14F-4D97-AF65-F5344CB8AC3E}">
        <p14:creationId xmlns:p14="http://schemas.microsoft.com/office/powerpoint/2010/main" val="211817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12192000" cy="1155468"/>
          </a:xfrm>
        </p:spPr>
        <p:txBody>
          <a:bodyPr/>
          <a:lstStyle/>
          <a:p>
            <a:r>
              <a:rPr lang="en-US" b="1" i="1" dirty="0"/>
              <a:t>Deleting the Last Node from a Circular Linked List</a:t>
            </a:r>
            <a:endParaRPr lang="en-IN" dirty="0"/>
          </a:p>
        </p:txBody>
      </p:sp>
      <p:pic>
        <p:nvPicPr>
          <p:cNvPr id="7" name="Content Placeholder 6"/>
          <p:cNvPicPr>
            <a:picLocks noGrp="1" noChangeAspect="1"/>
          </p:cNvPicPr>
          <p:nvPr>
            <p:ph idx="1"/>
          </p:nvPr>
        </p:nvPicPr>
        <p:blipFill>
          <a:blip r:embed="rId2"/>
          <a:stretch>
            <a:fillRect/>
          </a:stretch>
        </p:blipFill>
        <p:spPr>
          <a:xfrm>
            <a:off x="0" y="1690688"/>
            <a:ext cx="12192000" cy="5167311"/>
          </a:xfrm>
          <a:prstGeom prst="rect">
            <a:avLst/>
          </a:prstGeom>
        </p:spPr>
      </p:pic>
    </p:spTree>
    <p:extLst>
      <p:ext uri="{BB962C8B-B14F-4D97-AF65-F5344CB8AC3E}">
        <p14:creationId xmlns:p14="http://schemas.microsoft.com/office/powerpoint/2010/main" val="89052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0570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70176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smtClean="0"/>
              <a:t>Inserting a Node at the Beginning of a Circular Doubly Linked List</a:t>
            </a:r>
            <a:endParaRPr lang="en-IN" dirty="0"/>
          </a:p>
        </p:txBody>
      </p:sp>
      <p:sp>
        <p:nvSpPr>
          <p:cNvPr id="3" name="Content Placeholder 2"/>
          <p:cNvSpPr>
            <a:spLocks noGrp="1"/>
          </p:cNvSpPr>
          <p:nvPr>
            <p:ph sz="half" idx="1"/>
          </p:nvPr>
        </p:nvSpPr>
        <p:spPr>
          <a:xfrm>
            <a:off x="164124" y="1207477"/>
            <a:ext cx="4548554" cy="4969486"/>
          </a:xfrm>
        </p:spPr>
        <p:txBody>
          <a:bodyPr/>
          <a:lstStyle/>
          <a:p>
            <a:pPr algn="just"/>
            <a:r>
              <a:rPr lang="en-US" dirty="0" smtClean="0"/>
              <a:t>Consider the circular doubly linked list shown in Fig.</a:t>
            </a:r>
          </a:p>
          <a:p>
            <a:pPr algn="just"/>
            <a:r>
              <a:rPr lang="en-US" dirty="0" smtClean="0"/>
              <a:t>Suppose we want to add a new node with data 9 as the first node of the list.</a:t>
            </a:r>
          </a:p>
          <a:p>
            <a:pPr algn="just"/>
            <a:r>
              <a:rPr lang="en-US" dirty="0" smtClean="0"/>
              <a:t>Then, the following changes will be done in the linked list. </a:t>
            </a:r>
          </a:p>
          <a:p>
            <a:pPr algn="just"/>
            <a:endParaRPr lang="en-IN" dirty="0"/>
          </a:p>
        </p:txBody>
      </p:sp>
      <p:pic>
        <p:nvPicPr>
          <p:cNvPr id="1027" name="Picture 3"/>
          <p:cNvPicPr>
            <a:picLocks noGrp="1" noChangeAspect="1" noChangeArrowheads="1"/>
          </p:cNvPicPr>
          <p:nvPr>
            <p:ph sz="half" idx="2"/>
          </p:nvPr>
        </p:nvPicPr>
        <p:blipFill>
          <a:blip r:embed="rId2"/>
          <a:srcRect/>
          <a:stretch>
            <a:fillRect/>
          </a:stretch>
        </p:blipFill>
        <p:spPr bwMode="auto">
          <a:xfrm>
            <a:off x="4818185" y="1195753"/>
            <a:ext cx="7244811" cy="5076093"/>
          </a:xfrm>
          <a:prstGeom prst="rect">
            <a:avLst/>
          </a:prstGeom>
          <a:noFill/>
          <a:ln w="9525">
            <a:noFill/>
            <a:miter lim="800000"/>
            <a:headEnd/>
            <a:tailEnd/>
          </a:ln>
          <a:effectLst/>
        </p:spPr>
      </p:pic>
    </p:spTree>
    <p:extLst>
      <p:ext uri="{BB962C8B-B14F-4D97-AF65-F5344CB8AC3E}">
        <p14:creationId xmlns:p14="http://schemas.microsoft.com/office/powerpoint/2010/main" val="3549690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74769" cy="1160585"/>
          </a:xfrm>
        </p:spPr>
        <p:txBody>
          <a:bodyPr>
            <a:normAutofit fontScale="90000"/>
          </a:bodyPr>
          <a:lstStyle/>
          <a:p>
            <a:pPr algn="ctr"/>
            <a:r>
              <a:rPr lang="en-US" dirty="0" smtClean="0"/>
              <a:t>Inserting a Node at the Beginning of a Circular Doubly Linked List</a:t>
            </a:r>
            <a:endParaRPr lang="en-US" dirty="0"/>
          </a:p>
        </p:txBody>
      </p:sp>
      <p:sp>
        <p:nvSpPr>
          <p:cNvPr id="3" name="Content Placeholder 2"/>
          <p:cNvSpPr>
            <a:spLocks noGrp="1"/>
          </p:cNvSpPr>
          <p:nvPr>
            <p:ph sz="half" idx="1"/>
          </p:nvPr>
        </p:nvSpPr>
        <p:spPr>
          <a:xfrm>
            <a:off x="211015" y="1090246"/>
            <a:ext cx="5808785" cy="5086717"/>
          </a:xfrm>
        </p:spPr>
        <p:txBody>
          <a:bodyPr>
            <a:normAutofit fontScale="77500" lnSpcReduction="20000"/>
          </a:bodyPr>
          <a:lstStyle/>
          <a:p>
            <a:pPr algn="just"/>
            <a:r>
              <a:rPr lang="en-US" dirty="0" smtClean="0"/>
              <a:t>Figure shows the algorithm to insert a new node at the beginning of a circular doubly linked list.</a:t>
            </a:r>
          </a:p>
          <a:p>
            <a:pPr algn="just"/>
            <a:r>
              <a:rPr lang="en-US" dirty="0" smtClean="0"/>
              <a:t>In Step 1, we first check whether memory is available for the new node.</a:t>
            </a:r>
          </a:p>
          <a:p>
            <a:pPr algn="just"/>
            <a:r>
              <a:rPr lang="en-US" dirty="0" smtClean="0"/>
              <a:t>If the free memory has exhausted, then an OVERFLOW message is printed.</a:t>
            </a:r>
          </a:p>
          <a:p>
            <a:pPr algn="just"/>
            <a:r>
              <a:rPr lang="en-US" dirty="0" smtClean="0"/>
              <a:t>Otherwise, we allocate space for the new node.</a:t>
            </a:r>
          </a:p>
          <a:p>
            <a:pPr algn="just"/>
            <a:r>
              <a:rPr lang="en-US" dirty="0" smtClean="0"/>
              <a:t>Set its data part with the given VAL and its next part is initialized with the address of the first node of the list, which is stored in START.</a:t>
            </a:r>
          </a:p>
          <a:p>
            <a:pPr algn="just"/>
            <a:r>
              <a:rPr lang="en-US" dirty="0" smtClean="0"/>
              <a:t>Now since the new node is added as the first node of the list, it will now be known as the START node, that is, the START pointer variable will now hold the address of NEW_NODE.</a:t>
            </a:r>
          </a:p>
          <a:p>
            <a:pPr algn="just"/>
            <a:r>
              <a:rPr lang="en-US" dirty="0" smtClean="0"/>
              <a:t>Since it is a circular doubly linked list, the PREV field of the NEW_NODE is set to contain the address of the last node.</a:t>
            </a:r>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6060831" y="1066800"/>
            <a:ext cx="5955323" cy="5568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 Node at the End of a Circular Doubly Linked List</a:t>
            </a:r>
            <a:endParaRPr lang="en-US" dirty="0"/>
          </a:p>
        </p:txBody>
      </p:sp>
      <p:sp>
        <p:nvSpPr>
          <p:cNvPr id="3" name="Content Placeholder 2"/>
          <p:cNvSpPr>
            <a:spLocks noGrp="1"/>
          </p:cNvSpPr>
          <p:nvPr>
            <p:ph sz="half" idx="1"/>
          </p:nvPr>
        </p:nvSpPr>
        <p:spPr>
          <a:xfrm>
            <a:off x="152400" y="1825625"/>
            <a:ext cx="4736123" cy="4351338"/>
          </a:xfrm>
        </p:spPr>
        <p:txBody>
          <a:bodyPr/>
          <a:lstStyle/>
          <a:p>
            <a:pPr algn="just"/>
            <a:r>
              <a:rPr lang="en-US" dirty="0" smtClean="0"/>
              <a:t>Suppose we want to add a new node with data 9 as the last node of the list.</a:t>
            </a:r>
          </a:p>
          <a:p>
            <a:pPr algn="just"/>
            <a:r>
              <a:rPr lang="en-US" dirty="0" smtClean="0"/>
              <a:t>Then the following changes will be done in the linked list.</a:t>
            </a:r>
            <a:endParaRPr lang="en-US" dirty="0"/>
          </a:p>
        </p:txBody>
      </p:sp>
      <p:pic>
        <p:nvPicPr>
          <p:cNvPr id="3074" name="Picture 2"/>
          <p:cNvPicPr>
            <a:picLocks noGrp="1" noChangeAspect="1" noChangeArrowheads="1"/>
          </p:cNvPicPr>
          <p:nvPr>
            <p:ph sz="half" idx="2"/>
          </p:nvPr>
        </p:nvPicPr>
        <p:blipFill>
          <a:blip r:embed="rId2"/>
          <a:srcRect/>
          <a:stretch>
            <a:fillRect/>
          </a:stretch>
        </p:blipFill>
        <p:spPr bwMode="auto">
          <a:xfrm>
            <a:off x="4865077" y="1113692"/>
            <a:ext cx="7326923" cy="559190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820615"/>
          </a:xfrm>
        </p:spPr>
        <p:txBody>
          <a:bodyPr/>
          <a:lstStyle/>
          <a:p>
            <a:pPr algn="ctr"/>
            <a:r>
              <a:rPr lang="en-IN" dirty="0" smtClean="0"/>
              <a:t>Introduction</a:t>
            </a:r>
            <a:endParaRPr lang="en-IN" dirty="0"/>
          </a:p>
        </p:txBody>
      </p:sp>
      <p:sp>
        <p:nvSpPr>
          <p:cNvPr id="5" name="Content Placeholder 4"/>
          <p:cNvSpPr>
            <a:spLocks noGrp="1"/>
          </p:cNvSpPr>
          <p:nvPr>
            <p:ph sz="half" idx="1"/>
          </p:nvPr>
        </p:nvSpPr>
        <p:spPr>
          <a:xfrm>
            <a:off x="838200" y="668215"/>
            <a:ext cx="10966938" cy="3681047"/>
          </a:xfrm>
        </p:spPr>
        <p:txBody>
          <a:bodyPr>
            <a:normAutofit fontScale="92500" lnSpcReduction="20000"/>
          </a:bodyPr>
          <a:lstStyle/>
          <a:p>
            <a:pPr algn="just"/>
            <a:r>
              <a:rPr lang="en-US" dirty="0"/>
              <a:t>In a circular linked list, the last node contains a pointer to the first node of the </a:t>
            </a:r>
            <a:r>
              <a:rPr lang="en-US" dirty="0" smtClean="0"/>
              <a:t>list.</a:t>
            </a:r>
          </a:p>
          <a:p>
            <a:pPr algn="just"/>
            <a:r>
              <a:rPr lang="en-US" dirty="0" smtClean="0"/>
              <a:t>We </a:t>
            </a:r>
            <a:r>
              <a:rPr lang="en-US" dirty="0"/>
              <a:t>can </a:t>
            </a:r>
            <a:r>
              <a:rPr lang="en-US" dirty="0" smtClean="0"/>
              <a:t>have a </a:t>
            </a:r>
            <a:r>
              <a:rPr lang="en-US" dirty="0"/>
              <a:t>circular singly linked list as well as a circular doubly linked list</a:t>
            </a:r>
            <a:r>
              <a:rPr lang="en-US" dirty="0" smtClean="0"/>
              <a:t>. </a:t>
            </a:r>
          </a:p>
          <a:p>
            <a:pPr algn="just"/>
            <a:r>
              <a:rPr lang="en-US" dirty="0" smtClean="0"/>
              <a:t>While </a:t>
            </a:r>
            <a:r>
              <a:rPr lang="en-US" dirty="0"/>
              <a:t>traversing a </a:t>
            </a:r>
            <a:r>
              <a:rPr lang="en-US" dirty="0" smtClean="0"/>
              <a:t>circular linked </a:t>
            </a:r>
            <a:r>
              <a:rPr lang="en-US" dirty="0"/>
              <a:t>list, we can begin at any node and traverse the list in any direction, forward or backward</a:t>
            </a:r>
            <a:r>
              <a:rPr lang="en-US" dirty="0" smtClean="0"/>
              <a:t>, until </a:t>
            </a:r>
            <a:r>
              <a:rPr lang="en-US" dirty="0"/>
              <a:t>we reach the same node where we </a:t>
            </a:r>
            <a:r>
              <a:rPr lang="en-US" dirty="0" smtClean="0"/>
              <a:t>started.</a:t>
            </a:r>
          </a:p>
          <a:p>
            <a:pPr algn="just"/>
            <a:r>
              <a:rPr lang="en-US" dirty="0" smtClean="0"/>
              <a:t>Thus</a:t>
            </a:r>
            <a:r>
              <a:rPr lang="en-US" dirty="0"/>
              <a:t>, a circular linked list has no beginning </a:t>
            </a:r>
            <a:r>
              <a:rPr lang="en-US" dirty="0" smtClean="0"/>
              <a:t>and no ending.</a:t>
            </a:r>
          </a:p>
          <a:p>
            <a:pPr algn="just"/>
            <a:r>
              <a:rPr lang="en-US" dirty="0" smtClean="0"/>
              <a:t>Figure shows </a:t>
            </a:r>
            <a:r>
              <a:rPr lang="en-US" dirty="0"/>
              <a:t>a circular linked list</a:t>
            </a:r>
            <a:r>
              <a:rPr lang="en-US" dirty="0" smtClean="0"/>
              <a:t>.</a:t>
            </a:r>
          </a:p>
          <a:p>
            <a:pPr algn="just"/>
            <a:r>
              <a:rPr lang="en-US" dirty="0"/>
              <a:t>The only downside of a circular linked list is the complexity of </a:t>
            </a:r>
            <a:r>
              <a:rPr lang="en-US" dirty="0" smtClean="0"/>
              <a:t>iteration.</a:t>
            </a:r>
          </a:p>
          <a:p>
            <a:pPr algn="just"/>
            <a:r>
              <a:rPr lang="en-US" dirty="0" smtClean="0"/>
              <a:t>Note </a:t>
            </a:r>
            <a:r>
              <a:rPr lang="en-US" dirty="0"/>
              <a:t>that there </a:t>
            </a:r>
            <a:r>
              <a:rPr lang="en-US" dirty="0" smtClean="0"/>
              <a:t>are no </a:t>
            </a:r>
            <a:r>
              <a:rPr lang="en-US" dirty="0"/>
              <a:t>NULL values in the NEXT part of any of the nodes of list.</a:t>
            </a:r>
            <a:endParaRPr lang="en-IN" dirty="0"/>
          </a:p>
        </p:txBody>
      </p:sp>
      <p:pic>
        <p:nvPicPr>
          <p:cNvPr id="7" name="Content Placeholder 6"/>
          <p:cNvPicPr>
            <a:picLocks noGrp="1" noChangeAspect="1"/>
          </p:cNvPicPr>
          <p:nvPr>
            <p:ph sz="half" idx="2"/>
          </p:nvPr>
        </p:nvPicPr>
        <p:blipFill>
          <a:blip r:embed="rId2"/>
          <a:stretch>
            <a:fillRect/>
          </a:stretch>
        </p:blipFill>
        <p:spPr>
          <a:xfrm>
            <a:off x="1547446" y="4449110"/>
            <a:ext cx="8411307" cy="1955851"/>
          </a:xfrm>
          <a:prstGeom prst="rect">
            <a:avLst/>
          </a:prstGeom>
        </p:spPr>
      </p:pic>
    </p:spTree>
    <p:extLst>
      <p:ext uri="{BB962C8B-B14F-4D97-AF65-F5344CB8AC3E}">
        <p14:creationId xmlns:p14="http://schemas.microsoft.com/office/powerpoint/2010/main" val="4222800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46" y="0"/>
            <a:ext cx="10515600" cy="1325563"/>
          </a:xfrm>
        </p:spPr>
        <p:txBody>
          <a:bodyPr/>
          <a:lstStyle/>
          <a:p>
            <a:r>
              <a:rPr lang="en-US" dirty="0" smtClean="0"/>
              <a:t>Inserting a Node at the End of a Circular Doubly Linked List</a:t>
            </a:r>
            <a:endParaRPr lang="en-US" dirty="0"/>
          </a:p>
        </p:txBody>
      </p:sp>
      <p:sp>
        <p:nvSpPr>
          <p:cNvPr id="3" name="Content Placeholder 2"/>
          <p:cNvSpPr>
            <a:spLocks noGrp="1"/>
          </p:cNvSpPr>
          <p:nvPr>
            <p:ph sz="half" idx="1"/>
          </p:nvPr>
        </p:nvSpPr>
        <p:spPr>
          <a:xfrm>
            <a:off x="99645" y="1230922"/>
            <a:ext cx="6137031" cy="5627077"/>
          </a:xfrm>
        </p:spPr>
        <p:txBody>
          <a:bodyPr>
            <a:normAutofit lnSpcReduction="10000"/>
          </a:bodyPr>
          <a:lstStyle/>
          <a:p>
            <a:pPr algn="just"/>
            <a:r>
              <a:rPr lang="en-US" dirty="0" smtClean="0"/>
              <a:t>In Step 6, we take a pointer variable PTR and initialize it with START.</a:t>
            </a:r>
          </a:p>
          <a:p>
            <a:pPr algn="just"/>
            <a:r>
              <a:rPr lang="en-US" dirty="0" smtClean="0"/>
              <a:t>PTR now points to the first node of the linked list.</a:t>
            </a:r>
          </a:p>
          <a:p>
            <a:pPr algn="just"/>
            <a:r>
              <a:rPr lang="en-US" dirty="0" smtClean="0"/>
              <a:t>In the while loop, we traverse through the linked list to reach the last node.</a:t>
            </a:r>
          </a:p>
          <a:p>
            <a:pPr algn="just"/>
            <a:r>
              <a:rPr lang="en-US" dirty="0" smtClean="0"/>
              <a:t>Once we reach the last node, in Step 9, we change the NEXT pointer of the last node to store the address of the new node.</a:t>
            </a:r>
          </a:p>
          <a:p>
            <a:pPr algn="just"/>
            <a:r>
              <a:rPr lang="en-US" dirty="0" smtClean="0"/>
              <a:t>The PREV field of the NEW_NODE will be set so that it points to the node pointed by PTR (now the second last node of the list).</a:t>
            </a:r>
            <a:endParaRPr lang="en-US" dirty="0"/>
          </a:p>
        </p:txBody>
      </p:sp>
      <p:pic>
        <p:nvPicPr>
          <p:cNvPr id="4098" name="Picture 2"/>
          <p:cNvPicPr>
            <a:picLocks noGrp="1" noChangeAspect="1" noChangeArrowheads="1"/>
          </p:cNvPicPr>
          <p:nvPr>
            <p:ph sz="half" idx="2"/>
          </p:nvPr>
        </p:nvPicPr>
        <p:blipFill>
          <a:blip r:embed="rId2"/>
          <a:srcRect/>
          <a:stretch>
            <a:fillRect/>
          </a:stretch>
        </p:blipFill>
        <p:spPr bwMode="auto">
          <a:xfrm>
            <a:off x="6716111" y="731805"/>
            <a:ext cx="5135920" cy="586828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Deleting a Node from a Circular Doubly Linked List</a:t>
            </a:r>
            <a:endParaRPr lang="en-US" dirty="0"/>
          </a:p>
        </p:txBody>
      </p:sp>
      <p:sp>
        <p:nvSpPr>
          <p:cNvPr id="6" name="Content Placeholder 5"/>
          <p:cNvSpPr>
            <a:spLocks noGrp="1"/>
          </p:cNvSpPr>
          <p:nvPr>
            <p:ph idx="1"/>
          </p:nvPr>
        </p:nvSpPr>
        <p:spPr/>
        <p:txBody>
          <a:bodyPr/>
          <a:lstStyle/>
          <a:p>
            <a:pPr algn="just"/>
            <a:r>
              <a:rPr lang="en-US" dirty="0" smtClean="0"/>
              <a:t>How a node is deleted from an already existing circular doubly linked list.</a:t>
            </a:r>
          </a:p>
          <a:p>
            <a:pPr algn="just"/>
            <a:r>
              <a:rPr lang="en-US" dirty="0" smtClean="0"/>
              <a:t>We will take two cases and then see how deletion is done in each case.</a:t>
            </a:r>
          </a:p>
          <a:p>
            <a:pPr algn="just"/>
            <a:r>
              <a:rPr lang="en-US" dirty="0" smtClean="0"/>
              <a:t>Rest of the cases are same as that given for doubly linked lists.</a:t>
            </a:r>
          </a:p>
          <a:p>
            <a:pPr lvl="1" algn="just"/>
            <a:r>
              <a:rPr lang="en-US" dirty="0" smtClean="0"/>
              <a:t>Case 1: The first node is deleted.</a:t>
            </a:r>
          </a:p>
          <a:p>
            <a:pPr lvl="1" algn="just"/>
            <a:r>
              <a:rPr lang="en-US" dirty="0" smtClean="0"/>
              <a:t>Case 2: The last node is deleted.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lstStyle/>
          <a:p>
            <a:r>
              <a:rPr lang="en-US" dirty="0" smtClean="0"/>
              <a:t>Deleting the First Node from a Circular Doubly Linked List</a:t>
            </a:r>
            <a:endParaRPr lang="en-US" dirty="0"/>
          </a:p>
        </p:txBody>
      </p:sp>
      <p:sp>
        <p:nvSpPr>
          <p:cNvPr id="5" name="Content Placeholder 4"/>
          <p:cNvSpPr>
            <a:spLocks noGrp="1"/>
          </p:cNvSpPr>
          <p:nvPr>
            <p:ph sz="half" idx="1"/>
          </p:nvPr>
        </p:nvSpPr>
        <p:spPr>
          <a:xfrm>
            <a:off x="99646" y="1720117"/>
            <a:ext cx="5181600" cy="4351338"/>
          </a:xfrm>
        </p:spPr>
        <p:txBody>
          <a:bodyPr/>
          <a:lstStyle/>
          <a:p>
            <a:pPr algn="just"/>
            <a:r>
              <a:rPr lang="en-US" dirty="0" smtClean="0"/>
              <a:t>Consider the circular doubly linked list shown in Fig.</a:t>
            </a:r>
          </a:p>
          <a:p>
            <a:pPr algn="just"/>
            <a:r>
              <a:rPr lang="en-US" dirty="0" smtClean="0"/>
              <a:t>When we want to delete a node from the beginning of the list, then the following changes will be done in the linked list.</a:t>
            </a:r>
            <a:endParaRPr lang="en-US" dirty="0"/>
          </a:p>
        </p:txBody>
      </p:sp>
      <p:pic>
        <p:nvPicPr>
          <p:cNvPr id="5122" name="Picture 2"/>
          <p:cNvPicPr>
            <a:picLocks noGrp="1" noChangeAspect="1" noChangeArrowheads="1"/>
          </p:cNvPicPr>
          <p:nvPr>
            <p:ph sz="half" idx="2"/>
          </p:nvPr>
        </p:nvPicPr>
        <p:blipFill>
          <a:blip r:embed="rId2"/>
          <a:srcRect/>
          <a:stretch>
            <a:fillRect/>
          </a:stretch>
        </p:blipFill>
        <p:spPr bwMode="auto">
          <a:xfrm>
            <a:off x="5169877" y="844062"/>
            <a:ext cx="6780385" cy="5486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7" y="0"/>
            <a:ext cx="10515600" cy="1325563"/>
          </a:xfrm>
        </p:spPr>
        <p:txBody>
          <a:bodyPr/>
          <a:lstStyle/>
          <a:p>
            <a:r>
              <a:rPr lang="en-US" dirty="0" smtClean="0"/>
              <a:t>Deleting the First Node from a Circular Doubly Linked List</a:t>
            </a:r>
            <a:endParaRPr lang="en-US" dirty="0"/>
          </a:p>
        </p:txBody>
      </p:sp>
      <p:sp>
        <p:nvSpPr>
          <p:cNvPr id="3" name="Content Placeholder 2"/>
          <p:cNvSpPr>
            <a:spLocks noGrp="1"/>
          </p:cNvSpPr>
          <p:nvPr>
            <p:ph sz="half" idx="1"/>
          </p:nvPr>
        </p:nvSpPr>
        <p:spPr>
          <a:xfrm>
            <a:off x="0" y="1207477"/>
            <a:ext cx="6705600" cy="5814646"/>
          </a:xfrm>
        </p:spPr>
        <p:txBody>
          <a:bodyPr>
            <a:normAutofit fontScale="77500" lnSpcReduction="20000"/>
          </a:bodyPr>
          <a:lstStyle/>
          <a:p>
            <a:pPr algn="just"/>
            <a:r>
              <a:rPr lang="en-US" dirty="0" smtClean="0"/>
              <a:t>Figure shows the algorithm to delete the first node from a circular doubly linked list.</a:t>
            </a:r>
          </a:p>
          <a:p>
            <a:pPr algn="just"/>
            <a:r>
              <a:rPr lang="en-US" dirty="0" smtClean="0"/>
              <a:t>In Step 1 of the algorithm, we check if the linked list exists or not.</a:t>
            </a:r>
          </a:p>
          <a:p>
            <a:pPr algn="just"/>
            <a:r>
              <a:rPr lang="en-US" dirty="0" smtClean="0"/>
              <a:t>If START = NULL, then it signifies that there are no nodes in the list and the control is transferred to the last statement of the algorithm. </a:t>
            </a:r>
          </a:p>
          <a:p>
            <a:pPr algn="just"/>
            <a:r>
              <a:rPr lang="en-US" dirty="0" smtClean="0"/>
              <a:t>However, if there are nodes in the linked list, then we use a pointer variable PTR that is set to point to the first node of the list.</a:t>
            </a:r>
          </a:p>
          <a:p>
            <a:pPr algn="just"/>
            <a:r>
              <a:rPr lang="en-US" dirty="0" smtClean="0"/>
              <a:t>For this, we initialize PTR with START that stores the address of the first node of the list.</a:t>
            </a:r>
          </a:p>
          <a:p>
            <a:pPr algn="just"/>
            <a:r>
              <a:rPr lang="en-US" dirty="0" smtClean="0"/>
              <a:t>The while loop traverses through the list to reach the last node.</a:t>
            </a:r>
          </a:p>
          <a:p>
            <a:pPr algn="just"/>
            <a:r>
              <a:rPr lang="en-US" dirty="0" smtClean="0"/>
              <a:t>Once we reach the last node, the NEXT pointer of PTR is set to contain the address of the node that succeeds START.</a:t>
            </a:r>
          </a:p>
          <a:p>
            <a:pPr algn="just"/>
            <a:r>
              <a:rPr lang="en-US" dirty="0" smtClean="0"/>
              <a:t>Finally, START is made to point to the next node in the sequence and the memory occupied by the first node of the list is freed and returned to the free pool.</a:t>
            </a:r>
            <a:endParaRPr lang="en-US" dirty="0"/>
          </a:p>
        </p:txBody>
      </p:sp>
      <p:pic>
        <p:nvPicPr>
          <p:cNvPr id="6146" name="Picture 2"/>
          <p:cNvPicPr>
            <a:picLocks noGrp="1" noChangeAspect="1" noChangeArrowheads="1"/>
          </p:cNvPicPr>
          <p:nvPr>
            <p:ph sz="half" idx="2"/>
          </p:nvPr>
        </p:nvPicPr>
        <p:blipFill>
          <a:blip r:embed="rId2"/>
          <a:srcRect/>
          <a:stretch>
            <a:fillRect/>
          </a:stretch>
        </p:blipFill>
        <p:spPr bwMode="auto">
          <a:xfrm>
            <a:off x="6884276" y="844062"/>
            <a:ext cx="5391668" cy="587326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the Last Node from a Circular Doubly Linked List</a:t>
            </a:r>
            <a:endParaRPr lang="en-US" dirty="0"/>
          </a:p>
        </p:txBody>
      </p:sp>
      <p:sp>
        <p:nvSpPr>
          <p:cNvPr id="3" name="Content Placeholder 2"/>
          <p:cNvSpPr>
            <a:spLocks noGrp="1"/>
          </p:cNvSpPr>
          <p:nvPr>
            <p:ph sz="half" idx="1"/>
          </p:nvPr>
        </p:nvSpPr>
        <p:spPr>
          <a:xfrm>
            <a:off x="175846" y="1825625"/>
            <a:ext cx="3751385" cy="4351338"/>
          </a:xfrm>
        </p:spPr>
        <p:txBody>
          <a:bodyPr/>
          <a:lstStyle/>
          <a:p>
            <a:pPr algn="just"/>
            <a:r>
              <a:rPr lang="en-US" dirty="0" smtClean="0"/>
              <a:t>Consider the circular doubly linked list shown in Fig.</a:t>
            </a:r>
          </a:p>
          <a:p>
            <a:pPr algn="just"/>
            <a:r>
              <a:rPr lang="en-US" dirty="0" smtClean="0"/>
              <a:t>Suppose we want to delete the last node from the linked list, then the following changes will be done in the linked list.</a:t>
            </a:r>
            <a:endParaRPr lang="en-US" dirty="0"/>
          </a:p>
        </p:txBody>
      </p:sp>
      <p:pic>
        <p:nvPicPr>
          <p:cNvPr id="7170" name="Picture 2"/>
          <p:cNvPicPr>
            <a:picLocks noGrp="1" noChangeAspect="1" noChangeArrowheads="1"/>
          </p:cNvPicPr>
          <p:nvPr>
            <p:ph sz="half" idx="2"/>
          </p:nvPr>
        </p:nvPicPr>
        <p:blipFill>
          <a:blip r:embed="rId2"/>
          <a:srcRect/>
          <a:stretch>
            <a:fillRect/>
          </a:stretch>
        </p:blipFill>
        <p:spPr bwMode="auto">
          <a:xfrm>
            <a:off x="4173415" y="1254369"/>
            <a:ext cx="7807569" cy="543950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the Last Node from a Circular Doubly Linked List</a:t>
            </a:r>
            <a:endParaRPr lang="en-US" dirty="0"/>
          </a:p>
        </p:txBody>
      </p:sp>
      <p:sp>
        <p:nvSpPr>
          <p:cNvPr id="3" name="Content Placeholder 2"/>
          <p:cNvSpPr>
            <a:spLocks noGrp="1"/>
          </p:cNvSpPr>
          <p:nvPr>
            <p:ph sz="half" idx="1"/>
          </p:nvPr>
        </p:nvSpPr>
        <p:spPr>
          <a:xfrm>
            <a:off x="82062" y="1582616"/>
            <a:ext cx="7162800" cy="5275384"/>
          </a:xfrm>
        </p:spPr>
        <p:txBody>
          <a:bodyPr>
            <a:normAutofit fontScale="85000" lnSpcReduction="20000"/>
          </a:bodyPr>
          <a:lstStyle/>
          <a:p>
            <a:pPr algn="just"/>
            <a:r>
              <a:rPr lang="en-US" dirty="0" smtClean="0"/>
              <a:t>Figure shows the algorithm to delete the last node from a circular doubly linked list.</a:t>
            </a:r>
          </a:p>
          <a:p>
            <a:pPr algn="just"/>
            <a:r>
              <a:rPr lang="en-US" dirty="0" smtClean="0"/>
              <a:t>In Step 2, we take a pointer variable PTR and initialize it with START.</a:t>
            </a:r>
          </a:p>
          <a:p>
            <a:pPr algn="just"/>
            <a:r>
              <a:rPr lang="en-US" dirty="0" smtClean="0"/>
              <a:t>That is, PTR now points to the first node of the linked list.</a:t>
            </a:r>
          </a:p>
          <a:p>
            <a:pPr algn="just"/>
            <a:r>
              <a:rPr lang="en-US" dirty="0" smtClean="0"/>
              <a:t>The while loop traverses through the list to reach the last node.</a:t>
            </a:r>
          </a:p>
          <a:p>
            <a:pPr algn="just"/>
            <a:r>
              <a:rPr lang="en-US" dirty="0" smtClean="0"/>
              <a:t>Once we reach the last node, we can also access the second last node by taking its address from the PREV field of the last node.</a:t>
            </a:r>
          </a:p>
          <a:p>
            <a:pPr algn="just"/>
            <a:r>
              <a:rPr lang="en-US" dirty="0" smtClean="0"/>
              <a:t>To delete the last node, we simply have to set the next field of the second last node to contain the address of START, so that it now becomes the (new) last node of the linked list.</a:t>
            </a:r>
          </a:p>
          <a:p>
            <a:pPr algn="just"/>
            <a:r>
              <a:rPr lang="en-US" dirty="0" smtClean="0"/>
              <a:t>The memory of the previous last node is freed and returned to the free pool. </a:t>
            </a:r>
            <a:endParaRPr lang="en-US" dirty="0"/>
          </a:p>
        </p:txBody>
      </p:sp>
      <p:pic>
        <p:nvPicPr>
          <p:cNvPr id="8194" name="Picture 2"/>
          <p:cNvPicPr>
            <a:picLocks noGrp="1" noChangeAspect="1" noChangeArrowheads="1"/>
          </p:cNvPicPr>
          <p:nvPr>
            <p:ph sz="half" idx="2"/>
          </p:nvPr>
        </p:nvPicPr>
        <p:blipFill>
          <a:blip r:embed="rId2"/>
          <a:srcRect/>
          <a:stretch>
            <a:fillRect/>
          </a:stretch>
        </p:blipFill>
        <p:spPr bwMode="auto">
          <a:xfrm>
            <a:off x="7455877" y="1125416"/>
            <a:ext cx="4736123" cy="573258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2352"/>
          </a:xfrm>
        </p:spPr>
        <p:txBody>
          <a:bodyPr/>
          <a:lstStyle/>
          <a:p>
            <a:pPr algn="ctr"/>
            <a:r>
              <a:rPr lang="en-IN" dirty="0" smtClean="0"/>
              <a:t>Introduction</a:t>
            </a:r>
            <a:endParaRPr lang="en-IN" dirty="0"/>
          </a:p>
        </p:txBody>
      </p:sp>
      <p:sp>
        <p:nvSpPr>
          <p:cNvPr id="3" name="Content Placeholder 2"/>
          <p:cNvSpPr>
            <a:spLocks noGrp="1"/>
          </p:cNvSpPr>
          <p:nvPr>
            <p:ph idx="1"/>
          </p:nvPr>
        </p:nvSpPr>
        <p:spPr>
          <a:xfrm>
            <a:off x="838200" y="867508"/>
            <a:ext cx="10515600" cy="5309455"/>
          </a:xfrm>
        </p:spPr>
        <p:txBody>
          <a:bodyPr>
            <a:normAutofit fontScale="92500"/>
          </a:bodyPr>
          <a:lstStyle/>
          <a:p>
            <a:pPr algn="just"/>
            <a:r>
              <a:rPr lang="en-US" dirty="0"/>
              <a:t>Circular linked lists are widely used in operating systems for </a:t>
            </a:r>
            <a:r>
              <a:rPr lang="en-US" dirty="0" smtClean="0"/>
              <a:t>task maintenance.</a:t>
            </a:r>
          </a:p>
          <a:p>
            <a:pPr algn="just"/>
            <a:r>
              <a:rPr lang="en-US" dirty="0" smtClean="0"/>
              <a:t>We </a:t>
            </a:r>
            <a:r>
              <a:rPr lang="en-US" dirty="0"/>
              <a:t>will now discuss an example where a circular </a:t>
            </a:r>
            <a:r>
              <a:rPr lang="en-US" dirty="0" smtClean="0"/>
              <a:t>linked list </a:t>
            </a:r>
            <a:r>
              <a:rPr lang="en-US" dirty="0"/>
              <a:t>is </a:t>
            </a:r>
            <a:r>
              <a:rPr lang="en-US" dirty="0" smtClean="0"/>
              <a:t>used.</a:t>
            </a:r>
          </a:p>
          <a:p>
            <a:pPr algn="just"/>
            <a:r>
              <a:rPr lang="en-US" dirty="0" smtClean="0"/>
              <a:t>When </a:t>
            </a:r>
            <a:r>
              <a:rPr lang="en-US" dirty="0"/>
              <a:t>we are surfing the Internet, we can use the </a:t>
            </a:r>
            <a:r>
              <a:rPr lang="en-US" dirty="0" smtClean="0"/>
              <a:t>Back button </a:t>
            </a:r>
            <a:r>
              <a:rPr lang="en-US" dirty="0"/>
              <a:t>and the Forward button to move to the previous pages </a:t>
            </a:r>
            <a:r>
              <a:rPr lang="en-US" dirty="0" smtClean="0"/>
              <a:t>that we </a:t>
            </a:r>
            <a:r>
              <a:rPr lang="en-US" dirty="0"/>
              <a:t>have already </a:t>
            </a:r>
            <a:r>
              <a:rPr lang="en-US" dirty="0" smtClean="0"/>
              <a:t>visited.</a:t>
            </a:r>
          </a:p>
          <a:p>
            <a:pPr algn="just"/>
            <a:r>
              <a:rPr lang="en-US" dirty="0" smtClean="0"/>
              <a:t>How </a:t>
            </a:r>
            <a:r>
              <a:rPr lang="en-US" dirty="0"/>
              <a:t>is this done? The answer is simple.</a:t>
            </a:r>
          </a:p>
          <a:p>
            <a:pPr algn="just"/>
            <a:r>
              <a:rPr lang="en-US" dirty="0"/>
              <a:t>A circular linked list is used to maintain the sequence of the </a:t>
            </a:r>
            <a:r>
              <a:rPr lang="en-US" dirty="0" smtClean="0"/>
              <a:t>Web pages visited.</a:t>
            </a:r>
          </a:p>
          <a:p>
            <a:pPr algn="just"/>
            <a:r>
              <a:rPr lang="en-US" dirty="0" smtClean="0"/>
              <a:t>Traversing </a:t>
            </a:r>
            <a:r>
              <a:rPr lang="en-US" dirty="0"/>
              <a:t>this circular linked list either in forward </a:t>
            </a:r>
            <a:r>
              <a:rPr lang="en-US" dirty="0" smtClean="0"/>
              <a:t>or backward </a:t>
            </a:r>
            <a:r>
              <a:rPr lang="en-US" dirty="0"/>
              <a:t>direction helps to revisit the pages again using Back </a:t>
            </a:r>
            <a:r>
              <a:rPr lang="en-US" dirty="0" smtClean="0"/>
              <a:t>and Forward buttons.</a:t>
            </a:r>
          </a:p>
          <a:p>
            <a:pPr algn="just"/>
            <a:r>
              <a:rPr lang="en-US" dirty="0" smtClean="0"/>
              <a:t>Actually</a:t>
            </a:r>
            <a:r>
              <a:rPr lang="en-US" dirty="0"/>
              <a:t>, this is done using either the circular </a:t>
            </a:r>
            <a:r>
              <a:rPr lang="en-US" dirty="0" smtClean="0"/>
              <a:t>stack </a:t>
            </a:r>
            <a:r>
              <a:rPr lang="en-IN" dirty="0" smtClean="0"/>
              <a:t>or </a:t>
            </a:r>
            <a:r>
              <a:rPr lang="en-IN" dirty="0"/>
              <a:t>the circular queue.</a:t>
            </a:r>
          </a:p>
        </p:txBody>
      </p:sp>
    </p:spTree>
    <p:extLst>
      <p:ext uri="{BB962C8B-B14F-4D97-AF65-F5344CB8AC3E}">
        <p14:creationId xmlns:p14="http://schemas.microsoft.com/office/powerpoint/2010/main" val="2763032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21322"/>
          </a:xfrm>
        </p:spPr>
        <p:txBody>
          <a:bodyPr>
            <a:normAutofit fontScale="90000"/>
          </a:bodyPr>
          <a:lstStyle/>
          <a:p>
            <a:pPr algn="ctr"/>
            <a:r>
              <a:rPr lang="en-IN" dirty="0" smtClean="0"/>
              <a:t>Introduction</a:t>
            </a:r>
            <a:endParaRPr lang="en-IN" dirty="0"/>
          </a:p>
        </p:txBody>
      </p:sp>
      <p:sp>
        <p:nvSpPr>
          <p:cNvPr id="4" name="Content Placeholder 3"/>
          <p:cNvSpPr>
            <a:spLocks noGrp="1"/>
          </p:cNvSpPr>
          <p:nvPr>
            <p:ph sz="half" idx="1"/>
          </p:nvPr>
        </p:nvSpPr>
        <p:spPr>
          <a:xfrm>
            <a:off x="838200" y="703385"/>
            <a:ext cx="5890846" cy="5473578"/>
          </a:xfrm>
        </p:spPr>
        <p:txBody>
          <a:bodyPr>
            <a:normAutofit/>
          </a:bodyPr>
          <a:lstStyle/>
          <a:p>
            <a:pPr algn="just"/>
            <a:r>
              <a:rPr lang="en-US" dirty="0"/>
              <a:t>We can traverse the list until we find the NEXT entry that contains </a:t>
            </a:r>
            <a:r>
              <a:rPr lang="en-US" dirty="0" smtClean="0"/>
              <a:t>the address </a:t>
            </a:r>
            <a:r>
              <a:rPr lang="en-US" dirty="0"/>
              <a:t>of the first node of the </a:t>
            </a:r>
            <a:r>
              <a:rPr lang="en-US" dirty="0" smtClean="0"/>
              <a:t>list.</a:t>
            </a:r>
          </a:p>
          <a:p>
            <a:pPr algn="just"/>
            <a:r>
              <a:rPr lang="en-US" dirty="0" smtClean="0"/>
              <a:t>This </a:t>
            </a:r>
            <a:r>
              <a:rPr lang="en-US" dirty="0"/>
              <a:t>denotes the end of the </a:t>
            </a:r>
            <a:r>
              <a:rPr lang="en-US" dirty="0" smtClean="0"/>
              <a:t>linked list</a:t>
            </a:r>
            <a:r>
              <a:rPr lang="en-US" dirty="0"/>
              <a:t>, that is, the node that contains the address of the first node is </a:t>
            </a:r>
            <a:r>
              <a:rPr lang="en-US" dirty="0" smtClean="0"/>
              <a:t>actually the </a:t>
            </a:r>
            <a:r>
              <a:rPr lang="en-US" dirty="0"/>
              <a:t>last node of the </a:t>
            </a:r>
            <a:r>
              <a:rPr lang="en-US" dirty="0" smtClean="0"/>
              <a:t>list.</a:t>
            </a:r>
          </a:p>
          <a:p>
            <a:pPr algn="just"/>
            <a:r>
              <a:rPr lang="en-US" dirty="0" smtClean="0"/>
              <a:t>When </a:t>
            </a:r>
            <a:r>
              <a:rPr lang="en-US" dirty="0"/>
              <a:t>we traverse the DATA </a:t>
            </a:r>
            <a:r>
              <a:rPr lang="en-US" dirty="0" smtClean="0"/>
              <a:t>and NEXT </a:t>
            </a:r>
            <a:r>
              <a:rPr lang="en-US" dirty="0"/>
              <a:t>in this manner, we will finally see that the linked </a:t>
            </a:r>
            <a:r>
              <a:rPr lang="en-US" dirty="0" smtClean="0"/>
              <a:t>list in Fig stores </a:t>
            </a:r>
            <a:r>
              <a:rPr lang="en-US" dirty="0"/>
              <a:t>characters that when put together </a:t>
            </a:r>
            <a:r>
              <a:rPr lang="en-US" dirty="0" smtClean="0"/>
              <a:t>form </a:t>
            </a:r>
            <a:r>
              <a:rPr lang="en-IN" dirty="0" smtClean="0"/>
              <a:t>the </a:t>
            </a:r>
            <a:r>
              <a:rPr lang="en-IN" dirty="0"/>
              <a:t>word HELLO.</a:t>
            </a:r>
          </a:p>
        </p:txBody>
      </p:sp>
      <p:pic>
        <p:nvPicPr>
          <p:cNvPr id="6" name="Content Placeholder 5"/>
          <p:cNvPicPr>
            <a:picLocks noGrp="1" noChangeAspect="1"/>
          </p:cNvPicPr>
          <p:nvPr>
            <p:ph sz="half" idx="2"/>
          </p:nvPr>
        </p:nvPicPr>
        <p:blipFill>
          <a:blip r:embed="rId2"/>
          <a:stretch>
            <a:fillRect/>
          </a:stretch>
        </p:blipFill>
        <p:spPr>
          <a:xfrm>
            <a:off x="6963509" y="492369"/>
            <a:ext cx="5114702" cy="5685693"/>
          </a:xfrm>
          <a:prstGeom prst="rect">
            <a:avLst/>
          </a:prstGeom>
        </p:spPr>
      </p:pic>
    </p:spTree>
    <p:extLst>
      <p:ext uri="{BB962C8B-B14F-4D97-AF65-F5344CB8AC3E}">
        <p14:creationId xmlns:p14="http://schemas.microsoft.com/office/powerpoint/2010/main" val="2563521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50984"/>
          </a:xfrm>
        </p:spPr>
        <p:txBody>
          <a:bodyPr>
            <a:normAutofit fontScale="90000"/>
          </a:bodyPr>
          <a:lstStyle/>
          <a:p>
            <a:pPr algn="ctr"/>
            <a:r>
              <a:rPr lang="en-IN" dirty="0" smtClean="0"/>
              <a:t>Introduction</a:t>
            </a:r>
            <a:endParaRPr lang="en-IN" dirty="0"/>
          </a:p>
        </p:txBody>
      </p:sp>
      <p:sp>
        <p:nvSpPr>
          <p:cNvPr id="3" name="Content Placeholder 2"/>
          <p:cNvSpPr>
            <a:spLocks noGrp="1"/>
          </p:cNvSpPr>
          <p:nvPr>
            <p:ph sz="half" idx="1"/>
          </p:nvPr>
        </p:nvSpPr>
        <p:spPr>
          <a:xfrm>
            <a:off x="304800" y="679938"/>
            <a:ext cx="5715000" cy="6271847"/>
          </a:xfrm>
        </p:spPr>
        <p:txBody>
          <a:bodyPr>
            <a:normAutofit fontScale="92500" lnSpcReduction="10000"/>
          </a:bodyPr>
          <a:lstStyle/>
          <a:p>
            <a:pPr algn="just"/>
            <a:r>
              <a:rPr lang="en-US" dirty="0" smtClean="0"/>
              <a:t>Two </a:t>
            </a:r>
            <a:r>
              <a:rPr lang="en-US" dirty="0"/>
              <a:t>different linked lists </a:t>
            </a:r>
            <a:r>
              <a:rPr lang="en-US" dirty="0" smtClean="0"/>
              <a:t>are simultaneously </a:t>
            </a:r>
            <a:r>
              <a:rPr lang="en-US" dirty="0"/>
              <a:t>maintained in the </a:t>
            </a:r>
            <a:r>
              <a:rPr lang="en-US" dirty="0" smtClean="0"/>
              <a:t>memory.</a:t>
            </a:r>
          </a:p>
          <a:p>
            <a:pPr algn="just"/>
            <a:r>
              <a:rPr lang="en-US" dirty="0" smtClean="0"/>
              <a:t>There </a:t>
            </a:r>
            <a:r>
              <a:rPr lang="en-US" dirty="0"/>
              <a:t>is </a:t>
            </a:r>
            <a:r>
              <a:rPr lang="en-US" dirty="0" smtClean="0"/>
              <a:t>no ambiguity </a:t>
            </a:r>
            <a:r>
              <a:rPr lang="en-US" dirty="0"/>
              <a:t>in traversing through the list because </a:t>
            </a:r>
            <a:r>
              <a:rPr lang="en-US" dirty="0" smtClean="0"/>
              <a:t>each list </a:t>
            </a:r>
            <a:r>
              <a:rPr lang="en-US" dirty="0"/>
              <a:t>maintains a separate START pointer which gives </a:t>
            </a:r>
            <a:r>
              <a:rPr lang="en-US" dirty="0" smtClean="0"/>
              <a:t>the address </a:t>
            </a:r>
            <a:r>
              <a:rPr lang="en-US" dirty="0"/>
              <a:t>of the first node of the respective linked </a:t>
            </a:r>
            <a:r>
              <a:rPr lang="en-US" dirty="0" smtClean="0"/>
              <a:t>list.</a:t>
            </a:r>
          </a:p>
          <a:p>
            <a:pPr algn="just"/>
            <a:r>
              <a:rPr lang="en-US" dirty="0" smtClean="0"/>
              <a:t>The remaining </a:t>
            </a:r>
            <a:r>
              <a:rPr lang="en-US" dirty="0"/>
              <a:t>nodes are reached by looking at the </a:t>
            </a:r>
            <a:r>
              <a:rPr lang="en-US" dirty="0" smtClean="0"/>
              <a:t>value </a:t>
            </a:r>
            <a:r>
              <a:rPr lang="en-IN" dirty="0" smtClean="0"/>
              <a:t>stored </a:t>
            </a:r>
            <a:r>
              <a:rPr lang="en-IN" dirty="0"/>
              <a:t>in NEXT.</a:t>
            </a:r>
          </a:p>
          <a:p>
            <a:pPr algn="just"/>
            <a:r>
              <a:rPr lang="en-US" dirty="0"/>
              <a:t>By looking at the figure, we can conclude that the </a:t>
            </a:r>
            <a:r>
              <a:rPr lang="en-US" dirty="0" smtClean="0"/>
              <a:t>roll numbers </a:t>
            </a:r>
            <a:r>
              <a:rPr lang="en-US" dirty="0"/>
              <a:t>of the students who have opted for Biology </a:t>
            </a:r>
            <a:r>
              <a:rPr lang="en-US" dirty="0" smtClean="0"/>
              <a:t>are S01</a:t>
            </a:r>
            <a:r>
              <a:rPr lang="en-US" dirty="0"/>
              <a:t>, S03, S06, S08, S10, and </a:t>
            </a:r>
            <a:r>
              <a:rPr lang="en-US" dirty="0" smtClean="0"/>
              <a:t>S11.</a:t>
            </a:r>
          </a:p>
          <a:p>
            <a:pPr algn="just"/>
            <a:r>
              <a:rPr lang="en-US" dirty="0" smtClean="0"/>
              <a:t>Similarly</a:t>
            </a:r>
            <a:r>
              <a:rPr lang="en-US" dirty="0"/>
              <a:t>, the roll </a:t>
            </a:r>
            <a:r>
              <a:rPr lang="en-US" dirty="0" smtClean="0"/>
              <a:t>numbers of </a:t>
            </a:r>
            <a:r>
              <a:rPr lang="en-US" dirty="0"/>
              <a:t>the students who chose Computer Science are S02, S04</a:t>
            </a:r>
            <a:r>
              <a:rPr lang="en-US" dirty="0" smtClean="0"/>
              <a:t>, </a:t>
            </a:r>
            <a:r>
              <a:rPr lang="en-IN" dirty="0" smtClean="0"/>
              <a:t>S05</a:t>
            </a:r>
            <a:r>
              <a:rPr lang="en-IN" dirty="0"/>
              <a:t>, S07, and S09.</a:t>
            </a:r>
          </a:p>
        </p:txBody>
      </p:sp>
      <p:pic>
        <p:nvPicPr>
          <p:cNvPr id="5" name="Content Placeholder 4"/>
          <p:cNvPicPr>
            <a:picLocks noGrp="1" noChangeAspect="1"/>
          </p:cNvPicPr>
          <p:nvPr>
            <p:ph sz="half" idx="2"/>
          </p:nvPr>
        </p:nvPicPr>
        <p:blipFill>
          <a:blip r:embed="rId2"/>
          <a:stretch>
            <a:fillRect/>
          </a:stretch>
        </p:blipFill>
        <p:spPr>
          <a:xfrm>
            <a:off x="6376872" y="586154"/>
            <a:ext cx="4772255" cy="5685692"/>
          </a:xfrm>
          <a:prstGeom prst="rect">
            <a:avLst/>
          </a:prstGeom>
        </p:spPr>
      </p:pic>
    </p:spTree>
    <p:extLst>
      <p:ext uri="{BB962C8B-B14F-4D97-AF65-F5344CB8AC3E}">
        <p14:creationId xmlns:p14="http://schemas.microsoft.com/office/powerpoint/2010/main" val="587997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Inserting a New Node in a Circular Linked List</a:t>
            </a:r>
            <a:endParaRPr lang="en-IN" dirty="0"/>
          </a:p>
        </p:txBody>
      </p:sp>
      <p:sp>
        <p:nvSpPr>
          <p:cNvPr id="6" name="Content Placeholder 5"/>
          <p:cNvSpPr>
            <a:spLocks noGrp="1"/>
          </p:cNvSpPr>
          <p:nvPr>
            <p:ph idx="1"/>
          </p:nvPr>
        </p:nvSpPr>
        <p:spPr/>
        <p:txBody>
          <a:bodyPr/>
          <a:lstStyle/>
          <a:p>
            <a:pPr algn="just"/>
            <a:r>
              <a:rPr lang="en-US" dirty="0" smtClean="0"/>
              <a:t>How </a:t>
            </a:r>
            <a:r>
              <a:rPr lang="en-US" dirty="0"/>
              <a:t>a new node is added into an already existing linked </a:t>
            </a:r>
            <a:r>
              <a:rPr lang="en-US" dirty="0" smtClean="0"/>
              <a:t>list.</a:t>
            </a:r>
          </a:p>
          <a:p>
            <a:pPr algn="just"/>
            <a:r>
              <a:rPr lang="en-US" dirty="0" smtClean="0"/>
              <a:t>We will take </a:t>
            </a:r>
            <a:r>
              <a:rPr lang="en-US" dirty="0"/>
              <a:t>two cases and then see how insertion is done in each case.</a:t>
            </a:r>
          </a:p>
          <a:p>
            <a:pPr lvl="1" algn="just"/>
            <a:r>
              <a:rPr lang="en-US" dirty="0"/>
              <a:t>Case 1: The new node is inserted at the beginning of the circular linked list.</a:t>
            </a:r>
          </a:p>
          <a:p>
            <a:pPr lvl="1" algn="just"/>
            <a:r>
              <a:rPr lang="en-US" dirty="0"/>
              <a:t>Case 2: The new node is inserted at the end of the circular linked list.</a:t>
            </a:r>
            <a:endParaRPr lang="en-IN" dirty="0"/>
          </a:p>
        </p:txBody>
      </p:sp>
    </p:spTree>
    <p:extLst>
      <p:ext uri="{BB962C8B-B14F-4D97-AF65-F5344CB8AC3E}">
        <p14:creationId xmlns:p14="http://schemas.microsoft.com/office/powerpoint/2010/main" val="2497805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9141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8320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263270" cy="6858000"/>
          </a:xfrm>
          <a:prstGeom prst="rect">
            <a:avLst/>
          </a:prstGeom>
        </p:spPr>
      </p:pic>
      <p:pic>
        <p:nvPicPr>
          <p:cNvPr id="3" name="Picture 2"/>
          <p:cNvPicPr>
            <a:picLocks noChangeAspect="1"/>
          </p:cNvPicPr>
          <p:nvPr/>
        </p:nvPicPr>
        <p:blipFill>
          <a:blip r:embed="rId3"/>
          <a:stretch>
            <a:fillRect/>
          </a:stretch>
        </p:blipFill>
        <p:spPr>
          <a:xfrm>
            <a:off x="8429105" y="590204"/>
            <a:ext cx="3762895" cy="4572000"/>
          </a:xfrm>
          <a:prstGeom prst="rect">
            <a:avLst/>
          </a:prstGeom>
        </p:spPr>
      </p:pic>
    </p:spTree>
    <p:extLst>
      <p:ext uri="{BB962C8B-B14F-4D97-AF65-F5344CB8AC3E}">
        <p14:creationId xmlns:p14="http://schemas.microsoft.com/office/powerpoint/2010/main" val="3077609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1760</Words>
  <Application>Microsoft Office PowerPoint</Application>
  <PresentationFormat>Widescreen</PresentationFormat>
  <Paragraphs>103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Circularly Linked List</vt:lpstr>
      <vt:lpstr>Introduction</vt:lpstr>
      <vt:lpstr>Introduction</vt:lpstr>
      <vt:lpstr>Introduction</vt:lpstr>
      <vt:lpstr>Introduction</vt:lpstr>
      <vt:lpstr>Inserting a New Node in a Circular Linked List</vt:lpstr>
      <vt:lpstr>PowerPoint Presentation</vt:lpstr>
      <vt:lpstr>PowerPoint Presentation</vt:lpstr>
      <vt:lpstr>PowerPoint Presentation</vt:lpstr>
      <vt:lpstr>Deleting a Node from a Circular Linked List</vt:lpstr>
      <vt:lpstr>Deleting the First Node from a Circular Linked List </vt:lpstr>
      <vt:lpstr>Deleting the First Node from a Circular Linked List</vt:lpstr>
      <vt:lpstr>Deleting the Last Node from a Circular Linked List</vt:lpstr>
      <vt:lpstr>Deleting the Last Node from a Circular Linked List</vt:lpstr>
      <vt:lpstr>PowerPoint Presentation</vt:lpstr>
      <vt:lpstr>PowerPoint Presentation</vt:lpstr>
      <vt:lpstr>Inserting a Node at the Beginning of a Circular Doubly Linked List</vt:lpstr>
      <vt:lpstr>Inserting a Node at the Beginning of a Circular Doubly Linked List</vt:lpstr>
      <vt:lpstr>Inserting a Node at the End of a Circular Doubly Linked List</vt:lpstr>
      <vt:lpstr>Inserting a Node at the End of a Circular Doubly Linked List</vt:lpstr>
      <vt:lpstr>Deleting a Node from a Circular Doubly Linked List</vt:lpstr>
      <vt:lpstr>Deleting the First Node from a Circular Doubly Linked List</vt:lpstr>
      <vt:lpstr>Deleting the First Node from a Circular Doubly Linked List</vt:lpstr>
      <vt:lpstr>Deleting the Last Node from a Circular Doubly Linked List</vt:lpstr>
      <vt:lpstr>Deleting the Last Node from a Circular Doubly Linked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Circularly Linked List</dc:title>
  <dc:creator>Windows User</dc:creator>
  <cp:lastModifiedBy>Windows User</cp:lastModifiedBy>
  <cp:revision>68</cp:revision>
  <dcterms:created xsi:type="dcterms:W3CDTF">2021-09-01T23:44:22Z</dcterms:created>
  <dcterms:modified xsi:type="dcterms:W3CDTF">2022-01-03T17:55:52Z</dcterms:modified>
</cp:coreProperties>
</file>