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5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6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1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1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3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7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4EEC-1751-4910-94F2-9AEBC334A8E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8815-C26E-42B8-BF20-17CE3C68A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dirty="0"/>
              <a:t>Hashing </a:t>
            </a:r>
            <a:r>
              <a:rPr lang="en-IN" dirty="0" smtClean="0"/>
              <a:t>and Collision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this chapter, we will discuss another data structure known as hash </a:t>
            </a:r>
            <a:r>
              <a:rPr lang="en-US" dirty="0" smtClean="0"/>
              <a:t>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 will see </a:t>
            </a:r>
            <a:r>
              <a:rPr lang="en-US" dirty="0"/>
              <a:t>what a hash table is and why do we prefer hash tables over simple </a:t>
            </a:r>
            <a:r>
              <a:rPr lang="en-US" dirty="0" smtClean="0"/>
              <a:t>arrays.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 will </a:t>
            </a:r>
            <a:r>
              <a:rPr lang="en-US" dirty="0"/>
              <a:t>also discuss hash functions, collisions, and the techniques to resolve collisions.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Folding </a:t>
            </a:r>
            <a:r>
              <a:rPr lang="en-IN" b="1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folding method works in the following two steps:</a:t>
            </a:r>
          </a:p>
          <a:p>
            <a:pPr lvl="1" algn="just"/>
            <a:r>
              <a:rPr lang="en-US" i="1" dirty="0"/>
              <a:t>Step 1</a:t>
            </a:r>
            <a:r>
              <a:rPr lang="en-US" dirty="0"/>
              <a:t>: Divide the key value into a number of parts. That is, divide k into parts k1, k2, ..., </a:t>
            </a:r>
            <a:r>
              <a:rPr lang="en-US" dirty="0" err="1"/>
              <a:t>kn</a:t>
            </a:r>
            <a:r>
              <a:rPr lang="en-US" dirty="0"/>
              <a:t>, </a:t>
            </a:r>
            <a:r>
              <a:rPr lang="en-US" dirty="0" smtClean="0"/>
              <a:t>where each </a:t>
            </a:r>
            <a:r>
              <a:rPr lang="en-US" dirty="0"/>
              <a:t>part has the same number of digits except the last part which may have lesser </a:t>
            </a:r>
            <a:r>
              <a:rPr lang="en-US" dirty="0" smtClean="0"/>
              <a:t>digits </a:t>
            </a:r>
            <a:r>
              <a:rPr lang="en-IN" dirty="0" smtClean="0"/>
              <a:t>than </a:t>
            </a:r>
            <a:r>
              <a:rPr lang="en-IN" dirty="0"/>
              <a:t>the other parts</a:t>
            </a:r>
            <a:r>
              <a:rPr lang="en-IN" dirty="0" smtClean="0"/>
              <a:t>.</a:t>
            </a:r>
          </a:p>
          <a:p>
            <a:pPr lvl="1" algn="just"/>
            <a:r>
              <a:rPr lang="en-US" i="1" dirty="0"/>
              <a:t>Step 2</a:t>
            </a:r>
            <a:r>
              <a:rPr lang="en-US" dirty="0"/>
              <a:t>: Add the individual parts. That is, obtain the sum of k1 + k2 + ... + kn. The hash value </a:t>
            </a:r>
            <a:r>
              <a:rPr lang="en-US" dirty="0" smtClean="0"/>
              <a:t>is produced </a:t>
            </a:r>
            <a:r>
              <a:rPr lang="en-US" dirty="0"/>
              <a:t>by ignoring the last carry, if any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Note that the number of digits in each part of the key will vary depending upon the size of </a:t>
            </a:r>
            <a:r>
              <a:rPr lang="en-US" dirty="0" smtClean="0"/>
              <a:t>the hash table.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the hash table has a size of 1000, then there are 1000 locations in </a:t>
            </a:r>
            <a:r>
              <a:rPr lang="en-US" dirty="0" smtClean="0"/>
              <a:t>the hash table.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address these 1000 locations, we need at least three digits; therefore, each part </a:t>
            </a:r>
            <a:r>
              <a:rPr lang="en-US" dirty="0" smtClean="0"/>
              <a:t>of the </a:t>
            </a:r>
            <a:r>
              <a:rPr lang="en-US" dirty="0"/>
              <a:t>key must have three digits except the last part which may have lesser digits.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 smtClean="0"/>
              <a:t>Example </a:t>
            </a:r>
            <a:r>
              <a:rPr lang="en-US" b="1" dirty="0"/>
              <a:t>15.4 </a:t>
            </a:r>
            <a:r>
              <a:rPr lang="en-US" dirty="0"/>
              <a:t>Given a hash table of 100 locations, calculate the hash value using </a:t>
            </a:r>
            <a:r>
              <a:rPr lang="en-US" dirty="0" smtClean="0"/>
              <a:t>folding method </a:t>
            </a:r>
            <a:r>
              <a:rPr lang="en-US" dirty="0"/>
              <a:t>for keys 5678, 321, and 34567.</a:t>
            </a:r>
          </a:p>
          <a:p>
            <a:pPr algn="just"/>
            <a:r>
              <a:rPr lang="en-IN" b="1" i="1" dirty="0"/>
              <a:t>Solution</a:t>
            </a:r>
          </a:p>
          <a:p>
            <a:pPr algn="just"/>
            <a:r>
              <a:rPr lang="en-US" dirty="0"/>
              <a:t>Since there are 100 memory locations to address, we will break the key into parts where </a:t>
            </a:r>
            <a:r>
              <a:rPr lang="en-US" dirty="0" smtClean="0"/>
              <a:t>each part </a:t>
            </a:r>
            <a:r>
              <a:rPr lang="en-US" dirty="0"/>
              <a:t>(except the last) will contain two digits. The hash values can be obtained as shown below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82043"/>
            <a:ext cx="6072809" cy="1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COLLISIONS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dirty="0"/>
              <a:t>discussed earlier in this chapter, collisions occur when the hash function maps two </a:t>
            </a:r>
            <a:r>
              <a:rPr lang="en-US" dirty="0" smtClean="0"/>
              <a:t>different keys </a:t>
            </a:r>
            <a:r>
              <a:rPr lang="en-US" dirty="0"/>
              <a:t>to the same </a:t>
            </a:r>
            <a:r>
              <a:rPr lang="en-US" dirty="0" smtClean="0"/>
              <a:t>location.</a:t>
            </a:r>
          </a:p>
          <a:p>
            <a:pPr algn="just"/>
            <a:r>
              <a:rPr lang="en-US" dirty="0" smtClean="0"/>
              <a:t>Obviously</a:t>
            </a:r>
            <a:r>
              <a:rPr lang="en-US" dirty="0"/>
              <a:t>, two records cannot be stored in the same location. </a:t>
            </a:r>
            <a:endParaRPr lang="en-US" dirty="0" smtClean="0"/>
          </a:p>
          <a:p>
            <a:pPr algn="just"/>
            <a:r>
              <a:rPr lang="en-US" dirty="0" smtClean="0"/>
              <a:t>Therefore, a </a:t>
            </a:r>
            <a:r>
              <a:rPr lang="en-US" dirty="0"/>
              <a:t>method used to solve the problem of collision, also called </a:t>
            </a:r>
            <a:r>
              <a:rPr lang="en-US" i="1" dirty="0"/>
              <a:t>collision resolution technique</a:t>
            </a:r>
            <a:r>
              <a:rPr lang="en-US" dirty="0"/>
              <a:t>, </a:t>
            </a:r>
            <a:r>
              <a:rPr lang="en-US" dirty="0" smtClean="0"/>
              <a:t>is applied.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two most popular methods of resolving collisions are:</a:t>
            </a:r>
          </a:p>
          <a:p>
            <a:pPr lvl="1" algn="just"/>
            <a:r>
              <a:rPr lang="en-IN" dirty="0"/>
              <a:t>1. Open addressing</a:t>
            </a:r>
          </a:p>
          <a:p>
            <a:pPr lvl="1" algn="just"/>
            <a:r>
              <a:rPr lang="en-IN" dirty="0"/>
              <a:t>2. Chaining</a:t>
            </a:r>
          </a:p>
          <a:p>
            <a:pPr algn="just"/>
            <a:r>
              <a:rPr lang="en-US" dirty="0"/>
              <a:t>In this section, we will discuss both these techniques in detail.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90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Collision Resolution by Open </a:t>
            </a:r>
            <a:r>
              <a:rPr lang="en-US" b="1" dirty="0" smtClean="0"/>
              <a:t>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Once </a:t>
            </a:r>
            <a:r>
              <a:rPr lang="en-US" dirty="0"/>
              <a:t>a collision takes place, open addressing or closed hashing computes new positions using </a:t>
            </a:r>
            <a:r>
              <a:rPr lang="en-US" dirty="0" smtClean="0"/>
              <a:t>a probe </a:t>
            </a:r>
            <a:r>
              <a:rPr lang="en-US" dirty="0"/>
              <a:t>sequence and the next record is stored in that </a:t>
            </a:r>
            <a:r>
              <a:rPr lang="en-US" dirty="0" smtClean="0"/>
              <a:t>position.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technique, all the values </a:t>
            </a:r>
            <a:r>
              <a:rPr lang="en-US" dirty="0" smtClean="0"/>
              <a:t>are stored </a:t>
            </a:r>
            <a:r>
              <a:rPr lang="en-US" dirty="0"/>
              <a:t>in the hash </a:t>
            </a:r>
            <a:r>
              <a:rPr lang="en-US" dirty="0" smtClean="0"/>
              <a:t>table.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hash table contains two types of values: </a:t>
            </a:r>
            <a:r>
              <a:rPr lang="en-US" i="1" dirty="0"/>
              <a:t>sentinel values </a:t>
            </a:r>
            <a:r>
              <a:rPr lang="en-US" dirty="0"/>
              <a:t>(e.g., –1) </a:t>
            </a:r>
            <a:r>
              <a:rPr lang="en-US" dirty="0" smtClean="0"/>
              <a:t>and </a:t>
            </a:r>
            <a:r>
              <a:rPr lang="en-US" i="1" dirty="0" smtClean="0"/>
              <a:t>data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presence of a sentinel value indicates that the location contains no data value </a:t>
            </a:r>
            <a:r>
              <a:rPr lang="en-US" dirty="0" smtClean="0"/>
              <a:t>at present </a:t>
            </a:r>
            <a:r>
              <a:rPr lang="en-US" dirty="0"/>
              <a:t>but can be used to hold a value.</a:t>
            </a:r>
          </a:p>
          <a:p>
            <a:pPr algn="just"/>
            <a:r>
              <a:rPr lang="en-US" dirty="0"/>
              <a:t>When a key is mapped to a particular memory location, then the value it holds is </a:t>
            </a:r>
            <a:r>
              <a:rPr lang="en-US" dirty="0" smtClean="0"/>
              <a:t>checked.</a:t>
            </a:r>
          </a:p>
          <a:p>
            <a:pPr algn="just"/>
            <a:r>
              <a:rPr lang="en-US" dirty="0" smtClean="0"/>
              <a:t>If it contains </a:t>
            </a:r>
            <a:r>
              <a:rPr lang="en-US" dirty="0"/>
              <a:t>a sentinel value, then the location is free and the data value can be stored in </a:t>
            </a:r>
            <a:r>
              <a:rPr lang="en-US" dirty="0" smtClean="0"/>
              <a:t>it.</a:t>
            </a:r>
          </a:p>
          <a:p>
            <a:pPr algn="just"/>
            <a:r>
              <a:rPr lang="en-US" dirty="0" smtClean="0"/>
              <a:t>However, if </a:t>
            </a:r>
            <a:r>
              <a:rPr lang="en-US" dirty="0"/>
              <a:t>the location already has some data value stored in it, then other slots are examined </a:t>
            </a:r>
            <a:r>
              <a:rPr lang="en-US" dirty="0" smtClean="0"/>
              <a:t>systematically in </a:t>
            </a:r>
            <a:r>
              <a:rPr lang="en-US" dirty="0"/>
              <a:t>the forward direction to find a free </a:t>
            </a:r>
            <a:r>
              <a:rPr lang="en-US" dirty="0" smtClean="0"/>
              <a:t>slot.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even a single free location is not found, then we </a:t>
            </a:r>
            <a:r>
              <a:rPr lang="en-US" dirty="0" smtClean="0"/>
              <a:t>have </a:t>
            </a:r>
            <a:r>
              <a:rPr lang="en-IN" dirty="0" smtClean="0"/>
              <a:t>an </a:t>
            </a:r>
            <a:r>
              <a:rPr lang="en-IN" dirty="0"/>
              <a:t>OVERFLOW condition.</a:t>
            </a:r>
          </a:p>
          <a:p>
            <a:pPr algn="just"/>
            <a:r>
              <a:rPr lang="en-US" dirty="0"/>
              <a:t>The process of examining memory locations in the hash table is called </a:t>
            </a:r>
            <a:r>
              <a:rPr lang="en-US" i="1" dirty="0" smtClean="0"/>
              <a:t>probing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Open addressing technique </a:t>
            </a:r>
            <a:r>
              <a:rPr lang="en-US" dirty="0"/>
              <a:t>can be implemented using linear probing, quadratic probing, double hashing, </a:t>
            </a:r>
            <a:r>
              <a:rPr lang="en-US" dirty="0" smtClean="0"/>
              <a:t>and </a:t>
            </a:r>
            <a:r>
              <a:rPr lang="en-IN" dirty="0" smtClean="0"/>
              <a:t>rehashing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87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Linear </a:t>
            </a:r>
            <a:r>
              <a:rPr lang="en-IN" b="1" i="1" dirty="0" smtClean="0"/>
              <a:t>Probing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simplest approach to resolve a collision is linear </a:t>
            </a:r>
            <a:r>
              <a:rPr lang="en-US" dirty="0" smtClean="0"/>
              <a:t>probing.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technique, if a value is </a:t>
            </a:r>
            <a:r>
              <a:rPr lang="en-US" dirty="0" smtClean="0"/>
              <a:t>already stored </a:t>
            </a:r>
            <a:r>
              <a:rPr lang="en-US" dirty="0"/>
              <a:t>at a location generated by h(k), then the following hash function is used to resolve </a:t>
            </a:r>
            <a:r>
              <a:rPr lang="en-US" dirty="0" smtClean="0"/>
              <a:t>the </a:t>
            </a:r>
            <a:r>
              <a:rPr lang="en-IN" dirty="0" smtClean="0"/>
              <a:t>collision</a:t>
            </a:r>
            <a:r>
              <a:rPr lang="en-IN" dirty="0"/>
              <a:t>:</a:t>
            </a:r>
          </a:p>
          <a:p>
            <a:pPr lvl="1" algn="just"/>
            <a:r>
              <a:rPr lang="da-DK" dirty="0"/>
              <a:t>h(k, i) = [</a:t>
            </a:r>
            <a:r>
              <a:rPr lang="da-DK" dirty="0" smtClean="0"/>
              <a:t>h’(k</a:t>
            </a:r>
            <a:r>
              <a:rPr lang="da-DK" dirty="0"/>
              <a:t>) + i] mod </a:t>
            </a:r>
            <a:r>
              <a:rPr lang="da-DK" dirty="0" smtClean="0"/>
              <a:t>m</a:t>
            </a:r>
          </a:p>
          <a:p>
            <a:pPr algn="just"/>
            <a:r>
              <a:rPr lang="en-US" dirty="0"/>
              <a:t>Where m is the size of the hash table, </a:t>
            </a:r>
            <a:r>
              <a:rPr lang="en-US" dirty="0" smtClean="0"/>
              <a:t>h’(k</a:t>
            </a:r>
            <a:r>
              <a:rPr lang="en-US" dirty="0"/>
              <a:t>) = (k mod m), and i is the probe number that varies </a:t>
            </a:r>
            <a:r>
              <a:rPr lang="en-US" dirty="0" smtClean="0"/>
              <a:t>from </a:t>
            </a:r>
            <a:r>
              <a:rPr lang="en-IN" dirty="0" smtClean="0"/>
              <a:t>0 </a:t>
            </a:r>
            <a:r>
              <a:rPr lang="en-IN" dirty="0"/>
              <a:t>to m–1.</a:t>
            </a:r>
          </a:p>
          <a:p>
            <a:pPr algn="just"/>
            <a:r>
              <a:rPr lang="en-US" dirty="0"/>
              <a:t>Therefore, for a given key k, first the location generated by [</a:t>
            </a:r>
            <a:r>
              <a:rPr lang="en-US" dirty="0" smtClean="0"/>
              <a:t>h’(k</a:t>
            </a:r>
            <a:r>
              <a:rPr lang="en-US" dirty="0"/>
              <a:t>) mod m] is probed because </a:t>
            </a:r>
            <a:r>
              <a:rPr lang="en-US" dirty="0" smtClean="0"/>
              <a:t>for the </a:t>
            </a:r>
            <a:r>
              <a:rPr lang="en-US" dirty="0"/>
              <a:t>first time </a:t>
            </a:r>
            <a:r>
              <a:rPr lang="en-US" dirty="0" smtClean="0"/>
              <a:t>i=0.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location is free, the value is stored in it, else the second probe </a:t>
            </a:r>
            <a:r>
              <a:rPr lang="en-US" dirty="0" smtClean="0"/>
              <a:t>generates the </a:t>
            </a:r>
            <a:r>
              <a:rPr lang="en-US" dirty="0"/>
              <a:t>address of the location given by [</a:t>
            </a:r>
            <a:r>
              <a:rPr lang="en-US" dirty="0" smtClean="0"/>
              <a:t>h’(k</a:t>
            </a:r>
            <a:r>
              <a:rPr lang="en-US" dirty="0"/>
              <a:t>) + 1]mod </a:t>
            </a:r>
            <a:r>
              <a:rPr lang="en-US" dirty="0" smtClean="0"/>
              <a:t>m.</a:t>
            </a:r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if the location is occupied, </a:t>
            </a:r>
            <a:r>
              <a:rPr lang="en-US" dirty="0" smtClean="0"/>
              <a:t>then subsequent </a:t>
            </a:r>
            <a:r>
              <a:rPr lang="en-US" dirty="0"/>
              <a:t>probes generate the address as [</a:t>
            </a:r>
            <a:r>
              <a:rPr lang="en-US" dirty="0" smtClean="0"/>
              <a:t>h’(k</a:t>
            </a:r>
            <a:r>
              <a:rPr lang="en-US" dirty="0"/>
              <a:t>) + 2]mod m, [</a:t>
            </a:r>
            <a:r>
              <a:rPr lang="en-US" dirty="0" smtClean="0"/>
              <a:t>h’(k</a:t>
            </a:r>
            <a:r>
              <a:rPr lang="en-US" dirty="0"/>
              <a:t>) + 3]mod m, [</a:t>
            </a:r>
            <a:r>
              <a:rPr lang="en-US" dirty="0" smtClean="0"/>
              <a:t>h’(k</a:t>
            </a:r>
            <a:r>
              <a:rPr lang="en-US" dirty="0"/>
              <a:t>) + 4]mod m, [</a:t>
            </a:r>
            <a:r>
              <a:rPr lang="en-US" dirty="0" smtClean="0"/>
              <a:t>h’(k) + </a:t>
            </a:r>
            <a:r>
              <a:rPr lang="en-US" dirty="0"/>
              <a:t>5]mod m, and so on, until a free location is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35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153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76" y="1"/>
            <a:ext cx="6046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5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Searching a Value using Linear </a:t>
            </a:r>
            <a:r>
              <a:rPr lang="en-US" b="1" i="1" dirty="0" smtClean="0"/>
              <a:t>Probing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procedure for searching a value in a hash table is same as for storing a value in a hash table.</a:t>
            </a:r>
          </a:p>
          <a:p>
            <a:pPr algn="just"/>
            <a:r>
              <a:rPr lang="en-US" dirty="0"/>
              <a:t>While searching for a value in a hash table, the array index is re-computed and the key of the </a:t>
            </a:r>
            <a:r>
              <a:rPr lang="en-US" dirty="0" smtClean="0"/>
              <a:t>element stored </a:t>
            </a:r>
            <a:r>
              <a:rPr lang="en-US" dirty="0"/>
              <a:t>at that location is compared with the value that has to be </a:t>
            </a:r>
            <a:r>
              <a:rPr lang="en-US" dirty="0" smtClean="0"/>
              <a:t>searched.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a match is found, </a:t>
            </a:r>
            <a:r>
              <a:rPr lang="en-US" dirty="0" smtClean="0"/>
              <a:t>then the </a:t>
            </a:r>
            <a:r>
              <a:rPr lang="en-US" dirty="0"/>
              <a:t>search operation is </a:t>
            </a:r>
            <a:r>
              <a:rPr lang="en-US" dirty="0" smtClean="0"/>
              <a:t>successful.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search time in this case is given as O(1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key </a:t>
            </a:r>
            <a:r>
              <a:rPr lang="en-US" dirty="0" smtClean="0"/>
              <a:t>does not </a:t>
            </a:r>
            <a:r>
              <a:rPr lang="en-US" dirty="0"/>
              <a:t>match, then the search function begins a sequential search of the array that continues until: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value is found, or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search function encounters a vacant location in the array, indicating that the value is </a:t>
            </a:r>
            <a:r>
              <a:rPr lang="en-US" dirty="0" smtClean="0"/>
              <a:t>not </a:t>
            </a:r>
            <a:r>
              <a:rPr lang="en-IN" dirty="0" smtClean="0"/>
              <a:t>present</a:t>
            </a:r>
            <a:r>
              <a:rPr lang="en-IN" dirty="0"/>
              <a:t>, or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search function terminates because it reaches the end of the table and the value is </a:t>
            </a:r>
            <a:r>
              <a:rPr lang="en-US" dirty="0" smtClean="0"/>
              <a:t>not </a:t>
            </a:r>
            <a:r>
              <a:rPr lang="en-IN" dirty="0" smtClean="0"/>
              <a:t>present</a:t>
            </a:r>
            <a:r>
              <a:rPr lang="en-IN" dirty="0"/>
              <a:t>.</a:t>
            </a:r>
          </a:p>
          <a:p>
            <a:pPr algn="just"/>
            <a:r>
              <a:rPr lang="en-US" dirty="0"/>
              <a:t>In the worst case, the search operation may have to make n–1 comparisons, and the running time </a:t>
            </a:r>
            <a:r>
              <a:rPr lang="en-US" dirty="0" smtClean="0"/>
              <a:t>of the </a:t>
            </a:r>
            <a:r>
              <a:rPr lang="en-US" dirty="0"/>
              <a:t>search algorithm may take O(n)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worst case will be encountered when after </a:t>
            </a:r>
            <a:r>
              <a:rPr lang="en-US" dirty="0" smtClean="0"/>
              <a:t>scanning all </a:t>
            </a:r>
            <a:r>
              <a:rPr lang="en-US" dirty="0"/>
              <a:t>the n–1 elements, the value is either present at the last location or not present in the table.</a:t>
            </a:r>
          </a:p>
          <a:p>
            <a:pPr algn="just"/>
            <a:r>
              <a:rPr lang="en-US" dirty="0"/>
              <a:t>Thus, we see that with the increase in the number of collisions, the distance between the </a:t>
            </a:r>
            <a:r>
              <a:rPr lang="en-US" dirty="0" smtClean="0"/>
              <a:t>array index </a:t>
            </a:r>
            <a:r>
              <a:rPr lang="en-US" dirty="0"/>
              <a:t>computed by the hash function and the actual location of the element increases, </a:t>
            </a:r>
            <a:r>
              <a:rPr lang="en-US" dirty="0" smtClean="0"/>
              <a:t>thereby </a:t>
            </a:r>
            <a:r>
              <a:rPr lang="en-IN" dirty="0" smtClean="0"/>
              <a:t>increasing </a:t>
            </a:r>
            <a:r>
              <a:rPr lang="en-IN" dirty="0"/>
              <a:t>the search time.</a:t>
            </a:r>
          </a:p>
        </p:txBody>
      </p:sp>
    </p:spTree>
    <p:extLst>
      <p:ext uri="{BB962C8B-B14F-4D97-AF65-F5344CB8AC3E}">
        <p14:creationId xmlns:p14="http://schemas.microsoft.com/office/powerpoint/2010/main" val="421464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Pros and </a:t>
            </a:r>
            <a:r>
              <a:rPr lang="en-IN" b="1" i="1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Linear </a:t>
            </a:r>
            <a:r>
              <a:rPr lang="en-US" dirty="0"/>
              <a:t>probing finds an empty location by doing a linear search in the array beginning </a:t>
            </a:r>
            <a:r>
              <a:rPr lang="en-US" dirty="0" smtClean="0"/>
              <a:t>from position </a:t>
            </a:r>
            <a:r>
              <a:rPr lang="en-US" dirty="0"/>
              <a:t>h(k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the algorithm provides good memory caching through good locality </a:t>
            </a:r>
            <a:r>
              <a:rPr lang="en-US" dirty="0" smtClean="0"/>
              <a:t>of reference</a:t>
            </a:r>
            <a:r>
              <a:rPr lang="en-US" dirty="0"/>
              <a:t>, the drawback of this algorithm is that it results in clustering, and thus there is a </a:t>
            </a:r>
            <a:r>
              <a:rPr lang="en-US" dirty="0" smtClean="0"/>
              <a:t>higher risk </a:t>
            </a:r>
            <a:r>
              <a:rPr lang="en-US" dirty="0"/>
              <a:t>of more collisions where one collision has already taken </a:t>
            </a:r>
            <a:r>
              <a:rPr lang="en-US" dirty="0" smtClean="0"/>
              <a:t>place.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performance of </a:t>
            </a:r>
            <a:r>
              <a:rPr lang="en-US" dirty="0" smtClean="0"/>
              <a:t>linear probing </a:t>
            </a:r>
            <a:r>
              <a:rPr lang="en-US" dirty="0"/>
              <a:t>is sensitive to the distribution of input values.</a:t>
            </a:r>
          </a:p>
          <a:p>
            <a:pPr algn="just"/>
            <a:r>
              <a:rPr lang="en-US" dirty="0"/>
              <a:t>As the hash table fills, clusters of consecutive cells are formed and the time required for a </a:t>
            </a:r>
            <a:r>
              <a:rPr lang="en-US" dirty="0" smtClean="0"/>
              <a:t>search increases </a:t>
            </a:r>
            <a:r>
              <a:rPr lang="en-US" dirty="0"/>
              <a:t>with the size of the </a:t>
            </a:r>
            <a:r>
              <a:rPr lang="en-US" dirty="0" smtClean="0"/>
              <a:t>cluster.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 to this, when a new value has to be inserted into </a:t>
            </a:r>
            <a:r>
              <a:rPr lang="en-US" dirty="0" smtClean="0"/>
              <a:t>the table </a:t>
            </a:r>
            <a:r>
              <a:rPr lang="en-US" dirty="0"/>
              <a:t>at a position which is already occupied, that value is inserted at the end of the cluster, </a:t>
            </a:r>
            <a:r>
              <a:rPr lang="en-US" dirty="0" smtClean="0"/>
              <a:t>which again </a:t>
            </a:r>
            <a:r>
              <a:rPr lang="en-US" dirty="0"/>
              <a:t>increases the length of the </a:t>
            </a:r>
            <a:r>
              <a:rPr lang="en-US" dirty="0" smtClean="0"/>
              <a:t>cluster.</a:t>
            </a:r>
          </a:p>
          <a:p>
            <a:pPr algn="just"/>
            <a:r>
              <a:rPr lang="en-US" dirty="0" smtClean="0"/>
              <a:t>Generally</a:t>
            </a:r>
            <a:r>
              <a:rPr lang="en-US" dirty="0"/>
              <a:t>, an insertion is made between two </a:t>
            </a:r>
            <a:r>
              <a:rPr lang="en-US" dirty="0" smtClean="0"/>
              <a:t>clusters that </a:t>
            </a:r>
            <a:r>
              <a:rPr lang="en-US" dirty="0"/>
              <a:t>are separated by one vacant </a:t>
            </a:r>
            <a:r>
              <a:rPr lang="en-US" dirty="0" smtClean="0"/>
              <a:t>location.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with linear probing, there are more chances </a:t>
            </a:r>
            <a:r>
              <a:rPr lang="en-US" dirty="0" smtClean="0"/>
              <a:t>that subsequent </a:t>
            </a:r>
            <a:r>
              <a:rPr lang="en-US" dirty="0"/>
              <a:t>insertions will also end up in one of the clusters, thereby potentially increasing </a:t>
            </a:r>
            <a:r>
              <a:rPr lang="en-US" dirty="0" smtClean="0"/>
              <a:t>the cluster </a:t>
            </a:r>
            <a:r>
              <a:rPr lang="en-US" dirty="0"/>
              <a:t>length by an amount much greater than </a:t>
            </a:r>
            <a:r>
              <a:rPr lang="en-US" dirty="0" smtClean="0"/>
              <a:t>one.</a:t>
            </a:r>
          </a:p>
          <a:p>
            <a:pPr algn="just"/>
            <a:r>
              <a:rPr lang="en-US" dirty="0" smtClean="0"/>
              <a:t>More </a:t>
            </a:r>
            <a:r>
              <a:rPr lang="en-US" dirty="0"/>
              <a:t>the number of collisions, higher </a:t>
            </a:r>
            <a:r>
              <a:rPr lang="en-US" dirty="0" smtClean="0"/>
              <a:t>the probes </a:t>
            </a:r>
            <a:r>
              <a:rPr lang="en-US" dirty="0"/>
              <a:t>that are required to find a free location and lesser is the </a:t>
            </a:r>
            <a:r>
              <a:rPr lang="en-US" dirty="0" smtClean="0"/>
              <a:t>performance.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phenomenon </a:t>
            </a:r>
            <a:r>
              <a:rPr lang="en-US" dirty="0" smtClean="0"/>
              <a:t>is called </a:t>
            </a:r>
            <a:r>
              <a:rPr lang="en-US" i="1" dirty="0"/>
              <a:t>primary </a:t>
            </a:r>
            <a:r>
              <a:rPr lang="en-US" i="1" dirty="0" smtClean="0"/>
              <a:t>clustering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avoid primary clustering, other techniques such as quadratic </a:t>
            </a:r>
            <a:r>
              <a:rPr lang="en-US" dirty="0" smtClean="0"/>
              <a:t>probing and </a:t>
            </a:r>
            <a:r>
              <a:rPr lang="en-US" dirty="0"/>
              <a:t>double hashing are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97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Quadratic </a:t>
            </a:r>
            <a:r>
              <a:rPr lang="en-IN" b="1" i="1" dirty="0" smtClean="0"/>
              <a:t>Probing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this technique, if a value is already stored at a location generated by h(k), then the </a:t>
            </a:r>
            <a:r>
              <a:rPr lang="en-US" dirty="0" smtClean="0"/>
              <a:t>following hash </a:t>
            </a:r>
            <a:r>
              <a:rPr lang="en-US" dirty="0"/>
              <a:t>function is used to resolve the collision:</a:t>
            </a:r>
          </a:p>
          <a:p>
            <a:pPr lvl="1" algn="just"/>
            <a:r>
              <a:rPr lang="da-DK" dirty="0"/>
              <a:t>h(k, i) = [</a:t>
            </a:r>
            <a:r>
              <a:rPr lang="da-DK" dirty="0" smtClean="0"/>
              <a:t>h’(k</a:t>
            </a:r>
            <a:r>
              <a:rPr lang="da-DK" dirty="0"/>
              <a:t>) + c1i + </a:t>
            </a:r>
            <a:r>
              <a:rPr lang="da-DK" dirty="0" smtClean="0"/>
              <a:t>c2i^2</a:t>
            </a:r>
            <a:r>
              <a:rPr lang="da-DK" dirty="0"/>
              <a:t>] mod m</a:t>
            </a:r>
          </a:p>
          <a:p>
            <a:pPr algn="just"/>
            <a:r>
              <a:rPr lang="en-US" dirty="0"/>
              <a:t>where m is the size of the hash table, </a:t>
            </a:r>
            <a:r>
              <a:rPr lang="en-US" dirty="0" smtClean="0"/>
              <a:t>h’(k</a:t>
            </a:r>
            <a:r>
              <a:rPr lang="en-US" dirty="0"/>
              <a:t>) = (k mod m), i is the probe number that varies from 0 </a:t>
            </a:r>
            <a:r>
              <a:rPr lang="en-US" dirty="0" smtClean="0"/>
              <a:t>to m–1</a:t>
            </a:r>
            <a:r>
              <a:rPr lang="en-US" dirty="0"/>
              <a:t>, and c1 and c2 are constants such that c1 and c2 </a:t>
            </a:r>
            <a:r>
              <a:rPr lang="en-US" dirty="0" smtClean="0"/>
              <a:t>is not equal to </a:t>
            </a:r>
            <a:r>
              <a:rPr lang="en-US" dirty="0"/>
              <a:t>0.</a:t>
            </a:r>
          </a:p>
          <a:p>
            <a:pPr algn="just"/>
            <a:r>
              <a:rPr lang="en-US" dirty="0"/>
              <a:t>Quadratic probing eliminates the primary clustering phenomenon of linear probing </a:t>
            </a:r>
            <a:r>
              <a:rPr lang="en-US" dirty="0" smtClean="0"/>
              <a:t>because instead </a:t>
            </a:r>
            <a:r>
              <a:rPr lang="en-US" dirty="0"/>
              <a:t>of doing a linear search, it does a quadratic </a:t>
            </a:r>
            <a:r>
              <a:rPr lang="en-US" dirty="0" smtClean="0"/>
              <a:t>search.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a given key k</a:t>
            </a:r>
            <a:r>
              <a:rPr lang="en-US" i="1" dirty="0"/>
              <a:t>, </a:t>
            </a:r>
            <a:r>
              <a:rPr lang="en-US" dirty="0"/>
              <a:t>first the </a:t>
            </a:r>
            <a:r>
              <a:rPr lang="en-US" dirty="0" smtClean="0"/>
              <a:t>location generated </a:t>
            </a:r>
            <a:r>
              <a:rPr lang="en-US" dirty="0"/>
              <a:t>by </a:t>
            </a:r>
            <a:r>
              <a:rPr lang="en-US" dirty="0" smtClean="0"/>
              <a:t>h’(k</a:t>
            </a:r>
            <a:r>
              <a:rPr lang="en-US" dirty="0"/>
              <a:t>) mod m is </a:t>
            </a:r>
            <a:r>
              <a:rPr lang="en-US" dirty="0" smtClean="0"/>
              <a:t>probed.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location is free, the value is stored in it, else </a:t>
            </a:r>
            <a:r>
              <a:rPr lang="en-US" dirty="0" smtClean="0"/>
              <a:t>subsequent locations </a:t>
            </a:r>
            <a:r>
              <a:rPr lang="en-US" dirty="0"/>
              <a:t>probed are offset by factors that depend in a quadratic manner on the probe number i</a:t>
            </a:r>
            <a:r>
              <a:rPr lang="en-US" i="1" dirty="0"/>
              <a:t>.</a:t>
            </a:r>
          </a:p>
          <a:p>
            <a:pPr algn="just"/>
            <a:r>
              <a:rPr lang="en-US" dirty="0"/>
              <a:t>Although quadratic probing performs better than linear probing, in order to maximize the </a:t>
            </a:r>
            <a:r>
              <a:rPr lang="en-US" dirty="0" smtClean="0"/>
              <a:t>utilization of </a:t>
            </a:r>
            <a:r>
              <a:rPr lang="en-US" dirty="0"/>
              <a:t>the hash table, the values of c1, c2, and m need to be constrained.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76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90787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25" y="0"/>
            <a:ext cx="5387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48144"/>
          </a:xfrm>
        </p:spPr>
        <p:txBody>
          <a:bodyPr/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748144"/>
            <a:ext cx="7010400" cy="6109855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dirty="0" smtClean="0"/>
              <a:t>We have </a:t>
            </a:r>
            <a:r>
              <a:rPr lang="en-US" dirty="0"/>
              <a:t>discussed two search algorithms: </a:t>
            </a:r>
            <a:r>
              <a:rPr lang="en-US" i="1" dirty="0"/>
              <a:t>linear search </a:t>
            </a:r>
            <a:r>
              <a:rPr lang="en-US" dirty="0"/>
              <a:t>and </a:t>
            </a:r>
            <a:r>
              <a:rPr lang="en-US" i="1" dirty="0"/>
              <a:t>binary </a:t>
            </a:r>
            <a:r>
              <a:rPr lang="en-US" i="1" dirty="0" smtClean="0"/>
              <a:t>search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Linear search has </a:t>
            </a:r>
            <a:r>
              <a:rPr lang="en-US" dirty="0"/>
              <a:t>a running time proportional to O(n), while binary search takes time proportional to O(log n</a:t>
            </a:r>
            <a:r>
              <a:rPr lang="en-US" dirty="0" smtClean="0"/>
              <a:t>), where </a:t>
            </a:r>
            <a:r>
              <a:rPr lang="en-US" dirty="0"/>
              <a:t>n is the number of elements in the </a:t>
            </a:r>
            <a:r>
              <a:rPr lang="en-US" dirty="0" smtClean="0"/>
              <a:t>array.</a:t>
            </a:r>
          </a:p>
          <a:p>
            <a:pPr algn="just"/>
            <a:r>
              <a:rPr lang="en-US" dirty="0" smtClean="0"/>
              <a:t>Binary </a:t>
            </a:r>
            <a:r>
              <a:rPr lang="en-US" dirty="0"/>
              <a:t>search and binary search trees are </a:t>
            </a:r>
            <a:r>
              <a:rPr lang="en-US" dirty="0" smtClean="0"/>
              <a:t>efficient algorithms </a:t>
            </a:r>
            <a:r>
              <a:rPr lang="en-US" dirty="0"/>
              <a:t>to search for an </a:t>
            </a:r>
            <a:r>
              <a:rPr lang="en-US" dirty="0" smtClean="0"/>
              <a:t>element.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what if we want to perform the search operation in </a:t>
            </a:r>
            <a:r>
              <a:rPr lang="en-US" dirty="0" smtClean="0"/>
              <a:t>time proportional </a:t>
            </a:r>
            <a:r>
              <a:rPr lang="en-US" dirty="0"/>
              <a:t>to O(1</a:t>
            </a:r>
            <a:r>
              <a:rPr lang="en-US" dirty="0" smtClean="0"/>
              <a:t>)?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words, is there a way to search an array in constant time, </a:t>
            </a:r>
            <a:r>
              <a:rPr lang="en-US" dirty="0" smtClean="0"/>
              <a:t>irrespective </a:t>
            </a:r>
            <a:r>
              <a:rPr lang="en-IN" dirty="0" smtClean="0"/>
              <a:t>of </a:t>
            </a:r>
            <a:r>
              <a:rPr lang="en-IN" dirty="0"/>
              <a:t>its size?</a:t>
            </a:r>
          </a:p>
          <a:p>
            <a:pPr algn="just"/>
            <a:r>
              <a:rPr lang="en-US" dirty="0"/>
              <a:t>There are two solutions to this problem.</a:t>
            </a:r>
          </a:p>
          <a:p>
            <a:pPr algn="just"/>
            <a:r>
              <a:rPr lang="en-US" dirty="0"/>
              <a:t>Let us take an example to explain the </a:t>
            </a:r>
            <a:r>
              <a:rPr lang="en-US" dirty="0" smtClean="0"/>
              <a:t>first solution.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 small company of 100 employees</a:t>
            </a:r>
            <a:r>
              <a:rPr lang="en-US" dirty="0" smtClean="0"/>
              <a:t>, each </a:t>
            </a:r>
            <a:r>
              <a:rPr lang="en-US" dirty="0"/>
              <a:t>employee is assigned an Emp_ID in </a:t>
            </a:r>
            <a:r>
              <a:rPr lang="en-US" dirty="0" smtClean="0"/>
              <a:t>the range 0–99.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store the records in an array</a:t>
            </a:r>
            <a:r>
              <a:rPr lang="en-US" dirty="0" smtClean="0"/>
              <a:t>, each </a:t>
            </a:r>
            <a:r>
              <a:rPr lang="en-US" dirty="0"/>
              <a:t>employee’s Emp_ID acts as an index </a:t>
            </a:r>
            <a:r>
              <a:rPr lang="en-US" dirty="0" smtClean="0"/>
              <a:t>into the </a:t>
            </a:r>
            <a:r>
              <a:rPr lang="en-US" dirty="0"/>
              <a:t>array where the employee’s record will </a:t>
            </a:r>
            <a:r>
              <a:rPr lang="en-US" dirty="0" smtClean="0"/>
              <a:t>be stored </a:t>
            </a:r>
            <a:r>
              <a:rPr lang="en-US" dirty="0"/>
              <a:t>as shown in Fig. 15.1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this case, we can directly access </a:t>
            </a:r>
            <a:r>
              <a:rPr lang="en-US" dirty="0" smtClean="0"/>
              <a:t>the record </a:t>
            </a:r>
            <a:r>
              <a:rPr lang="en-US" dirty="0"/>
              <a:t>of any employee, once we know </a:t>
            </a:r>
            <a:r>
              <a:rPr lang="en-US" dirty="0" smtClean="0"/>
              <a:t>his Emp_ID</a:t>
            </a:r>
            <a:r>
              <a:rPr lang="en-US" dirty="0"/>
              <a:t>, because the array index is the </a:t>
            </a:r>
            <a:r>
              <a:rPr lang="en-US" dirty="0" smtClean="0"/>
              <a:t>same as </a:t>
            </a:r>
            <a:r>
              <a:rPr lang="en-US" dirty="0"/>
              <a:t>the Emp_ID </a:t>
            </a:r>
            <a:r>
              <a:rPr lang="en-US" dirty="0" smtClean="0"/>
              <a:t>number.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practically, </a:t>
            </a:r>
            <a:r>
              <a:rPr lang="en-US" dirty="0" smtClean="0"/>
              <a:t>this </a:t>
            </a:r>
            <a:r>
              <a:rPr lang="en-IN" dirty="0" smtClean="0"/>
              <a:t>implementation </a:t>
            </a:r>
            <a:r>
              <a:rPr lang="en-IN" dirty="0"/>
              <a:t>is hardly feasible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Let us assume that the same company uses a five-digit Emp_ID as the primary </a:t>
            </a:r>
            <a:r>
              <a:rPr lang="en-US" dirty="0" smtClean="0"/>
              <a:t>key.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</a:t>
            </a:r>
            <a:r>
              <a:rPr lang="en-US" dirty="0" smtClean="0"/>
              <a:t>, key </a:t>
            </a:r>
            <a:r>
              <a:rPr lang="en-US" dirty="0"/>
              <a:t>values will range from 00000 to </a:t>
            </a:r>
            <a:r>
              <a:rPr lang="en-US" dirty="0" smtClean="0"/>
              <a:t>99999.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we want to use the same technique as above, we </a:t>
            </a:r>
            <a:r>
              <a:rPr lang="en-US" dirty="0" smtClean="0"/>
              <a:t>need an </a:t>
            </a:r>
            <a:r>
              <a:rPr lang="en-US" dirty="0"/>
              <a:t>array of size 100,000, of which only 100 elements will be </a:t>
            </a:r>
            <a:r>
              <a:rPr lang="en-US" dirty="0" smtClean="0"/>
              <a:t>used.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illustrated in Fig. 15.2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impractical to waste so much storage space just to ensure that each employee’s record </a:t>
            </a:r>
            <a:r>
              <a:rPr lang="en-US" dirty="0" smtClean="0"/>
              <a:t>is in </a:t>
            </a:r>
            <a:r>
              <a:rPr lang="en-US" dirty="0"/>
              <a:t>a unique and predictable location.</a:t>
            </a:r>
          </a:p>
          <a:p>
            <a:pPr algn="just"/>
            <a:r>
              <a:rPr lang="en-US" dirty="0"/>
              <a:t>Whether we use a two-digit primary key (Emp_ID) or a five-digit key, there are just 100 </a:t>
            </a:r>
            <a:r>
              <a:rPr lang="en-US" dirty="0" smtClean="0"/>
              <a:t>employees in </a:t>
            </a:r>
            <a:r>
              <a:rPr lang="en-US" dirty="0"/>
              <a:t>the </a:t>
            </a:r>
            <a:r>
              <a:rPr lang="en-US" dirty="0" smtClean="0"/>
              <a:t>company.</a:t>
            </a:r>
          </a:p>
          <a:p>
            <a:pPr algn="just"/>
            <a:r>
              <a:rPr lang="en-US" dirty="0" smtClean="0"/>
              <a:t>Thus</a:t>
            </a:r>
            <a:r>
              <a:rPr lang="en-US" dirty="0"/>
              <a:t>, we will be using only 100 locations in the </a:t>
            </a:r>
            <a:r>
              <a:rPr lang="en-US" dirty="0" smtClean="0"/>
              <a:t>array.</a:t>
            </a:r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in order to </a:t>
            </a:r>
            <a:r>
              <a:rPr lang="en-US" dirty="0" smtClean="0"/>
              <a:t>keep the </a:t>
            </a:r>
            <a:r>
              <a:rPr lang="en-US" dirty="0"/>
              <a:t>array size down to the size that we will actually be using (100 elements), another good </a:t>
            </a:r>
            <a:r>
              <a:rPr lang="en-US" dirty="0" smtClean="0"/>
              <a:t>option is </a:t>
            </a:r>
            <a:r>
              <a:rPr lang="en-US" dirty="0"/>
              <a:t>to use just the last two digits of the key to identify each </a:t>
            </a:r>
            <a:r>
              <a:rPr lang="en-US" dirty="0" smtClean="0"/>
              <a:t>employee.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employee with </a:t>
            </a:r>
            <a:r>
              <a:rPr lang="en-US" dirty="0"/>
              <a:t>Emp_ID 79439 will be stored in the element of the array with index </a:t>
            </a:r>
            <a:r>
              <a:rPr lang="en-US" dirty="0" smtClean="0"/>
              <a:t>39.</a:t>
            </a:r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the </a:t>
            </a:r>
            <a:r>
              <a:rPr lang="en-US" dirty="0" smtClean="0"/>
              <a:t>employee with </a:t>
            </a:r>
            <a:r>
              <a:rPr lang="en-US" dirty="0"/>
              <a:t>Emp_ID 12345 will have his record stored in the array at the 45th location.</a:t>
            </a:r>
          </a:p>
          <a:p>
            <a:pPr algn="just"/>
            <a:r>
              <a:rPr lang="en-US" dirty="0"/>
              <a:t>In the second solution, the elements are not stored according to the </a:t>
            </a:r>
            <a:r>
              <a:rPr lang="en-US" i="1" dirty="0"/>
              <a:t>value </a:t>
            </a:r>
            <a:r>
              <a:rPr lang="en-US" dirty="0"/>
              <a:t>of the </a:t>
            </a:r>
            <a:r>
              <a:rPr lang="en-US" dirty="0" smtClean="0"/>
              <a:t>key.</a:t>
            </a:r>
          </a:p>
          <a:p>
            <a:pPr algn="just"/>
            <a:r>
              <a:rPr lang="en-US" dirty="0" smtClean="0"/>
              <a:t>So </a:t>
            </a:r>
            <a:r>
              <a:rPr lang="en-US" dirty="0"/>
              <a:t>in </a:t>
            </a:r>
            <a:r>
              <a:rPr lang="en-US" dirty="0" smtClean="0"/>
              <a:t>this case</a:t>
            </a:r>
            <a:r>
              <a:rPr lang="en-US" dirty="0"/>
              <a:t>, we need a way to convert a five-digit key number to a two-digit array </a:t>
            </a:r>
            <a:r>
              <a:rPr lang="en-US" dirty="0" smtClean="0"/>
              <a:t>index.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need </a:t>
            </a:r>
            <a:r>
              <a:rPr lang="en-US" dirty="0" smtClean="0"/>
              <a:t>a function </a:t>
            </a:r>
            <a:r>
              <a:rPr lang="en-US" dirty="0"/>
              <a:t>which will do the </a:t>
            </a:r>
            <a:r>
              <a:rPr lang="en-US" dirty="0" smtClean="0"/>
              <a:t>transformation.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we will use the term </a:t>
            </a:r>
            <a:r>
              <a:rPr lang="en-US" i="1" dirty="0"/>
              <a:t>hash table </a:t>
            </a:r>
            <a:r>
              <a:rPr lang="en-US" dirty="0"/>
              <a:t>for an </a:t>
            </a:r>
            <a:r>
              <a:rPr lang="en-US" dirty="0" smtClean="0"/>
              <a:t>array and </a:t>
            </a:r>
            <a:r>
              <a:rPr lang="en-US" dirty="0"/>
              <a:t>the function that will carry out the transformation will be called a </a:t>
            </a:r>
            <a:r>
              <a:rPr lang="en-US" i="1" dirty="0"/>
              <a:t>hash function.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2211" y="748145"/>
            <a:ext cx="5181600" cy="3292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11" y="4040282"/>
            <a:ext cx="5239789" cy="28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Double </a:t>
            </a:r>
            <a:r>
              <a:rPr lang="en-IN" b="1" i="1" dirty="0" smtClean="0"/>
              <a:t>Hashing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start with, double hashing uses one hash value and then repeatedly steps forward an </a:t>
            </a:r>
            <a:r>
              <a:rPr lang="en-US" dirty="0" smtClean="0"/>
              <a:t>interval until </a:t>
            </a:r>
            <a:r>
              <a:rPr lang="en-US" dirty="0"/>
              <a:t>an empty location is </a:t>
            </a:r>
            <a:r>
              <a:rPr lang="en-US" dirty="0" smtClean="0"/>
              <a:t>reached.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interval is decided using a second, independent hash function</a:t>
            </a:r>
            <a:r>
              <a:rPr lang="en-US" dirty="0" smtClean="0"/>
              <a:t>, </a:t>
            </a:r>
            <a:r>
              <a:rPr lang="en-US" dirty="0"/>
              <a:t>hence the name </a:t>
            </a:r>
            <a:r>
              <a:rPr lang="en-US" i="1" dirty="0"/>
              <a:t>double </a:t>
            </a:r>
            <a:r>
              <a:rPr lang="en-US" i="1" dirty="0" smtClean="0"/>
              <a:t>hashing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double hashing, we use two hash functions rather than a </a:t>
            </a:r>
            <a:r>
              <a:rPr lang="en-US" dirty="0" smtClean="0"/>
              <a:t>single function.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hash function in the case of double hashing can be given as:</a:t>
            </a:r>
          </a:p>
          <a:p>
            <a:pPr lvl="1" algn="just"/>
            <a:r>
              <a:rPr lang="pt-BR" dirty="0"/>
              <a:t>h(k, i) = [h1(k) + ih2(k)] mod m</a:t>
            </a:r>
          </a:p>
          <a:p>
            <a:pPr algn="just"/>
            <a:r>
              <a:rPr lang="en-US" dirty="0"/>
              <a:t>where m is the size of the hash table, h1(k) and h2(k) are two hash functions given as h1(k) = k </a:t>
            </a:r>
            <a:r>
              <a:rPr lang="en-US" dirty="0" smtClean="0"/>
              <a:t>mod m</a:t>
            </a:r>
            <a:r>
              <a:rPr lang="en-US" dirty="0"/>
              <a:t>, h2(k) = k mod m', i is the probe number that varies from 0 to m–1, and m' is chosen to be less </a:t>
            </a:r>
            <a:r>
              <a:rPr lang="en-US" dirty="0" smtClean="0"/>
              <a:t>than m.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choose m' = m–1 or m–2.</a:t>
            </a:r>
          </a:p>
          <a:p>
            <a:pPr algn="just"/>
            <a:r>
              <a:rPr lang="en-US" dirty="0"/>
              <a:t>When we have to insert a key k in the hash table, we first probe the location given by </a:t>
            </a:r>
            <a:r>
              <a:rPr lang="en-US" dirty="0" smtClean="0"/>
              <a:t>applying [</a:t>
            </a:r>
            <a:r>
              <a:rPr lang="en-US" dirty="0"/>
              <a:t>h1(k) mod m] because during the first probe, i = </a:t>
            </a:r>
            <a:r>
              <a:rPr lang="en-US" dirty="0" smtClean="0"/>
              <a:t>0.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location is vacant, the key is inserted </a:t>
            </a:r>
            <a:r>
              <a:rPr lang="en-US" dirty="0" smtClean="0"/>
              <a:t>into it</a:t>
            </a:r>
            <a:r>
              <a:rPr lang="en-US" dirty="0"/>
              <a:t>, else subsequent probes generate locations that are at an offset of [h2(k) mod m] from the </a:t>
            </a:r>
            <a:r>
              <a:rPr lang="en-US" dirty="0" smtClean="0"/>
              <a:t>previous location.</a:t>
            </a:r>
          </a:p>
          <a:p>
            <a:pPr algn="just"/>
            <a:r>
              <a:rPr lang="en-US" dirty="0" smtClean="0"/>
              <a:t>Since </a:t>
            </a:r>
            <a:r>
              <a:rPr lang="en-US" dirty="0"/>
              <a:t>the offset may vary with every probe depending on the value generated by </a:t>
            </a:r>
            <a:r>
              <a:rPr lang="en-US" dirty="0" smtClean="0"/>
              <a:t>the second </a:t>
            </a:r>
            <a:r>
              <a:rPr lang="en-US" dirty="0"/>
              <a:t>hash function, the performance of double hashing is very close to the performance of </a:t>
            </a:r>
            <a:r>
              <a:rPr lang="en-US" dirty="0" smtClean="0"/>
              <a:t>the ideal </a:t>
            </a:r>
            <a:r>
              <a:rPr lang="en-US" dirty="0"/>
              <a:t>scheme of uniform hashing.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49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Pros and </a:t>
            </a:r>
            <a:r>
              <a:rPr lang="en-IN" b="1" i="1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Double </a:t>
            </a:r>
            <a:r>
              <a:rPr lang="en-US" dirty="0"/>
              <a:t>hashing minimizes repeated collisions and the effects of </a:t>
            </a:r>
            <a:r>
              <a:rPr lang="en-US" dirty="0" smtClean="0"/>
              <a:t>clustering.</a:t>
            </a:r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double </a:t>
            </a:r>
            <a:r>
              <a:rPr lang="en-US" dirty="0" smtClean="0"/>
              <a:t>hashing is </a:t>
            </a:r>
            <a:r>
              <a:rPr lang="en-US" dirty="0"/>
              <a:t>free from problems associated with primary clustering as well as secondary clustering.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55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864626" cy="6853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26" y="1"/>
            <a:ext cx="5327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Rehashing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smtClean="0"/>
              <a:t>When </a:t>
            </a:r>
            <a:r>
              <a:rPr lang="en-US" sz="1600" dirty="0"/>
              <a:t>the hash table becomes nearly full, the number of collisions increases, thereby </a:t>
            </a:r>
            <a:r>
              <a:rPr lang="en-US" sz="1600" dirty="0" smtClean="0"/>
              <a:t>degrading the </a:t>
            </a:r>
            <a:r>
              <a:rPr lang="en-US" sz="1600" dirty="0"/>
              <a:t>performance of insertion and search </a:t>
            </a:r>
            <a:r>
              <a:rPr lang="en-US" sz="1600" dirty="0" smtClean="0"/>
              <a:t>operations.</a:t>
            </a:r>
          </a:p>
          <a:p>
            <a:pPr algn="just"/>
            <a:r>
              <a:rPr lang="en-US" sz="1600" dirty="0" smtClean="0"/>
              <a:t>In </a:t>
            </a:r>
            <a:r>
              <a:rPr lang="en-US" sz="1600" dirty="0"/>
              <a:t>such cases, a better option is to create </a:t>
            </a:r>
            <a:r>
              <a:rPr lang="en-US" sz="1600" dirty="0" smtClean="0"/>
              <a:t>a new </a:t>
            </a:r>
            <a:r>
              <a:rPr lang="en-US" sz="1600" dirty="0"/>
              <a:t>hash table with size double of the original hash table.</a:t>
            </a:r>
          </a:p>
          <a:p>
            <a:pPr algn="just"/>
            <a:r>
              <a:rPr lang="en-US" sz="1600" dirty="0"/>
              <a:t>All the entries in the original hash table will then have to be moved to the new hash </a:t>
            </a:r>
            <a:r>
              <a:rPr lang="en-US" sz="1600" dirty="0" smtClean="0"/>
              <a:t>table.</a:t>
            </a:r>
          </a:p>
          <a:p>
            <a:pPr algn="just"/>
            <a:r>
              <a:rPr lang="en-US" sz="1600" dirty="0" smtClean="0"/>
              <a:t>This is </a:t>
            </a:r>
            <a:r>
              <a:rPr lang="en-US" sz="1600" dirty="0"/>
              <a:t>done by taking each entry, computing its new hash value, and then inserting it in the new </a:t>
            </a:r>
            <a:r>
              <a:rPr lang="en-US" sz="1600" dirty="0" smtClean="0"/>
              <a:t>hash </a:t>
            </a:r>
            <a:r>
              <a:rPr lang="en-IN" sz="1600" dirty="0" smtClean="0"/>
              <a:t>table</a:t>
            </a:r>
            <a:r>
              <a:rPr lang="en-IN" sz="1600" dirty="0"/>
              <a:t>.</a:t>
            </a:r>
          </a:p>
          <a:p>
            <a:pPr algn="just"/>
            <a:r>
              <a:rPr lang="en-US" sz="1600" dirty="0"/>
              <a:t>Though rehashing seems to be a simple process, it is quite expensive and must therefore </a:t>
            </a:r>
            <a:r>
              <a:rPr lang="en-US" sz="1600" dirty="0" smtClean="0"/>
              <a:t>not be </a:t>
            </a:r>
            <a:r>
              <a:rPr lang="en-US" sz="1600" dirty="0"/>
              <a:t>done </a:t>
            </a:r>
            <a:r>
              <a:rPr lang="en-US" sz="1600" dirty="0" smtClean="0"/>
              <a:t>frequently.</a:t>
            </a:r>
          </a:p>
          <a:p>
            <a:pPr algn="just"/>
            <a:r>
              <a:rPr lang="en-US" sz="1600" dirty="0" smtClean="0"/>
              <a:t>Consider </a:t>
            </a:r>
            <a:r>
              <a:rPr lang="en-US" sz="1600" dirty="0"/>
              <a:t>the hash table of size 5 given </a:t>
            </a:r>
            <a:r>
              <a:rPr lang="en-US" sz="1600" dirty="0" smtClean="0"/>
              <a:t>below.</a:t>
            </a:r>
          </a:p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hash function used is h(x</a:t>
            </a:r>
            <a:r>
              <a:rPr lang="en-US" sz="1600" dirty="0" smtClean="0"/>
              <a:t>) = </a:t>
            </a:r>
            <a:r>
              <a:rPr lang="en-US" sz="1600" dirty="0"/>
              <a:t>x % </a:t>
            </a:r>
            <a:r>
              <a:rPr lang="en-US" sz="1600" dirty="0" smtClean="0"/>
              <a:t>5.</a:t>
            </a:r>
          </a:p>
          <a:p>
            <a:pPr algn="just"/>
            <a:r>
              <a:rPr lang="en-US" sz="1600" dirty="0" smtClean="0"/>
              <a:t>Rehash </a:t>
            </a:r>
            <a:r>
              <a:rPr lang="en-US" sz="1600" dirty="0"/>
              <a:t>the entries into to a new hash table.</a:t>
            </a:r>
            <a:endParaRPr lang="en-IN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6172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2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Collision Resolution by </a:t>
            </a:r>
            <a:r>
              <a:rPr lang="en-IN" b="1" dirty="0" smtClean="0"/>
              <a:t>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chaining, each location in a hash table stores a pointer to a linked list that contains all the </a:t>
            </a:r>
            <a:r>
              <a:rPr lang="en-US" dirty="0" smtClean="0"/>
              <a:t>key values </a:t>
            </a:r>
            <a:r>
              <a:rPr lang="en-US" dirty="0"/>
              <a:t>that were hashed to that </a:t>
            </a:r>
            <a:r>
              <a:rPr lang="en-US" dirty="0" smtClean="0"/>
              <a:t>location.</a:t>
            </a:r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location </a:t>
            </a:r>
            <a:r>
              <a:rPr lang="en-US" dirty="0" smtClean="0"/>
              <a:t>1 </a:t>
            </a:r>
            <a:r>
              <a:rPr lang="en-US" dirty="0"/>
              <a:t>in the hash table points to the head </a:t>
            </a:r>
            <a:r>
              <a:rPr lang="en-US" dirty="0" smtClean="0"/>
              <a:t>of the </a:t>
            </a:r>
            <a:r>
              <a:rPr lang="en-US" dirty="0"/>
              <a:t>linked list of all the key values that hashed to </a:t>
            </a:r>
            <a:r>
              <a:rPr lang="en-US" dirty="0" smtClean="0"/>
              <a:t>1. 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if no key value hashes to </a:t>
            </a:r>
            <a:r>
              <a:rPr lang="en-US" dirty="0" smtClean="0"/>
              <a:t>1, then location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in the hash table contains </a:t>
            </a:r>
            <a:r>
              <a:rPr lang="en-US" dirty="0" smtClean="0"/>
              <a:t>NULL.</a:t>
            </a:r>
          </a:p>
          <a:p>
            <a:pPr algn="just"/>
            <a:r>
              <a:rPr lang="en-US" dirty="0" smtClean="0"/>
              <a:t>Figure </a:t>
            </a:r>
            <a:r>
              <a:rPr lang="en-US" dirty="0"/>
              <a:t>15.5 shows how the key values are mapped to </a:t>
            </a:r>
            <a:r>
              <a:rPr lang="en-US" dirty="0" smtClean="0"/>
              <a:t>a location </a:t>
            </a:r>
            <a:r>
              <a:rPr lang="en-US" dirty="0"/>
              <a:t>in the hash table and stored in a linked list that corresponds to that location.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28553"/>
            <a:ext cx="5473931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7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Operations on a Chained Hash </a:t>
            </a:r>
            <a:r>
              <a:rPr lang="en-US" b="1" i="1" dirty="0" smtClean="0"/>
              <a:t>Table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smtClean="0"/>
              <a:t>Searching </a:t>
            </a:r>
            <a:r>
              <a:rPr lang="en-US" sz="1600" dirty="0"/>
              <a:t>for a value in a chained hash table is as simple as scanning a linked list for an </a:t>
            </a:r>
            <a:r>
              <a:rPr lang="en-US" sz="1600" dirty="0" smtClean="0"/>
              <a:t>entry with </a:t>
            </a:r>
            <a:r>
              <a:rPr lang="en-US" sz="1600" dirty="0"/>
              <a:t>the given </a:t>
            </a:r>
            <a:r>
              <a:rPr lang="en-US" sz="1600" dirty="0" smtClean="0"/>
              <a:t>key.</a:t>
            </a:r>
          </a:p>
          <a:p>
            <a:pPr algn="just"/>
            <a:r>
              <a:rPr lang="en-US" sz="1600" dirty="0" smtClean="0"/>
              <a:t>Insertion </a:t>
            </a:r>
            <a:r>
              <a:rPr lang="en-US" sz="1600" dirty="0"/>
              <a:t>operation appends the key to the end of the linked list pointed by </a:t>
            </a:r>
            <a:r>
              <a:rPr lang="en-US" sz="1600" dirty="0" smtClean="0"/>
              <a:t>the hashed location.</a:t>
            </a:r>
          </a:p>
          <a:p>
            <a:pPr algn="just"/>
            <a:r>
              <a:rPr lang="en-US" sz="1600" dirty="0" smtClean="0"/>
              <a:t>Deleting </a:t>
            </a:r>
            <a:r>
              <a:rPr lang="en-US" sz="1600" dirty="0"/>
              <a:t>a key requires searching the list and removing the element.</a:t>
            </a:r>
          </a:p>
          <a:p>
            <a:pPr algn="just"/>
            <a:r>
              <a:rPr lang="en-US" sz="1600" dirty="0"/>
              <a:t>Chained hash tables with linked lists are widely used due to the simplicity of the </a:t>
            </a:r>
            <a:r>
              <a:rPr lang="en-US" sz="1600" dirty="0" smtClean="0"/>
              <a:t>algorithms to </a:t>
            </a:r>
            <a:r>
              <a:rPr lang="en-US" sz="1600" dirty="0"/>
              <a:t>insert, delete, and search a </a:t>
            </a:r>
            <a:r>
              <a:rPr lang="en-US" sz="1600" dirty="0" smtClean="0"/>
              <a:t>key.</a:t>
            </a:r>
          </a:p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code for these algorithms is exactly the same as that </a:t>
            </a:r>
            <a:r>
              <a:rPr lang="en-US" sz="1600" dirty="0" smtClean="0"/>
              <a:t>for inserting</a:t>
            </a:r>
            <a:r>
              <a:rPr lang="en-US" sz="1600" dirty="0"/>
              <a:t>, deleting, and searching a value in a single linked list that we have already </a:t>
            </a:r>
            <a:r>
              <a:rPr lang="en-US" sz="1600" dirty="0" smtClean="0"/>
              <a:t>studied</a:t>
            </a:r>
            <a:r>
              <a:rPr lang="en-IN" sz="1600" dirty="0" smtClean="0"/>
              <a:t>.</a:t>
            </a:r>
            <a:endParaRPr lang="en-IN" sz="1600" dirty="0"/>
          </a:p>
          <a:p>
            <a:pPr algn="just"/>
            <a:r>
              <a:rPr lang="en-US" sz="1600" dirty="0"/>
              <a:t>While the cost of inserting a key in a chained hash table is O(1), the cost of deleting and </a:t>
            </a:r>
            <a:r>
              <a:rPr lang="en-US" sz="1600" dirty="0" smtClean="0"/>
              <a:t>searching a </a:t>
            </a:r>
            <a:r>
              <a:rPr lang="en-US" sz="1600" dirty="0"/>
              <a:t>value is given as O(m) where m is the number of elements in the list of that </a:t>
            </a:r>
            <a:r>
              <a:rPr lang="en-US" sz="1600" dirty="0" smtClean="0"/>
              <a:t>location.</a:t>
            </a:r>
          </a:p>
          <a:p>
            <a:pPr algn="just"/>
            <a:r>
              <a:rPr lang="en-US" sz="1600" dirty="0" smtClean="0"/>
              <a:t>Searching and </a:t>
            </a:r>
            <a:r>
              <a:rPr lang="en-US" sz="1600" dirty="0"/>
              <a:t>deleting takes more time because these operations scan the entries of the selected </a:t>
            </a:r>
            <a:r>
              <a:rPr lang="en-US" sz="1600" dirty="0" smtClean="0"/>
              <a:t>location </a:t>
            </a:r>
            <a:r>
              <a:rPr lang="en-IN" sz="1600" dirty="0" smtClean="0"/>
              <a:t>for </a:t>
            </a:r>
            <a:r>
              <a:rPr lang="en-IN" sz="1600" dirty="0"/>
              <a:t>the desired key.</a:t>
            </a:r>
          </a:p>
          <a:p>
            <a:pPr algn="just"/>
            <a:r>
              <a:rPr lang="en-US" sz="1600" dirty="0"/>
              <a:t>In the worst case, searching a value may take a running time of O(n), where n is the number </a:t>
            </a:r>
            <a:r>
              <a:rPr lang="en-US" sz="1600" dirty="0" smtClean="0"/>
              <a:t>of key </a:t>
            </a:r>
            <a:r>
              <a:rPr lang="en-US" sz="1600" dirty="0"/>
              <a:t>values stored in the chained hash </a:t>
            </a:r>
            <a:r>
              <a:rPr lang="en-US" sz="1600" dirty="0" smtClean="0"/>
              <a:t>table.</a:t>
            </a:r>
          </a:p>
          <a:p>
            <a:pPr algn="just"/>
            <a:r>
              <a:rPr lang="en-US" sz="1600" dirty="0" smtClean="0"/>
              <a:t>This </a:t>
            </a:r>
            <a:r>
              <a:rPr lang="en-US" sz="1600" dirty="0"/>
              <a:t>case arises when all the key values are inserted </a:t>
            </a:r>
            <a:r>
              <a:rPr lang="en-US" sz="1600" dirty="0" smtClean="0"/>
              <a:t>into the </a:t>
            </a:r>
            <a:r>
              <a:rPr lang="en-US" sz="1600" dirty="0"/>
              <a:t>linked list of the same location (of the hash table</a:t>
            </a:r>
            <a:r>
              <a:rPr lang="en-US" sz="1600" dirty="0" smtClean="0"/>
              <a:t>).</a:t>
            </a:r>
          </a:p>
          <a:p>
            <a:pPr algn="just"/>
            <a:r>
              <a:rPr lang="en-US" sz="1600" dirty="0" smtClean="0"/>
              <a:t>In </a:t>
            </a:r>
            <a:r>
              <a:rPr lang="en-US" sz="1600" dirty="0"/>
              <a:t>this case, the hash table is ineffective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9935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6" y="0"/>
            <a:ext cx="1220525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4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5670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HASH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40328"/>
            <a:ext cx="6172200" cy="6317672"/>
          </a:xfrm>
        </p:spPr>
        <p:txBody>
          <a:bodyPr>
            <a:noAutofit/>
          </a:bodyPr>
          <a:lstStyle/>
          <a:p>
            <a:pPr algn="just"/>
            <a:r>
              <a:rPr lang="en-US" sz="1100" dirty="0" smtClean="0"/>
              <a:t>Hash </a:t>
            </a:r>
            <a:r>
              <a:rPr lang="en-US" sz="1100" dirty="0"/>
              <a:t>table is a data structure in which keys are mapped to array positions by a hash </a:t>
            </a:r>
            <a:r>
              <a:rPr lang="en-US" sz="1100" dirty="0" smtClean="0"/>
              <a:t>function.</a:t>
            </a:r>
          </a:p>
          <a:p>
            <a:pPr algn="just"/>
            <a:r>
              <a:rPr lang="en-US" sz="1100" dirty="0" smtClean="0"/>
              <a:t>In the </a:t>
            </a:r>
            <a:r>
              <a:rPr lang="en-US" sz="1100" dirty="0"/>
              <a:t>example discussed here we will use a hash function that extracts the last two digits of the key.</a:t>
            </a:r>
          </a:p>
          <a:p>
            <a:pPr algn="just"/>
            <a:r>
              <a:rPr lang="en-US" sz="1100" dirty="0"/>
              <a:t>Therefore, we map the keys to array locations or array </a:t>
            </a:r>
            <a:r>
              <a:rPr lang="en-US" sz="1100" dirty="0" smtClean="0"/>
              <a:t>indices.</a:t>
            </a:r>
          </a:p>
          <a:p>
            <a:pPr algn="just"/>
            <a:r>
              <a:rPr lang="en-US" sz="1100" dirty="0" smtClean="0"/>
              <a:t>A </a:t>
            </a:r>
            <a:r>
              <a:rPr lang="en-US" sz="1100" dirty="0"/>
              <a:t>value stored in a hash table </a:t>
            </a:r>
            <a:r>
              <a:rPr lang="en-US" sz="1100" dirty="0" smtClean="0"/>
              <a:t>can be </a:t>
            </a:r>
            <a:r>
              <a:rPr lang="en-US" sz="1100" dirty="0"/>
              <a:t>searched in O(1) time by using a hash function which generates an address from the key (</a:t>
            </a:r>
            <a:r>
              <a:rPr lang="en-US" sz="1100" dirty="0" smtClean="0"/>
              <a:t>by producing </a:t>
            </a:r>
            <a:r>
              <a:rPr lang="en-US" sz="1100" dirty="0"/>
              <a:t>the index of the array where the value is stored).</a:t>
            </a:r>
          </a:p>
          <a:p>
            <a:pPr algn="just"/>
            <a:r>
              <a:rPr lang="en-US" sz="1100" dirty="0"/>
              <a:t>Figure 15.3 shows a direct correspondence between the keys and the indices of the </a:t>
            </a:r>
            <a:r>
              <a:rPr lang="en-US" sz="1100" dirty="0" smtClean="0"/>
              <a:t>array.</a:t>
            </a:r>
          </a:p>
          <a:p>
            <a:pPr algn="just"/>
            <a:r>
              <a:rPr lang="en-US" sz="1100" dirty="0" smtClean="0"/>
              <a:t>This concept </a:t>
            </a:r>
            <a:r>
              <a:rPr lang="en-US" sz="1100" dirty="0"/>
              <a:t>is useful when the total universe of keys is small and when most of the keys are </a:t>
            </a:r>
            <a:r>
              <a:rPr lang="en-US" sz="1100" dirty="0" smtClean="0"/>
              <a:t>actually used </a:t>
            </a:r>
            <a:r>
              <a:rPr lang="en-US" sz="1100" dirty="0"/>
              <a:t>from the whole set of </a:t>
            </a:r>
            <a:r>
              <a:rPr lang="en-US" sz="1100" dirty="0" smtClean="0"/>
              <a:t>keys.</a:t>
            </a:r>
          </a:p>
          <a:p>
            <a:pPr algn="just"/>
            <a:r>
              <a:rPr lang="en-US" sz="1100" dirty="0" smtClean="0"/>
              <a:t>This </a:t>
            </a:r>
            <a:r>
              <a:rPr lang="en-US" sz="1100" dirty="0"/>
              <a:t>is equivalent to our first example, where there are 100 </a:t>
            </a:r>
            <a:r>
              <a:rPr lang="en-US" sz="1100" dirty="0" smtClean="0"/>
              <a:t>keys </a:t>
            </a:r>
            <a:r>
              <a:rPr lang="en-IN" sz="1100" dirty="0" smtClean="0"/>
              <a:t>for </a:t>
            </a:r>
            <a:r>
              <a:rPr lang="en-IN" sz="1100" dirty="0"/>
              <a:t>100 employees.</a:t>
            </a:r>
          </a:p>
          <a:p>
            <a:pPr algn="just"/>
            <a:r>
              <a:rPr lang="en-US" sz="1100" dirty="0"/>
              <a:t>However, when the set K of keys that are actually used is smaller than the universe of keys (U</a:t>
            </a:r>
            <a:r>
              <a:rPr lang="en-US" sz="1100" dirty="0" smtClean="0"/>
              <a:t>), a </a:t>
            </a:r>
            <a:r>
              <a:rPr lang="en-US" sz="1100" dirty="0"/>
              <a:t>hash table consumes less storage </a:t>
            </a:r>
            <a:r>
              <a:rPr lang="en-US" sz="1100" dirty="0" smtClean="0"/>
              <a:t>space.</a:t>
            </a:r>
          </a:p>
          <a:p>
            <a:pPr algn="just"/>
            <a:r>
              <a:rPr lang="en-US" sz="1100" dirty="0" smtClean="0"/>
              <a:t>The </a:t>
            </a:r>
            <a:r>
              <a:rPr lang="en-US" sz="1100" dirty="0"/>
              <a:t>storage requirement for a hash table is O(k), </a:t>
            </a:r>
            <a:r>
              <a:rPr lang="en-US" sz="1100" dirty="0" smtClean="0"/>
              <a:t>where k </a:t>
            </a:r>
            <a:r>
              <a:rPr lang="en-US" sz="1100" dirty="0"/>
              <a:t>is the number of keys actually used.</a:t>
            </a:r>
          </a:p>
          <a:p>
            <a:pPr algn="just"/>
            <a:r>
              <a:rPr lang="en-US" sz="1100" dirty="0"/>
              <a:t>In a hash table, an element with key k is stored at index h(k) and not </a:t>
            </a:r>
            <a:r>
              <a:rPr lang="en-US" sz="1100" dirty="0" smtClean="0"/>
              <a:t>k.</a:t>
            </a:r>
          </a:p>
          <a:p>
            <a:pPr algn="just"/>
            <a:r>
              <a:rPr lang="en-US" sz="1100" dirty="0" smtClean="0"/>
              <a:t>It </a:t>
            </a:r>
            <a:r>
              <a:rPr lang="en-US" sz="1100" dirty="0"/>
              <a:t>means a hash </a:t>
            </a:r>
            <a:r>
              <a:rPr lang="en-US" sz="1100" dirty="0" smtClean="0"/>
              <a:t>function h </a:t>
            </a:r>
            <a:r>
              <a:rPr lang="en-US" sz="1100" dirty="0"/>
              <a:t>is used to calculate the index at which the element with key k will be </a:t>
            </a:r>
            <a:r>
              <a:rPr lang="en-US" sz="1100" dirty="0" smtClean="0"/>
              <a:t>stored.</a:t>
            </a:r>
          </a:p>
          <a:p>
            <a:pPr algn="just"/>
            <a:r>
              <a:rPr lang="en-US" sz="1100" dirty="0" smtClean="0"/>
              <a:t>This </a:t>
            </a:r>
            <a:r>
              <a:rPr lang="en-US" sz="1100" dirty="0"/>
              <a:t>process </a:t>
            </a:r>
            <a:r>
              <a:rPr lang="en-US" sz="1100" dirty="0" smtClean="0"/>
              <a:t>of mapping </a:t>
            </a:r>
            <a:r>
              <a:rPr lang="en-US" sz="1100" dirty="0"/>
              <a:t>the keys to appropriate locations (or indices) in a hash table is called </a:t>
            </a:r>
            <a:r>
              <a:rPr lang="en-US" sz="1100" i="1" dirty="0"/>
              <a:t>hashing</a:t>
            </a:r>
            <a:r>
              <a:rPr lang="en-US" sz="1100" dirty="0"/>
              <a:t>.</a:t>
            </a:r>
          </a:p>
          <a:p>
            <a:pPr algn="just"/>
            <a:r>
              <a:rPr lang="en-US" sz="1100" dirty="0"/>
              <a:t>Figure 15.4 shows a hash table in which each key from the set K is mapped to locations </a:t>
            </a:r>
            <a:r>
              <a:rPr lang="en-US" sz="1100" dirty="0" smtClean="0"/>
              <a:t>generated by </a:t>
            </a:r>
            <a:r>
              <a:rPr lang="en-US" sz="1100" dirty="0"/>
              <a:t>using a hash </a:t>
            </a:r>
            <a:r>
              <a:rPr lang="en-US" sz="1100" dirty="0" smtClean="0"/>
              <a:t>function.</a:t>
            </a:r>
          </a:p>
          <a:p>
            <a:pPr algn="just"/>
            <a:r>
              <a:rPr lang="en-US" sz="1100" dirty="0" smtClean="0"/>
              <a:t>Note </a:t>
            </a:r>
            <a:r>
              <a:rPr lang="en-US" sz="1100" dirty="0"/>
              <a:t>that keys k2 and k6 point to the same memory </a:t>
            </a:r>
            <a:r>
              <a:rPr lang="en-US" sz="1100" dirty="0" smtClean="0"/>
              <a:t>location.</a:t>
            </a:r>
          </a:p>
          <a:p>
            <a:pPr algn="just"/>
            <a:r>
              <a:rPr lang="en-US" sz="1100" dirty="0" smtClean="0"/>
              <a:t>This is known </a:t>
            </a:r>
            <a:r>
              <a:rPr lang="en-US" sz="1100" dirty="0"/>
              <a:t>as </a:t>
            </a:r>
            <a:r>
              <a:rPr lang="en-US" sz="1100" i="1" dirty="0" smtClean="0"/>
              <a:t>collision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That </a:t>
            </a:r>
            <a:r>
              <a:rPr lang="en-US" sz="1100" dirty="0"/>
              <a:t>is, when two or more keys map to the same memory location, a </a:t>
            </a:r>
            <a:r>
              <a:rPr lang="en-US" sz="1100" dirty="0" smtClean="0"/>
              <a:t>collision is </a:t>
            </a:r>
            <a:r>
              <a:rPr lang="en-US" sz="1100" dirty="0"/>
              <a:t>said to occur. </a:t>
            </a:r>
            <a:r>
              <a:rPr lang="en-US" sz="1100" dirty="0" smtClean="0"/>
              <a:t> </a:t>
            </a:r>
          </a:p>
          <a:p>
            <a:pPr algn="just"/>
            <a:r>
              <a:rPr lang="en-US" sz="1100" dirty="0" smtClean="0"/>
              <a:t>Similarly</a:t>
            </a:r>
            <a:r>
              <a:rPr lang="en-US" sz="1100" dirty="0"/>
              <a:t>, keys k5 and k7 also </a:t>
            </a:r>
            <a:r>
              <a:rPr lang="en-US" sz="1100" dirty="0" smtClean="0"/>
              <a:t>collide.</a:t>
            </a:r>
          </a:p>
          <a:p>
            <a:pPr algn="just"/>
            <a:r>
              <a:rPr lang="en-US" sz="1100" dirty="0" smtClean="0"/>
              <a:t>The </a:t>
            </a:r>
            <a:r>
              <a:rPr lang="en-US" sz="1100" dirty="0"/>
              <a:t>main goal of using a hash function </a:t>
            </a:r>
            <a:r>
              <a:rPr lang="en-US" sz="1100" dirty="0" smtClean="0"/>
              <a:t>is to </a:t>
            </a:r>
            <a:r>
              <a:rPr lang="en-US" sz="1100" dirty="0"/>
              <a:t>reduce the range of array indices that have to be handled. </a:t>
            </a:r>
            <a:endParaRPr lang="en-US" sz="1100" dirty="0" smtClean="0"/>
          </a:p>
          <a:p>
            <a:pPr algn="just"/>
            <a:r>
              <a:rPr lang="en-US" sz="1100" dirty="0" smtClean="0"/>
              <a:t>Thus</a:t>
            </a:r>
            <a:r>
              <a:rPr lang="en-US" sz="1100" dirty="0"/>
              <a:t>, instead of having U values, </a:t>
            </a:r>
            <a:r>
              <a:rPr lang="en-US" sz="1100" dirty="0" smtClean="0"/>
              <a:t>we just </a:t>
            </a:r>
            <a:r>
              <a:rPr lang="en-US" sz="1100" dirty="0"/>
              <a:t>need K values, thereby reducing the amount of storage space required.</a:t>
            </a:r>
            <a:endParaRPr lang="en-IN" sz="1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9378" y="539750"/>
            <a:ext cx="5705443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8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Pros and </a:t>
            </a:r>
            <a:r>
              <a:rPr lang="en-IN" b="1" i="1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main advantage of using a chained hash table is that it remains effective even when the </a:t>
            </a:r>
            <a:r>
              <a:rPr lang="en-US" dirty="0" smtClean="0"/>
              <a:t>number of </a:t>
            </a:r>
            <a:r>
              <a:rPr lang="en-US" dirty="0"/>
              <a:t>key values to be stored is much higher than the number of locations in the hash </a:t>
            </a:r>
            <a:r>
              <a:rPr lang="en-US" dirty="0" smtClean="0"/>
              <a:t>table.</a:t>
            </a:r>
          </a:p>
          <a:p>
            <a:pPr algn="just"/>
            <a:r>
              <a:rPr lang="en-US" dirty="0" smtClean="0"/>
              <a:t>However, with </a:t>
            </a:r>
            <a:r>
              <a:rPr lang="en-US" dirty="0"/>
              <a:t>the increase in the number of keys to be stored, the performance of a chained hash table </a:t>
            </a:r>
            <a:r>
              <a:rPr lang="en-US" dirty="0" smtClean="0"/>
              <a:t>does degrade </a:t>
            </a:r>
            <a:r>
              <a:rPr lang="en-US" dirty="0"/>
              <a:t>gradually (linearly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 chained hash table with 1000 memory locations </a:t>
            </a:r>
            <a:r>
              <a:rPr lang="en-US" dirty="0" smtClean="0"/>
              <a:t>and 10,000 </a:t>
            </a:r>
            <a:r>
              <a:rPr lang="en-US" dirty="0"/>
              <a:t>stored keys will give 5 to 10 times less performance as compared to a chained hash </a:t>
            </a:r>
            <a:r>
              <a:rPr lang="en-US" dirty="0" smtClean="0"/>
              <a:t>table with </a:t>
            </a:r>
            <a:r>
              <a:rPr lang="en-US" dirty="0"/>
              <a:t>10,000 </a:t>
            </a:r>
            <a:r>
              <a:rPr lang="en-US" dirty="0" smtClean="0"/>
              <a:t>locations.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a chained hash table is still 1000 times faster than a simple hash table.</a:t>
            </a:r>
          </a:p>
          <a:p>
            <a:pPr algn="just"/>
            <a:r>
              <a:rPr lang="en-US" dirty="0"/>
              <a:t>The other advantage of using chaining for collision resolution is that its performance, </a:t>
            </a:r>
            <a:r>
              <a:rPr lang="en-US" dirty="0" smtClean="0"/>
              <a:t>unlike quadratic </a:t>
            </a:r>
            <a:r>
              <a:rPr lang="en-US" dirty="0"/>
              <a:t>probing, does not degrade when the table is more than half </a:t>
            </a:r>
            <a:r>
              <a:rPr lang="en-US" dirty="0" smtClean="0"/>
              <a:t>full.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technique is </a:t>
            </a:r>
            <a:r>
              <a:rPr lang="en-US" dirty="0" smtClean="0"/>
              <a:t>absolutely free </a:t>
            </a:r>
            <a:r>
              <a:rPr lang="en-US" dirty="0"/>
              <a:t>from clustering problems and thus provides an efficient mechanism to handle collisions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However, chained hash tables inherit the disadvantages of linked </a:t>
            </a:r>
            <a:r>
              <a:rPr lang="en-US" dirty="0" smtClean="0"/>
              <a:t>lists.</a:t>
            </a:r>
          </a:p>
          <a:p>
            <a:pPr algn="just"/>
            <a:r>
              <a:rPr lang="en-US" dirty="0" smtClean="0"/>
              <a:t>First</a:t>
            </a:r>
            <a:r>
              <a:rPr lang="en-US" dirty="0"/>
              <a:t>, to store a </a:t>
            </a:r>
            <a:r>
              <a:rPr lang="en-US" dirty="0" smtClean="0"/>
              <a:t>key value</a:t>
            </a:r>
            <a:r>
              <a:rPr lang="en-US" dirty="0"/>
              <a:t>, the space overhead of the next pointer in each entry can be significant. </a:t>
            </a:r>
            <a:endParaRPr lang="en-US" dirty="0" smtClean="0"/>
          </a:p>
          <a:p>
            <a:pPr algn="just"/>
            <a:r>
              <a:rPr lang="en-US" dirty="0" smtClean="0"/>
              <a:t>Second</a:t>
            </a:r>
            <a:r>
              <a:rPr lang="en-US" dirty="0"/>
              <a:t>, </a:t>
            </a:r>
            <a:r>
              <a:rPr lang="en-US" dirty="0" smtClean="0"/>
              <a:t>traversing a </a:t>
            </a:r>
            <a:r>
              <a:rPr lang="en-US" dirty="0"/>
              <a:t>linked list has poor cache performance, making the processor cache ineffective.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5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HASH FUNCTIONs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hash function is a mathematical formula which, when applied to a key, produces an </a:t>
            </a:r>
            <a:r>
              <a:rPr lang="en-US" dirty="0" smtClean="0"/>
              <a:t>integer which </a:t>
            </a:r>
            <a:r>
              <a:rPr lang="en-US" dirty="0"/>
              <a:t>can be used as an index for the key in the hash </a:t>
            </a:r>
            <a:r>
              <a:rPr lang="en-US" dirty="0" smtClean="0"/>
              <a:t>table.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aim of a hash function </a:t>
            </a:r>
            <a:r>
              <a:rPr lang="en-US" dirty="0" smtClean="0"/>
              <a:t>is that </a:t>
            </a:r>
            <a:r>
              <a:rPr lang="en-US" dirty="0"/>
              <a:t>elements should be relatively, randomly, and uniformly </a:t>
            </a:r>
            <a:r>
              <a:rPr lang="en-US" dirty="0" smtClean="0"/>
              <a:t>distributed.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produces a unique </a:t>
            </a:r>
            <a:r>
              <a:rPr lang="en-US" dirty="0" smtClean="0"/>
              <a:t>set of </a:t>
            </a:r>
            <a:r>
              <a:rPr lang="en-US" dirty="0"/>
              <a:t>integers within some suitable range in order to reduce the number of </a:t>
            </a:r>
            <a:r>
              <a:rPr lang="en-US" dirty="0" smtClean="0"/>
              <a:t>collisions.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practice</a:t>
            </a:r>
            <a:r>
              <a:rPr lang="en-US" dirty="0" smtClean="0"/>
              <a:t>, there </a:t>
            </a:r>
            <a:r>
              <a:rPr lang="en-US" dirty="0"/>
              <a:t>is no hash function that eliminates collisions </a:t>
            </a:r>
            <a:r>
              <a:rPr lang="en-US" dirty="0" smtClean="0"/>
              <a:t>completely.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good hash function can </a:t>
            </a:r>
            <a:r>
              <a:rPr lang="en-US" dirty="0" smtClean="0"/>
              <a:t>only minimize </a:t>
            </a:r>
            <a:r>
              <a:rPr lang="en-US" dirty="0"/>
              <a:t>the number of collisions by spreading the elements uniformly throughout the array.</a:t>
            </a:r>
          </a:p>
          <a:p>
            <a:pPr algn="just"/>
            <a:r>
              <a:rPr lang="en-US" dirty="0"/>
              <a:t>In this section, we will discuss the popular hash functions which help to minimize collisions.</a:t>
            </a:r>
          </a:p>
          <a:p>
            <a:pPr algn="just"/>
            <a:r>
              <a:rPr lang="en-US" dirty="0"/>
              <a:t>But before that, let us first look at the properties of a good hash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Properties of a Good Hash </a:t>
            </a:r>
            <a:r>
              <a:rPr lang="en-US" b="1" i="1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i="1" dirty="0" smtClean="0"/>
              <a:t>Low </a:t>
            </a:r>
            <a:r>
              <a:rPr lang="en-US" b="1" i="1" dirty="0"/>
              <a:t>cost </a:t>
            </a:r>
            <a:r>
              <a:rPr lang="en-US" dirty="0"/>
              <a:t>The cost of executing a hash function must be small, so that using the hashing </a:t>
            </a:r>
            <a:r>
              <a:rPr lang="en-US" dirty="0" smtClean="0"/>
              <a:t>technique becomes </a:t>
            </a:r>
            <a:r>
              <a:rPr lang="en-US" dirty="0"/>
              <a:t>preferable over other approaches. For example, if binary search algorithm can search </a:t>
            </a:r>
            <a:r>
              <a:rPr lang="en-US" dirty="0" smtClean="0"/>
              <a:t>an element </a:t>
            </a:r>
            <a:r>
              <a:rPr lang="en-US" dirty="0"/>
              <a:t>from a sorted table of n items with log2 n key comparisons, then the hash function </a:t>
            </a:r>
            <a:r>
              <a:rPr lang="en-US" dirty="0" smtClean="0"/>
              <a:t>must cost </a:t>
            </a:r>
            <a:r>
              <a:rPr lang="en-US" dirty="0"/>
              <a:t>less than performing log2 n key comparisons.</a:t>
            </a:r>
          </a:p>
          <a:p>
            <a:pPr algn="just"/>
            <a:r>
              <a:rPr lang="en-US" b="1" i="1" dirty="0"/>
              <a:t>Determinism </a:t>
            </a:r>
            <a:r>
              <a:rPr lang="en-US" dirty="0"/>
              <a:t>A hash procedure must be deterministic. This means that the same hash value </a:t>
            </a:r>
            <a:r>
              <a:rPr lang="en-US" dirty="0" smtClean="0"/>
              <a:t>must be </a:t>
            </a:r>
            <a:r>
              <a:rPr lang="en-US" dirty="0"/>
              <a:t>generated for a given input value. However, this criteria excludes hash functions that </a:t>
            </a:r>
            <a:r>
              <a:rPr lang="en-US" dirty="0" smtClean="0"/>
              <a:t>depend </a:t>
            </a:r>
            <a:r>
              <a:rPr lang="en-US" dirty="0"/>
              <a:t>on external variable parameters (such as the time of day) and on the memory address of the </a:t>
            </a:r>
            <a:r>
              <a:rPr lang="en-US" dirty="0" smtClean="0"/>
              <a:t>object being </a:t>
            </a:r>
            <a:r>
              <a:rPr lang="en-US" dirty="0"/>
              <a:t>hashed (because address of the object may change during processing).</a:t>
            </a:r>
          </a:p>
          <a:p>
            <a:pPr algn="just"/>
            <a:r>
              <a:rPr lang="en-US" b="1" i="1" dirty="0"/>
              <a:t>Uniformity </a:t>
            </a:r>
            <a:r>
              <a:rPr lang="en-US" dirty="0"/>
              <a:t>A good hash function must map the keys as evenly as possible over its output range</a:t>
            </a:r>
            <a:r>
              <a:rPr lang="en-US" dirty="0" smtClean="0"/>
              <a:t>. This </a:t>
            </a:r>
            <a:r>
              <a:rPr lang="en-US" dirty="0"/>
              <a:t>means that the probability of generating every hash value in the output range should </a:t>
            </a:r>
            <a:r>
              <a:rPr lang="en-US" dirty="0" smtClean="0"/>
              <a:t>roughly be </a:t>
            </a:r>
            <a:r>
              <a:rPr lang="en-US" dirty="0"/>
              <a:t>the same. The property of uniformity also minimizes the number of collisions.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7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DIFFERENT HASH </a:t>
            </a:r>
            <a:r>
              <a:rPr lang="en-IN" b="1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this section, we will discuss the hash functions which use numeric </a:t>
            </a:r>
            <a:r>
              <a:rPr lang="en-US" dirty="0" smtClean="0"/>
              <a:t>keys.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there </a:t>
            </a:r>
            <a:r>
              <a:rPr lang="en-US" dirty="0" smtClean="0"/>
              <a:t>can be </a:t>
            </a:r>
            <a:r>
              <a:rPr lang="en-US" dirty="0"/>
              <a:t>cases in real-world applications where we can have alphanumeric keys rather than </a:t>
            </a:r>
            <a:r>
              <a:rPr lang="en-US" dirty="0" smtClean="0"/>
              <a:t>simple numeric keys.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such cases, the ASCII value of the character can be used to transform it into </a:t>
            </a:r>
            <a:r>
              <a:rPr lang="en-US" dirty="0" smtClean="0"/>
              <a:t>its equivalent </a:t>
            </a:r>
            <a:r>
              <a:rPr lang="en-US" dirty="0"/>
              <a:t>numeric </a:t>
            </a:r>
            <a:r>
              <a:rPr lang="en-US" dirty="0" smtClean="0"/>
              <a:t>key.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this transformation is done, any of the hash functions given </a:t>
            </a:r>
            <a:r>
              <a:rPr lang="en-US" dirty="0" smtClean="0"/>
              <a:t>below can </a:t>
            </a:r>
            <a:r>
              <a:rPr lang="en-US" dirty="0"/>
              <a:t>be applied to generate the hash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2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6457"/>
          </a:xfrm>
        </p:spPr>
        <p:txBody>
          <a:bodyPr/>
          <a:lstStyle/>
          <a:p>
            <a:r>
              <a:rPr lang="en-IN" b="1" dirty="0"/>
              <a:t>Division </a:t>
            </a:r>
            <a:r>
              <a:rPr lang="en-IN" b="1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756458"/>
            <a:ext cx="5544589" cy="610154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the most simple method of hashing an integer </a:t>
            </a:r>
            <a:r>
              <a:rPr lang="en-US" dirty="0" smtClean="0"/>
              <a:t>x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method divides x by M and then </a:t>
            </a:r>
            <a:r>
              <a:rPr lang="en-US" dirty="0" smtClean="0"/>
              <a:t>uses the </a:t>
            </a:r>
            <a:r>
              <a:rPr lang="en-US" dirty="0"/>
              <a:t>remainder </a:t>
            </a:r>
            <a:r>
              <a:rPr lang="en-US" dirty="0" smtClean="0"/>
              <a:t>obtained.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the hash function can be given </a:t>
            </a:r>
            <a:r>
              <a:rPr lang="en-US" dirty="0" smtClean="0"/>
              <a:t>as </a:t>
            </a:r>
            <a:endParaRPr lang="en-US" dirty="0"/>
          </a:p>
          <a:p>
            <a:pPr lvl="1" algn="just"/>
            <a:r>
              <a:rPr lang="en-IN" dirty="0"/>
              <a:t>h(x) = x mod M</a:t>
            </a:r>
          </a:p>
          <a:p>
            <a:pPr algn="just"/>
            <a:r>
              <a:rPr lang="en-US" dirty="0"/>
              <a:t>The division method is quite good for just about any value of M and since it requires only a </a:t>
            </a:r>
            <a:r>
              <a:rPr lang="en-US" dirty="0" smtClean="0"/>
              <a:t>single division </a:t>
            </a:r>
            <a:r>
              <a:rPr lang="en-US" dirty="0"/>
              <a:t>operation, the method works very </a:t>
            </a:r>
            <a:r>
              <a:rPr lang="en-US" dirty="0" smtClean="0"/>
              <a:t>fast.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extra care should be taken to select </a:t>
            </a:r>
            <a:r>
              <a:rPr lang="en-US" dirty="0" smtClean="0"/>
              <a:t>a </a:t>
            </a:r>
            <a:r>
              <a:rPr lang="en-IN" dirty="0" smtClean="0"/>
              <a:t>suitable </a:t>
            </a:r>
            <a:r>
              <a:rPr lang="en-IN" dirty="0"/>
              <a:t>value for M.</a:t>
            </a:r>
          </a:p>
          <a:p>
            <a:pPr algn="just"/>
            <a:r>
              <a:rPr lang="en-US" dirty="0"/>
              <a:t>For example, suppose M is an even number then h(x) is even if x is even and h(x) is odd if x </a:t>
            </a:r>
            <a:r>
              <a:rPr lang="en-US" dirty="0" smtClean="0"/>
              <a:t>is odd.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all possible keys are equi-probable, then this is not a </a:t>
            </a:r>
            <a:r>
              <a:rPr lang="en-US" dirty="0" smtClean="0"/>
              <a:t>problem.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if even keys are </a:t>
            </a:r>
            <a:r>
              <a:rPr lang="en-US" dirty="0" smtClean="0"/>
              <a:t>more likely </a:t>
            </a:r>
            <a:r>
              <a:rPr lang="en-US" dirty="0"/>
              <a:t>than odd keys, then the division method will not spread the hashed values uniformly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4588" y="756458"/>
            <a:ext cx="6647412" cy="610154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Generally, it is best to choose M to be a prime number because making M a prime number increases the likelihood that the keys are mapped with a uniformity in the output range of values.</a:t>
            </a:r>
          </a:p>
          <a:p>
            <a:pPr algn="just"/>
            <a:r>
              <a:rPr lang="en-US" dirty="0"/>
              <a:t>M should also be not too close to the exact powers of 2.</a:t>
            </a:r>
          </a:p>
          <a:p>
            <a:pPr algn="just"/>
            <a:r>
              <a:rPr lang="en-US" dirty="0"/>
              <a:t>If we have</a:t>
            </a:r>
          </a:p>
          <a:p>
            <a:pPr lvl="1" algn="just"/>
            <a:r>
              <a:rPr lang="en-IN" dirty="0"/>
              <a:t>h(x) = x mod 2^k</a:t>
            </a:r>
          </a:p>
          <a:p>
            <a:pPr algn="just"/>
            <a:r>
              <a:rPr lang="en-US" dirty="0"/>
              <a:t>then the function will simply extract the lowest k bits of the binary representation of x.</a:t>
            </a:r>
          </a:p>
          <a:p>
            <a:pPr algn="just"/>
            <a:r>
              <a:rPr lang="en-US" dirty="0"/>
              <a:t>The division method is extremely simple to implement.</a:t>
            </a:r>
          </a:p>
          <a:p>
            <a:pPr algn="just"/>
            <a:r>
              <a:rPr lang="en-US" dirty="0"/>
              <a:t>The following code segment illustrates </a:t>
            </a:r>
            <a:r>
              <a:rPr lang="en-IN" dirty="0"/>
              <a:t>how to do this:</a:t>
            </a:r>
          </a:p>
          <a:p>
            <a:pPr lvl="1" algn="just"/>
            <a:r>
              <a:rPr lang="en-US" dirty="0"/>
              <a:t>int </a:t>
            </a:r>
            <a:r>
              <a:rPr lang="en-US" dirty="0" err="1"/>
              <a:t>const</a:t>
            </a:r>
            <a:r>
              <a:rPr lang="en-US" dirty="0"/>
              <a:t> M = 97; // a prime number</a:t>
            </a:r>
          </a:p>
          <a:p>
            <a:pPr lvl="1" algn="just"/>
            <a:r>
              <a:rPr lang="en-IN" dirty="0"/>
              <a:t>int h (int x)</a:t>
            </a:r>
          </a:p>
          <a:p>
            <a:pPr lvl="1" algn="just"/>
            <a:r>
              <a:rPr lang="en-IN" dirty="0"/>
              <a:t>{ return (x % M); }</a:t>
            </a:r>
          </a:p>
          <a:p>
            <a:pPr algn="just"/>
            <a:r>
              <a:rPr lang="en-US" dirty="0"/>
              <a:t>A potential drawback of the division method is that while using this method, consecutive keys map to consecutive hash values.</a:t>
            </a:r>
          </a:p>
          <a:p>
            <a:pPr algn="just"/>
            <a:r>
              <a:rPr lang="en-US" dirty="0"/>
              <a:t>On one hand, this is good as it ensures that consecutive keys do not collide, but on the other, it also means that consecutive array locations will be occupied.</a:t>
            </a:r>
          </a:p>
          <a:p>
            <a:pPr algn="just"/>
            <a:r>
              <a:rPr lang="en-US" dirty="0"/>
              <a:t>This may lead to degradation in performance.</a:t>
            </a:r>
          </a:p>
          <a:p>
            <a:pPr algn="just"/>
            <a:r>
              <a:rPr lang="en-US" b="1" dirty="0"/>
              <a:t>Example 15.1 </a:t>
            </a:r>
            <a:r>
              <a:rPr lang="en-US" dirty="0"/>
              <a:t>Calculate the hash values of keys 1234 and 5462.</a:t>
            </a:r>
          </a:p>
          <a:p>
            <a:pPr lvl="1" algn="just"/>
            <a:r>
              <a:rPr lang="en-US" b="1" i="1" dirty="0"/>
              <a:t>Solution </a:t>
            </a:r>
            <a:r>
              <a:rPr lang="en-US" dirty="0"/>
              <a:t>Setting M = 97, hash values can be calculated as:</a:t>
            </a:r>
          </a:p>
          <a:p>
            <a:pPr lvl="1" algn="just"/>
            <a:r>
              <a:rPr lang="en-IN" dirty="0"/>
              <a:t>h(1234) = 1234 % 97 = 70</a:t>
            </a:r>
          </a:p>
          <a:p>
            <a:pPr lvl="1" algn="just"/>
            <a:r>
              <a:rPr lang="en-IN" dirty="0"/>
              <a:t>h(5642) = 5642 % 97 = 16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5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395"/>
          </a:xfrm>
        </p:spPr>
        <p:txBody>
          <a:bodyPr/>
          <a:lstStyle/>
          <a:p>
            <a:r>
              <a:rPr lang="en-IN" b="1" dirty="0"/>
              <a:t>Multiplication </a:t>
            </a:r>
            <a:r>
              <a:rPr lang="en-IN" b="1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78220"/>
            <a:ext cx="5552902" cy="607977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steps involved in the multiplication method are as follows:</a:t>
            </a:r>
          </a:p>
          <a:p>
            <a:pPr lvl="1" algn="just"/>
            <a:r>
              <a:rPr lang="en-US" i="1" dirty="0"/>
              <a:t>Step 1</a:t>
            </a:r>
            <a:r>
              <a:rPr lang="en-US" dirty="0"/>
              <a:t>: Choose a constant A such that 0 &lt; A &lt; 1</a:t>
            </a:r>
            <a:r>
              <a:rPr lang="en-US" dirty="0" smtClean="0"/>
              <a:t>.</a:t>
            </a:r>
          </a:p>
          <a:p>
            <a:pPr lvl="1" algn="just"/>
            <a:r>
              <a:rPr lang="en-US" i="1" dirty="0"/>
              <a:t>Step 2</a:t>
            </a:r>
            <a:r>
              <a:rPr lang="en-US" dirty="0"/>
              <a:t>: Multiply the key k by A.</a:t>
            </a:r>
          </a:p>
          <a:p>
            <a:pPr lvl="1" algn="just"/>
            <a:r>
              <a:rPr lang="en-US" i="1" dirty="0"/>
              <a:t>Step 3</a:t>
            </a:r>
            <a:r>
              <a:rPr lang="en-US" dirty="0"/>
              <a:t>: Extract the fractional part of kA.</a:t>
            </a:r>
          </a:p>
          <a:p>
            <a:pPr lvl="1" algn="just"/>
            <a:r>
              <a:rPr lang="en-US" i="1" dirty="0"/>
              <a:t>Step 4</a:t>
            </a:r>
            <a:r>
              <a:rPr lang="en-US" dirty="0"/>
              <a:t>: Multiply the result of Step 3 by the size of hash table (m).</a:t>
            </a:r>
          </a:p>
          <a:p>
            <a:pPr algn="just"/>
            <a:r>
              <a:rPr lang="en-US" dirty="0"/>
              <a:t>Hence, the hash function can be given as:</a:t>
            </a:r>
          </a:p>
          <a:p>
            <a:pPr lvl="1" algn="just"/>
            <a:r>
              <a:rPr lang="da-DK" dirty="0"/>
              <a:t>h(k) = </a:t>
            </a:r>
            <a:r>
              <a:rPr lang="da-DK" dirty="0" smtClean="0"/>
              <a:t>Im </a:t>
            </a:r>
            <a:r>
              <a:rPr lang="da-DK" dirty="0"/>
              <a:t>(kA mod 1) </a:t>
            </a:r>
          </a:p>
          <a:p>
            <a:pPr algn="just"/>
            <a:r>
              <a:rPr lang="en-US" dirty="0"/>
              <a:t>where (kA mod 1) gives the fractional part of kA and m is the total number of indices in the hash table.</a:t>
            </a:r>
          </a:p>
          <a:p>
            <a:pPr algn="just"/>
            <a:r>
              <a:rPr lang="en-US" dirty="0"/>
              <a:t>The greatest advantage of this method is that it works practically with any value of A. </a:t>
            </a:r>
            <a:endParaRPr lang="en-US" dirty="0" smtClean="0"/>
          </a:p>
          <a:p>
            <a:pPr algn="just"/>
            <a:r>
              <a:rPr lang="en-US" dirty="0" smtClean="0"/>
              <a:t>Although the </a:t>
            </a:r>
            <a:r>
              <a:rPr lang="en-US" dirty="0"/>
              <a:t>algorithm works better with some values, the optimal choice depends on the </a:t>
            </a:r>
            <a:r>
              <a:rPr lang="en-US" dirty="0" smtClean="0"/>
              <a:t>characteristics of </a:t>
            </a:r>
            <a:r>
              <a:rPr lang="en-US" dirty="0"/>
              <a:t>the data being hashed. </a:t>
            </a:r>
            <a:endParaRPr lang="en-US" dirty="0" smtClean="0"/>
          </a:p>
          <a:p>
            <a:pPr algn="just"/>
            <a:r>
              <a:rPr lang="en-US" dirty="0" smtClean="0"/>
              <a:t>Knuth </a:t>
            </a:r>
            <a:r>
              <a:rPr lang="en-US" dirty="0"/>
              <a:t>has suggested that the best choice of A </a:t>
            </a:r>
            <a:r>
              <a:rPr lang="en-US" dirty="0" smtClean="0"/>
              <a:t>is </a:t>
            </a:r>
            <a:r>
              <a:rPr lang="en-IN" dirty="0" smtClean="0"/>
              <a:t> </a:t>
            </a:r>
            <a:r>
              <a:rPr lang="en-IN" dirty="0"/>
              <a:t>(sqrt5 – 1) /2 = </a:t>
            </a:r>
            <a:r>
              <a:rPr lang="en-IN" dirty="0" smtClean="0"/>
              <a:t>0.6180339887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0967" y="778219"/>
            <a:ext cx="6531032" cy="607977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Example 15.2 </a:t>
            </a:r>
            <a:r>
              <a:rPr lang="en-US" dirty="0"/>
              <a:t>Given a hash table of size 1000, map the key 12345 to an appropriate </a:t>
            </a:r>
            <a:r>
              <a:rPr lang="en-US" dirty="0" smtClean="0"/>
              <a:t>location </a:t>
            </a:r>
            <a:r>
              <a:rPr lang="en-IN" dirty="0" smtClean="0"/>
              <a:t>in </a:t>
            </a:r>
            <a:r>
              <a:rPr lang="en-IN" dirty="0"/>
              <a:t>the hash table.</a:t>
            </a:r>
          </a:p>
          <a:p>
            <a:pPr lvl="1" algn="just"/>
            <a:r>
              <a:rPr lang="en-US" b="1" i="1" dirty="0"/>
              <a:t>Solution </a:t>
            </a:r>
            <a:r>
              <a:rPr lang="en-US" dirty="0"/>
              <a:t>We will use A = 0.618033, m = 1000, and k = 12345</a:t>
            </a:r>
          </a:p>
          <a:p>
            <a:pPr lvl="1" algn="just"/>
            <a:r>
              <a:rPr lang="en-IN" dirty="0"/>
              <a:t>h(12345) = </a:t>
            </a:r>
            <a:r>
              <a:rPr lang="en-IN" dirty="0" smtClean="0"/>
              <a:t>1000 </a:t>
            </a:r>
            <a:r>
              <a:rPr lang="en-IN" dirty="0"/>
              <a:t>(</a:t>
            </a:r>
            <a:r>
              <a:rPr lang="en-IN" dirty="0" smtClean="0"/>
              <a:t>12345 * 0.618033 </a:t>
            </a:r>
            <a:r>
              <a:rPr lang="en-IN" dirty="0"/>
              <a:t>mod 1) </a:t>
            </a:r>
          </a:p>
          <a:p>
            <a:pPr lvl="1" algn="just"/>
            <a:r>
              <a:rPr lang="da-DK" dirty="0"/>
              <a:t>h(12345) = </a:t>
            </a:r>
            <a:r>
              <a:rPr lang="da-DK" dirty="0" smtClean="0"/>
              <a:t> </a:t>
            </a:r>
            <a:r>
              <a:rPr lang="da-DK" dirty="0"/>
              <a:t>1000 (7629.617385 mod 1) </a:t>
            </a:r>
          </a:p>
          <a:p>
            <a:pPr lvl="1" algn="just"/>
            <a:r>
              <a:rPr lang="en-IN" dirty="0"/>
              <a:t>h(12345) = </a:t>
            </a:r>
            <a:r>
              <a:rPr lang="en-IN" dirty="0" smtClean="0"/>
              <a:t>1000 </a:t>
            </a:r>
            <a:r>
              <a:rPr lang="en-IN" dirty="0"/>
              <a:t>(0.617385) </a:t>
            </a:r>
          </a:p>
          <a:p>
            <a:pPr lvl="1" algn="just"/>
            <a:r>
              <a:rPr lang="en-IN" dirty="0"/>
              <a:t>h(12345) = </a:t>
            </a:r>
            <a:r>
              <a:rPr lang="en-IN" dirty="0" smtClean="0"/>
              <a:t> </a:t>
            </a:r>
            <a:r>
              <a:rPr lang="en-IN" dirty="0"/>
              <a:t>617.385 </a:t>
            </a:r>
          </a:p>
          <a:p>
            <a:pPr lvl="1" algn="just"/>
            <a:r>
              <a:rPr lang="en-IN" dirty="0"/>
              <a:t>h(12345) = 617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2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Mid-Square </a:t>
            </a:r>
            <a:r>
              <a:rPr lang="en-IN" b="1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mid-square method is a good hash function which works in two steps:</a:t>
            </a:r>
          </a:p>
          <a:p>
            <a:pPr lvl="1" algn="just"/>
            <a:r>
              <a:rPr lang="en-US" i="1" dirty="0"/>
              <a:t>Step 1</a:t>
            </a:r>
            <a:r>
              <a:rPr lang="en-US" dirty="0"/>
              <a:t>: Square the value of the key. That is, find </a:t>
            </a:r>
            <a:r>
              <a:rPr lang="en-US" dirty="0" smtClean="0"/>
              <a:t>k^2</a:t>
            </a:r>
            <a:r>
              <a:rPr lang="en-US" dirty="0"/>
              <a:t>.</a:t>
            </a:r>
          </a:p>
          <a:p>
            <a:pPr lvl="1" algn="just"/>
            <a:r>
              <a:rPr lang="en-US" i="1" dirty="0"/>
              <a:t>Step 2</a:t>
            </a:r>
            <a:r>
              <a:rPr lang="en-US" dirty="0"/>
              <a:t>: Extract the middle r digits of the result obtained in Step 1.</a:t>
            </a:r>
          </a:p>
          <a:p>
            <a:pPr algn="just"/>
            <a:r>
              <a:rPr lang="en-US" dirty="0"/>
              <a:t>The algorithm works well because most or all digits of the key value contribute to the </a:t>
            </a:r>
            <a:r>
              <a:rPr lang="en-US" dirty="0" smtClean="0"/>
              <a:t>result.</a:t>
            </a:r>
          </a:p>
          <a:p>
            <a:pPr algn="just"/>
            <a:r>
              <a:rPr lang="en-US" dirty="0" smtClean="0"/>
              <a:t>This is </a:t>
            </a:r>
            <a:r>
              <a:rPr lang="en-US" dirty="0"/>
              <a:t>because all the digits in the original key value contribute to produce the middle digits of </a:t>
            </a:r>
            <a:r>
              <a:rPr lang="en-US" dirty="0" smtClean="0"/>
              <a:t>the squared </a:t>
            </a:r>
            <a:r>
              <a:rPr lang="en-US" dirty="0"/>
              <a:t>value.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the result is not dominated by the distribution of the bottom digit or </a:t>
            </a:r>
            <a:r>
              <a:rPr lang="en-US" dirty="0" smtClean="0"/>
              <a:t>the top </a:t>
            </a:r>
            <a:r>
              <a:rPr lang="en-US" dirty="0"/>
              <a:t>digit of the original key value.</a:t>
            </a:r>
          </a:p>
          <a:p>
            <a:pPr algn="just"/>
            <a:r>
              <a:rPr lang="en-US" dirty="0"/>
              <a:t>In the mid-square method, the same r digits must be chosen from all the </a:t>
            </a:r>
            <a:r>
              <a:rPr lang="en-US" dirty="0" smtClean="0"/>
              <a:t>keys.</a:t>
            </a:r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 hash </a:t>
            </a:r>
            <a:r>
              <a:rPr lang="en-US" dirty="0"/>
              <a:t>function can be given as:</a:t>
            </a:r>
          </a:p>
          <a:p>
            <a:pPr lvl="1" algn="just"/>
            <a:r>
              <a:rPr lang="en-IN" dirty="0"/>
              <a:t>h(k) = s</a:t>
            </a:r>
          </a:p>
          <a:p>
            <a:pPr algn="just"/>
            <a:r>
              <a:rPr lang="en-US" dirty="0"/>
              <a:t>where s is obtained by selecting r digits from </a:t>
            </a:r>
            <a:r>
              <a:rPr lang="en-US" dirty="0" smtClean="0"/>
              <a:t>k^2.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b="1" dirty="0"/>
              <a:t>Example 15.3 </a:t>
            </a:r>
            <a:r>
              <a:rPr lang="en-US" dirty="0"/>
              <a:t>Calculate the hash value for keys 1234 and 5642 using the mid-square method.</a:t>
            </a:r>
          </a:p>
          <a:p>
            <a:pPr algn="just"/>
            <a:r>
              <a:rPr lang="en-US" dirty="0"/>
              <a:t>The hash table has 100 memory locations.</a:t>
            </a:r>
          </a:p>
          <a:p>
            <a:pPr lvl="1" algn="just"/>
            <a:r>
              <a:rPr lang="en-US" b="1" i="1" dirty="0"/>
              <a:t>Solution </a:t>
            </a:r>
            <a:r>
              <a:rPr lang="en-US" dirty="0"/>
              <a:t>Note that the hash table has 100 memory locations whose indices vary from 0 to 99.</a:t>
            </a:r>
          </a:p>
          <a:p>
            <a:pPr lvl="1" algn="just"/>
            <a:r>
              <a:rPr lang="en-US" dirty="0"/>
              <a:t>This means that only two digits are needed to map the key to a location in the hash table, so r = 2.</a:t>
            </a:r>
          </a:p>
          <a:p>
            <a:pPr lvl="1" algn="just"/>
            <a:r>
              <a:rPr lang="en-IN" dirty="0"/>
              <a:t>When k = 1234, </a:t>
            </a:r>
            <a:r>
              <a:rPr lang="en-IN" dirty="0" smtClean="0"/>
              <a:t>k^2 </a:t>
            </a:r>
            <a:r>
              <a:rPr lang="en-IN" dirty="0"/>
              <a:t>= 1522756, h (1234) = 27</a:t>
            </a:r>
          </a:p>
          <a:p>
            <a:pPr lvl="1" algn="just"/>
            <a:r>
              <a:rPr lang="en-IN" dirty="0"/>
              <a:t>When k = 5642, </a:t>
            </a:r>
            <a:r>
              <a:rPr lang="en-IN" dirty="0" smtClean="0"/>
              <a:t>k^2 </a:t>
            </a:r>
            <a:r>
              <a:rPr lang="en-IN" dirty="0"/>
              <a:t>= 31832164, h (5642) = 21</a:t>
            </a:r>
          </a:p>
          <a:p>
            <a:pPr lvl="1" algn="just"/>
            <a:r>
              <a:rPr lang="en-US" dirty="0"/>
              <a:t>Observe that the 3rd and 4th digits starting from the right are chosen.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7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4717</Words>
  <Application>Microsoft Office PowerPoint</Application>
  <PresentationFormat>Widescreen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Hashing and Collision</vt:lpstr>
      <vt:lpstr>INTRODUCTION</vt:lpstr>
      <vt:lpstr>HASH TABLEs</vt:lpstr>
      <vt:lpstr>HASH FUNCTIONs</vt:lpstr>
      <vt:lpstr>Properties of a Good Hash Function</vt:lpstr>
      <vt:lpstr>DIFFERENT HASH FUNCTIONS</vt:lpstr>
      <vt:lpstr>Division Method</vt:lpstr>
      <vt:lpstr>Multiplication Method</vt:lpstr>
      <vt:lpstr>Mid-Square Method</vt:lpstr>
      <vt:lpstr>Folding Method</vt:lpstr>
      <vt:lpstr>COLLISIONS</vt:lpstr>
      <vt:lpstr>Collision Resolution by Open Addressing</vt:lpstr>
      <vt:lpstr>Linear Probing</vt:lpstr>
      <vt:lpstr>PowerPoint Presentation</vt:lpstr>
      <vt:lpstr>PowerPoint Presentation</vt:lpstr>
      <vt:lpstr>Searching a Value using Linear Probing</vt:lpstr>
      <vt:lpstr>Pros and Cons</vt:lpstr>
      <vt:lpstr>Quadratic Probing</vt:lpstr>
      <vt:lpstr>PowerPoint Presentation</vt:lpstr>
      <vt:lpstr>PowerPoint Presentation</vt:lpstr>
      <vt:lpstr>Double Hashing</vt:lpstr>
      <vt:lpstr>Pros and Cons</vt:lpstr>
      <vt:lpstr>PowerPoint Presentation</vt:lpstr>
      <vt:lpstr>PowerPoint Presentation</vt:lpstr>
      <vt:lpstr>Rehashing</vt:lpstr>
      <vt:lpstr>Collision Resolution by Chaining</vt:lpstr>
      <vt:lpstr>Operations on a Chained Hash Table</vt:lpstr>
      <vt:lpstr>PowerPoint Presentation</vt:lpstr>
      <vt:lpstr>PowerPoint Presentation</vt:lpstr>
      <vt:lpstr>PowerPoint Presentation</vt:lpstr>
      <vt:lpstr>PowerPoint Presentation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and Collision</dc:title>
  <dc:creator>Windows User</dc:creator>
  <cp:lastModifiedBy>Windows User</cp:lastModifiedBy>
  <cp:revision>91</cp:revision>
  <dcterms:created xsi:type="dcterms:W3CDTF">2022-01-25T00:38:13Z</dcterms:created>
  <dcterms:modified xsi:type="dcterms:W3CDTF">2022-11-17T00:35:19Z</dcterms:modified>
</cp:coreProperties>
</file>