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321" r:id="rId2"/>
    <p:sldId id="322" r:id="rId3"/>
    <p:sldId id="302" r:id="rId4"/>
    <p:sldId id="303" r:id="rId5"/>
    <p:sldId id="304" r:id="rId6"/>
    <p:sldId id="315" r:id="rId7"/>
    <p:sldId id="305" r:id="rId8"/>
    <p:sldId id="306" r:id="rId9"/>
    <p:sldId id="308" r:id="rId10"/>
    <p:sldId id="309" r:id="rId11"/>
    <p:sldId id="310" r:id="rId12"/>
    <p:sldId id="311" r:id="rId13"/>
    <p:sldId id="312" r:id="rId14"/>
    <p:sldId id="313" r:id="rId15"/>
    <p:sldId id="314" r:id="rId16"/>
    <p:sldId id="317" r:id="rId17"/>
    <p:sldId id="318" r:id="rId18"/>
    <p:sldId id="316" r:id="rId19"/>
    <p:sldId id="319" r:id="rId20"/>
    <p:sldId id="32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9D58"/>
    <a:srgbClr val="4285F4"/>
    <a:srgbClr val="DB4437"/>
    <a:srgbClr val="AF2E0F"/>
    <a:srgbClr val="53831D"/>
    <a:srgbClr val="F4B400"/>
    <a:srgbClr val="0071C1"/>
    <a:srgbClr val="571054"/>
    <a:srgbClr val="656565"/>
    <a:srgbClr val="D16E0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4" autoAdjust="0"/>
    <p:restoredTop sz="94660"/>
  </p:normalViewPr>
  <p:slideViewPr>
    <p:cSldViewPr snapToGrid="0">
      <p:cViewPr varScale="1">
        <p:scale>
          <a:sx n="91" d="100"/>
          <a:sy n="91" d="100"/>
        </p:scale>
        <p:origin x="-1404" y="-11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AD0732-D2F0-43AF-875E-3BFBB6FB07BC}" type="datetimeFigureOut">
              <a:rPr lang="en-IN" smtClean="0"/>
              <a:pPr/>
              <a:t>14-08-2020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F20928-FA28-4C7F-93A9-749F7974ED17}" type="slidenum">
              <a:rPr lang="en-IN" smtClean="0"/>
              <a:pPr/>
              <a:t>‹#›</a:t>
            </a:fld>
            <a:endParaRPr lang="en-IN"/>
          </a:p>
        </p:txBody>
      </p:sp>
    </p:spTree>
    <p:extLst>
      <p:ext uri="{BB962C8B-B14F-4D97-AF65-F5344CB8AC3E}">
        <p14:creationId xmlns:p14="http://schemas.microsoft.com/office/powerpoint/2010/main" xmlns="" val="3290402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DF20928-FA28-4C7F-93A9-749F7974ED17}" type="slidenum">
              <a:rPr lang="en-IN" smtClean="0"/>
              <a:pPr/>
              <a:t>1</a:t>
            </a:fld>
            <a:endParaRPr lang="en-IN"/>
          </a:p>
        </p:txBody>
      </p:sp>
    </p:spTree>
    <p:extLst>
      <p:ext uri="{BB962C8B-B14F-4D97-AF65-F5344CB8AC3E}">
        <p14:creationId xmlns:p14="http://schemas.microsoft.com/office/powerpoint/2010/main" xmlns="" val="3851402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DF20928-FA28-4C7F-93A9-749F7974ED17}" type="slidenum">
              <a:rPr lang="en-IN" smtClean="0"/>
              <a:pPr/>
              <a:t>2</a:t>
            </a:fld>
            <a:endParaRPr lang="en-IN"/>
          </a:p>
        </p:txBody>
      </p:sp>
    </p:spTree>
    <p:extLst>
      <p:ext uri="{BB962C8B-B14F-4D97-AF65-F5344CB8AC3E}">
        <p14:creationId xmlns:p14="http://schemas.microsoft.com/office/powerpoint/2010/main" xmlns="" val="1140116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Rot="1" noChangeAspect="1" noChangeArrowheads="1" noTextEdit="1"/>
          </p:cNvSpPr>
          <p:nvPr>
            <p:ph type="sldImg"/>
          </p:nvPr>
        </p:nvSpPr>
        <p:spPr/>
      </p:sp>
      <p:sp>
        <p:nvSpPr>
          <p:cNvPr id="384003" name="Rectangle 3"/>
          <p:cNvSpPr>
            <a:spLocks noGrp="1" noChangeArrowheads="1"/>
          </p:cNvSpPr>
          <p:nvPr>
            <p:ph type="body" idx="1"/>
          </p:nvPr>
        </p:nvSpPr>
        <p:spPr bwMode="auto">
          <a:xfrm>
            <a:off x="665163" y="4638675"/>
            <a:ext cx="5322887" cy="4395788"/>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lvl="1"/>
            <a:endParaRPr lang="en-US" altLang="en-US"/>
          </a:p>
        </p:txBody>
      </p:sp>
    </p:spTree>
    <p:extLst>
      <p:ext uri="{BB962C8B-B14F-4D97-AF65-F5344CB8AC3E}">
        <p14:creationId xmlns:p14="http://schemas.microsoft.com/office/powerpoint/2010/main" xmlns="" val="2266868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Rot="1" noChangeAspect="1" noChangeArrowheads="1" noTextEdit="1"/>
          </p:cNvSpPr>
          <p:nvPr>
            <p:ph type="sldImg"/>
          </p:nvPr>
        </p:nvSpPr>
        <p:spPr/>
      </p:sp>
      <p:sp>
        <p:nvSpPr>
          <p:cNvPr id="386051" name="Rectangle 3"/>
          <p:cNvSpPr>
            <a:spLocks noGrp="1" noChangeArrowheads="1"/>
          </p:cNvSpPr>
          <p:nvPr>
            <p:ph type="body" idx="1"/>
          </p:nvPr>
        </p:nvSpPr>
        <p:spPr bwMode="auto">
          <a:xfrm>
            <a:off x="665163" y="4638675"/>
            <a:ext cx="5322887" cy="4395788"/>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lvl="1"/>
            <a:endParaRPr lang="en-US" altLang="en-US"/>
          </a:p>
        </p:txBody>
      </p:sp>
    </p:spTree>
    <p:extLst>
      <p:ext uri="{BB962C8B-B14F-4D97-AF65-F5344CB8AC3E}">
        <p14:creationId xmlns:p14="http://schemas.microsoft.com/office/powerpoint/2010/main" xmlns="" val="2019431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Rot="1" noChangeAspect="1" noChangeArrowheads="1" noTextEdit="1"/>
          </p:cNvSpPr>
          <p:nvPr>
            <p:ph type="sldImg"/>
          </p:nvPr>
        </p:nvSpPr>
        <p:spPr/>
      </p:sp>
      <p:sp>
        <p:nvSpPr>
          <p:cNvPr id="388099" name="Rectangle 3"/>
          <p:cNvSpPr>
            <a:spLocks noGrp="1" noChangeArrowheads="1"/>
          </p:cNvSpPr>
          <p:nvPr>
            <p:ph type="body" idx="1"/>
          </p:nvPr>
        </p:nvSpPr>
        <p:spPr bwMode="auto">
          <a:xfrm>
            <a:off x="665163" y="4638675"/>
            <a:ext cx="5322887" cy="4395788"/>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xmlns="" val="1379758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Rot="1" noChangeAspect="1" noChangeArrowheads="1" noTextEdit="1"/>
          </p:cNvSpPr>
          <p:nvPr>
            <p:ph type="sldImg"/>
          </p:nvPr>
        </p:nvSpPr>
        <p:spPr>
          <a:xfrm>
            <a:off x="885825" y="731838"/>
            <a:ext cx="4883150" cy="3662362"/>
          </a:xfrm>
        </p:spPr>
      </p:sp>
      <p:sp>
        <p:nvSpPr>
          <p:cNvPr id="375811" name="Rectangle 3"/>
          <p:cNvSpPr>
            <a:spLocks noGrp="1" noChangeArrowheads="1"/>
          </p:cNvSpPr>
          <p:nvPr>
            <p:ph type="body" idx="1"/>
          </p:nvPr>
        </p:nvSpPr>
        <p:spPr bwMode="auto">
          <a:xfrm>
            <a:off x="665163" y="4638675"/>
            <a:ext cx="5322887" cy="4395788"/>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xmlns="" val="3460157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Rot="1" noChangeAspect="1" noChangeArrowheads="1" noTextEdit="1"/>
          </p:cNvSpPr>
          <p:nvPr>
            <p:ph type="sldImg"/>
          </p:nvPr>
        </p:nvSpPr>
        <p:spPr>
          <a:xfrm>
            <a:off x="885825" y="731838"/>
            <a:ext cx="4883150" cy="3662362"/>
          </a:xfrm>
        </p:spPr>
      </p:sp>
      <p:sp>
        <p:nvSpPr>
          <p:cNvPr id="377859" name="Rectangle 3"/>
          <p:cNvSpPr>
            <a:spLocks noGrp="1" noChangeArrowheads="1"/>
          </p:cNvSpPr>
          <p:nvPr>
            <p:ph type="body" idx="1"/>
          </p:nvPr>
        </p:nvSpPr>
        <p:spPr bwMode="auto">
          <a:xfrm>
            <a:off x="665163" y="4638675"/>
            <a:ext cx="5322887" cy="4395788"/>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xmlns="" val="515799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Rot="1" noChangeAspect="1" noChangeArrowheads="1" noTextEdit="1"/>
          </p:cNvSpPr>
          <p:nvPr>
            <p:ph type="sldImg"/>
          </p:nvPr>
        </p:nvSpPr>
        <p:spPr/>
      </p:sp>
      <p:sp>
        <p:nvSpPr>
          <p:cNvPr id="390147" name="Rectangle 3"/>
          <p:cNvSpPr>
            <a:spLocks noGrp="1" noChangeArrowheads="1"/>
          </p:cNvSpPr>
          <p:nvPr>
            <p:ph type="body" idx="1"/>
          </p:nvPr>
        </p:nvSpPr>
        <p:spPr bwMode="auto">
          <a:xfrm>
            <a:off x="665163" y="4638675"/>
            <a:ext cx="5322887" cy="4395788"/>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xmlns="" val="1782969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Rot="1" noChangeAspect="1" noChangeArrowheads="1" noTextEdit="1"/>
          </p:cNvSpPr>
          <p:nvPr>
            <p:ph type="sldImg"/>
          </p:nvPr>
        </p:nvSpPr>
        <p:spPr/>
      </p:sp>
      <p:sp>
        <p:nvSpPr>
          <p:cNvPr id="393219" name="Rectangle 3"/>
          <p:cNvSpPr>
            <a:spLocks noGrp="1" noChangeArrowheads="1"/>
          </p:cNvSpPr>
          <p:nvPr>
            <p:ph type="body" idx="1"/>
          </p:nvPr>
        </p:nvSpPr>
        <p:spPr bwMode="auto">
          <a:xfrm>
            <a:off x="665163" y="4638675"/>
            <a:ext cx="5322887" cy="4395788"/>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xmlns="" val="2065604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6654188" y="0"/>
            <a:ext cx="2489812" cy="4616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userDrawn="1">
            <p:ph type="subTitle" idx="1"/>
          </p:nvPr>
        </p:nvSpPr>
        <p:spPr>
          <a:xfrm>
            <a:off x="6654187" y="3998528"/>
            <a:ext cx="2350635" cy="423316"/>
          </a:xfrm>
        </p:spPr>
        <p:txBody>
          <a:bodyPr anchor="ctr">
            <a:noAutofit/>
          </a:bodyPr>
          <a:lstStyle>
            <a:lvl1pPr marL="0" indent="0" algn="ctr">
              <a:buNone/>
              <a:defRPr sz="16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2" name="Title 1"/>
          <p:cNvSpPr>
            <a:spLocks noGrp="1"/>
          </p:cNvSpPr>
          <p:nvPr userDrawn="1">
            <p:ph type="ctrTitle"/>
          </p:nvPr>
        </p:nvSpPr>
        <p:spPr>
          <a:xfrm>
            <a:off x="6654188" y="2495774"/>
            <a:ext cx="2350635" cy="1312433"/>
          </a:xfrm>
          <a:ln w="28575">
            <a:solidFill>
              <a:srgbClr val="DB4437"/>
            </a:solidFill>
          </a:ln>
        </p:spPr>
        <p:txBody>
          <a:bodyPr anchor="ctr">
            <a:noAutofit/>
          </a:bodyPr>
          <a:lstStyle>
            <a:lvl1pPr algn="ctr">
              <a:defRPr sz="2400"/>
            </a:lvl1pPr>
          </a:lstStyle>
          <a:p>
            <a:r>
              <a:rPr lang="en-US" dirty="0" smtClean="0"/>
              <a:t>Click to edit Master title style</a:t>
            </a:r>
            <a:endParaRPr lang="en-US" dirty="0"/>
          </a:p>
        </p:txBody>
      </p:sp>
    </p:spTree>
    <p:extLst>
      <p:ext uri="{BB962C8B-B14F-4D97-AF65-F5344CB8AC3E}">
        <p14:creationId xmlns:p14="http://schemas.microsoft.com/office/powerpoint/2010/main" xmlns="" val="13585910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75747A94-18CE-4DED-9AB2-7F0203751A12}" type="slidenum">
              <a:rPr lang="en-IN" smtClean="0"/>
              <a:pPr/>
              <a:t>‹#›</a:t>
            </a:fld>
            <a:endParaRPr lang="en-IN"/>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875011" y="7581"/>
            <a:ext cx="1193491" cy="1129554"/>
          </a:xfrm>
          <a:prstGeom prst="rect">
            <a:avLst/>
          </a:prstGeom>
        </p:spPr>
      </p:pic>
    </p:spTree>
    <p:extLst>
      <p:ext uri="{BB962C8B-B14F-4D97-AF65-F5344CB8AC3E}">
        <p14:creationId xmlns:p14="http://schemas.microsoft.com/office/powerpoint/2010/main" xmlns="" val="8087855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0857" y="2495775"/>
            <a:ext cx="7886700" cy="1204856"/>
          </a:xfrm>
        </p:spPr>
        <p:txBody>
          <a:bodyPr anchor="b">
            <a:normAutofit/>
          </a:bodyPr>
          <a:lstStyle>
            <a:lvl1pPr>
              <a:defRPr sz="4400"/>
            </a:lvl1pPr>
          </a:lstStyle>
          <a:p>
            <a:r>
              <a:rPr lang="en-US" smtClean="0"/>
              <a:t>Click to edit Master title style</a:t>
            </a:r>
            <a:endParaRPr lang="en-US" dirty="0"/>
          </a:p>
        </p:txBody>
      </p:sp>
      <p:sp>
        <p:nvSpPr>
          <p:cNvPr id="3" name="Text Placeholder 2"/>
          <p:cNvSpPr>
            <a:spLocks noGrp="1"/>
          </p:cNvSpPr>
          <p:nvPr>
            <p:ph type="body" idx="1"/>
          </p:nvPr>
        </p:nvSpPr>
        <p:spPr>
          <a:xfrm>
            <a:off x="580857" y="3707338"/>
            <a:ext cx="7886700" cy="735572"/>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xmlns="" val="3245862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7275" y="1126377"/>
            <a:ext cx="3886200" cy="50505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64425" y="1126377"/>
            <a:ext cx="4292300" cy="50505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75747A94-18CE-4DED-9AB2-7F0203751A12}" type="slidenum">
              <a:rPr lang="en-IN" smtClean="0"/>
              <a:pPr/>
              <a:t>‹#›</a:t>
            </a:fld>
            <a:endParaRPr lang="en-IN"/>
          </a:p>
        </p:txBody>
      </p:sp>
    </p:spTree>
    <p:extLst>
      <p:ext uri="{BB962C8B-B14F-4D97-AF65-F5344CB8AC3E}">
        <p14:creationId xmlns:p14="http://schemas.microsoft.com/office/powerpoint/2010/main" xmlns="" val="567242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75747A94-18CE-4DED-9AB2-7F0203751A12}" type="slidenum">
              <a:rPr lang="en-IN" smtClean="0"/>
              <a:pPr/>
              <a:t>‹#›</a:t>
            </a:fld>
            <a:endParaRPr lang="en-IN"/>
          </a:p>
        </p:txBody>
      </p:sp>
    </p:spTree>
    <p:extLst>
      <p:ext uri="{BB962C8B-B14F-4D97-AF65-F5344CB8AC3E}">
        <p14:creationId xmlns:p14="http://schemas.microsoft.com/office/powerpoint/2010/main" xmlns="" val="1931379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407291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275" y="268308"/>
            <a:ext cx="8369450" cy="71063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87275" y="1169409"/>
            <a:ext cx="8369450" cy="49086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7777779" y="6277237"/>
            <a:ext cx="978946" cy="365125"/>
          </a:xfrm>
          <a:prstGeom prst="rect">
            <a:avLst/>
          </a:prstGeom>
        </p:spPr>
        <p:txBody>
          <a:bodyPr vert="horz" lIns="91440" tIns="45720" rIns="91440" bIns="45720" rtlCol="0" anchor="ctr"/>
          <a:lstStyle>
            <a:lvl1pPr algn="r">
              <a:defRPr sz="1200" b="1">
                <a:solidFill>
                  <a:schemeClr val="tx1">
                    <a:tint val="75000"/>
                  </a:schemeClr>
                </a:solidFill>
                <a:latin typeface="Helvetica LT Std Cond" panose="020B0506020202030204" pitchFamily="34" charset="0"/>
              </a:defRPr>
            </a:lvl1pPr>
          </a:lstStyle>
          <a:p>
            <a:fld id="{75747A94-18CE-4DED-9AB2-7F0203751A12}" type="slidenum">
              <a:rPr lang="en-IN" smtClean="0"/>
              <a:pPr/>
              <a:t>‹#›</a:t>
            </a:fld>
            <a:endParaRPr lang="en-IN"/>
          </a:p>
        </p:txBody>
      </p:sp>
    </p:spTree>
    <p:extLst>
      <p:ext uri="{BB962C8B-B14F-4D97-AF65-F5344CB8AC3E}">
        <p14:creationId xmlns:p14="http://schemas.microsoft.com/office/powerpoint/2010/main" xmlns="" val="3620240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Lst>
  <p:hf hdr="0" ftr="0" dt="0"/>
  <p:txStyles>
    <p:titleStyle>
      <a:lvl1pPr algn="l" defTabSz="914400" rtl="0" eaLnBrk="1" latinLnBrk="0" hangingPunct="1">
        <a:lnSpc>
          <a:spcPct val="90000"/>
        </a:lnSpc>
        <a:spcBef>
          <a:spcPct val="0"/>
        </a:spcBef>
        <a:buNone/>
        <a:defRPr sz="4400" b="1" kern="1200">
          <a:solidFill>
            <a:schemeClr val="tx1"/>
          </a:solidFill>
          <a:latin typeface="Helvetica LT Std Cond" panose="020B050602020203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LT Std Cond" panose="020B05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LT Std Cond" panose="020B05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LT Std Cond" panose="020B05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LT Std Cond" panose="020B05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LT Std Cond" panose="020B05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409251" y="3341288"/>
            <a:ext cx="6347011" cy="1720570"/>
          </a:xfrm>
        </p:spPr>
        <p:txBody>
          <a:bodyPr/>
          <a:lstStyle/>
          <a:p>
            <a:endParaRPr lang="en-IN" i="1" dirty="0">
              <a:latin typeface="Book Antiqua" panose="02040602050305030304" pitchFamily="18" charset="0"/>
            </a:endParaRPr>
          </a:p>
        </p:txBody>
      </p:sp>
      <p:sp>
        <p:nvSpPr>
          <p:cNvPr id="5" name="Title 4"/>
          <p:cNvSpPr>
            <a:spLocks noGrp="1"/>
          </p:cNvSpPr>
          <p:nvPr>
            <p:ph type="ctrTitle"/>
          </p:nvPr>
        </p:nvSpPr>
        <p:spPr>
          <a:xfrm>
            <a:off x="430306" y="1186544"/>
            <a:ext cx="8304903" cy="1642718"/>
          </a:xfrm>
        </p:spPr>
        <p:txBody>
          <a:bodyPr/>
          <a:lstStyle/>
          <a:p>
            <a:r>
              <a:rPr lang="en-US" sz="4000" dirty="0" smtClean="0"/>
              <a:t>CA 7503</a:t>
            </a:r>
            <a:br>
              <a:rPr lang="en-US" sz="4000" dirty="0" smtClean="0"/>
            </a:br>
            <a:r>
              <a:rPr lang="en-US" sz="4000" dirty="0" smtClean="0"/>
              <a:t>Software Testing</a:t>
            </a:r>
            <a:endParaRPr lang="en-IN" sz="4000" dirty="0"/>
          </a:p>
        </p:txBody>
      </p:sp>
    </p:spTree>
    <p:extLst>
      <p:ext uri="{BB962C8B-B14F-4D97-AF65-F5344CB8AC3E}">
        <p14:creationId xmlns:p14="http://schemas.microsoft.com/office/powerpoint/2010/main" xmlns="" val="3714593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en-US" altLang="en-US" dirty="0"/>
              <a:t>Why do Bugs Occur?</a:t>
            </a:r>
          </a:p>
        </p:txBody>
      </p:sp>
      <p:pic>
        <p:nvPicPr>
          <p:cNvPr id="387076"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430235" y="2542760"/>
            <a:ext cx="4283529" cy="39015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533399" y="1186543"/>
            <a:ext cx="8077200" cy="1697068"/>
          </a:xfrm>
          <a:prstGeom prst="rect">
            <a:avLst/>
          </a:prstGeom>
          <a:noFill/>
        </p:spPr>
        <p:txBody>
          <a:bodyPr wrap="square" rtlCol="0">
            <a:spAutoFit/>
          </a:bodyPr>
          <a:lstStyle/>
          <a:p>
            <a:pPr algn="just">
              <a:lnSpc>
                <a:spcPct val="150000"/>
              </a:lnSpc>
            </a:pPr>
            <a:r>
              <a:rPr lang="en-US" sz="2400" dirty="0" smtClean="0">
                <a:latin typeface="Helvetica LT Std Cond" panose="020B0506020202030204" pitchFamily="34" charset="0"/>
              </a:rPr>
              <a:t>Bugs are caused for numerous reasons, but in this sample project analysis, the main cause can be traced to the specification. </a:t>
            </a:r>
            <a:endParaRPr lang="en-IN" sz="2400" dirty="0">
              <a:latin typeface="Helvetica LT Std Cond" panose="020B0506020202030204" pitchFamily="34" charset="0"/>
            </a:endParaRPr>
          </a:p>
        </p:txBody>
      </p:sp>
      <p:sp>
        <p:nvSpPr>
          <p:cNvPr id="3" name="Slide Number Placeholder 2"/>
          <p:cNvSpPr>
            <a:spLocks noGrp="1"/>
          </p:cNvSpPr>
          <p:nvPr>
            <p:ph type="sldNum" sz="quarter" idx="12"/>
          </p:nvPr>
        </p:nvSpPr>
        <p:spPr/>
        <p:txBody>
          <a:bodyPr/>
          <a:lstStyle/>
          <a:p>
            <a:fld id="{75747A94-18CE-4DED-9AB2-7F0203751A12}" type="slidenum">
              <a:rPr lang="en-IN" smtClean="0"/>
              <a:pPr/>
              <a:t>10</a:t>
            </a:fld>
            <a:endParaRPr lang="en-IN"/>
          </a:p>
        </p:txBody>
      </p:sp>
    </p:spTree>
    <p:extLst>
      <p:ext uri="{BB962C8B-B14F-4D97-AF65-F5344CB8AC3E}">
        <p14:creationId xmlns:p14="http://schemas.microsoft.com/office/powerpoint/2010/main" xmlns="" val="429075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a:xfrm>
            <a:off x="228600" y="228600"/>
            <a:ext cx="8534400" cy="914400"/>
          </a:xfrm>
        </p:spPr>
        <p:txBody>
          <a:bodyPr>
            <a:normAutofit fontScale="90000"/>
          </a:bodyPr>
          <a:lstStyle/>
          <a:p>
            <a:r>
              <a:rPr lang="en-US" altLang="en-US" sz="4000"/>
              <a:t>Symptoms and Root Causes of Bugs</a:t>
            </a:r>
          </a:p>
        </p:txBody>
      </p:sp>
      <p:sp>
        <p:nvSpPr>
          <p:cNvPr id="374787" name="Rectangle 3"/>
          <p:cNvSpPr>
            <a:spLocks noGrp="1" noChangeArrowheads="1"/>
          </p:cNvSpPr>
          <p:nvPr>
            <p:ph type="body" idx="1"/>
          </p:nvPr>
        </p:nvSpPr>
        <p:spPr>
          <a:xfrm>
            <a:off x="457200" y="1469572"/>
            <a:ext cx="8077200" cy="5029200"/>
          </a:xfrm>
        </p:spPr>
        <p:txBody>
          <a:bodyPr>
            <a:normAutofit fontScale="62500" lnSpcReduction="20000"/>
          </a:bodyPr>
          <a:lstStyle/>
          <a:p>
            <a:pPr algn="just">
              <a:lnSpc>
                <a:spcPct val="160000"/>
              </a:lnSpc>
            </a:pPr>
            <a:r>
              <a:rPr lang="en-US" altLang="en-US" sz="2800" dirty="0"/>
              <a:t>Inaccurate understanding of end user needs</a:t>
            </a:r>
          </a:p>
          <a:p>
            <a:pPr algn="just">
              <a:lnSpc>
                <a:spcPct val="160000"/>
              </a:lnSpc>
            </a:pPr>
            <a:r>
              <a:rPr lang="en-US" altLang="en-US" sz="2800" dirty="0"/>
              <a:t>Inability to deal with changing requirements</a:t>
            </a:r>
          </a:p>
          <a:p>
            <a:pPr algn="just">
              <a:lnSpc>
                <a:spcPct val="160000"/>
              </a:lnSpc>
            </a:pPr>
            <a:r>
              <a:rPr lang="en-US" altLang="en-US" sz="2800" dirty="0"/>
              <a:t>Modules that don’t fit together</a:t>
            </a:r>
          </a:p>
          <a:p>
            <a:pPr algn="just">
              <a:lnSpc>
                <a:spcPct val="160000"/>
              </a:lnSpc>
            </a:pPr>
            <a:r>
              <a:rPr lang="en-US" altLang="en-US" sz="2800" dirty="0"/>
              <a:t>Software that is hard to maintain or extend</a:t>
            </a:r>
          </a:p>
          <a:p>
            <a:pPr algn="just">
              <a:lnSpc>
                <a:spcPct val="160000"/>
              </a:lnSpc>
            </a:pPr>
            <a:r>
              <a:rPr lang="en-US" altLang="en-US" sz="2800" dirty="0"/>
              <a:t>Late discovery of serious project flows</a:t>
            </a:r>
          </a:p>
          <a:p>
            <a:pPr algn="just">
              <a:lnSpc>
                <a:spcPct val="160000"/>
              </a:lnSpc>
            </a:pPr>
            <a:r>
              <a:rPr lang="en-US" altLang="en-US" sz="2800" dirty="0"/>
              <a:t>Poor software quality</a:t>
            </a:r>
          </a:p>
          <a:p>
            <a:pPr algn="just">
              <a:lnSpc>
                <a:spcPct val="160000"/>
              </a:lnSpc>
            </a:pPr>
            <a:r>
              <a:rPr lang="en-US" altLang="en-US" sz="2800" dirty="0"/>
              <a:t>Unacceptable software performance</a:t>
            </a:r>
          </a:p>
          <a:p>
            <a:pPr algn="just">
              <a:lnSpc>
                <a:spcPct val="160000"/>
              </a:lnSpc>
            </a:pPr>
            <a:r>
              <a:rPr lang="en-US" altLang="en-US" sz="2800" dirty="0"/>
              <a:t>Team members in each other’s way, making it impossible to reconstruct who changed what, when, </a:t>
            </a:r>
            <a:r>
              <a:rPr lang="en-US" altLang="en-US" sz="2800" dirty="0" smtClean="0"/>
              <a:t>where </a:t>
            </a:r>
            <a:r>
              <a:rPr lang="en-US" altLang="en-US" sz="2800" dirty="0"/>
              <a:t>and why</a:t>
            </a:r>
          </a:p>
          <a:p>
            <a:pPr algn="just">
              <a:lnSpc>
                <a:spcPct val="160000"/>
              </a:lnSpc>
            </a:pPr>
            <a:r>
              <a:rPr lang="en-US" altLang="en-US" sz="2800" dirty="0"/>
              <a:t>An untrustworthy build-and-release process</a:t>
            </a:r>
          </a:p>
        </p:txBody>
      </p:sp>
      <p:sp>
        <p:nvSpPr>
          <p:cNvPr id="2" name="Slide Number Placeholder 1"/>
          <p:cNvSpPr>
            <a:spLocks noGrp="1"/>
          </p:cNvSpPr>
          <p:nvPr>
            <p:ph type="sldNum" sz="quarter" idx="12"/>
          </p:nvPr>
        </p:nvSpPr>
        <p:spPr/>
        <p:txBody>
          <a:bodyPr/>
          <a:lstStyle/>
          <a:p>
            <a:fld id="{75747A94-18CE-4DED-9AB2-7F0203751A12}" type="slidenum">
              <a:rPr lang="en-IN" smtClean="0"/>
              <a:pPr/>
              <a:t>11</a:t>
            </a:fld>
            <a:endParaRPr lang="en-IN"/>
          </a:p>
        </p:txBody>
      </p:sp>
    </p:spTree>
    <p:extLst>
      <p:ext uri="{BB962C8B-B14F-4D97-AF65-F5344CB8AC3E}">
        <p14:creationId xmlns:p14="http://schemas.microsoft.com/office/powerpoint/2010/main" xmlns="" val="253972274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normAutofit fontScale="90000"/>
          </a:bodyPr>
          <a:lstStyle/>
          <a:p>
            <a:r>
              <a:rPr lang="en-US" altLang="en-US"/>
              <a:t>Root Causes of Project Failures</a:t>
            </a:r>
          </a:p>
        </p:txBody>
      </p:sp>
      <p:sp>
        <p:nvSpPr>
          <p:cNvPr id="376835" name="Rectangle 3"/>
          <p:cNvSpPr>
            <a:spLocks noGrp="1" noChangeArrowheads="1"/>
          </p:cNvSpPr>
          <p:nvPr>
            <p:ph type="body" idx="1"/>
          </p:nvPr>
        </p:nvSpPr>
        <p:spPr>
          <a:xfrm>
            <a:off x="685800" y="1143000"/>
            <a:ext cx="8229600" cy="5410200"/>
          </a:xfrm>
        </p:spPr>
        <p:txBody>
          <a:bodyPr>
            <a:normAutofit fontScale="62500" lnSpcReduction="20000"/>
          </a:bodyPr>
          <a:lstStyle/>
          <a:p>
            <a:pPr>
              <a:lnSpc>
                <a:spcPct val="160000"/>
              </a:lnSpc>
            </a:pPr>
            <a:r>
              <a:rPr lang="en-US" altLang="en-US" sz="2800" dirty="0"/>
              <a:t>Ad hoc requirement management</a:t>
            </a:r>
          </a:p>
          <a:p>
            <a:pPr>
              <a:lnSpc>
                <a:spcPct val="160000"/>
              </a:lnSpc>
            </a:pPr>
            <a:r>
              <a:rPr lang="en-US" altLang="en-US" sz="2800" dirty="0"/>
              <a:t>Ambiguous and imprecise communication</a:t>
            </a:r>
          </a:p>
          <a:p>
            <a:pPr>
              <a:lnSpc>
                <a:spcPct val="160000"/>
              </a:lnSpc>
            </a:pPr>
            <a:r>
              <a:rPr lang="en-US" altLang="en-US" sz="2800" dirty="0" smtClean="0"/>
              <a:t>Brittle (Fragile) </a:t>
            </a:r>
            <a:r>
              <a:rPr lang="en-US" altLang="en-US" sz="2800" dirty="0"/>
              <a:t>architectures</a:t>
            </a:r>
          </a:p>
          <a:p>
            <a:pPr>
              <a:lnSpc>
                <a:spcPct val="160000"/>
              </a:lnSpc>
            </a:pPr>
            <a:r>
              <a:rPr lang="en-US" altLang="en-US" sz="2800" dirty="0"/>
              <a:t>Overwhelming complexity</a:t>
            </a:r>
          </a:p>
          <a:p>
            <a:pPr>
              <a:lnSpc>
                <a:spcPct val="160000"/>
              </a:lnSpc>
            </a:pPr>
            <a:r>
              <a:rPr lang="en-US" altLang="en-US" sz="2800" dirty="0"/>
              <a:t>Undetected inconsistencies in requirement, design, and implementation</a:t>
            </a:r>
          </a:p>
          <a:p>
            <a:pPr>
              <a:lnSpc>
                <a:spcPct val="160000"/>
              </a:lnSpc>
            </a:pPr>
            <a:r>
              <a:rPr lang="en-US" altLang="en-US" sz="2800" dirty="0"/>
              <a:t>Insufficient testing</a:t>
            </a:r>
          </a:p>
          <a:p>
            <a:pPr>
              <a:lnSpc>
                <a:spcPct val="160000"/>
              </a:lnSpc>
            </a:pPr>
            <a:r>
              <a:rPr lang="en-US" altLang="en-US" sz="2800" dirty="0"/>
              <a:t>Subjective assessment of project status</a:t>
            </a:r>
          </a:p>
          <a:p>
            <a:pPr>
              <a:lnSpc>
                <a:spcPct val="160000"/>
              </a:lnSpc>
            </a:pPr>
            <a:r>
              <a:rPr lang="en-US" altLang="en-US" sz="2800" dirty="0"/>
              <a:t>Failure to attack risk</a:t>
            </a:r>
          </a:p>
          <a:p>
            <a:pPr>
              <a:lnSpc>
                <a:spcPct val="160000"/>
              </a:lnSpc>
            </a:pPr>
            <a:r>
              <a:rPr lang="en-US" altLang="en-US" sz="2800" dirty="0"/>
              <a:t>Uncontrolled change propagation</a:t>
            </a:r>
          </a:p>
          <a:p>
            <a:pPr>
              <a:lnSpc>
                <a:spcPct val="160000"/>
              </a:lnSpc>
            </a:pPr>
            <a:r>
              <a:rPr lang="en-US" altLang="en-US" sz="2800" dirty="0"/>
              <a:t>Insufficient automation</a:t>
            </a:r>
          </a:p>
        </p:txBody>
      </p:sp>
      <p:sp>
        <p:nvSpPr>
          <p:cNvPr id="2" name="Slide Number Placeholder 1"/>
          <p:cNvSpPr>
            <a:spLocks noGrp="1"/>
          </p:cNvSpPr>
          <p:nvPr>
            <p:ph type="sldNum" sz="quarter" idx="12"/>
          </p:nvPr>
        </p:nvSpPr>
        <p:spPr/>
        <p:txBody>
          <a:bodyPr/>
          <a:lstStyle/>
          <a:p>
            <a:fld id="{75747A94-18CE-4DED-9AB2-7F0203751A12}" type="slidenum">
              <a:rPr lang="en-IN" smtClean="0"/>
              <a:pPr/>
              <a:t>12</a:t>
            </a:fld>
            <a:endParaRPr lang="en-IN"/>
          </a:p>
        </p:txBody>
      </p:sp>
    </p:spTree>
    <p:extLst>
      <p:ext uri="{BB962C8B-B14F-4D97-AF65-F5344CB8AC3E}">
        <p14:creationId xmlns:p14="http://schemas.microsoft.com/office/powerpoint/2010/main" xmlns="" val="45724176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ltLang="en-US"/>
              <a:t>The Cost of Bugs</a:t>
            </a:r>
          </a:p>
        </p:txBody>
      </p:sp>
      <p:sp>
        <p:nvSpPr>
          <p:cNvPr id="389125" name="Text Box 5"/>
          <p:cNvSpPr txBox="1">
            <a:spLocks noChangeArrowheads="1"/>
          </p:cNvSpPr>
          <p:nvPr/>
        </p:nvSpPr>
        <p:spPr bwMode="auto">
          <a:xfrm>
            <a:off x="3160523" y="6288607"/>
            <a:ext cx="348698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en-US" b="1" dirty="0">
                <a:solidFill>
                  <a:srgbClr val="C00000"/>
                </a:solidFill>
                <a:latin typeface="Helvetica LT Std Cond" panose="020B0506020202030204" pitchFamily="34" charset="0"/>
              </a:rPr>
              <a:t>Remember Disney’s Lion King CD! </a:t>
            </a:r>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47056" y="1226099"/>
            <a:ext cx="7434943" cy="4912936"/>
          </a:xfrm>
          <a:prstGeom prst="rect">
            <a:avLst/>
          </a:prstGeom>
        </p:spPr>
      </p:pic>
      <p:sp>
        <p:nvSpPr>
          <p:cNvPr id="3" name="Rectangle 2"/>
          <p:cNvSpPr/>
          <p:nvPr/>
        </p:nvSpPr>
        <p:spPr>
          <a:xfrm>
            <a:off x="7162800" y="5812971"/>
            <a:ext cx="1219199" cy="294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p:txBody>
          <a:bodyPr/>
          <a:lstStyle/>
          <a:p>
            <a:fld id="{75747A94-18CE-4DED-9AB2-7F0203751A12}" type="slidenum">
              <a:rPr lang="en-IN" smtClean="0"/>
              <a:pPr/>
              <a:t>13</a:t>
            </a:fld>
            <a:endParaRPr lang="en-IN"/>
          </a:p>
        </p:txBody>
      </p:sp>
    </p:spTree>
    <p:extLst>
      <p:ext uri="{BB962C8B-B14F-4D97-AF65-F5344CB8AC3E}">
        <p14:creationId xmlns:p14="http://schemas.microsoft.com/office/powerpoint/2010/main" xmlns="" val="2539534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normAutofit fontScale="90000"/>
          </a:bodyPr>
          <a:lstStyle/>
          <a:p>
            <a:r>
              <a:rPr lang="en-US" altLang="en-US"/>
              <a:t>What does a Software Tester Do?</a:t>
            </a:r>
          </a:p>
        </p:txBody>
      </p:sp>
      <p:sp>
        <p:nvSpPr>
          <p:cNvPr id="391171" name="Rectangle 3"/>
          <p:cNvSpPr>
            <a:spLocks noGrp="1" noChangeArrowheads="1"/>
          </p:cNvSpPr>
          <p:nvPr>
            <p:ph type="body" idx="1"/>
          </p:nvPr>
        </p:nvSpPr>
        <p:spPr/>
        <p:txBody>
          <a:bodyPr/>
          <a:lstStyle/>
          <a:p>
            <a:pPr>
              <a:lnSpc>
                <a:spcPct val="150000"/>
              </a:lnSpc>
            </a:pPr>
            <a:r>
              <a:rPr lang="en-US" altLang="en-US" dirty="0"/>
              <a:t>The goal of a software tester is to</a:t>
            </a:r>
          </a:p>
          <a:p>
            <a:pPr lvl="1">
              <a:lnSpc>
                <a:spcPct val="150000"/>
              </a:lnSpc>
            </a:pPr>
            <a:r>
              <a:rPr lang="en-US" altLang="en-US" dirty="0"/>
              <a:t>find bugs</a:t>
            </a:r>
          </a:p>
          <a:p>
            <a:pPr lvl="1">
              <a:lnSpc>
                <a:spcPct val="150000"/>
              </a:lnSpc>
            </a:pPr>
            <a:r>
              <a:rPr lang="en-US" altLang="en-US" dirty="0"/>
              <a:t>find bugs and find them as early as possible </a:t>
            </a:r>
          </a:p>
          <a:p>
            <a:pPr lvl="1">
              <a:lnSpc>
                <a:spcPct val="150000"/>
              </a:lnSpc>
            </a:pPr>
            <a:r>
              <a:rPr lang="en-US" altLang="en-US" dirty="0"/>
              <a:t>find bugs, find them as early as possible, and make sure they get fixed</a:t>
            </a:r>
          </a:p>
        </p:txBody>
      </p:sp>
      <p:sp>
        <p:nvSpPr>
          <p:cNvPr id="2" name="Slide Number Placeholder 1"/>
          <p:cNvSpPr>
            <a:spLocks noGrp="1"/>
          </p:cNvSpPr>
          <p:nvPr>
            <p:ph type="sldNum" sz="quarter" idx="12"/>
          </p:nvPr>
        </p:nvSpPr>
        <p:spPr/>
        <p:txBody>
          <a:bodyPr/>
          <a:lstStyle/>
          <a:p>
            <a:fld id="{75747A94-18CE-4DED-9AB2-7F0203751A12}" type="slidenum">
              <a:rPr lang="en-IN" smtClean="0"/>
              <a:pPr/>
              <a:t>14</a:t>
            </a:fld>
            <a:endParaRPr lang="en-IN"/>
          </a:p>
        </p:txBody>
      </p:sp>
    </p:spTree>
    <p:extLst>
      <p:ext uri="{BB962C8B-B14F-4D97-AF65-F5344CB8AC3E}">
        <p14:creationId xmlns:p14="http://schemas.microsoft.com/office/powerpoint/2010/main" xmlns="" val="1657897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391171">
                                            <p:txEl>
                                              <p:pRg st="2" end="2"/>
                                            </p:txEl>
                                          </p:spTgt>
                                        </p:tgtEl>
                                        <p:attrNameLst>
                                          <p:attrName>style.visibility</p:attrName>
                                        </p:attrNameLst>
                                      </p:cBhvr>
                                      <p:to>
                                        <p:strVal val="visible"/>
                                      </p:to>
                                    </p:set>
                                    <p:anim to="" calcmode="lin" valueType="num">
                                      <p:cBhvr>
                                        <p:cTn id="7" dur="1" fill="hold"/>
                                        <p:tgtEl>
                                          <p:spTgt spid="391171">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391171">
                                            <p:txEl>
                                              <p:pRg st="3" end="3"/>
                                            </p:txEl>
                                          </p:spTgt>
                                        </p:tgtEl>
                                        <p:attrNameLst>
                                          <p:attrName>style.visibility</p:attrName>
                                        </p:attrNameLst>
                                      </p:cBhvr>
                                      <p:to>
                                        <p:strVal val="visible"/>
                                      </p:to>
                                    </p:set>
                                    <p:anim to="" calcmode="lin" valueType="num">
                                      <p:cBhvr>
                                        <p:cTn id="12" dur="1" fill="hold"/>
                                        <p:tgtEl>
                                          <p:spTgt spid="391171">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533400" y="228600"/>
            <a:ext cx="8077200" cy="914400"/>
          </a:xfrm>
        </p:spPr>
        <p:txBody>
          <a:bodyPr>
            <a:normAutofit fontScale="90000"/>
          </a:bodyPr>
          <a:lstStyle/>
          <a:p>
            <a:r>
              <a:rPr lang="en-US" altLang="en-US" sz="4000"/>
              <a:t>What Makes a Good Software Tester? </a:t>
            </a:r>
          </a:p>
        </p:txBody>
      </p:sp>
      <p:sp>
        <p:nvSpPr>
          <p:cNvPr id="392195" name="Rectangle 3"/>
          <p:cNvSpPr>
            <a:spLocks noGrp="1" noChangeArrowheads="1"/>
          </p:cNvSpPr>
          <p:nvPr>
            <p:ph type="body" idx="1"/>
          </p:nvPr>
        </p:nvSpPr>
        <p:spPr>
          <a:xfrm>
            <a:off x="685800" y="1447799"/>
            <a:ext cx="7772400" cy="4985657"/>
          </a:xfrm>
        </p:spPr>
        <p:txBody>
          <a:bodyPr>
            <a:normAutofit fontScale="85000" lnSpcReduction="20000"/>
          </a:bodyPr>
          <a:lstStyle/>
          <a:p>
            <a:pPr>
              <a:lnSpc>
                <a:spcPct val="150000"/>
              </a:lnSpc>
            </a:pPr>
            <a:r>
              <a:rPr lang="en-US" altLang="en-US" sz="2800" dirty="0"/>
              <a:t>They are explorers.</a:t>
            </a:r>
          </a:p>
          <a:p>
            <a:pPr>
              <a:lnSpc>
                <a:spcPct val="150000"/>
              </a:lnSpc>
            </a:pPr>
            <a:r>
              <a:rPr lang="en-US" altLang="en-US" sz="2800" dirty="0"/>
              <a:t>They are troubleshooters. They love puzzles.</a:t>
            </a:r>
          </a:p>
          <a:p>
            <a:pPr>
              <a:lnSpc>
                <a:spcPct val="150000"/>
              </a:lnSpc>
            </a:pPr>
            <a:r>
              <a:rPr lang="en-US" altLang="en-US" sz="2800" dirty="0"/>
              <a:t>They are relentless. Software testers keep trying. </a:t>
            </a:r>
          </a:p>
          <a:p>
            <a:pPr>
              <a:lnSpc>
                <a:spcPct val="150000"/>
              </a:lnSpc>
            </a:pPr>
            <a:r>
              <a:rPr lang="en-US" altLang="en-US" sz="2800" dirty="0"/>
              <a:t>They are creative.</a:t>
            </a:r>
          </a:p>
          <a:p>
            <a:pPr>
              <a:lnSpc>
                <a:spcPct val="150000"/>
              </a:lnSpc>
            </a:pPr>
            <a:r>
              <a:rPr lang="en-US" altLang="en-US" sz="2800" dirty="0"/>
              <a:t>They are (mellowed) perfectionists. </a:t>
            </a:r>
          </a:p>
          <a:p>
            <a:pPr>
              <a:lnSpc>
                <a:spcPct val="150000"/>
              </a:lnSpc>
            </a:pPr>
            <a:r>
              <a:rPr lang="en-US" altLang="en-US" sz="2800" dirty="0"/>
              <a:t>They exercise good judgment. </a:t>
            </a:r>
          </a:p>
          <a:p>
            <a:pPr>
              <a:lnSpc>
                <a:spcPct val="150000"/>
              </a:lnSpc>
            </a:pPr>
            <a:r>
              <a:rPr lang="en-US" altLang="en-US" sz="2800" dirty="0"/>
              <a:t>They are tactful and diplomatic. </a:t>
            </a:r>
          </a:p>
          <a:p>
            <a:pPr>
              <a:lnSpc>
                <a:spcPct val="150000"/>
              </a:lnSpc>
            </a:pPr>
            <a:r>
              <a:rPr lang="en-US" altLang="en-US" sz="2800" dirty="0"/>
              <a:t>They are </a:t>
            </a:r>
            <a:r>
              <a:rPr lang="en-US" altLang="en-US" sz="2800" dirty="0" smtClean="0"/>
              <a:t>convincing. </a:t>
            </a:r>
            <a:endParaRPr lang="en-US" altLang="en-US" sz="2800" dirty="0"/>
          </a:p>
        </p:txBody>
      </p:sp>
      <p:sp>
        <p:nvSpPr>
          <p:cNvPr id="392196" name="Text Box 4"/>
          <p:cNvSpPr txBox="1">
            <a:spLocks noChangeArrowheads="1"/>
          </p:cNvSpPr>
          <p:nvPr/>
        </p:nvSpPr>
        <p:spPr bwMode="auto">
          <a:xfrm>
            <a:off x="2487582" y="6215035"/>
            <a:ext cx="416883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n-US" altLang="en-US" sz="2800" b="1" dirty="0">
                <a:solidFill>
                  <a:srgbClr val="C00000"/>
                </a:solidFill>
                <a:latin typeface="Helvetica LT Std Cond" panose="020B0506020202030204" pitchFamily="34" charset="0"/>
              </a:rPr>
              <a:t>Software Testing is </a:t>
            </a:r>
            <a:r>
              <a:rPr lang="en-US" altLang="en-US" sz="2800" b="1" dirty="0" smtClean="0">
                <a:solidFill>
                  <a:srgbClr val="C00000"/>
                </a:solidFill>
                <a:latin typeface="Helvetica LT Std Cond" panose="020B0506020202030204" pitchFamily="34" charset="0"/>
              </a:rPr>
              <a:t>Fun </a:t>
            </a:r>
            <a:r>
              <a:rPr lang="en-US" altLang="en-US" sz="2800" b="1" dirty="0" smtClean="0">
                <a:solidFill>
                  <a:srgbClr val="C00000"/>
                </a:solidFill>
                <a:latin typeface="Helvetica LT Std Cond" panose="020B0506020202030204" pitchFamily="34" charset="0"/>
                <a:sym typeface="Wingdings" panose="05000000000000000000" pitchFamily="2" charset="2"/>
              </a:rPr>
              <a:t> </a:t>
            </a:r>
            <a:r>
              <a:rPr lang="en-US" altLang="en-US" sz="2800" b="1" dirty="0" smtClean="0">
                <a:solidFill>
                  <a:srgbClr val="C00000"/>
                </a:solidFill>
                <a:latin typeface="Helvetica LT Std Cond" panose="020B0506020202030204" pitchFamily="34" charset="0"/>
              </a:rPr>
              <a:t> </a:t>
            </a:r>
            <a:endParaRPr lang="en-US" altLang="en-US" sz="2800" b="1" dirty="0">
              <a:solidFill>
                <a:srgbClr val="C00000"/>
              </a:solidFill>
              <a:latin typeface="Helvetica LT Std Cond" panose="020B0506020202030204" pitchFamily="34" charset="0"/>
            </a:endParaRPr>
          </a:p>
        </p:txBody>
      </p:sp>
      <p:sp>
        <p:nvSpPr>
          <p:cNvPr id="2" name="Slide Number Placeholder 1"/>
          <p:cNvSpPr>
            <a:spLocks noGrp="1"/>
          </p:cNvSpPr>
          <p:nvPr>
            <p:ph type="sldNum" sz="quarter" idx="12"/>
          </p:nvPr>
        </p:nvSpPr>
        <p:spPr/>
        <p:txBody>
          <a:bodyPr/>
          <a:lstStyle/>
          <a:p>
            <a:fld id="{75747A94-18CE-4DED-9AB2-7F0203751A12}" type="slidenum">
              <a:rPr lang="en-IN" smtClean="0"/>
              <a:pPr/>
              <a:t>15</a:t>
            </a:fld>
            <a:endParaRPr lang="en-IN"/>
          </a:p>
        </p:txBody>
      </p:sp>
    </p:spTree>
    <p:extLst>
      <p:ext uri="{BB962C8B-B14F-4D97-AF65-F5344CB8AC3E}">
        <p14:creationId xmlns:p14="http://schemas.microsoft.com/office/powerpoint/2010/main" xmlns="" val="661990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92196"/>
                                        </p:tgtEl>
                                        <p:attrNameLst>
                                          <p:attrName>style.visibility</p:attrName>
                                        </p:attrNameLst>
                                      </p:cBhvr>
                                      <p:to>
                                        <p:strVal val="visible"/>
                                      </p:to>
                                    </p:set>
                                    <p:anim to="" calcmode="lin" valueType="num">
                                      <p:cBhvr>
                                        <p:cTn id="7" dur="1" fill="hold"/>
                                        <p:tgtEl>
                                          <p:spTgt spid="39219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Software Testing?</a:t>
            </a:r>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b="1" dirty="0"/>
              <a:t>Software testing</a:t>
            </a:r>
            <a:r>
              <a:rPr lang="en-US" dirty="0"/>
              <a:t> is a process of executing a program or application with the intent of finding the </a:t>
            </a:r>
            <a:r>
              <a:rPr lang="en-US" b="1" dirty="0"/>
              <a:t>software</a:t>
            </a:r>
            <a:r>
              <a:rPr lang="en-US" dirty="0"/>
              <a:t> </a:t>
            </a:r>
            <a:r>
              <a:rPr lang="en-US" dirty="0" smtClean="0"/>
              <a:t>bugs.</a:t>
            </a:r>
          </a:p>
          <a:p>
            <a:pPr algn="just">
              <a:lnSpc>
                <a:spcPct val="150000"/>
              </a:lnSpc>
            </a:pPr>
            <a:r>
              <a:rPr lang="en-US" dirty="0" smtClean="0"/>
              <a:t>It </a:t>
            </a:r>
            <a:r>
              <a:rPr lang="en-US" dirty="0"/>
              <a:t>can also be stated as the process of </a:t>
            </a:r>
            <a:r>
              <a:rPr lang="en-US" b="1" dirty="0">
                <a:solidFill>
                  <a:srgbClr val="7030A0"/>
                </a:solidFill>
              </a:rPr>
              <a:t>validating</a:t>
            </a:r>
            <a:r>
              <a:rPr lang="en-US" dirty="0"/>
              <a:t> and </a:t>
            </a:r>
            <a:r>
              <a:rPr lang="en-US" b="1" dirty="0">
                <a:solidFill>
                  <a:srgbClr val="53831D"/>
                </a:solidFill>
              </a:rPr>
              <a:t>verifying</a:t>
            </a:r>
            <a:r>
              <a:rPr lang="en-US" dirty="0"/>
              <a:t> that </a:t>
            </a:r>
            <a:r>
              <a:rPr lang="en-US" dirty="0" smtClean="0"/>
              <a:t>a </a:t>
            </a:r>
            <a:r>
              <a:rPr lang="en-US" b="1" dirty="0" smtClean="0"/>
              <a:t>software</a:t>
            </a:r>
            <a:r>
              <a:rPr lang="en-US" dirty="0"/>
              <a:t> program or application or product: Meets the </a:t>
            </a:r>
            <a:r>
              <a:rPr lang="en-US" b="1" dirty="0">
                <a:solidFill>
                  <a:srgbClr val="AF2E0F"/>
                </a:solidFill>
              </a:rPr>
              <a:t>business and technical requirements </a:t>
            </a:r>
            <a:r>
              <a:rPr lang="en-US" dirty="0"/>
              <a:t>that guided it's design and development.</a:t>
            </a: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16</a:t>
            </a:fld>
            <a:endParaRPr lang="en-IN"/>
          </a:p>
        </p:txBody>
      </p:sp>
    </p:spTree>
    <p:extLst>
      <p:ext uri="{BB962C8B-B14F-4D97-AF65-F5344CB8AC3E}">
        <p14:creationId xmlns:p14="http://schemas.microsoft.com/office/powerpoint/2010/main" xmlns="" val="2676269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Software Testing?</a:t>
            </a:r>
            <a:endParaRPr lang="en-IN" dirty="0"/>
          </a:p>
        </p:txBody>
      </p:sp>
      <p:sp>
        <p:nvSpPr>
          <p:cNvPr id="3" name="Content Placeholder 2"/>
          <p:cNvSpPr>
            <a:spLocks noGrp="1"/>
          </p:cNvSpPr>
          <p:nvPr>
            <p:ph idx="1"/>
          </p:nvPr>
        </p:nvSpPr>
        <p:spPr/>
        <p:txBody>
          <a:bodyPr/>
          <a:lstStyle/>
          <a:p>
            <a:pPr>
              <a:lnSpc>
                <a:spcPct val="150000"/>
              </a:lnSpc>
            </a:pPr>
            <a:r>
              <a:rPr lang="en-US" dirty="0"/>
              <a:t>Testing software typically involves: </a:t>
            </a:r>
            <a:endParaRPr lang="en-US" dirty="0" smtClean="0"/>
          </a:p>
          <a:p>
            <a:pPr lvl="1">
              <a:lnSpc>
                <a:spcPct val="150000"/>
              </a:lnSpc>
            </a:pPr>
            <a:r>
              <a:rPr lang="en-US" dirty="0" smtClean="0"/>
              <a:t>Executing </a:t>
            </a:r>
            <a:r>
              <a:rPr lang="en-US" dirty="0"/>
              <a:t>software with </a:t>
            </a:r>
            <a:r>
              <a:rPr lang="en-US" b="1" dirty="0">
                <a:solidFill>
                  <a:srgbClr val="AF2E0F"/>
                </a:solidFill>
              </a:rPr>
              <a:t>inputs</a:t>
            </a:r>
            <a:r>
              <a:rPr lang="en-US" dirty="0"/>
              <a:t> representative of actual operation conditions (or </a:t>
            </a:r>
            <a:r>
              <a:rPr lang="en-US" b="1" dirty="0">
                <a:solidFill>
                  <a:schemeClr val="accent4">
                    <a:lumMod val="75000"/>
                  </a:schemeClr>
                </a:solidFill>
              </a:rPr>
              <a:t>operational profiles </a:t>
            </a:r>
            <a:r>
              <a:rPr lang="en-US" dirty="0"/>
              <a:t>) </a:t>
            </a:r>
            <a:endParaRPr lang="en-US" dirty="0" smtClean="0"/>
          </a:p>
          <a:p>
            <a:pPr lvl="1">
              <a:lnSpc>
                <a:spcPct val="150000"/>
              </a:lnSpc>
            </a:pPr>
            <a:r>
              <a:rPr lang="en-US" dirty="0" smtClean="0"/>
              <a:t>Comparing </a:t>
            </a:r>
            <a:r>
              <a:rPr lang="en-US" dirty="0"/>
              <a:t>produced/expected </a:t>
            </a:r>
            <a:r>
              <a:rPr lang="en-US" b="1" dirty="0">
                <a:solidFill>
                  <a:srgbClr val="7030A0"/>
                </a:solidFill>
              </a:rPr>
              <a:t>outputs </a:t>
            </a:r>
            <a:endParaRPr lang="en-US" b="1" dirty="0" smtClean="0">
              <a:solidFill>
                <a:srgbClr val="7030A0"/>
              </a:solidFill>
            </a:endParaRPr>
          </a:p>
          <a:p>
            <a:pPr lvl="1">
              <a:lnSpc>
                <a:spcPct val="150000"/>
              </a:lnSpc>
            </a:pPr>
            <a:r>
              <a:rPr lang="en-US" dirty="0" smtClean="0"/>
              <a:t>Comparing </a:t>
            </a:r>
            <a:r>
              <a:rPr lang="en-US" dirty="0"/>
              <a:t>resulting/expected </a:t>
            </a:r>
            <a:r>
              <a:rPr lang="en-US" b="1" dirty="0">
                <a:solidFill>
                  <a:srgbClr val="00B0F0"/>
                </a:solidFill>
              </a:rPr>
              <a:t>states </a:t>
            </a:r>
            <a:endParaRPr lang="en-US" b="1" dirty="0" smtClean="0">
              <a:solidFill>
                <a:srgbClr val="00B0F0"/>
              </a:solidFill>
            </a:endParaRPr>
          </a:p>
          <a:p>
            <a:pPr lvl="1">
              <a:lnSpc>
                <a:spcPct val="150000"/>
              </a:lnSpc>
            </a:pPr>
            <a:r>
              <a:rPr lang="en-US" b="1" dirty="0" smtClean="0">
                <a:solidFill>
                  <a:srgbClr val="0F9D58"/>
                </a:solidFill>
              </a:rPr>
              <a:t>Measuring</a:t>
            </a:r>
            <a:r>
              <a:rPr lang="en-US" dirty="0" smtClean="0"/>
              <a:t> </a:t>
            </a:r>
            <a:r>
              <a:rPr lang="en-US" dirty="0"/>
              <a:t>execution characteristics (e.g., memory used, time consumed, etc.)</a:t>
            </a: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17</a:t>
            </a:fld>
            <a:endParaRPr lang="en-IN"/>
          </a:p>
        </p:txBody>
      </p:sp>
    </p:spTree>
    <p:extLst>
      <p:ext uri="{BB962C8B-B14F-4D97-AF65-F5344CB8AC3E}">
        <p14:creationId xmlns:p14="http://schemas.microsoft.com/office/powerpoint/2010/main" xmlns="" val="2388261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IN" dirty="0"/>
          </a:p>
        </p:txBody>
      </p:sp>
      <p:sp>
        <p:nvSpPr>
          <p:cNvPr id="3" name="Content Placeholder 2"/>
          <p:cNvSpPr>
            <a:spLocks noGrp="1"/>
          </p:cNvSpPr>
          <p:nvPr>
            <p:ph idx="1"/>
          </p:nvPr>
        </p:nvSpPr>
        <p:spPr/>
        <p:txBody>
          <a:bodyPr/>
          <a:lstStyle/>
          <a:p>
            <a:pPr algn="just">
              <a:lnSpc>
                <a:spcPct val="150000"/>
              </a:lnSpc>
            </a:pPr>
            <a:r>
              <a:rPr lang="en-US" b="1" dirty="0">
                <a:solidFill>
                  <a:srgbClr val="C00000"/>
                </a:solidFill>
              </a:rPr>
              <a:t>Fault: </a:t>
            </a:r>
            <a:r>
              <a:rPr lang="en-US" dirty="0"/>
              <a:t>an imperfection that may lead to a failure </a:t>
            </a:r>
            <a:endParaRPr lang="en-US" dirty="0" smtClean="0"/>
          </a:p>
          <a:p>
            <a:pPr lvl="1" algn="just">
              <a:lnSpc>
                <a:spcPct val="150000"/>
              </a:lnSpc>
            </a:pPr>
            <a:r>
              <a:rPr lang="en-US" dirty="0" smtClean="0"/>
              <a:t>E.g</a:t>
            </a:r>
            <a:r>
              <a:rPr lang="en-US" dirty="0"/>
              <a:t>., missing/incorrect code that may result in a failure </a:t>
            </a:r>
            <a:endParaRPr lang="en-US" dirty="0" smtClean="0"/>
          </a:p>
          <a:p>
            <a:pPr lvl="1" algn="just">
              <a:lnSpc>
                <a:spcPct val="150000"/>
              </a:lnSpc>
            </a:pPr>
            <a:r>
              <a:rPr lang="en-US" b="1" dirty="0" smtClean="0">
                <a:solidFill>
                  <a:srgbClr val="0071C1"/>
                </a:solidFill>
              </a:rPr>
              <a:t>Bug</a:t>
            </a:r>
            <a:r>
              <a:rPr lang="en-US" b="1" dirty="0">
                <a:solidFill>
                  <a:srgbClr val="0071C1"/>
                </a:solidFill>
              </a:rPr>
              <a:t>: </a:t>
            </a:r>
            <a:r>
              <a:rPr lang="en-US" dirty="0"/>
              <a:t>another name for a fault in </a:t>
            </a:r>
            <a:r>
              <a:rPr lang="en-US" dirty="0" smtClean="0"/>
              <a:t>code</a:t>
            </a:r>
          </a:p>
          <a:p>
            <a:pPr algn="just">
              <a:lnSpc>
                <a:spcPct val="150000"/>
              </a:lnSpc>
            </a:pPr>
            <a:r>
              <a:rPr lang="en-US" b="1" dirty="0" smtClean="0">
                <a:solidFill>
                  <a:srgbClr val="F4B400"/>
                </a:solidFill>
              </a:rPr>
              <a:t>Error</a:t>
            </a:r>
            <a:r>
              <a:rPr lang="en-US" b="1" dirty="0">
                <a:solidFill>
                  <a:srgbClr val="F4B400"/>
                </a:solidFill>
              </a:rPr>
              <a:t>:</a:t>
            </a:r>
            <a:r>
              <a:rPr lang="en-US" dirty="0"/>
              <a:t> where the system state is incorrect but may not have been observed </a:t>
            </a:r>
            <a:endParaRPr lang="en-US" dirty="0" smtClean="0"/>
          </a:p>
          <a:p>
            <a:pPr algn="just">
              <a:lnSpc>
                <a:spcPct val="150000"/>
              </a:lnSpc>
            </a:pPr>
            <a:r>
              <a:rPr lang="en-US" b="1" dirty="0" smtClean="0">
                <a:solidFill>
                  <a:srgbClr val="7030A0"/>
                </a:solidFill>
              </a:rPr>
              <a:t>Failure</a:t>
            </a:r>
            <a:r>
              <a:rPr lang="en-US" b="1" dirty="0">
                <a:solidFill>
                  <a:srgbClr val="7030A0"/>
                </a:solidFill>
              </a:rPr>
              <a:t>:</a:t>
            </a:r>
            <a:r>
              <a:rPr lang="en-US" dirty="0"/>
              <a:t> some failure to deliver the expected service that is observable to the user</a:t>
            </a: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18</a:t>
            </a:fld>
            <a:endParaRPr lang="en-IN"/>
          </a:p>
        </p:txBody>
      </p:sp>
    </p:spTree>
    <p:extLst>
      <p:ext uri="{BB962C8B-B14F-4D97-AF65-F5344CB8AC3E}">
        <p14:creationId xmlns:p14="http://schemas.microsoft.com/office/powerpoint/2010/main" xmlns="" val="958531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few more definitions</a:t>
            </a:r>
          </a:p>
        </p:txBody>
      </p:sp>
      <p:sp>
        <p:nvSpPr>
          <p:cNvPr id="3" name="Content Placeholder 2"/>
          <p:cNvSpPr>
            <a:spLocks noGrp="1"/>
          </p:cNvSpPr>
          <p:nvPr>
            <p:ph idx="1"/>
          </p:nvPr>
        </p:nvSpPr>
        <p:spPr>
          <a:xfrm>
            <a:off x="387275" y="1169408"/>
            <a:ext cx="8369450" cy="5472953"/>
          </a:xfrm>
        </p:spPr>
        <p:txBody>
          <a:bodyPr>
            <a:noAutofit/>
          </a:bodyPr>
          <a:lstStyle/>
          <a:p>
            <a:pPr algn="just">
              <a:lnSpc>
                <a:spcPct val="120000"/>
              </a:lnSpc>
              <a:spcBef>
                <a:spcPts val="1600"/>
              </a:spcBef>
            </a:pPr>
            <a:r>
              <a:rPr lang="en-US" sz="1900" b="1" dirty="0">
                <a:solidFill>
                  <a:srgbClr val="0F9D58"/>
                </a:solidFill>
              </a:rPr>
              <a:t>Test Case: </a:t>
            </a:r>
            <a:r>
              <a:rPr lang="en-US" sz="1900" dirty="0"/>
              <a:t>set of inputs, execution conditions, and expected results developed for a particular </a:t>
            </a:r>
            <a:r>
              <a:rPr lang="en-US" sz="1900" dirty="0" smtClean="0"/>
              <a:t>objective</a:t>
            </a:r>
          </a:p>
          <a:p>
            <a:pPr algn="just">
              <a:lnSpc>
                <a:spcPct val="120000"/>
              </a:lnSpc>
              <a:spcBef>
                <a:spcPts val="1600"/>
              </a:spcBef>
            </a:pPr>
            <a:r>
              <a:rPr lang="en-US" sz="1900" b="1" dirty="0" smtClean="0">
                <a:solidFill>
                  <a:srgbClr val="AF2E0F"/>
                </a:solidFill>
              </a:rPr>
              <a:t>Test </a:t>
            </a:r>
            <a:r>
              <a:rPr lang="en-US" sz="1900" b="1" dirty="0">
                <a:solidFill>
                  <a:srgbClr val="AF2E0F"/>
                </a:solidFill>
              </a:rPr>
              <a:t>Suite: </a:t>
            </a:r>
            <a:r>
              <a:rPr lang="en-US" sz="1900" dirty="0"/>
              <a:t>collection of test cases, typically related by a testing goal or an implementation </a:t>
            </a:r>
            <a:r>
              <a:rPr lang="en-US" sz="1900" dirty="0" smtClean="0"/>
              <a:t>dependency</a:t>
            </a:r>
          </a:p>
          <a:p>
            <a:pPr algn="just">
              <a:lnSpc>
                <a:spcPct val="120000"/>
              </a:lnSpc>
              <a:spcBef>
                <a:spcPts val="1600"/>
              </a:spcBef>
            </a:pPr>
            <a:r>
              <a:rPr lang="en-US" sz="1900" b="1" dirty="0" smtClean="0">
                <a:solidFill>
                  <a:srgbClr val="4285F4"/>
                </a:solidFill>
              </a:rPr>
              <a:t>Test </a:t>
            </a:r>
            <a:r>
              <a:rPr lang="en-US" sz="1900" b="1" dirty="0">
                <a:solidFill>
                  <a:srgbClr val="4285F4"/>
                </a:solidFill>
              </a:rPr>
              <a:t>Driver: </a:t>
            </a:r>
            <a:r>
              <a:rPr lang="en-US" sz="1900" dirty="0"/>
              <a:t>class or utility program that applies test </a:t>
            </a:r>
            <a:r>
              <a:rPr lang="en-US" sz="1900" dirty="0" smtClean="0"/>
              <a:t>cases</a:t>
            </a:r>
          </a:p>
          <a:p>
            <a:pPr algn="just">
              <a:lnSpc>
                <a:spcPct val="120000"/>
              </a:lnSpc>
              <a:spcBef>
                <a:spcPts val="1600"/>
              </a:spcBef>
            </a:pPr>
            <a:r>
              <a:rPr lang="en-US" sz="1900" b="1" dirty="0" smtClean="0">
                <a:solidFill>
                  <a:srgbClr val="7030A0"/>
                </a:solidFill>
              </a:rPr>
              <a:t>Test </a:t>
            </a:r>
            <a:r>
              <a:rPr lang="en-US" sz="1900" b="1" dirty="0">
                <a:solidFill>
                  <a:srgbClr val="7030A0"/>
                </a:solidFill>
              </a:rPr>
              <a:t>harness: </a:t>
            </a:r>
            <a:r>
              <a:rPr lang="en-US" sz="1900" dirty="0"/>
              <a:t>system of test drivers and other tools that support test </a:t>
            </a:r>
            <a:r>
              <a:rPr lang="en-US" sz="1900" dirty="0" smtClean="0"/>
              <a:t>execution.</a:t>
            </a:r>
          </a:p>
          <a:p>
            <a:pPr algn="just">
              <a:lnSpc>
                <a:spcPct val="120000"/>
              </a:lnSpc>
              <a:spcBef>
                <a:spcPts val="1600"/>
              </a:spcBef>
            </a:pPr>
            <a:r>
              <a:rPr lang="en-US" sz="1900" b="1" dirty="0" smtClean="0">
                <a:solidFill>
                  <a:srgbClr val="FF0000"/>
                </a:solidFill>
              </a:rPr>
              <a:t>Test </a:t>
            </a:r>
            <a:r>
              <a:rPr lang="en-US" sz="1900" b="1" dirty="0">
                <a:solidFill>
                  <a:srgbClr val="FF0000"/>
                </a:solidFill>
              </a:rPr>
              <a:t>Strategy: </a:t>
            </a:r>
            <a:r>
              <a:rPr lang="en-US" sz="1900" dirty="0"/>
              <a:t>algorithm or heuristic to create test cases from a representation, implementation, or a test </a:t>
            </a:r>
            <a:r>
              <a:rPr lang="en-US" sz="1900" dirty="0" smtClean="0"/>
              <a:t>model.</a:t>
            </a:r>
          </a:p>
          <a:p>
            <a:pPr algn="just">
              <a:lnSpc>
                <a:spcPct val="120000"/>
              </a:lnSpc>
              <a:spcBef>
                <a:spcPts val="1600"/>
              </a:spcBef>
            </a:pPr>
            <a:r>
              <a:rPr lang="en-US" sz="1900" b="1" dirty="0" smtClean="0">
                <a:solidFill>
                  <a:srgbClr val="DB4437"/>
                </a:solidFill>
              </a:rPr>
              <a:t>Oracle</a:t>
            </a:r>
            <a:r>
              <a:rPr lang="en-US" sz="1900" b="1" dirty="0">
                <a:solidFill>
                  <a:srgbClr val="DB4437"/>
                </a:solidFill>
              </a:rPr>
              <a:t>: </a:t>
            </a:r>
            <a:r>
              <a:rPr lang="en-US" sz="1900" dirty="0"/>
              <a:t>means to check the output from a program is correct for the given </a:t>
            </a:r>
            <a:r>
              <a:rPr lang="en-US" sz="1900" dirty="0" smtClean="0"/>
              <a:t>input. </a:t>
            </a:r>
          </a:p>
          <a:p>
            <a:pPr algn="just">
              <a:lnSpc>
                <a:spcPct val="120000"/>
              </a:lnSpc>
              <a:spcBef>
                <a:spcPts val="1600"/>
              </a:spcBef>
            </a:pPr>
            <a:r>
              <a:rPr lang="en-US" sz="1900" b="1" dirty="0" smtClean="0">
                <a:solidFill>
                  <a:schemeClr val="accent6"/>
                </a:solidFill>
              </a:rPr>
              <a:t>Stub</a:t>
            </a:r>
            <a:r>
              <a:rPr lang="en-US" sz="1900" b="1" dirty="0">
                <a:solidFill>
                  <a:schemeClr val="accent6"/>
                </a:solidFill>
              </a:rPr>
              <a:t>: </a:t>
            </a:r>
            <a:r>
              <a:rPr lang="en-US" sz="1900" dirty="0"/>
              <a:t>partial temporary implementation of a component (usually required for a component to operate)</a:t>
            </a:r>
            <a:endParaRPr lang="en-IN" sz="1900"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19</a:t>
            </a:fld>
            <a:endParaRPr lang="en-IN"/>
          </a:p>
        </p:txBody>
      </p:sp>
    </p:spTree>
    <p:extLst>
      <p:ext uri="{BB962C8B-B14F-4D97-AF65-F5344CB8AC3E}">
        <p14:creationId xmlns:p14="http://schemas.microsoft.com/office/powerpoint/2010/main" xmlns="" val="217433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lgn="ctr"/>
            <a:r>
              <a:rPr lang="en-IN" dirty="0" smtClean="0">
                <a:solidFill>
                  <a:srgbClr val="C00000"/>
                </a:solidFill>
              </a:rPr>
              <a:t>Lecture 1 : </a:t>
            </a:r>
            <a:br>
              <a:rPr lang="en-IN" dirty="0" smtClean="0">
                <a:solidFill>
                  <a:srgbClr val="C00000"/>
                </a:solidFill>
              </a:rPr>
            </a:br>
            <a:r>
              <a:rPr lang="en-IN" dirty="0" smtClean="0"/>
              <a:t>Software Testing Background</a:t>
            </a:r>
            <a:endParaRPr lang="en-IN" dirty="0"/>
          </a:p>
        </p:txBody>
      </p:sp>
    </p:spTree>
    <p:extLst>
      <p:ext uri="{BB962C8B-B14F-4D97-AF65-F5344CB8AC3E}">
        <p14:creationId xmlns:p14="http://schemas.microsoft.com/office/powerpoint/2010/main" xmlns="" val="3408686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Software Testing Process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87350" y="1867630"/>
            <a:ext cx="8369300" cy="3513266"/>
          </a:xfrm>
        </p:spPr>
      </p:pic>
      <p:sp>
        <p:nvSpPr>
          <p:cNvPr id="4" name="Slide Number Placeholder 3"/>
          <p:cNvSpPr>
            <a:spLocks noGrp="1"/>
          </p:cNvSpPr>
          <p:nvPr>
            <p:ph type="sldNum" sz="quarter" idx="12"/>
          </p:nvPr>
        </p:nvSpPr>
        <p:spPr/>
        <p:txBody>
          <a:bodyPr/>
          <a:lstStyle/>
          <a:p>
            <a:fld id="{75747A94-18CE-4DED-9AB2-7F0203751A12}" type="slidenum">
              <a:rPr lang="en-IN" smtClean="0"/>
              <a:pPr/>
              <a:t>20</a:t>
            </a:fld>
            <a:endParaRPr lang="en-IN"/>
          </a:p>
        </p:txBody>
      </p:sp>
    </p:spTree>
    <p:extLst>
      <p:ext uri="{BB962C8B-B14F-4D97-AF65-F5344CB8AC3E}">
        <p14:creationId xmlns:p14="http://schemas.microsoft.com/office/powerpoint/2010/main" xmlns="" val="2951706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body" idx="1"/>
          </p:nvPr>
        </p:nvSpPr>
        <p:spPr>
          <a:xfrm>
            <a:off x="387274" y="1295400"/>
            <a:ext cx="8528125" cy="5181600"/>
          </a:xfrm>
        </p:spPr>
        <p:txBody>
          <a:bodyPr>
            <a:normAutofit fontScale="92500"/>
          </a:bodyPr>
          <a:lstStyle/>
          <a:p>
            <a:pPr marL="0" indent="0" algn="just">
              <a:lnSpc>
                <a:spcPct val="150000"/>
              </a:lnSpc>
              <a:buNone/>
            </a:pPr>
            <a:r>
              <a:rPr lang="en-US" altLang="en-US" b="1" dirty="0">
                <a:solidFill>
                  <a:srgbClr val="C00000"/>
                </a:solidFill>
              </a:rPr>
              <a:t>Why Software Testing?</a:t>
            </a:r>
          </a:p>
          <a:p>
            <a:pPr lvl="1" algn="just">
              <a:lnSpc>
                <a:spcPct val="150000"/>
              </a:lnSpc>
            </a:pPr>
            <a:r>
              <a:rPr lang="en-US" altLang="en-US" i="1" dirty="0"/>
              <a:t>The Lion King Animated Storybook, Fall 1994</a:t>
            </a:r>
          </a:p>
          <a:p>
            <a:pPr lvl="2" algn="just">
              <a:lnSpc>
                <a:spcPct val="150000"/>
              </a:lnSpc>
            </a:pPr>
            <a:r>
              <a:rPr lang="en-US" altLang="en-US" dirty="0"/>
              <a:t>Disney’s first multimedia CD-ROM game for children.</a:t>
            </a:r>
          </a:p>
          <a:p>
            <a:pPr lvl="2" algn="just">
              <a:lnSpc>
                <a:spcPct val="150000"/>
              </a:lnSpc>
            </a:pPr>
            <a:r>
              <a:rPr lang="en-US" altLang="en-US" dirty="0"/>
              <a:t>Sales were huge.</a:t>
            </a:r>
          </a:p>
          <a:p>
            <a:pPr lvl="2" algn="just">
              <a:lnSpc>
                <a:spcPct val="150000"/>
              </a:lnSpc>
            </a:pPr>
            <a:r>
              <a:rPr lang="en-US" altLang="en-US" dirty="0" smtClean="0"/>
              <a:t>On </a:t>
            </a:r>
            <a:r>
              <a:rPr lang="en-US" altLang="en-US" dirty="0"/>
              <a:t>December 26, Disney's customer support phones began to ring, and ring, and ring….from angry parents with crying children who couldn't get the software to work. Numerous stories appeared in newspapers and on TV news.</a:t>
            </a:r>
          </a:p>
          <a:p>
            <a:pPr lvl="2" algn="just">
              <a:lnSpc>
                <a:spcPct val="150000"/>
              </a:lnSpc>
            </a:pPr>
            <a:r>
              <a:rPr lang="en-US" altLang="en-US" dirty="0"/>
              <a:t>The software development team have tried their software on specific PC platforms. It failed on many very popular PC platforms!  </a:t>
            </a:r>
          </a:p>
        </p:txBody>
      </p:sp>
      <p:sp>
        <p:nvSpPr>
          <p:cNvPr id="149507" name="Rectangle 3"/>
          <p:cNvSpPr>
            <a:spLocks noGrp="1" noChangeArrowheads="1"/>
          </p:cNvSpPr>
          <p:nvPr>
            <p:ph type="title"/>
          </p:nvPr>
        </p:nvSpPr>
        <p:spPr>
          <a:noFill/>
          <a:ln/>
        </p:spPr>
        <p:txBody>
          <a:bodyPr/>
          <a:lstStyle/>
          <a:p>
            <a:r>
              <a:rPr lang="en-US" altLang="en-US"/>
              <a:t>Motivation (1)</a:t>
            </a:r>
          </a:p>
        </p:txBody>
      </p:sp>
      <p:sp>
        <p:nvSpPr>
          <p:cNvPr id="2" name="Slide Number Placeholder 1"/>
          <p:cNvSpPr>
            <a:spLocks noGrp="1"/>
          </p:cNvSpPr>
          <p:nvPr>
            <p:ph type="sldNum" sz="quarter" idx="12"/>
          </p:nvPr>
        </p:nvSpPr>
        <p:spPr/>
        <p:txBody>
          <a:bodyPr/>
          <a:lstStyle/>
          <a:p>
            <a:fld id="{75747A94-18CE-4DED-9AB2-7F0203751A12}" type="slidenum">
              <a:rPr lang="en-IN" smtClean="0"/>
              <a:pPr/>
              <a:t>3</a:t>
            </a:fld>
            <a:endParaRPr lang="en-IN"/>
          </a:p>
        </p:txBody>
      </p:sp>
    </p:spTree>
    <p:extLst>
      <p:ext uri="{BB962C8B-B14F-4D97-AF65-F5344CB8AC3E}">
        <p14:creationId xmlns:p14="http://schemas.microsoft.com/office/powerpoint/2010/main" xmlns="" val="32884210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9506">
                                            <p:txEl>
                                              <p:pRg st="5" end="5"/>
                                            </p:txEl>
                                          </p:spTgt>
                                        </p:tgtEl>
                                        <p:attrNameLst>
                                          <p:attrName>style.visibility</p:attrName>
                                        </p:attrNameLst>
                                      </p:cBhvr>
                                      <p:to>
                                        <p:strVal val="visible"/>
                                      </p:to>
                                    </p:set>
                                    <p:anim to="" calcmode="lin" valueType="num">
                                      <p:cBhvr>
                                        <p:cTn id="7" dur="1" fill="hold"/>
                                        <p:tgtEl>
                                          <p:spTgt spid="149506">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body" idx="1"/>
          </p:nvPr>
        </p:nvSpPr>
        <p:spPr>
          <a:xfrm>
            <a:off x="310001" y="1037822"/>
            <a:ext cx="8528125" cy="5346962"/>
          </a:xfrm>
        </p:spPr>
        <p:txBody>
          <a:bodyPr>
            <a:normAutofit fontScale="70000" lnSpcReduction="20000"/>
          </a:bodyPr>
          <a:lstStyle/>
          <a:p>
            <a:pPr marL="0" indent="0" algn="just">
              <a:lnSpc>
                <a:spcPct val="160000"/>
              </a:lnSpc>
              <a:buNone/>
            </a:pPr>
            <a:r>
              <a:rPr lang="en-US" altLang="en-US" sz="2800" b="1" dirty="0">
                <a:solidFill>
                  <a:srgbClr val="C00000"/>
                </a:solidFill>
              </a:rPr>
              <a:t>Why Software Testing?</a:t>
            </a:r>
          </a:p>
          <a:p>
            <a:pPr lvl="1" algn="just">
              <a:lnSpc>
                <a:spcPct val="160000"/>
              </a:lnSpc>
            </a:pPr>
            <a:r>
              <a:rPr lang="en-US" altLang="en-US" sz="2400" i="1" dirty="0"/>
              <a:t>Intel Pentium Floating-Point Division Bug, 1994</a:t>
            </a:r>
          </a:p>
          <a:p>
            <a:pPr lvl="2" algn="just">
              <a:lnSpc>
                <a:spcPct val="160000"/>
              </a:lnSpc>
            </a:pPr>
            <a:r>
              <a:rPr lang="en-US" altLang="en-US" sz="2000" dirty="0"/>
              <a:t>Enter the following equation into your PC's calculator:</a:t>
            </a:r>
          </a:p>
          <a:p>
            <a:pPr lvl="2">
              <a:lnSpc>
                <a:spcPct val="160000"/>
              </a:lnSpc>
              <a:buFontTx/>
              <a:buNone/>
            </a:pPr>
            <a:r>
              <a:rPr lang="en-US" altLang="en-US" sz="2000" dirty="0"/>
              <a:t>		(4195835 / 3145727) * 3145727 - 4195835 </a:t>
            </a:r>
            <a:br>
              <a:rPr lang="en-US" altLang="en-US" sz="2000" dirty="0"/>
            </a:br>
            <a:r>
              <a:rPr lang="en-US" altLang="en-US" sz="2000" dirty="0"/>
              <a:t>If the answer is zero, your computer is just fine. If you get anything else, you have an old Intel Pentium CPU with a floating-point division bug, a software bug burned into a computer chip and reproduced over and over in the manufacturing process.</a:t>
            </a:r>
          </a:p>
          <a:p>
            <a:pPr lvl="2" algn="just">
              <a:lnSpc>
                <a:spcPct val="160000"/>
              </a:lnSpc>
            </a:pPr>
            <a:r>
              <a:rPr lang="en-US" altLang="en-US" sz="2000" dirty="0"/>
              <a:t>On October 30, 1994, </a:t>
            </a:r>
            <a:r>
              <a:rPr lang="en-US" altLang="en-US" sz="2000" b="1" dirty="0"/>
              <a:t>Dr. Thomas R. Nicely </a:t>
            </a:r>
            <a:r>
              <a:rPr lang="en-US" altLang="en-US" sz="2000" dirty="0"/>
              <a:t>of Lynchburg (Virginia) College traced an unexpected result from one of his experiments to an incorrect answer by a division problem solved on his Pentium PC. He posted his finding on the Internet and soon afterward a firestorm erupted as numerous other people duplicated his problem and found additional situations that resulted in wrong answers.</a:t>
            </a:r>
          </a:p>
          <a:p>
            <a:pPr lvl="3" algn="just">
              <a:lnSpc>
                <a:spcPct val="160000"/>
              </a:lnSpc>
            </a:pPr>
            <a:r>
              <a:rPr lang="en-US" altLang="en-US" sz="1800" dirty="0"/>
              <a:t>Fortunately, these cases were rare and resulted in wrong answers only for extremely math-intensive, scientific, and engineering calculations. </a:t>
            </a:r>
          </a:p>
        </p:txBody>
      </p:sp>
      <p:sp>
        <p:nvSpPr>
          <p:cNvPr id="369667" name="Rectangle 3"/>
          <p:cNvSpPr>
            <a:spLocks noGrp="1" noChangeArrowheads="1"/>
          </p:cNvSpPr>
          <p:nvPr>
            <p:ph type="title"/>
          </p:nvPr>
        </p:nvSpPr>
        <p:spPr>
          <a:noFill/>
          <a:ln/>
        </p:spPr>
        <p:txBody>
          <a:bodyPr/>
          <a:lstStyle/>
          <a:p>
            <a:r>
              <a:rPr lang="en-US" altLang="en-US"/>
              <a:t>Motivation (2)</a:t>
            </a:r>
          </a:p>
        </p:txBody>
      </p:sp>
      <p:sp>
        <p:nvSpPr>
          <p:cNvPr id="2" name="Slide Number Placeholder 1"/>
          <p:cNvSpPr>
            <a:spLocks noGrp="1"/>
          </p:cNvSpPr>
          <p:nvPr>
            <p:ph type="sldNum" sz="quarter" idx="12"/>
          </p:nvPr>
        </p:nvSpPr>
        <p:spPr/>
        <p:txBody>
          <a:bodyPr/>
          <a:lstStyle/>
          <a:p>
            <a:fld id="{75747A94-18CE-4DED-9AB2-7F0203751A12}" type="slidenum">
              <a:rPr lang="en-IN" smtClean="0"/>
              <a:pPr/>
              <a:t>4</a:t>
            </a:fld>
            <a:endParaRPr lang="en-IN"/>
          </a:p>
        </p:txBody>
      </p:sp>
    </p:spTree>
    <p:extLst>
      <p:ext uri="{BB962C8B-B14F-4D97-AF65-F5344CB8AC3E}">
        <p14:creationId xmlns:p14="http://schemas.microsoft.com/office/powerpoint/2010/main" xmlns="" val="298067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altLang="en-US" dirty="0"/>
              <a:t>Motivation (3)</a:t>
            </a:r>
          </a:p>
        </p:txBody>
      </p:sp>
      <p:sp>
        <p:nvSpPr>
          <p:cNvPr id="370691" name="Rectangle 3"/>
          <p:cNvSpPr>
            <a:spLocks noGrp="1" noChangeArrowheads="1"/>
          </p:cNvSpPr>
          <p:nvPr>
            <p:ph type="body" idx="1"/>
          </p:nvPr>
        </p:nvSpPr>
        <p:spPr/>
        <p:txBody>
          <a:bodyPr/>
          <a:lstStyle/>
          <a:p>
            <a:pPr marL="0" indent="0" algn="just">
              <a:lnSpc>
                <a:spcPct val="150000"/>
              </a:lnSpc>
              <a:buNone/>
            </a:pPr>
            <a:r>
              <a:rPr lang="en-US" altLang="en-US" b="1" dirty="0">
                <a:solidFill>
                  <a:srgbClr val="C00000"/>
                </a:solidFill>
              </a:rPr>
              <a:t>Why Software Testing?</a:t>
            </a:r>
          </a:p>
          <a:p>
            <a:pPr lvl="1" algn="just">
              <a:lnSpc>
                <a:spcPct val="150000"/>
              </a:lnSpc>
            </a:pPr>
            <a:r>
              <a:rPr lang="en-US" altLang="en-US" i="1" dirty="0"/>
              <a:t>NASA Mars Polar Lander, 1999</a:t>
            </a:r>
            <a:r>
              <a:rPr lang="en-US" altLang="en-US" dirty="0"/>
              <a:t> </a:t>
            </a:r>
          </a:p>
          <a:p>
            <a:pPr lvl="2" algn="just">
              <a:lnSpc>
                <a:spcPct val="150000"/>
              </a:lnSpc>
            </a:pPr>
            <a:r>
              <a:rPr lang="en-US" altLang="en-US" dirty="0"/>
              <a:t>On December 3, 1999, NASA's Mars Polar Lander disappeared during its landing attempt on the Martian surface. </a:t>
            </a:r>
          </a:p>
          <a:p>
            <a:pPr lvl="2" algn="just">
              <a:lnSpc>
                <a:spcPct val="150000"/>
              </a:lnSpc>
            </a:pPr>
            <a:r>
              <a:rPr lang="en-US" altLang="en-US" dirty="0"/>
              <a:t>A Failure Review Board investigated the failure and determined that the most likely reason for the malfunction was the unexpected setting of a single data bit. </a:t>
            </a:r>
          </a:p>
          <a:p>
            <a:pPr lvl="2" algn="just">
              <a:lnSpc>
                <a:spcPct val="150000"/>
              </a:lnSpc>
            </a:pPr>
            <a:r>
              <a:rPr lang="en-US" altLang="en-US" dirty="0"/>
              <a:t>Most alarming was why the problem wasn't caught by internal tests.</a:t>
            </a:r>
          </a:p>
        </p:txBody>
      </p:sp>
      <p:sp>
        <p:nvSpPr>
          <p:cNvPr id="2" name="Slide Number Placeholder 1"/>
          <p:cNvSpPr>
            <a:spLocks noGrp="1"/>
          </p:cNvSpPr>
          <p:nvPr>
            <p:ph type="sldNum" sz="quarter" idx="12"/>
          </p:nvPr>
        </p:nvSpPr>
        <p:spPr/>
        <p:txBody>
          <a:bodyPr/>
          <a:lstStyle/>
          <a:p>
            <a:fld id="{75747A94-18CE-4DED-9AB2-7F0203751A12}" type="slidenum">
              <a:rPr lang="en-IN" smtClean="0"/>
              <a:pPr/>
              <a:t>5</a:t>
            </a:fld>
            <a:endParaRPr lang="en-IN"/>
          </a:p>
        </p:txBody>
      </p:sp>
    </p:spTree>
    <p:extLst>
      <p:ext uri="{BB962C8B-B14F-4D97-AF65-F5344CB8AC3E}">
        <p14:creationId xmlns:p14="http://schemas.microsoft.com/office/powerpoint/2010/main" xmlns="" val="2280010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Motivation (3)</a:t>
            </a:r>
            <a:endParaRPr lang="en-IN" dirty="0"/>
          </a:p>
        </p:txBody>
      </p:sp>
      <p:sp>
        <p:nvSpPr>
          <p:cNvPr id="3" name="Content Placeholder 2"/>
          <p:cNvSpPr>
            <a:spLocks noGrp="1"/>
          </p:cNvSpPr>
          <p:nvPr>
            <p:ph idx="1"/>
          </p:nvPr>
        </p:nvSpPr>
        <p:spPr/>
        <p:txBody>
          <a:bodyPr>
            <a:normAutofit fontScale="47500" lnSpcReduction="20000"/>
          </a:bodyPr>
          <a:lstStyle/>
          <a:p>
            <a:pPr>
              <a:lnSpc>
                <a:spcPct val="170000"/>
              </a:lnSpc>
            </a:pPr>
            <a:r>
              <a:rPr lang="en-US" dirty="0"/>
              <a:t>In theory, the plan for landing was this: As the lander fell to the surface, it was to deploy </a:t>
            </a:r>
            <a:r>
              <a:rPr lang="en-US" dirty="0" smtClean="0"/>
              <a:t>a parachute </a:t>
            </a:r>
            <a:r>
              <a:rPr lang="en-US" dirty="0"/>
              <a:t>to slow its descent. </a:t>
            </a:r>
            <a:endParaRPr lang="en-US" dirty="0" smtClean="0"/>
          </a:p>
          <a:p>
            <a:pPr>
              <a:lnSpc>
                <a:spcPct val="170000"/>
              </a:lnSpc>
            </a:pPr>
            <a:r>
              <a:rPr lang="en-US" dirty="0" smtClean="0"/>
              <a:t>A </a:t>
            </a:r>
            <a:r>
              <a:rPr lang="en-US" dirty="0"/>
              <a:t>few seconds after the chute deployed, the probe’s three </a:t>
            </a:r>
            <a:r>
              <a:rPr lang="en-US" dirty="0" smtClean="0"/>
              <a:t>legs were </a:t>
            </a:r>
            <a:r>
              <a:rPr lang="en-US" dirty="0"/>
              <a:t>to snap open and latch into position for landing. When the probe was about 1,800 </a:t>
            </a:r>
            <a:r>
              <a:rPr lang="en-US" dirty="0" smtClean="0"/>
              <a:t>meters from </a:t>
            </a:r>
            <a:r>
              <a:rPr lang="en-US" dirty="0"/>
              <a:t>the surface, it was to release the parachute and ignite its landing thrusters to gently </a:t>
            </a:r>
            <a:r>
              <a:rPr lang="en-US" dirty="0" smtClean="0"/>
              <a:t>lower it </a:t>
            </a:r>
            <a:r>
              <a:rPr lang="en-US" dirty="0"/>
              <a:t>the remaining distance to the ground</a:t>
            </a:r>
            <a:r>
              <a:rPr lang="en-US" dirty="0" smtClean="0"/>
              <a:t>.</a:t>
            </a:r>
          </a:p>
          <a:p>
            <a:pPr algn="just">
              <a:lnSpc>
                <a:spcPct val="170000"/>
              </a:lnSpc>
            </a:pPr>
            <a:r>
              <a:rPr lang="en-US" dirty="0" smtClean="0"/>
              <a:t>To </a:t>
            </a:r>
            <a:r>
              <a:rPr lang="en-US" dirty="0"/>
              <a:t>save money, NASA simplified the mechanism for determining when to shut off </a:t>
            </a:r>
            <a:r>
              <a:rPr lang="en-US" dirty="0" smtClean="0"/>
              <a:t>the thrusters</a:t>
            </a:r>
            <a:r>
              <a:rPr lang="en-US" dirty="0"/>
              <a:t>. In lieu of costly radar used on other spacecraft, they put an inexpensive </a:t>
            </a:r>
            <a:r>
              <a:rPr lang="en-US" dirty="0" smtClean="0"/>
              <a:t>contact switch </a:t>
            </a:r>
            <a:r>
              <a:rPr lang="en-US" dirty="0"/>
              <a:t>on the leg’s foot that set a bit in the computer commanding it to shut off the fuel</a:t>
            </a:r>
            <a:r>
              <a:rPr lang="en-US" dirty="0" smtClean="0"/>
              <a:t>. Simply</a:t>
            </a:r>
            <a:r>
              <a:rPr lang="en-US" dirty="0"/>
              <a:t>, the engines would burn until the legs “touched down.” </a:t>
            </a:r>
            <a:endParaRPr lang="en-US" dirty="0" smtClean="0"/>
          </a:p>
          <a:p>
            <a:pPr algn="just">
              <a:lnSpc>
                <a:spcPct val="170000"/>
              </a:lnSpc>
            </a:pPr>
            <a:r>
              <a:rPr lang="en-US" dirty="0"/>
              <a:t>Unfortunately, the Failure Review Board discovered in their tests that in most cases when the</a:t>
            </a:r>
            <a:br>
              <a:rPr lang="en-US" dirty="0"/>
            </a:br>
            <a:r>
              <a:rPr lang="en-US" dirty="0"/>
              <a:t>legs snapped open for landing, a mechanical vibration also tripped the touch-down switch, setting the fatal bit. </a:t>
            </a: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6</a:t>
            </a:fld>
            <a:endParaRPr lang="en-IN"/>
          </a:p>
        </p:txBody>
      </p:sp>
      <p:sp>
        <p:nvSpPr>
          <p:cNvPr id="5" name="TextBox 4"/>
          <p:cNvSpPr txBox="1"/>
          <p:nvPr/>
        </p:nvSpPr>
        <p:spPr>
          <a:xfrm>
            <a:off x="1785258" y="5989168"/>
            <a:ext cx="6340197" cy="369332"/>
          </a:xfrm>
          <a:prstGeom prst="rect">
            <a:avLst/>
          </a:prstGeom>
          <a:noFill/>
        </p:spPr>
        <p:txBody>
          <a:bodyPr wrap="none" rtlCol="0">
            <a:spAutoFit/>
          </a:bodyPr>
          <a:lstStyle/>
          <a:p>
            <a:r>
              <a:rPr lang="en-US" b="1" dirty="0">
                <a:solidFill>
                  <a:srgbClr val="C00000"/>
                </a:solidFill>
                <a:latin typeface="Helvetica LT Std Cond" panose="020B0506020202030204" pitchFamily="34" charset="0"/>
              </a:rPr>
              <a:t>The result was catastrophic, but the reason behind it was </a:t>
            </a:r>
            <a:r>
              <a:rPr lang="en-US" b="1" dirty="0" smtClean="0">
                <a:solidFill>
                  <a:srgbClr val="C00000"/>
                </a:solidFill>
                <a:latin typeface="Helvetica LT Std Cond" panose="020B0506020202030204" pitchFamily="34" charset="0"/>
              </a:rPr>
              <a:t>simple.</a:t>
            </a:r>
            <a:endParaRPr lang="en-IN" b="1" dirty="0">
              <a:solidFill>
                <a:srgbClr val="C00000"/>
              </a:solidFill>
              <a:latin typeface="Helvetica LT Std Cond" panose="020B0506020202030204" pitchFamily="34" charset="0"/>
            </a:endParaRPr>
          </a:p>
        </p:txBody>
      </p:sp>
    </p:spTree>
    <p:extLst>
      <p:ext uri="{BB962C8B-B14F-4D97-AF65-F5344CB8AC3E}">
        <p14:creationId xmlns:p14="http://schemas.microsoft.com/office/powerpoint/2010/main" xmlns="" val="3776828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ltLang="en-US" dirty="0"/>
              <a:t>Motivation </a:t>
            </a:r>
            <a:r>
              <a:rPr lang="en-US" altLang="en-US" dirty="0" smtClean="0"/>
              <a:t>(4)</a:t>
            </a:r>
            <a:endParaRPr lang="en-US" altLang="en-US" dirty="0"/>
          </a:p>
        </p:txBody>
      </p:sp>
      <p:sp>
        <p:nvSpPr>
          <p:cNvPr id="371715" name="Rectangle 3"/>
          <p:cNvSpPr>
            <a:spLocks noGrp="1" noChangeArrowheads="1"/>
          </p:cNvSpPr>
          <p:nvPr>
            <p:ph type="body" idx="1"/>
          </p:nvPr>
        </p:nvSpPr>
        <p:spPr>
          <a:xfrm>
            <a:off x="387275" y="1169408"/>
            <a:ext cx="8369450" cy="5318477"/>
          </a:xfrm>
        </p:spPr>
        <p:txBody>
          <a:bodyPr>
            <a:normAutofit fontScale="85000" lnSpcReduction="10000"/>
          </a:bodyPr>
          <a:lstStyle/>
          <a:p>
            <a:pPr marL="0" indent="0" algn="just">
              <a:lnSpc>
                <a:spcPct val="150000"/>
              </a:lnSpc>
              <a:buNone/>
            </a:pPr>
            <a:r>
              <a:rPr lang="en-US" altLang="en-US" sz="2400" b="1" dirty="0">
                <a:solidFill>
                  <a:srgbClr val="C00000"/>
                </a:solidFill>
              </a:rPr>
              <a:t>Why Software Testing?</a:t>
            </a:r>
          </a:p>
          <a:p>
            <a:pPr lvl="1" algn="just">
              <a:lnSpc>
                <a:spcPct val="150000"/>
              </a:lnSpc>
            </a:pPr>
            <a:r>
              <a:rPr lang="en-US" altLang="en-US" sz="2000" dirty="0"/>
              <a:t>Malaysia Airlines jetliner, August 2005</a:t>
            </a:r>
          </a:p>
          <a:p>
            <a:pPr lvl="2" algn="just">
              <a:lnSpc>
                <a:spcPct val="150000"/>
              </a:lnSpc>
            </a:pPr>
            <a:r>
              <a:rPr lang="en-US" altLang="en-US" sz="1800" dirty="0"/>
              <a:t>As a Malaysia Airlines jetliner cruised from Perth, Australia, to Kuala Lumpur, Malaysia, it suddenly took on a mind of its own and zoomed 3,000 feet upward. </a:t>
            </a:r>
          </a:p>
          <a:p>
            <a:pPr lvl="2" algn="just">
              <a:lnSpc>
                <a:spcPct val="150000"/>
              </a:lnSpc>
            </a:pPr>
            <a:r>
              <a:rPr lang="en-US" altLang="en-US" sz="1800" dirty="0"/>
              <a:t>The captain disconnected the autopilot and pointed the Boeing 777’s nose down to avoid stalling, but was jerked into a steep dive. He </a:t>
            </a:r>
            <a:r>
              <a:rPr lang="en-US" altLang="en-US" sz="1800" dirty="0" smtClean="0"/>
              <a:t>controlled back </a:t>
            </a:r>
            <a:r>
              <a:rPr lang="en-US" altLang="en-US" sz="1800" dirty="0"/>
              <a:t>sharply on both engines, trying to slow the plane. Instead, the jet raced into another climb. </a:t>
            </a:r>
          </a:p>
          <a:p>
            <a:pPr lvl="2" algn="just">
              <a:lnSpc>
                <a:spcPct val="150000"/>
              </a:lnSpc>
            </a:pPr>
            <a:r>
              <a:rPr lang="en-US" altLang="en-US" sz="1800" dirty="0"/>
              <a:t>The crew eventually regained control and manually flew their 177 passengers safely back to Australia.</a:t>
            </a:r>
          </a:p>
          <a:p>
            <a:pPr lvl="2" algn="just">
              <a:lnSpc>
                <a:spcPct val="150000"/>
              </a:lnSpc>
            </a:pPr>
            <a:r>
              <a:rPr lang="en-US" altLang="en-US" sz="1800" dirty="0"/>
              <a:t>Investigators quickly discovered the reason for the plane’s roller-coaster ride 38,000 feet above the Indian Ocean. A defective software program had provided incorrect data about the aircraft’s speed and acceleration, confusing flight computers. The computers had also failed, at first, to respond to the pilot’s commands. </a:t>
            </a:r>
          </a:p>
        </p:txBody>
      </p:sp>
      <p:sp>
        <p:nvSpPr>
          <p:cNvPr id="2" name="Slide Number Placeholder 1"/>
          <p:cNvSpPr>
            <a:spLocks noGrp="1"/>
          </p:cNvSpPr>
          <p:nvPr>
            <p:ph type="sldNum" sz="quarter" idx="12"/>
          </p:nvPr>
        </p:nvSpPr>
        <p:spPr/>
        <p:txBody>
          <a:bodyPr/>
          <a:lstStyle/>
          <a:p>
            <a:fld id="{75747A94-18CE-4DED-9AB2-7F0203751A12}" type="slidenum">
              <a:rPr lang="en-IN" smtClean="0"/>
              <a:pPr/>
              <a:t>7</a:t>
            </a:fld>
            <a:endParaRPr lang="en-IN"/>
          </a:p>
        </p:txBody>
      </p:sp>
    </p:spTree>
    <p:extLst>
      <p:ext uri="{BB962C8B-B14F-4D97-AF65-F5344CB8AC3E}">
        <p14:creationId xmlns:p14="http://schemas.microsoft.com/office/powerpoint/2010/main" xmlns="" val="3896641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en-US" altLang="en-US"/>
              <a:t>What is a Bug?</a:t>
            </a:r>
          </a:p>
        </p:txBody>
      </p:sp>
      <p:sp>
        <p:nvSpPr>
          <p:cNvPr id="382979" name="Rectangle 3"/>
          <p:cNvSpPr>
            <a:spLocks noGrp="1" noChangeArrowheads="1"/>
          </p:cNvSpPr>
          <p:nvPr>
            <p:ph type="body" idx="1"/>
          </p:nvPr>
        </p:nvSpPr>
        <p:spPr>
          <a:xfrm>
            <a:off x="304800" y="1262743"/>
            <a:ext cx="8686800" cy="4833257"/>
          </a:xfrm>
        </p:spPr>
        <p:txBody>
          <a:bodyPr>
            <a:normAutofit lnSpcReduction="10000"/>
          </a:bodyPr>
          <a:lstStyle/>
          <a:p>
            <a:pPr algn="just">
              <a:lnSpc>
                <a:spcPct val="150000"/>
              </a:lnSpc>
            </a:pPr>
            <a:r>
              <a:rPr lang="en-US" altLang="en-US" dirty="0"/>
              <a:t>Informally, it is </a:t>
            </a:r>
            <a:r>
              <a:rPr lang="en-US" altLang="en-US" b="1" dirty="0">
                <a:solidFill>
                  <a:srgbClr val="7030A0"/>
                </a:solidFill>
              </a:rPr>
              <a:t>“</a:t>
            </a:r>
            <a:r>
              <a:rPr lang="en-US" altLang="en-US" b="1" i="1" dirty="0">
                <a:solidFill>
                  <a:srgbClr val="7030A0"/>
                </a:solidFill>
              </a:rPr>
              <a:t>what happens when software fails</a:t>
            </a:r>
            <a:r>
              <a:rPr lang="en-US" altLang="en-US" b="1" dirty="0">
                <a:solidFill>
                  <a:srgbClr val="7030A0"/>
                </a:solidFill>
              </a:rPr>
              <a:t>”</a:t>
            </a:r>
            <a:r>
              <a:rPr lang="en-US" altLang="en-US" dirty="0"/>
              <a:t>, whether the failure was</a:t>
            </a:r>
          </a:p>
          <a:p>
            <a:pPr lvl="1" algn="just">
              <a:lnSpc>
                <a:spcPct val="150000"/>
              </a:lnSpc>
            </a:pPr>
            <a:r>
              <a:rPr lang="en-US" altLang="en-US" dirty="0"/>
              <a:t>Inconvenient</a:t>
            </a:r>
          </a:p>
          <a:p>
            <a:pPr lvl="1" algn="just">
              <a:lnSpc>
                <a:spcPct val="150000"/>
              </a:lnSpc>
            </a:pPr>
            <a:r>
              <a:rPr lang="en-US" altLang="en-US" dirty="0"/>
              <a:t>Catastrophic</a:t>
            </a:r>
          </a:p>
          <a:p>
            <a:pPr algn="just">
              <a:lnSpc>
                <a:spcPct val="150000"/>
              </a:lnSpc>
            </a:pPr>
            <a:r>
              <a:rPr lang="en-US" altLang="en-US" dirty="0"/>
              <a:t>Terms for software failure</a:t>
            </a:r>
          </a:p>
          <a:p>
            <a:pPr lvl="2" algn="just">
              <a:lnSpc>
                <a:spcPct val="150000"/>
              </a:lnSpc>
              <a:buFontTx/>
              <a:buNone/>
            </a:pPr>
            <a:r>
              <a:rPr lang="en-US" altLang="en-US" dirty="0"/>
              <a:t>* Fault		* Anomaly	* Problem	* Inconsistency</a:t>
            </a:r>
          </a:p>
          <a:p>
            <a:pPr lvl="2" algn="just">
              <a:lnSpc>
                <a:spcPct val="150000"/>
              </a:lnSpc>
              <a:buFontTx/>
              <a:buNone/>
            </a:pPr>
            <a:r>
              <a:rPr lang="en-US" altLang="en-US" dirty="0" smtClean="0"/>
              <a:t>* Failure		* Incident	* Error		* Feature</a:t>
            </a:r>
          </a:p>
          <a:p>
            <a:pPr lvl="2" algn="just">
              <a:lnSpc>
                <a:spcPct val="150000"/>
              </a:lnSpc>
              <a:buFontTx/>
              <a:buNone/>
            </a:pPr>
            <a:r>
              <a:rPr lang="en-US" altLang="en-US" dirty="0" smtClean="0"/>
              <a:t>* </a:t>
            </a:r>
            <a:r>
              <a:rPr lang="en-US" altLang="en-US" dirty="0"/>
              <a:t>Defect	</a:t>
            </a:r>
            <a:r>
              <a:rPr lang="en-US" altLang="en-US" dirty="0" smtClean="0"/>
              <a:t>	* </a:t>
            </a:r>
            <a:r>
              <a:rPr lang="en-US" altLang="en-US" dirty="0"/>
              <a:t>Variance	</a:t>
            </a:r>
            <a:r>
              <a:rPr lang="en-US" altLang="en-US" dirty="0" smtClean="0"/>
              <a:t>* Bug</a:t>
            </a:r>
          </a:p>
          <a:p>
            <a:pPr lvl="2" algn="just">
              <a:lnSpc>
                <a:spcPct val="150000"/>
              </a:lnSpc>
              <a:buFontTx/>
              <a:buNone/>
            </a:pPr>
            <a:endParaRPr lang="en-US" altLang="en-US" dirty="0"/>
          </a:p>
        </p:txBody>
      </p:sp>
      <p:sp>
        <p:nvSpPr>
          <p:cNvPr id="2" name="Slide Number Placeholder 1"/>
          <p:cNvSpPr>
            <a:spLocks noGrp="1"/>
          </p:cNvSpPr>
          <p:nvPr>
            <p:ph type="sldNum" sz="quarter" idx="12"/>
          </p:nvPr>
        </p:nvSpPr>
        <p:spPr/>
        <p:txBody>
          <a:bodyPr/>
          <a:lstStyle/>
          <a:p>
            <a:fld id="{75747A94-18CE-4DED-9AB2-7F0203751A12}" type="slidenum">
              <a:rPr lang="en-IN" smtClean="0"/>
              <a:pPr/>
              <a:t>8</a:t>
            </a:fld>
            <a:endParaRPr lang="en-IN"/>
          </a:p>
        </p:txBody>
      </p:sp>
    </p:spTree>
    <p:extLst>
      <p:ext uri="{BB962C8B-B14F-4D97-AF65-F5344CB8AC3E}">
        <p14:creationId xmlns:p14="http://schemas.microsoft.com/office/powerpoint/2010/main" xmlns="" val="4223751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altLang="en-US"/>
              <a:t>What is a Bug?</a:t>
            </a:r>
          </a:p>
        </p:txBody>
      </p:sp>
      <p:sp>
        <p:nvSpPr>
          <p:cNvPr id="385027" name="Rectangle 3"/>
          <p:cNvSpPr>
            <a:spLocks noGrp="1" noChangeArrowheads="1"/>
          </p:cNvSpPr>
          <p:nvPr>
            <p:ph type="body" idx="1"/>
          </p:nvPr>
        </p:nvSpPr>
        <p:spPr>
          <a:xfrm>
            <a:off x="387274" y="1066800"/>
            <a:ext cx="8369451" cy="5791200"/>
          </a:xfrm>
        </p:spPr>
        <p:txBody>
          <a:bodyPr>
            <a:normAutofit fontScale="70000" lnSpcReduction="20000"/>
          </a:bodyPr>
          <a:lstStyle/>
          <a:p>
            <a:pPr algn="just">
              <a:lnSpc>
                <a:spcPct val="160000"/>
              </a:lnSpc>
            </a:pPr>
            <a:r>
              <a:rPr lang="en-US" altLang="en-US" sz="2800" dirty="0"/>
              <a:t>Product Specification: “an agreement among the software development team. It defines the product they are creating, detailing what it will be, how it will act, what it will do, and what it won't do”</a:t>
            </a:r>
          </a:p>
          <a:p>
            <a:pPr algn="just">
              <a:lnSpc>
                <a:spcPct val="160000"/>
              </a:lnSpc>
            </a:pPr>
            <a:r>
              <a:rPr lang="en-US" altLang="en-US" sz="2800" dirty="0"/>
              <a:t>Formally, we say that a s/w bug occurs when one or more of the following five rules is true: when the software</a:t>
            </a:r>
          </a:p>
          <a:p>
            <a:pPr marL="990600" lvl="1" indent="-533400" algn="just">
              <a:lnSpc>
                <a:spcPct val="160000"/>
              </a:lnSpc>
            </a:pPr>
            <a:r>
              <a:rPr lang="en-US" altLang="en-US" sz="2400" dirty="0">
                <a:solidFill>
                  <a:srgbClr val="7030A0"/>
                </a:solidFill>
              </a:rPr>
              <a:t>doesn't do something that the product specification says it should do.</a:t>
            </a:r>
          </a:p>
          <a:p>
            <a:pPr marL="990600" lvl="1" indent="-533400" algn="just">
              <a:lnSpc>
                <a:spcPct val="160000"/>
              </a:lnSpc>
            </a:pPr>
            <a:r>
              <a:rPr lang="en-US" altLang="en-US" sz="2400" dirty="0">
                <a:solidFill>
                  <a:srgbClr val="C00000"/>
                </a:solidFill>
              </a:rPr>
              <a:t>does something that the product specification says it shouldn't do.</a:t>
            </a:r>
          </a:p>
          <a:p>
            <a:pPr marL="990600" lvl="1" indent="-533400" algn="just">
              <a:lnSpc>
                <a:spcPct val="160000"/>
              </a:lnSpc>
            </a:pPr>
            <a:r>
              <a:rPr lang="en-US" altLang="en-US" sz="2400" dirty="0">
                <a:solidFill>
                  <a:srgbClr val="4285F4"/>
                </a:solidFill>
              </a:rPr>
              <a:t>does something that the product specification doesn't mention.</a:t>
            </a:r>
          </a:p>
          <a:p>
            <a:pPr marL="990600" lvl="1" indent="-533400" algn="just">
              <a:lnSpc>
                <a:spcPct val="160000"/>
              </a:lnSpc>
            </a:pPr>
            <a:r>
              <a:rPr lang="en-US" altLang="en-US" sz="2400" dirty="0">
                <a:solidFill>
                  <a:srgbClr val="FF0000"/>
                </a:solidFill>
              </a:rPr>
              <a:t>doesn't do something that the product specification doesn't mention but should.</a:t>
            </a:r>
          </a:p>
          <a:p>
            <a:pPr marL="990600" lvl="1" indent="-533400" algn="just">
              <a:lnSpc>
                <a:spcPct val="160000"/>
              </a:lnSpc>
            </a:pPr>
            <a:r>
              <a:rPr lang="en-US" altLang="en-US" sz="2400" dirty="0">
                <a:solidFill>
                  <a:srgbClr val="0F9D58"/>
                </a:solidFill>
              </a:rPr>
              <a:t>is difficult to understand, hard to use, slow, or in the software tester's eyes will be viewed by the end user as just plain not right.</a:t>
            </a:r>
          </a:p>
          <a:p>
            <a:pPr marL="990600" lvl="1" indent="-533400" algn="just">
              <a:lnSpc>
                <a:spcPct val="160000"/>
              </a:lnSpc>
            </a:pPr>
            <a:endParaRPr lang="en-US" altLang="en-US" sz="2400" dirty="0"/>
          </a:p>
        </p:txBody>
      </p:sp>
      <p:sp>
        <p:nvSpPr>
          <p:cNvPr id="2" name="Slide Number Placeholder 1"/>
          <p:cNvSpPr>
            <a:spLocks noGrp="1"/>
          </p:cNvSpPr>
          <p:nvPr>
            <p:ph type="sldNum" sz="quarter" idx="12"/>
          </p:nvPr>
        </p:nvSpPr>
        <p:spPr/>
        <p:txBody>
          <a:bodyPr/>
          <a:lstStyle/>
          <a:p>
            <a:fld id="{75747A94-18CE-4DED-9AB2-7F0203751A12}" type="slidenum">
              <a:rPr lang="en-IN" smtClean="0"/>
              <a:pPr/>
              <a:t>9</a:t>
            </a:fld>
            <a:endParaRPr lang="en-IN"/>
          </a:p>
        </p:txBody>
      </p:sp>
    </p:spTree>
    <p:extLst>
      <p:ext uri="{BB962C8B-B14F-4D97-AF65-F5344CB8AC3E}">
        <p14:creationId xmlns:p14="http://schemas.microsoft.com/office/powerpoint/2010/main" xmlns="" val="820233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385027">
                                            <p:txEl>
                                              <p:pRg st="2" end="2"/>
                                            </p:txEl>
                                          </p:spTgt>
                                        </p:tgtEl>
                                        <p:attrNameLst>
                                          <p:attrName>style.visibility</p:attrName>
                                        </p:attrNameLst>
                                      </p:cBhvr>
                                      <p:to>
                                        <p:strVal val="visible"/>
                                      </p:to>
                                    </p:set>
                                    <p:anim to="" calcmode="lin" valueType="num">
                                      <p:cBhvr>
                                        <p:cTn id="7" dur="1" fill="hold"/>
                                        <p:tgtEl>
                                          <p:spTgt spid="385027">
                                            <p:txEl>
                                              <p:pRg st="2" end="2"/>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385027">
                                            <p:txEl>
                                              <p:pRg st="3" end="3"/>
                                            </p:txEl>
                                          </p:spTgt>
                                        </p:tgtEl>
                                        <p:attrNameLst>
                                          <p:attrName>style.visibility</p:attrName>
                                        </p:attrNameLst>
                                      </p:cBhvr>
                                      <p:to>
                                        <p:strVal val="visible"/>
                                      </p:to>
                                    </p:set>
                                    <p:anim to="" calcmode="lin" valueType="num">
                                      <p:cBhvr>
                                        <p:cTn id="12" dur="1" fill="hold"/>
                                        <p:tgtEl>
                                          <p:spTgt spid="385027">
                                            <p:txEl>
                                              <p:pRg st="3" end="3"/>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385027">
                                            <p:txEl>
                                              <p:pRg st="4" end="4"/>
                                            </p:txEl>
                                          </p:spTgt>
                                        </p:tgtEl>
                                        <p:attrNameLst>
                                          <p:attrName>style.visibility</p:attrName>
                                        </p:attrNameLst>
                                      </p:cBhvr>
                                      <p:to>
                                        <p:strVal val="visible"/>
                                      </p:to>
                                    </p:set>
                                    <p:anim to="" calcmode="lin" valueType="num">
                                      <p:cBhvr>
                                        <p:cTn id="17" dur="1" fill="hold"/>
                                        <p:tgtEl>
                                          <p:spTgt spid="385027">
                                            <p:txEl>
                                              <p:pRg st="4" end="4"/>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385027">
                                            <p:txEl>
                                              <p:pRg st="5" end="5"/>
                                            </p:txEl>
                                          </p:spTgt>
                                        </p:tgtEl>
                                        <p:attrNameLst>
                                          <p:attrName>style.visibility</p:attrName>
                                        </p:attrNameLst>
                                      </p:cBhvr>
                                      <p:to>
                                        <p:strVal val="visible"/>
                                      </p:to>
                                    </p:set>
                                    <p:anim to="" calcmode="lin" valueType="num">
                                      <p:cBhvr>
                                        <p:cTn id="22" dur="1" fill="hold"/>
                                        <p:tgtEl>
                                          <p:spTgt spid="385027">
                                            <p:txEl>
                                              <p:pRg st="5" end="5"/>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385027">
                                            <p:txEl>
                                              <p:pRg st="6" end="6"/>
                                            </p:txEl>
                                          </p:spTgt>
                                        </p:tgtEl>
                                        <p:attrNameLst>
                                          <p:attrName>style.visibility</p:attrName>
                                        </p:attrNameLst>
                                      </p:cBhvr>
                                      <p:to>
                                        <p:strVal val="visible"/>
                                      </p:to>
                                    </p:set>
                                    <p:anim to="" calcmode="lin" valueType="num">
                                      <p:cBhvr>
                                        <p:cTn id="27" dur="1" fill="hold"/>
                                        <p:tgtEl>
                                          <p:spTgt spid="385027">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2" id="{65BA2D0E-275F-4AF7-B550-AA964CAB33EE}" vid="{5E59400F-2143-4A82-BEBB-58156AFF8F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ITE1</Template>
  <TotalTime>905</TotalTime>
  <Words>1219</Words>
  <Application>Microsoft Office PowerPoint</Application>
  <PresentationFormat>On-screen Show (4:3)</PresentationFormat>
  <Paragraphs>135</Paragraphs>
  <Slides>20</Slides>
  <Notes>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CA 7503 Software Testing</vt:lpstr>
      <vt:lpstr>Lecture 1 :  Software Testing Background</vt:lpstr>
      <vt:lpstr>Motivation (1)</vt:lpstr>
      <vt:lpstr>Motivation (2)</vt:lpstr>
      <vt:lpstr>Motivation (3)</vt:lpstr>
      <vt:lpstr>Motivation (3)</vt:lpstr>
      <vt:lpstr>Motivation (4)</vt:lpstr>
      <vt:lpstr>What is a Bug?</vt:lpstr>
      <vt:lpstr>What is a Bug?</vt:lpstr>
      <vt:lpstr>Why do Bugs Occur?</vt:lpstr>
      <vt:lpstr>Symptoms and Root Causes of Bugs</vt:lpstr>
      <vt:lpstr>Root Causes of Project Failures</vt:lpstr>
      <vt:lpstr>The Cost of Bugs</vt:lpstr>
      <vt:lpstr>What does a Software Tester Do?</vt:lpstr>
      <vt:lpstr>What Makes a Good Software Tester? </vt:lpstr>
      <vt:lpstr>What is Software Testing?</vt:lpstr>
      <vt:lpstr>What is Software Testing?</vt:lpstr>
      <vt:lpstr>Terminology</vt:lpstr>
      <vt:lpstr>A few more definitions</vt:lpstr>
      <vt:lpstr>A Software Testing Process</vt:lpstr>
    </vt:vector>
  </TitlesOfParts>
  <Company>AU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7201- IT Essentials</dc:title>
  <dc:creator>Admin</dc:creator>
  <cp:lastModifiedBy>audist</cp:lastModifiedBy>
  <cp:revision>60</cp:revision>
  <dcterms:created xsi:type="dcterms:W3CDTF">2017-05-18T04:15:45Z</dcterms:created>
  <dcterms:modified xsi:type="dcterms:W3CDTF">2020-08-14T07:04:55Z</dcterms:modified>
</cp:coreProperties>
</file>