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339" r:id="rId2"/>
    <p:sldId id="307" r:id="rId3"/>
    <p:sldId id="317" r:id="rId4"/>
    <p:sldId id="318" r:id="rId5"/>
    <p:sldId id="316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2" r:id="rId19"/>
    <p:sldId id="333" r:id="rId20"/>
    <p:sldId id="331" r:id="rId21"/>
    <p:sldId id="334" r:id="rId22"/>
    <p:sldId id="335" r:id="rId23"/>
    <p:sldId id="336" r:id="rId24"/>
    <p:sldId id="337" r:id="rId25"/>
    <p:sldId id="33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F9D58"/>
    <a:srgbClr val="0071C1"/>
    <a:srgbClr val="4285F4"/>
    <a:srgbClr val="DB4437"/>
    <a:srgbClr val="AF2E0F"/>
    <a:srgbClr val="53831D"/>
    <a:srgbClr val="F4B400"/>
    <a:srgbClr val="571054"/>
    <a:srgbClr val="656565"/>
    <a:srgbClr val="D16E0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>
        <p:scale>
          <a:sx n="81" d="100"/>
          <a:sy n="81" d="100"/>
        </p:scale>
        <p:origin x="-167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D0732-D2F0-43AF-875E-3BFBB6FB07BC}" type="datetimeFigureOut">
              <a:rPr lang="en-IN" smtClean="0"/>
              <a:pPr/>
              <a:t>14-08-2020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20928-FA28-4C7F-93A9-749F7974ED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90402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20928-FA28-4C7F-93A9-749F7974ED17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70389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20928-FA28-4C7F-93A9-749F7974ED17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07784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654188" y="0"/>
            <a:ext cx="2489812" cy="4616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654187" y="3998528"/>
            <a:ext cx="2350635" cy="423316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654188" y="2495774"/>
            <a:ext cx="2350635" cy="1312433"/>
          </a:xfrm>
          <a:ln w="28575">
            <a:solidFill>
              <a:srgbClr val="DB4437"/>
            </a:solidFill>
          </a:ln>
        </p:spPr>
        <p:txBody>
          <a:bodyPr anchor="ctr">
            <a:noAutofit/>
          </a:bodyPr>
          <a:lstStyle>
            <a:lvl1pPr algn="ctr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8591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5011" y="7581"/>
            <a:ext cx="1193491" cy="112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878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857" y="2495775"/>
            <a:ext cx="7886700" cy="1204856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857" y="3707338"/>
            <a:ext cx="7886700" cy="73557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4586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7275" y="1126377"/>
            <a:ext cx="3886200" cy="50505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4425" y="1126377"/>
            <a:ext cx="4292300" cy="5050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6724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3137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4072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275" y="268308"/>
            <a:ext cx="8369450" cy="710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275" y="1169409"/>
            <a:ext cx="8369450" cy="490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7779" y="6277237"/>
            <a:ext cx="9789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Helvetica LT Std Cond" panose="020B0506020202030204" pitchFamily="34" charset="0"/>
              </a:defRPr>
            </a:lvl1pPr>
          </a:lstStyle>
          <a:p>
            <a:fld id="{75747A94-18CE-4DED-9AB2-7F0203751A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2024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Helvetica LT Std Cond" panose="020B050602020203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 LT Std Cond" panose="020B05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LT Std Cond" panose="020B05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 LT Std Cond" panose="020B05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LT Std Cond" panose="020B05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LT Std Cond" panose="020B05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0306" y="1186544"/>
            <a:ext cx="8304903" cy="1642718"/>
          </a:xfrm>
        </p:spPr>
        <p:txBody>
          <a:bodyPr/>
          <a:lstStyle/>
          <a:p>
            <a:r>
              <a:rPr lang="en-US" sz="4000" dirty="0" smtClean="0"/>
              <a:t>CA 7503</a:t>
            </a:r>
            <a:br>
              <a:rPr lang="en-US" sz="4000" dirty="0" smtClean="0"/>
            </a:br>
            <a:r>
              <a:rPr lang="en-US" sz="4000" dirty="0" smtClean="0"/>
              <a:t>Software Testing</a:t>
            </a:r>
            <a:endParaRPr lang="en-IN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132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axiom anyway?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An </a:t>
            </a:r>
            <a:r>
              <a:rPr lang="en-US" b="1" dirty="0"/>
              <a:t>axiom</a:t>
            </a:r>
            <a:r>
              <a:rPr lang="en-US" dirty="0"/>
              <a:t> is a </a:t>
            </a:r>
            <a:r>
              <a:rPr lang="en-US" u="sng" dirty="0"/>
              <a:t>sentence or proposition that is not proved or demonstrated and is considered as obvious or as an initial necessary consensus for a theory building or acceptation. </a:t>
            </a:r>
            <a:endParaRPr lang="en-US" u="sng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Therefore</a:t>
            </a:r>
            <a:r>
              <a:rPr lang="en-US" dirty="0"/>
              <a:t>, it is taken for </a:t>
            </a:r>
            <a:r>
              <a:rPr lang="en-US" b="1" dirty="0">
                <a:solidFill>
                  <a:srgbClr val="0071C1"/>
                </a:solidFill>
              </a:rPr>
              <a:t>granted as true</a:t>
            </a:r>
            <a:r>
              <a:rPr lang="en-US" dirty="0"/>
              <a:t>, and serves as a starting point for deducing and inferring other (theory dependent) truths.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5753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Peano’s</a:t>
            </a:r>
            <a:r>
              <a:rPr lang="en-US" sz="2800" dirty="0"/>
              <a:t> axioms for the structure of natural numbers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29" y="1028732"/>
            <a:ext cx="8369450" cy="5307591"/>
          </a:xfrm>
        </p:spPr>
        <p:txBody>
          <a:bodyPr>
            <a:normAutofit fontScale="77500" lnSpcReduction="20000"/>
          </a:bodyPr>
          <a:lstStyle/>
          <a:p>
            <a:pPr marL="514350" indent="-339725" algn="just">
              <a:buFont typeface="+mj-lt"/>
              <a:buAutoNum type="arabicPeriod"/>
            </a:pPr>
            <a:r>
              <a:rPr lang="en-US" dirty="0" smtClean="0"/>
              <a:t>1 is </a:t>
            </a:r>
            <a:r>
              <a:rPr lang="en-US" dirty="0"/>
              <a:t>a natural number. </a:t>
            </a:r>
            <a:endParaRPr lang="en-US" dirty="0" smtClean="0"/>
          </a:p>
          <a:p>
            <a:pPr marL="514350" indent="-339725" algn="just">
              <a:buFont typeface="+mj-lt"/>
              <a:buAutoNum type="arabicPeriod"/>
            </a:pPr>
            <a:r>
              <a:rPr lang="en-US" dirty="0" smtClean="0"/>
              <a:t>Every </a:t>
            </a:r>
            <a:r>
              <a:rPr lang="en-US" dirty="0"/>
              <a:t>natural number is equal to itself (equality is reflexive). </a:t>
            </a:r>
            <a:endParaRPr lang="en-US" dirty="0" smtClean="0"/>
          </a:p>
          <a:p>
            <a:pPr marL="514350" indent="-339725" algn="just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dirty="0"/>
              <a:t>all natural numbers a and b, a = b if and only if b = a (equality is symmetric). </a:t>
            </a:r>
            <a:endParaRPr lang="en-US" dirty="0" smtClean="0"/>
          </a:p>
          <a:p>
            <a:pPr marL="514350" indent="-339725" algn="just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dirty="0"/>
              <a:t>all natural numbers a, b, and c, if a = b and b = c then a = c (equality is transitive). </a:t>
            </a:r>
            <a:endParaRPr lang="en-US" dirty="0" smtClean="0"/>
          </a:p>
          <a:p>
            <a:pPr marL="514350" indent="-339725" algn="just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a = b and b is a natural number then a is a natural number. </a:t>
            </a:r>
            <a:endParaRPr lang="en-US" dirty="0" smtClean="0"/>
          </a:p>
          <a:p>
            <a:pPr marL="514350" indent="-339725" algn="just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a is a natural number then successor(a) is a natural number. </a:t>
            </a:r>
            <a:endParaRPr lang="en-US" dirty="0" smtClean="0"/>
          </a:p>
          <a:p>
            <a:pPr marL="514350" indent="-339725" algn="just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a and b are natural numbers then a = b if and only if successor(a) = successor(b). </a:t>
            </a:r>
            <a:endParaRPr lang="en-US" dirty="0" smtClean="0"/>
          </a:p>
          <a:p>
            <a:pPr marL="514350" indent="-339725" algn="just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a is a natural number then successor(a) is not equal to 1. </a:t>
            </a:r>
            <a:endParaRPr lang="en-US" dirty="0" smtClean="0"/>
          </a:p>
          <a:p>
            <a:pPr marL="514350" indent="-339725" algn="just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dirty="0"/>
              <a:t>every set K, if 1 is in K, and successor(x) is in K for every natural number x in K, then every natural number is in K.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8981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Discussion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Are software testing axioms really axioms?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If </a:t>
            </a:r>
            <a:r>
              <a:rPr lang="en-US" dirty="0"/>
              <a:t>not, what would you call them?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366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Axiom </a:t>
            </a:r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29670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It is impossible to test a program </a:t>
            </a:r>
            <a:r>
              <a:rPr lang="en-US" b="1" dirty="0" smtClean="0"/>
              <a:t>completely</a:t>
            </a:r>
          </a:p>
          <a:p>
            <a:pPr>
              <a:lnSpc>
                <a:spcPct val="150000"/>
              </a:lnSpc>
            </a:pPr>
            <a:r>
              <a:rPr lang="en-US" dirty="0"/>
              <a:t>How many test cases do you need to exhaustively test: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Powerpoint</a:t>
            </a:r>
            <a:r>
              <a:rPr lang="en-US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calculator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MS </a:t>
            </a:r>
            <a:r>
              <a:rPr lang="en-US" dirty="0"/>
              <a:t>Word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Any </a:t>
            </a:r>
            <a:r>
              <a:rPr lang="en-US" dirty="0"/>
              <a:t>interesting software!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only way to be absolutely sure software works is to run it against all possible inputs and observe all of its outputs …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Oh</a:t>
            </a:r>
            <a:r>
              <a:rPr lang="en-US" dirty="0"/>
              <a:t>, and the specification must be correct and complete.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0912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Axiom 1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It is impossible to test a program </a:t>
            </a:r>
            <a:r>
              <a:rPr lang="en-US" b="1" dirty="0" smtClean="0"/>
              <a:t>completely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0071C1"/>
                </a:solidFill>
              </a:rPr>
              <a:t>There are the reasons below: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The number of possible inputs is very large.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The number of possible outputs is very large.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The number of paths through the software is very large.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The software specification is subjective.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6006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Axiom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9"/>
            <a:ext cx="8369450" cy="522050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Software testing is a risk-based </a:t>
            </a:r>
            <a:r>
              <a:rPr lang="en-US" b="1" dirty="0" smtClean="0"/>
              <a:t>exercise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If you do not test the software for all inputs (a wise choice) you take a risk.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Hopefully </a:t>
            </a:r>
            <a:r>
              <a:rPr lang="en-US" dirty="0"/>
              <a:t>you will skip a lot of inputs that work correctly.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What </a:t>
            </a:r>
            <a:r>
              <a:rPr lang="en-US" dirty="0"/>
              <a:t>if you skip inputs that cause a fault? </a:t>
            </a:r>
            <a:endParaRPr lang="en-US" dirty="0" smtClean="0"/>
          </a:p>
          <a:p>
            <a:pPr lvl="1" algn="just">
              <a:lnSpc>
                <a:spcPct val="15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Risk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/>
              <a:t>financial loss, security, loss of money, loss of life! </a:t>
            </a:r>
            <a:endParaRPr lang="en-US" dirty="0" smtClean="0"/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That </a:t>
            </a:r>
            <a:r>
              <a:rPr lang="en-US" dirty="0"/>
              <a:t>is a lot of pressure for a tester!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4305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Axiom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If you try to test too much, the development cost becomes prohibitive.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If </a:t>
            </a:r>
            <a:r>
              <a:rPr lang="en-US" dirty="0"/>
              <a:t>you test too little, the probability of software failure increases and as we discussed … software failures can cost us big time!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67225" y="1499394"/>
            <a:ext cx="4286250" cy="43053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9198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Axiom 3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Testing cannot show the absence of </a:t>
            </a:r>
            <a:r>
              <a:rPr lang="en-US" b="1" dirty="0" smtClean="0"/>
              <a:t>bugs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“Program testing can be used to show the presence of bugs, but never to show their absence</a:t>
            </a:r>
            <a:r>
              <a:rPr lang="en-US" b="1" dirty="0" smtClean="0">
                <a:solidFill>
                  <a:srgbClr val="C00000"/>
                </a:solidFill>
              </a:rPr>
              <a:t>!”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IN" sz="2000" b="1" i="1" dirty="0" smtClean="0"/>
              <a:t>- </a:t>
            </a:r>
            <a:r>
              <a:rPr lang="en-IN" sz="2000" b="1" i="1" dirty="0" err="1" smtClean="0"/>
              <a:t>Edsger</a:t>
            </a:r>
            <a:r>
              <a:rPr lang="en-IN" sz="2000" b="1" i="1" dirty="0" smtClean="0"/>
              <a:t> </a:t>
            </a:r>
            <a:r>
              <a:rPr lang="en-IN" sz="2000" b="1" i="1" dirty="0" err="1"/>
              <a:t>Wybe</a:t>
            </a:r>
            <a:r>
              <a:rPr lang="en-IN" sz="2000" b="1" i="1" dirty="0"/>
              <a:t> </a:t>
            </a:r>
            <a:r>
              <a:rPr lang="en-IN" sz="2000" b="1" i="1" dirty="0" smtClean="0"/>
              <a:t>Dijkstra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Are there bugs in our software?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Are there bugs in other software?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Can you guarantee that there are no bugs to find?</a:t>
            </a:r>
          </a:p>
          <a:p>
            <a:pPr algn="just">
              <a:lnSpc>
                <a:spcPct val="150000"/>
              </a:lnSpc>
            </a:pPr>
            <a:endParaRPr lang="en-US" b="1" dirty="0" smtClean="0"/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9319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Axiom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7275" y="1126377"/>
            <a:ext cx="5001154" cy="5050585"/>
          </a:xfrm>
        </p:spPr>
        <p:txBody>
          <a:bodyPr>
            <a:normAutofit/>
          </a:bodyPr>
          <a:lstStyle/>
          <a:p>
            <a:r>
              <a:rPr lang="en-US" b="1" dirty="0"/>
              <a:t>The More Bugs You Find, the More Bugs There </a:t>
            </a:r>
            <a:r>
              <a:rPr lang="en-US" b="1" dirty="0" smtClean="0"/>
              <a:t>Are</a:t>
            </a:r>
          </a:p>
          <a:p>
            <a:r>
              <a:rPr lang="en-US" dirty="0"/>
              <a:t>Bugs appear in groups, where you see one you will likely find more … Why? </a:t>
            </a:r>
            <a:endParaRPr lang="en-US" dirty="0" smtClean="0"/>
          </a:p>
          <a:p>
            <a:r>
              <a:rPr lang="en-US" dirty="0" smtClean="0"/>
              <a:t>Programmers </a:t>
            </a:r>
            <a:r>
              <a:rPr lang="en-US" dirty="0"/>
              <a:t>can have bad days </a:t>
            </a:r>
            <a:endParaRPr lang="en-US" dirty="0" smtClean="0"/>
          </a:p>
          <a:p>
            <a:r>
              <a:rPr lang="en-US" dirty="0" smtClean="0"/>
              <a:t>Programmers </a:t>
            </a:r>
            <a:r>
              <a:rPr lang="en-US" dirty="0"/>
              <a:t>tend to make the same mistakes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bugs are just the tip of the iceberg. </a:t>
            </a:r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19057" y="1186710"/>
            <a:ext cx="3352800" cy="503836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944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Axiom 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87275" y="1126378"/>
            <a:ext cx="8369450" cy="2019594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Boris </a:t>
            </a:r>
            <a:r>
              <a:rPr lang="en-US" b="1" dirty="0" err="1"/>
              <a:t>Beizer</a:t>
            </a:r>
            <a:r>
              <a:rPr lang="en-US" b="1" dirty="0"/>
              <a:t> </a:t>
            </a:r>
            <a:r>
              <a:rPr lang="en-US" dirty="0"/>
              <a:t>coined the term pesticide paradox to describe the phenomenon that the more you test software the more immune it becomes to your test cases. </a:t>
            </a:r>
          </a:p>
          <a:p>
            <a:pPr lvl="1" algn="just">
              <a:lnSpc>
                <a:spcPct val="150000"/>
              </a:lnSpc>
            </a:pPr>
            <a:r>
              <a:rPr lang="en-US" b="1" dirty="0" smtClean="0"/>
              <a:t>Remedy</a:t>
            </a:r>
            <a:r>
              <a:rPr lang="en-US" b="1" dirty="0"/>
              <a:t>: </a:t>
            </a:r>
            <a:r>
              <a:rPr lang="en-US" dirty="0"/>
              <a:t>continually write new and different tests to exercise different parts of the software.</a:t>
            </a:r>
            <a:endParaRPr lang="en-IN" dirty="0"/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26677" y="2841172"/>
            <a:ext cx="5662792" cy="363582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8897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rgbClr val="C00000"/>
                </a:solidFill>
              </a:rPr>
              <a:t>Lecture 2 : </a:t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/>
              <a:t>The Realities of Software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0798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Axiom </a:t>
            </a:r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9"/>
            <a:ext cx="8369450" cy="5362020"/>
          </a:xfrm>
        </p:spPr>
        <p:txBody>
          <a:bodyPr>
            <a:normAutofit/>
          </a:bodyPr>
          <a:lstStyle/>
          <a:p>
            <a:r>
              <a:rPr lang="en-US" b="1" dirty="0"/>
              <a:t>Not all bugs found will be fixed</a:t>
            </a:r>
            <a:r>
              <a:rPr lang="en-US" b="1" dirty="0" smtClean="0"/>
              <a:t>.</a:t>
            </a:r>
          </a:p>
          <a:p>
            <a:r>
              <a:rPr lang="en-US" dirty="0"/>
              <a:t>There are several reasons why you might choose not to fix a bug: </a:t>
            </a:r>
            <a:endParaRPr lang="en-US" dirty="0" smtClean="0"/>
          </a:p>
          <a:p>
            <a:pPr lvl="1"/>
            <a:r>
              <a:rPr lang="en-US" dirty="0" smtClean="0"/>
              <a:t>There’s </a:t>
            </a:r>
            <a:r>
              <a:rPr lang="en-US" dirty="0"/>
              <a:t>not enough time </a:t>
            </a:r>
            <a:endParaRPr lang="en-US" dirty="0" smtClean="0"/>
          </a:p>
          <a:p>
            <a:pPr lvl="2"/>
            <a:r>
              <a:rPr lang="en-US" dirty="0" smtClean="0"/>
              <a:t>Some </a:t>
            </a:r>
            <a:r>
              <a:rPr lang="en-US" dirty="0"/>
              <a:t>deadlines cannot be extended (e.g., Y2K) </a:t>
            </a:r>
            <a:endParaRPr lang="en-US" dirty="0" smtClean="0"/>
          </a:p>
          <a:p>
            <a:pPr lvl="1"/>
            <a:r>
              <a:rPr lang="en-US" dirty="0" smtClean="0"/>
              <a:t>It’s </a:t>
            </a:r>
            <a:r>
              <a:rPr lang="en-US" dirty="0"/>
              <a:t>not really a bug </a:t>
            </a:r>
            <a:endParaRPr lang="en-US" dirty="0" smtClean="0"/>
          </a:p>
          <a:p>
            <a:pPr lvl="2"/>
            <a:r>
              <a:rPr lang="en-US" dirty="0" smtClean="0"/>
              <a:t>Specifications </a:t>
            </a:r>
            <a:r>
              <a:rPr lang="en-US" dirty="0"/>
              <a:t>can be wrong </a:t>
            </a:r>
            <a:endParaRPr lang="en-US" dirty="0" smtClean="0"/>
          </a:p>
          <a:p>
            <a:pPr lvl="1"/>
            <a:r>
              <a:rPr lang="en-US" dirty="0" smtClean="0"/>
              <a:t>It’s </a:t>
            </a:r>
            <a:r>
              <a:rPr lang="en-US" dirty="0"/>
              <a:t>too risky to fix </a:t>
            </a:r>
            <a:endParaRPr lang="en-US" dirty="0" smtClean="0"/>
          </a:p>
          <a:p>
            <a:pPr lvl="2"/>
            <a:r>
              <a:rPr lang="en-US" dirty="0" smtClean="0"/>
              <a:t>“</a:t>
            </a:r>
            <a:r>
              <a:rPr lang="en-US" dirty="0"/>
              <a:t>I’m not touching Murphy’s code!” </a:t>
            </a:r>
            <a:endParaRPr lang="en-US" dirty="0" smtClean="0"/>
          </a:p>
          <a:p>
            <a:pPr lvl="1"/>
            <a:r>
              <a:rPr lang="en-US" dirty="0" smtClean="0"/>
              <a:t>It’s </a:t>
            </a:r>
            <a:r>
              <a:rPr lang="en-US" dirty="0"/>
              <a:t>just not worth it </a:t>
            </a:r>
            <a:endParaRPr lang="en-US" dirty="0" smtClean="0"/>
          </a:p>
          <a:p>
            <a:pPr lvl="2"/>
            <a:r>
              <a:rPr lang="en-US" dirty="0" smtClean="0"/>
              <a:t>Bugs </a:t>
            </a:r>
            <a:r>
              <a:rPr lang="en-US" dirty="0"/>
              <a:t>in fringe features may have to wait </a:t>
            </a:r>
            <a:endParaRPr lang="en-US" dirty="0" smtClean="0"/>
          </a:p>
          <a:p>
            <a:pPr lvl="2"/>
            <a:r>
              <a:rPr lang="en-US" dirty="0" smtClean="0"/>
              <a:t>Why </a:t>
            </a:r>
            <a:r>
              <a:rPr lang="en-US" dirty="0"/>
              <a:t>not charge the customer for bug fixes in the next release (sound familiar?) </a:t>
            </a:r>
            <a:r>
              <a:rPr 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 </a:t>
            </a:r>
            <a:endParaRPr lang="en-US" b="1" dirty="0">
              <a:solidFill>
                <a:srgbClr val="C00000"/>
              </a:solidFill>
            </a:endParaRPr>
          </a:p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849086" y="6136633"/>
            <a:ext cx="7413171" cy="646331"/>
          </a:xfrm>
          <a:prstGeom prst="rect">
            <a:avLst/>
          </a:prstGeom>
          <a:noFill/>
          <a:ln w="19050">
            <a:solidFill>
              <a:srgbClr val="4285F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Helvetica LT Std Cond" panose="020B0506020202030204" pitchFamily="34" charset="0"/>
              </a:rPr>
              <a:t>The decision-making process usually involves the software testers, the project managers, </a:t>
            </a:r>
            <a:r>
              <a:rPr lang="en-US" b="1" dirty="0" smtClean="0">
                <a:solidFill>
                  <a:srgbClr val="C00000"/>
                </a:solidFill>
                <a:latin typeface="Helvetica LT Std Cond" panose="020B0506020202030204" pitchFamily="34" charset="0"/>
              </a:rPr>
              <a:t>and the </a:t>
            </a:r>
            <a:r>
              <a:rPr lang="en-US" b="1" dirty="0">
                <a:solidFill>
                  <a:srgbClr val="C00000"/>
                </a:solidFill>
                <a:latin typeface="Helvetica LT Std Cond" panose="020B0506020202030204" pitchFamily="34" charset="0"/>
              </a:rPr>
              <a:t>programmers. </a:t>
            </a:r>
            <a:endParaRPr lang="en-IN" b="1" dirty="0">
              <a:solidFill>
                <a:srgbClr val="C00000"/>
              </a:solidFill>
              <a:latin typeface="Helvetica LT Std Cond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17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Axiom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It is difficult to say when a bug is indeed a bug.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if </a:t>
            </a:r>
            <a:r>
              <a:rPr lang="en-US" dirty="0"/>
              <a:t>there is a problem in the software but no one ever discovers it … is it a bug? </a:t>
            </a:r>
            <a:endParaRPr lang="en-US" dirty="0" smtClean="0"/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Parody </a:t>
            </a:r>
            <a:r>
              <a:rPr lang="en-US" dirty="0"/>
              <a:t>of “if a tree falls in the forest … does it really make a noise?”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What </a:t>
            </a:r>
            <a:r>
              <a:rPr lang="en-US" dirty="0"/>
              <a:t>is your opinion? Does a bug have to be observable in order for it to me a bug?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Bugs </a:t>
            </a:r>
            <a:r>
              <a:rPr lang="en-US" dirty="0"/>
              <a:t>that are undiscovered are called </a:t>
            </a:r>
            <a:r>
              <a:rPr lang="en-US" b="1" dirty="0"/>
              <a:t>latent bugs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6133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Axiom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b="1" dirty="0"/>
              <a:t>Specifications are never </a:t>
            </a:r>
            <a:r>
              <a:rPr lang="en-IN" b="1" dirty="0" smtClean="0"/>
              <a:t>final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Building a product based on a “moving target” specification is fairly unique to software development.</a:t>
            </a:r>
            <a:endParaRPr lang="en-IN" dirty="0" smtClean="0"/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50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Axiom </a:t>
            </a:r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9"/>
            <a:ext cx="8369450" cy="534024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Software testers are not the most popular members of a </a:t>
            </a:r>
            <a:r>
              <a:rPr lang="en-US" dirty="0" smtClean="0"/>
              <a:t>project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solidFill>
                  <a:srgbClr val="0F9D58"/>
                </a:solidFill>
              </a:rPr>
              <a:t>Goal of a software tester: </a:t>
            </a:r>
            <a:endParaRPr lang="en-US" b="1" dirty="0" smtClean="0">
              <a:solidFill>
                <a:srgbClr val="0F9D58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Find </a:t>
            </a:r>
            <a:r>
              <a:rPr lang="en-US" dirty="0"/>
              <a:t>bugs </a:t>
            </a:r>
            <a:endParaRPr lang="en-US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Find </a:t>
            </a:r>
            <a:r>
              <a:rPr lang="en-US" dirty="0"/>
              <a:t>bugs early </a:t>
            </a:r>
            <a:endParaRPr lang="en-US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Make </a:t>
            </a:r>
            <a:r>
              <a:rPr lang="en-US" dirty="0"/>
              <a:t>sure bugs get fixed </a:t>
            </a: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C00000"/>
                </a:solidFill>
              </a:rPr>
              <a:t>Tips </a:t>
            </a:r>
            <a:r>
              <a:rPr lang="en-US" b="1" dirty="0">
                <a:solidFill>
                  <a:srgbClr val="C00000"/>
                </a:solidFill>
              </a:rPr>
              <a:t>to avoid becoming unpopular: 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Find </a:t>
            </a:r>
            <a:r>
              <a:rPr lang="en-US" dirty="0"/>
              <a:t>bugs early </a:t>
            </a:r>
            <a:endParaRPr lang="en-US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Temper </a:t>
            </a:r>
            <a:r>
              <a:rPr lang="en-US" dirty="0"/>
              <a:t>your enthusiasm … act in a professional manner </a:t>
            </a:r>
            <a:endParaRPr lang="en-US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Don’t </a:t>
            </a:r>
            <a:r>
              <a:rPr lang="en-US" dirty="0"/>
              <a:t>report just the bad news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6845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Axiom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Software Testing Is a Disciplined Technical </a:t>
            </a:r>
            <a:r>
              <a:rPr lang="en-US" b="1" dirty="0" smtClean="0"/>
              <a:t>Profession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When software was simpler and more </a:t>
            </a:r>
            <a:r>
              <a:rPr lang="en-US" dirty="0" smtClean="0"/>
              <a:t>manageable, </a:t>
            </a:r>
            <a:r>
              <a:rPr lang="en-US" dirty="0"/>
              <a:t>software testers were often untrained and testing was not done </a:t>
            </a:r>
            <a:r>
              <a:rPr lang="en-US" dirty="0" smtClean="0"/>
              <a:t>methodically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It is now too costly to build buggy software. As a result testing has matured as a discipline</a:t>
            </a:r>
            <a:r>
              <a:rPr lang="en-US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 Sophisticated techniques </a:t>
            </a:r>
            <a:endParaRPr lang="en-US" dirty="0" smtClean="0"/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Tool </a:t>
            </a:r>
            <a:r>
              <a:rPr lang="en-US" dirty="0"/>
              <a:t>support </a:t>
            </a:r>
            <a:endParaRPr lang="en-US" dirty="0" smtClean="0"/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Rewarding careers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1336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9"/>
            <a:ext cx="8369450" cy="536202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071C1"/>
                </a:solidFill>
              </a:rPr>
              <a:t>Verification </a:t>
            </a:r>
            <a:endParaRPr lang="en-US" b="1" dirty="0" smtClean="0">
              <a:solidFill>
                <a:srgbClr val="0071C1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“</a:t>
            </a:r>
            <a:r>
              <a:rPr lang="en-US" dirty="0"/>
              <a:t>Are we building the product right</a:t>
            </a:r>
            <a:r>
              <a:rPr lang="en-US" dirty="0" smtClean="0"/>
              <a:t>?”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Does </a:t>
            </a:r>
            <a:r>
              <a:rPr lang="en-US" dirty="0"/>
              <a:t>the software meet the specification?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Validation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“</a:t>
            </a:r>
            <a:r>
              <a:rPr lang="en-US" dirty="0"/>
              <a:t>Are we building the right product?” </a:t>
            </a:r>
            <a:endParaRPr lang="en-US" dirty="0" smtClean="0"/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Does </a:t>
            </a:r>
            <a:r>
              <a:rPr lang="en-US" dirty="0"/>
              <a:t>the software meet the user requirements?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rgbClr val="0F9D58"/>
                </a:solidFill>
              </a:rPr>
              <a:t>Software </a:t>
            </a:r>
            <a:r>
              <a:rPr lang="en-US" b="1" dirty="0">
                <a:solidFill>
                  <a:srgbClr val="0F9D58"/>
                </a:solidFill>
              </a:rPr>
              <a:t>Quality Assurance </a:t>
            </a:r>
            <a:endParaRPr lang="en-US" b="1" dirty="0" smtClean="0">
              <a:solidFill>
                <a:srgbClr val="0F9D58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Not </a:t>
            </a:r>
            <a:r>
              <a:rPr lang="en-US" dirty="0"/>
              <a:t>the same as software testing … </a:t>
            </a:r>
            <a:endParaRPr lang="en-US" dirty="0" smtClean="0"/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Create </a:t>
            </a:r>
            <a:r>
              <a:rPr lang="en-US" dirty="0"/>
              <a:t>and enforce standards and methods to improve the development process and to prevent bugs from occurring.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4617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Software 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38379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/>
              <a:t>Software testing</a:t>
            </a:r>
            <a:r>
              <a:rPr lang="en-US" dirty="0"/>
              <a:t> is a process of executing a program or application with the intent of finding the </a:t>
            </a:r>
            <a:r>
              <a:rPr lang="en-US" b="1" dirty="0"/>
              <a:t>software</a:t>
            </a:r>
            <a:r>
              <a:rPr lang="en-US" dirty="0"/>
              <a:t> </a:t>
            </a:r>
            <a:r>
              <a:rPr lang="en-US" dirty="0" smtClean="0"/>
              <a:t>bugs.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It </a:t>
            </a:r>
            <a:r>
              <a:rPr lang="en-US" dirty="0"/>
              <a:t>can also be stated as the process of </a:t>
            </a:r>
            <a:r>
              <a:rPr lang="en-US" b="1" dirty="0">
                <a:solidFill>
                  <a:srgbClr val="7030A0"/>
                </a:solidFill>
              </a:rPr>
              <a:t>validating</a:t>
            </a:r>
            <a:r>
              <a:rPr lang="en-US" dirty="0"/>
              <a:t> and </a:t>
            </a:r>
            <a:r>
              <a:rPr lang="en-US" b="1" dirty="0">
                <a:solidFill>
                  <a:srgbClr val="53831D"/>
                </a:solidFill>
              </a:rPr>
              <a:t>verifying</a:t>
            </a:r>
            <a:r>
              <a:rPr lang="en-US" dirty="0"/>
              <a:t> that </a:t>
            </a:r>
            <a:r>
              <a:rPr lang="en-US" dirty="0" smtClean="0"/>
              <a:t>a </a:t>
            </a:r>
            <a:r>
              <a:rPr lang="en-US" b="1" dirty="0" smtClean="0"/>
              <a:t>software</a:t>
            </a:r>
            <a:r>
              <a:rPr lang="en-US" dirty="0"/>
              <a:t> program or application or product: Meets the </a:t>
            </a:r>
            <a:r>
              <a:rPr lang="en-US" b="1" dirty="0">
                <a:solidFill>
                  <a:srgbClr val="AF2E0F"/>
                </a:solidFill>
              </a:rPr>
              <a:t>business and technical requirements </a:t>
            </a:r>
            <a:r>
              <a:rPr lang="en-US" dirty="0"/>
              <a:t>that guided it's design and development.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7626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Software Testing?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Testing software typically involves: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Executing </a:t>
            </a:r>
            <a:r>
              <a:rPr lang="en-US" dirty="0"/>
              <a:t>software with </a:t>
            </a:r>
            <a:r>
              <a:rPr lang="en-US" b="1" dirty="0">
                <a:solidFill>
                  <a:srgbClr val="AF2E0F"/>
                </a:solidFill>
              </a:rPr>
              <a:t>inputs</a:t>
            </a:r>
            <a:r>
              <a:rPr lang="en-US" dirty="0"/>
              <a:t> representative of actual operation conditions (or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operational profiles </a:t>
            </a:r>
            <a:r>
              <a:rPr lang="en-US" dirty="0"/>
              <a:t>)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Comparing </a:t>
            </a:r>
            <a:r>
              <a:rPr lang="en-US" dirty="0"/>
              <a:t>produced/expected </a:t>
            </a:r>
            <a:r>
              <a:rPr lang="en-US" b="1" dirty="0">
                <a:solidFill>
                  <a:srgbClr val="7030A0"/>
                </a:solidFill>
              </a:rPr>
              <a:t>outputs </a:t>
            </a:r>
            <a:endParaRPr lang="en-US" b="1" dirty="0" smtClean="0">
              <a:solidFill>
                <a:srgbClr val="7030A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 smtClean="0"/>
              <a:t>Comparing </a:t>
            </a:r>
            <a:r>
              <a:rPr lang="en-US" dirty="0"/>
              <a:t>resulting/expected </a:t>
            </a:r>
            <a:r>
              <a:rPr lang="en-US" b="1" dirty="0">
                <a:solidFill>
                  <a:srgbClr val="00B0F0"/>
                </a:solidFill>
              </a:rPr>
              <a:t>states </a:t>
            </a:r>
            <a:endParaRPr lang="en-US" b="1" dirty="0" smtClean="0">
              <a:solidFill>
                <a:srgbClr val="00B0F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rgbClr val="0F9D58"/>
                </a:solidFill>
              </a:rPr>
              <a:t>Measuring</a:t>
            </a:r>
            <a:r>
              <a:rPr lang="en-US" dirty="0" smtClean="0"/>
              <a:t> </a:t>
            </a:r>
            <a:r>
              <a:rPr lang="en-US" dirty="0"/>
              <a:t>execution characteristics (e.g., memory used, time consumed, etc.)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8826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Fault: </a:t>
            </a:r>
            <a:r>
              <a:rPr lang="en-US" dirty="0"/>
              <a:t>an imperfection that may lead to a failure </a:t>
            </a:r>
            <a:endParaRPr lang="en-US" dirty="0" smtClean="0"/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E.g</a:t>
            </a:r>
            <a:r>
              <a:rPr lang="en-US" dirty="0"/>
              <a:t>., missing/incorrect code that may result in a failure </a:t>
            </a:r>
            <a:endParaRPr lang="en-US" dirty="0" smtClean="0"/>
          </a:p>
          <a:p>
            <a:pPr lvl="1" algn="just">
              <a:lnSpc>
                <a:spcPct val="150000"/>
              </a:lnSpc>
            </a:pPr>
            <a:r>
              <a:rPr lang="en-US" b="1" dirty="0" smtClean="0">
                <a:solidFill>
                  <a:srgbClr val="0071C1"/>
                </a:solidFill>
              </a:rPr>
              <a:t>Bug</a:t>
            </a:r>
            <a:r>
              <a:rPr lang="en-US" b="1" dirty="0">
                <a:solidFill>
                  <a:srgbClr val="0071C1"/>
                </a:solidFill>
              </a:rPr>
              <a:t>: </a:t>
            </a:r>
            <a:r>
              <a:rPr lang="en-US" dirty="0"/>
              <a:t>another name for a fault in </a:t>
            </a:r>
            <a:r>
              <a:rPr lang="en-US" dirty="0" smtClean="0"/>
              <a:t>code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rgbClr val="F4B400"/>
                </a:solidFill>
              </a:rPr>
              <a:t>Error</a:t>
            </a:r>
            <a:r>
              <a:rPr lang="en-US" b="1" dirty="0">
                <a:solidFill>
                  <a:srgbClr val="F4B400"/>
                </a:solidFill>
              </a:rPr>
              <a:t>:</a:t>
            </a:r>
            <a:r>
              <a:rPr lang="en-US" dirty="0"/>
              <a:t> where the system state is incorrect but may not have been observed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rgbClr val="7030A0"/>
                </a:solidFill>
              </a:rPr>
              <a:t>Failure</a:t>
            </a:r>
            <a:r>
              <a:rPr lang="en-US" b="1" dirty="0">
                <a:solidFill>
                  <a:srgbClr val="7030A0"/>
                </a:solidFill>
              </a:rPr>
              <a:t>:</a:t>
            </a:r>
            <a:r>
              <a:rPr lang="en-US" dirty="0"/>
              <a:t> some failure to deliver the expected service that is observable to the user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585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few more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472953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1600"/>
              </a:spcBef>
            </a:pPr>
            <a:r>
              <a:rPr lang="en-US" sz="1900" b="1" dirty="0">
                <a:solidFill>
                  <a:srgbClr val="0F9D58"/>
                </a:solidFill>
              </a:rPr>
              <a:t>Test Case: </a:t>
            </a:r>
            <a:r>
              <a:rPr lang="en-US" sz="1900" dirty="0"/>
              <a:t>set of inputs, execution conditions, and expected results developed for a particular </a:t>
            </a:r>
            <a:r>
              <a:rPr lang="en-US" sz="1900" dirty="0" smtClean="0"/>
              <a:t>objective</a:t>
            </a:r>
          </a:p>
          <a:p>
            <a:pPr algn="just">
              <a:lnSpc>
                <a:spcPct val="120000"/>
              </a:lnSpc>
              <a:spcBef>
                <a:spcPts val="1600"/>
              </a:spcBef>
            </a:pPr>
            <a:r>
              <a:rPr lang="en-US" sz="1900" b="1" dirty="0" smtClean="0">
                <a:solidFill>
                  <a:srgbClr val="AF2E0F"/>
                </a:solidFill>
              </a:rPr>
              <a:t>Test </a:t>
            </a:r>
            <a:r>
              <a:rPr lang="en-US" sz="1900" b="1" dirty="0">
                <a:solidFill>
                  <a:srgbClr val="AF2E0F"/>
                </a:solidFill>
              </a:rPr>
              <a:t>Suite: </a:t>
            </a:r>
            <a:r>
              <a:rPr lang="en-US" sz="1900" dirty="0"/>
              <a:t>collection of test cases, typically related by a testing goal or an implementation </a:t>
            </a:r>
            <a:r>
              <a:rPr lang="en-US" sz="1900" dirty="0" smtClean="0"/>
              <a:t>dependency</a:t>
            </a:r>
          </a:p>
          <a:p>
            <a:pPr algn="just">
              <a:lnSpc>
                <a:spcPct val="120000"/>
              </a:lnSpc>
              <a:spcBef>
                <a:spcPts val="1600"/>
              </a:spcBef>
            </a:pPr>
            <a:r>
              <a:rPr lang="en-US" sz="1900" b="1" dirty="0" smtClean="0">
                <a:solidFill>
                  <a:srgbClr val="4285F4"/>
                </a:solidFill>
              </a:rPr>
              <a:t>Test </a:t>
            </a:r>
            <a:r>
              <a:rPr lang="en-US" sz="1900" b="1" dirty="0">
                <a:solidFill>
                  <a:srgbClr val="4285F4"/>
                </a:solidFill>
              </a:rPr>
              <a:t>Driver: </a:t>
            </a:r>
            <a:r>
              <a:rPr lang="en-US" sz="1900" dirty="0"/>
              <a:t>class or utility program that applies test </a:t>
            </a:r>
            <a:r>
              <a:rPr lang="en-US" sz="1900" dirty="0" smtClean="0"/>
              <a:t>cases</a:t>
            </a:r>
          </a:p>
          <a:p>
            <a:pPr algn="just">
              <a:lnSpc>
                <a:spcPct val="120000"/>
              </a:lnSpc>
              <a:spcBef>
                <a:spcPts val="1600"/>
              </a:spcBef>
            </a:pPr>
            <a:r>
              <a:rPr lang="en-US" sz="1900" b="1" dirty="0" smtClean="0">
                <a:solidFill>
                  <a:srgbClr val="7030A0"/>
                </a:solidFill>
              </a:rPr>
              <a:t>Test </a:t>
            </a:r>
            <a:r>
              <a:rPr lang="en-US" sz="1900" b="1" dirty="0">
                <a:solidFill>
                  <a:srgbClr val="7030A0"/>
                </a:solidFill>
              </a:rPr>
              <a:t>harness: </a:t>
            </a:r>
            <a:r>
              <a:rPr lang="en-US" sz="1900" dirty="0"/>
              <a:t>system of test drivers and other tools that support test </a:t>
            </a:r>
            <a:r>
              <a:rPr lang="en-US" sz="1900" dirty="0" smtClean="0"/>
              <a:t>execution.</a:t>
            </a:r>
          </a:p>
          <a:p>
            <a:pPr algn="just">
              <a:lnSpc>
                <a:spcPct val="120000"/>
              </a:lnSpc>
              <a:spcBef>
                <a:spcPts val="1600"/>
              </a:spcBef>
            </a:pPr>
            <a:r>
              <a:rPr lang="en-US" sz="1900" b="1" dirty="0" smtClean="0">
                <a:solidFill>
                  <a:srgbClr val="FF0000"/>
                </a:solidFill>
              </a:rPr>
              <a:t>Test </a:t>
            </a:r>
            <a:r>
              <a:rPr lang="en-US" sz="1900" b="1" dirty="0">
                <a:solidFill>
                  <a:srgbClr val="FF0000"/>
                </a:solidFill>
              </a:rPr>
              <a:t>Strategy: </a:t>
            </a:r>
            <a:r>
              <a:rPr lang="en-US" sz="1900" dirty="0"/>
              <a:t>algorithm or heuristic to create test cases from a representation, implementation, or a test </a:t>
            </a:r>
            <a:r>
              <a:rPr lang="en-US" sz="1900" dirty="0" smtClean="0"/>
              <a:t>model.</a:t>
            </a:r>
          </a:p>
          <a:p>
            <a:pPr algn="just">
              <a:lnSpc>
                <a:spcPct val="120000"/>
              </a:lnSpc>
              <a:spcBef>
                <a:spcPts val="1600"/>
              </a:spcBef>
            </a:pPr>
            <a:r>
              <a:rPr lang="en-US" sz="1900" b="1" dirty="0" smtClean="0">
                <a:solidFill>
                  <a:srgbClr val="DB4437"/>
                </a:solidFill>
              </a:rPr>
              <a:t>Oracle</a:t>
            </a:r>
            <a:r>
              <a:rPr lang="en-US" sz="1900" b="1" dirty="0">
                <a:solidFill>
                  <a:srgbClr val="DB4437"/>
                </a:solidFill>
              </a:rPr>
              <a:t>: </a:t>
            </a:r>
            <a:r>
              <a:rPr lang="en-US" sz="1900" dirty="0"/>
              <a:t>means to check the output from a program is correct for the given </a:t>
            </a:r>
            <a:r>
              <a:rPr lang="en-US" sz="1900" dirty="0" smtClean="0"/>
              <a:t>input. </a:t>
            </a:r>
          </a:p>
          <a:p>
            <a:pPr algn="just">
              <a:lnSpc>
                <a:spcPct val="120000"/>
              </a:lnSpc>
              <a:spcBef>
                <a:spcPts val="1600"/>
              </a:spcBef>
            </a:pPr>
            <a:r>
              <a:rPr lang="en-US" sz="1900" b="1" dirty="0" smtClean="0">
                <a:solidFill>
                  <a:schemeClr val="accent6"/>
                </a:solidFill>
              </a:rPr>
              <a:t>Stub</a:t>
            </a:r>
            <a:r>
              <a:rPr lang="en-US" sz="1900" b="1" dirty="0">
                <a:solidFill>
                  <a:schemeClr val="accent6"/>
                </a:solidFill>
              </a:rPr>
              <a:t>: </a:t>
            </a:r>
            <a:r>
              <a:rPr lang="en-US" sz="1900" dirty="0"/>
              <a:t>partial temporary implementation of a component (usually required for a component to operate)</a:t>
            </a:r>
            <a:endParaRPr lang="en-IN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43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Software Testing Process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7350" y="1867630"/>
            <a:ext cx="8369300" cy="351326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5170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Software process models are an ideal … not reality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No software development effort </a:t>
            </a:r>
            <a:r>
              <a:rPr lang="en-US" b="1" dirty="0">
                <a:solidFill>
                  <a:srgbClr val="C00000"/>
                </a:solidFill>
              </a:rPr>
              <a:t>follows a process model perfectly</a:t>
            </a:r>
            <a:r>
              <a:rPr lang="en-US" dirty="0"/>
              <a:t>. Why? </a:t>
            </a:r>
            <a:endParaRPr lang="en-US" dirty="0" smtClean="0"/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specification never </a:t>
            </a:r>
            <a:r>
              <a:rPr lang="en-US" b="1" dirty="0">
                <a:solidFill>
                  <a:srgbClr val="7030A0"/>
                </a:solidFill>
              </a:rPr>
              <a:t>corresponds to the customers needs perfectly.</a:t>
            </a:r>
            <a:r>
              <a:rPr lang="en-US" dirty="0"/>
              <a:t> </a:t>
            </a:r>
            <a:endParaRPr lang="en-US" dirty="0" smtClean="0"/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There </a:t>
            </a:r>
            <a:r>
              <a:rPr lang="en-US" dirty="0"/>
              <a:t>is never </a:t>
            </a:r>
            <a:r>
              <a:rPr lang="en-US" b="1" dirty="0">
                <a:solidFill>
                  <a:srgbClr val="0071C1"/>
                </a:solidFill>
              </a:rPr>
              <a:t>enough time to perform all of the testing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Nevertheless</a:t>
            </a:r>
            <a:r>
              <a:rPr lang="en-US" dirty="0"/>
              <a:t>, an ideal model is helpful to make progress</a:t>
            </a:r>
            <a:r>
              <a:rPr lang="en-US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Trade </a:t>
            </a:r>
            <a:r>
              <a:rPr lang="en-US" dirty="0"/>
              <a:t>offs and concessions are </a:t>
            </a:r>
            <a:r>
              <a:rPr lang="en-US" dirty="0" smtClean="0"/>
              <a:t>inevitable.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5866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testing axioms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9"/>
            <a:ext cx="8369450" cy="5274934"/>
          </a:xfrm>
        </p:spPr>
        <p:txBody>
          <a:bodyPr>
            <a:normAutofit fontScale="77500" lnSpcReduction="20000"/>
          </a:bodyPr>
          <a:lstStyle/>
          <a:p>
            <a:pPr marL="0" indent="-514350" algn="just">
              <a:lnSpc>
                <a:spcPct val="14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It is impossible to test a program completely. </a:t>
            </a:r>
            <a:endParaRPr lang="en-US" dirty="0" smtClean="0"/>
          </a:p>
          <a:p>
            <a:pPr marL="0" indent="-514350" algn="just">
              <a:lnSpc>
                <a:spcPct val="14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Software </a:t>
            </a:r>
            <a:r>
              <a:rPr lang="en-US" dirty="0"/>
              <a:t>testing is a risk-based exercise. </a:t>
            </a:r>
            <a:endParaRPr lang="en-US" dirty="0" smtClean="0"/>
          </a:p>
          <a:p>
            <a:pPr marL="0" indent="-514350" algn="just">
              <a:lnSpc>
                <a:spcPct val="14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Testing </a:t>
            </a:r>
            <a:r>
              <a:rPr lang="en-US" dirty="0"/>
              <a:t>cannot show the absence of bugs. </a:t>
            </a:r>
            <a:endParaRPr lang="en-US" dirty="0" smtClean="0"/>
          </a:p>
          <a:p>
            <a:pPr marL="0" indent="-514350" algn="just">
              <a:lnSpc>
                <a:spcPct val="14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more bugs you find, the more bugs there are. </a:t>
            </a:r>
            <a:endParaRPr lang="en-US" dirty="0" smtClean="0"/>
          </a:p>
          <a:p>
            <a:pPr marL="0" indent="-514350" algn="just">
              <a:lnSpc>
                <a:spcPct val="14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Not </a:t>
            </a:r>
            <a:r>
              <a:rPr lang="en-US" dirty="0"/>
              <a:t>all bugs found will be fixed. </a:t>
            </a:r>
            <a:endParaRPr lang="en-US" dirty="0" smtClean="0"/>
          </a:p>
          <a:p>
            <a:pPr marL="0" indent="-514350" algn="just">
              <a:lnSpc>
                <a:spcPct val="14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/>
              <a:t>is difficult to say when a bug is indeed a bug. </a:t>
            </a:r>
            <a:endParaRPr lang="en-US" dirty="0" smtClean="0"/>
          </a:p>
          <a:p>
            <a:pPr marL="0" indent="-514350" algn="just">
              <a:lnSpc>
                <a:spcPct val="14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Specifications </a:t>
            </a:r>
            <a:r>
              <a:rPr lang="en-US" dirty="0"/>
              <a:t>are never final. </a:t>
            </a:r>
            <a:endParaRPr lang="en-US" dirty="0" smtClean="0"/>
          </a:p>
          <a:p>
            <a:pPr marL="0" indent="-514350" algn="just">
              <a:lnSpc>
                <a:spcPct val="14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Software </a:t>
            </a:r>
            <a:r>
              <a:rPr lang="en-US" dirty="0"/>
              <a:t>testers are not the most popular members of </a:t>
            </a:r>
            <a:r>
              <a:rPr lang="en-US" dirty="0" smtClean="0"/>
              <a:t> project</a:t>
            </a:r>
            <a:r>
              <a:rPr lang="en-US" dirty="0"/>
              <a:t>. </a:t>
            </a:r>
            <a:endParaRPr lang="en-US" dirty="0" smtClean="0"/>
          </a:p>
          <a:p>
            <a:pPr marL="0" indent="-514350" algn="just">
              <a:lnSpc>
                <a:spcPct val="14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Software </a:t>
            </a:r>
            <a:r>
              <a:rPr lang="en-US" dirty="0"/>
              <a:t>testing is a disciplined and </a:t>
            </a:r>
            <a:r>
              <a:rPr lang="en-US" dirty="0" smtClean="0"/>
              <a:t>technical profession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5088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2" id="{65BA2D0E-275F-4AF7-B550-AA964CAB33EE}" vid="{5E59400F-2143-4A82-BEBB-58156AFF8F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ITE1</Template>
  <TotalTime>975</TotalTime>
  <Words>1440</Words>
  <Application>Microsoft Office PowerPoint</Application>
  <PresentationFormat>On-screen Show (4:3)</PresentationFormat>
  <Paragraphs>174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CA 7503 Software Testing</vt:lpstr>
      <vt:lpstr>Lecture 2 :  The Realities of Software Testing</vt:lpstr>
      <vt:lpstr>What is Software Testing?</vt:lpstr>
      <vt:lpstr>What is Software Testing?</vt:lpstr>
      <vt:lpstr>Terminology</vt:lpstr>
      <vt:lpstr>A few more definitions</vt:lpstr>
      <vt:lpstr>A Software Testing Process</vt:lpstr>
      <vt:lpstr>Software process models are an ideal … not reality</vt:lpstr>
      <vt:lpstr>Software testing axioms</vt:lpstr>
      <vt:lpstr>What is an axiom anyway?</vt:lpstr>
      <vt:lpstr>Peano’s axioms for the structure of natural numbers</vt:lpstr>
      <vt:lpstr>Discussion …</vt:lpstr>
      <vt:lpstr>Axiom 1</vt:lpstr>
      <vt:lpstr>Axiom 1</vt:lpstr>
      <vt:lpstr>Axiom 2</vt:lpstr>
      <vt:lpstr>Axiom 2</vt:lpstr>
      <vt:lpstr>Axiom 3</vt:lpstr>
      <vt:lpstr>Axiom 4</vt:lpstr>
      <vt:lpstr>Axiom 4</vt:lpstr>
      <vt:lpstr>Axiom 5</vt:lpstr>
      <vt:lpstr>Axiom 6</vt:lpstr>
      <vt:lpstr>Axiom 7</vt:lpstr>
      <vt:lpstr>Axiom 8</vt:lpstr>
      <vt:lpstr>Axiom 9</vt:lpstr>
      <vt:lpstr>Some Terminology</vt:lpstr>
    </vt:vector>
  </TitlesOfParts>
  <Company>AU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7201- IT Essentials</dc:title>
  <dc:creator>Admin</dc:creator>
  <cp:lastModifiedBy>audist</cp:lastModifiedBy>
  <cp:revision>80</cp:revision>
  <dcterms:created xsi:type="dcterms:W3CDTF">2017-05-18T04:15:45Z</dcterms:created>
  <dcterms:modified xsi:type="dcterms:W3CDTF">2020-08-14T07:49:01Z</dcterms:modified>
</cp:coreProperties>
</file>