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365" r:id="rId2"/>
    <p:sldId id="307" r:id="rId3"/>
    <p:sldId id="364" r:id="rId4"/>
    <p:sldId id="350" r:id="rId5"/>
    <p:sldId id="351" r:id="rId6"/>
    <p:sldId id="352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F9D58"/>
    <a:srgbClr val="0071C1"/>
    <a:srgbClr val="AF2E0F"/>
    <a:srgbClr val="DB4437"/>
    <a:srgbClr val="D16E06"/>
    <a:srgbClr val="4285F4"/>
    <a:srgbClr val="53831D"/>
    <a:srgbClr val="F4B400"/>
    <a:srgbClr val="571054"/>
    <a:srgbClr val="65656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4" autoAdjust="0"/>
    <p:restoredTop sz="94660"/>
  </p:normalViewPr>
  <p:slideViewPr>
    <p:cSldViewPr snapToGrid="0">
      <p:cViewPr>
        <p:scale>
          <a:sx n="81" d="100"/>
          <a:sy n="81" d="100"/>
        </p:scale>
        <p:origin x="-1674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D0732-D2F0-43AF-875E-3BFBB6FB07BC}" type="datetimeFigureOut">
              <a:rPr lang="en-IN" smtClean="0"/>
              <a:pPr/>
              <a:t>14-08-2020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20928-FA28-4C7F-93A9-749F7974ED1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90402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20928-FA28-4C7F-93A9-749F7974ED17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34702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20928-FA28-4C7F-93A9-749F7974ED17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07784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20928-FA28-4C7F-93A9-749F7974ED17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6334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654188" y="0"/>
            <a:ext cx="2489812" cy="4616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6654187" y="3998528"/>
            <a:ext cx="2350635" cy="423316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6654188" y="2495774"/>
            <a:ext cx="2350635" cy="1312433"/>
          </a:xfrm>
          <a:ln w="28575">
            <a:solidFill>
              <a:srgbClr val="DB4437"/>
            </a:solidFill>
          </a:ln>
        </p:spPr>
        <p:txBody>
          <a:bodyPr anchor="ctr">
            <a:noAutofit/>
          </a:bodyPr>
          <a:lstStyle>
            <a:lvl1pPr algn="ctr"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8591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75011" y="7581"/>
            <a:ext cx="1193491" cy="112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08785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857" y="2495775"/>
            <a:ext cx="7886700" cy="1204856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0857" y="3707338"/>
            <a:ext cx="7886700" cy="73557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24586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7275" y="1126377"/>
            <a:ext cx="3886200" cy="50505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4425" y="1126377"/>
            <a:ext cx="4292300" cy="5050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67242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3137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34072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7275" y="268308"/>
            <a:ext cx="8369450" cy="710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275" y="1169409"/>
            <a:ext cx="8369450" cy="490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7779" y="6277237"/>
            <a:ext cx="9789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Helvetica LT Std Cond" panose="020B0506020202030204" pitchFamily="34" charset="0"/>
              </a:defRPr>
            </a:lvl1pPr>
          </a:lstStyle>
          <a:p>
            <a:fld id="{75747A94-18CE-4DED-9AB2-7F0203751A1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2024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Helvetica LT Std Cond" panose="020B050602020203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 LT Std Cond" panose="020B05060202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LT Std Cond" panose="020B05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 LT Std Cond" panose="020B05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LT Std Cond" panose="020B05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LT Std Cond" panose="020B05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0306" y="1186544"/>
            <a:ext cx="8304903" cy="1642718"/>
          </a:xfrm>
        </p:spPr>
        <p:txBody>
          <a:bodyPr/>
          <a:lstStyle/>
          <a:p>
            <a:r>
              <a:rPr lang="en-US" sz="4000" dirty="0" smtClean="0"/>
              <a:t>CA 7503</a:t>
            </a:r>
            <a:br>
              <a:rPr lang="en-US" sz="4000" dirty="0" smtClean="0"/>
            </a:br>
            <a:r>
              <a:rPr lang="en-US" sz="4000" dirty="0" smtClean="0"/>
              <a:t>Software Testing</a:t>
            </a:r>
            <a:endParaRPr lang="en-IN" sz="4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495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What software testing is not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IN" sz="3200" dirty="0"/>
              <a:t>Model verification (e.g., by </a:t>
            </a:r>
            <a:r>
              <a:rPr lang="en-IN" sz="3200" dirty="0" smtClean="0"/>
              <a:t>simulation)</a:t>
            </a:r>
            <a:endParaRPr lang="en-IN" sz="3200" dirty="0"/>
          </a:p>
          <a:p>
            <a:pPr>
              <a:lnSpc>
                <a:spcPct val="150000"/>
              </a:lnSpc>
            </a:pPr>
            <a:r>
              <a:rPr lang="en-IN" sz="3200" dirty="0" smtClean="0"/>
              <a:t>Tool-based </a:t>
            </a:r>
            <a:r>
              <a:rPr lang="en-IN" sz="3200" dirty="0"/>
              <a:t>static code </a:t>
            </a:r>
            <a:r>
              <a:rPr lang="en-IN" sz="3200" dirty="0" smtClean="0"/>
              <a:t>analysis</a:t>
            </a:r>
            <a:endParaRPr lang="en-IN" sz="3200" dirty="0"/>
          </a:p>
          <a:p>
            <a:pPr>
              <a:lnSpc>
                <a:spcPct val="150000"/>
              </a:lnSpc>
            </a:pPr>
            <a:r>
              <a:rPr lang="en-IN" sz="3200" dirty="0" smtClean="0"/>
              <a:t>Human </a:t>
            </a:r>
            <a:r>
              <a:rPr lang="en-IN" sz="3200" dirty="0"/>
              <a:t>documentation/code </a:t>
            </a:r>
            <a:r>
              <a:rPr lang="en-IN" sz="3200" dirty="0" smtClean="0"/>
              <a:t>scrutiny (inspection)</a:t>
            </a:r>
            <a:endParaRPr lang="en-IN" sz="3200" dirty="0"/>
          </a:p>
          <a:p>
            <a:pPr>
              <a:lnSpc>
                <a:spcPct val="150000"/>
              </a:lnSpc>
            </a:pPr>
            <a:r>
              <a:rPr lang="en-IN" sz="3200" dirty="0" smtClean="0"/>
              <a:t>Debugging:</a:t>
            </a:r>
            <a:endParaRPr lang="en-IN" sz="3200" dirty="0"/>
          </a:p>
          <a:p>
            <a:pPr lvl="1">
              <a:lnSpc>
                <a:spcPct val="150000"/>
              </a:lnSpc>
            </a:pPr>
            <a:r>
              <a:rPr lang="en-IN" sz="2800" dirty="0" smtClean="0"/>
              <a:t>Testing </a:t>
            </a:r>
            <a:r>
              <a:rPr lang="en-IN" sz="2800" dirty="0"/>
              <a:t>is NOT debugging, and debugging is </a:t>
            </a:r>
            <a:r>
              <a:rPr lang="en-IN" sz="2800" dirty="0" smtClean="0"/>
              <a:t>NOT testing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0093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Software Testing </a:t>
            </a:r>
            <a:r>
              <a:rPr lang="en-IN" dirty="0" smtClean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IN" b="1" dirty="0" smtClean="0">
                <a:solidFill>
                  <a:srgbClr val="C00000"/>
                </a:solidFill>
              </a:rPr>
              <a:t>The scope of testing</a:t>
            </a:r>
            <a:endParaRPr lang="en-IN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IN" dirty="0" smtClean="0"/>
              <a:t>The </a:t>
            </a:r>
            <a:r>
              <a:rPr lang="en-IN" dirty="0"/>
              <a:t>different levels of the system that </a:t>
            </a:r>
            <a:r>
              <a:rPr lang="en-IN" dirty="0" smtClean="0"/>
              <a:t>testing addresses.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b="1" dirty="0" smtClean="0">
                <a:solidFill>
                  <a:srgbClr val="0071C1"/>
                </a:solidFill>
              </a:rPr>
              <a:t>Test techniques</a:t>
            </a:r>
            <a:endParaRPr lang="en-IN" dirty="0">
              <a:solidFill>
                <a:srgbClr val="0071C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IN" dirty="0" smtClean="0"/>
              <a:t>Some </a:t>
            </a:r>
            <a:r>
              <a:rPr lang="en-IN" dirty="0"/>
              <a:t>of the approaches to building and </a:t>
            </a:r>
            <a:r>
              <a:rPr lang="en-IN" dirty="0" smtClean="0"/>
              <a:t>applying tests.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b="1" dirty="0" smtClean="0">
                <a:solidFill>
                  <a:srgbClr val="0F9D58"/>
                </a:solidFill>
              </a:rPr>
              <a:t>Test management</a:t>
            </a:r>
            <a:endParaRPr lang="en-IN" dirty="0">
              <a:solidFill>
                <a:srgbClr val="0F9D58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en-IN" dirty="0" smtClean="0"/>
              <a:t>How </a:t>
            </a:r>
            <a:r>
              <a:rPr lang="en-IN" dirty="0"/>
              <a:t>we manage the testing process to maximize</a:t>
            </a:r>
            <a:br>
              <a:rPr lang="en-IN" dirty="0"/>
            </a:br>
            <a:r>
              <a:rPr lang="en-IN" dirty="0"/>
              <a:t>the effectiveness and efficiency of the process</a:t>
            </a:r>
            <a:br>
              <a:rPr lang="en-IN" dirty="0"/>
            </a:br>
            <a:r>
              <a:rPr lang="en-IN" dirty="0"/>
              <a:t>for a given </a:t>
            </a:r>
            <a:r>
              <a:rPr lang="en-IN" dirty="0" smtClean="0"/>
              <a:t>product.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560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Testing </a:t>
            </a:r>
            <a:r>
              <a:rPr lang="en-IN" dirty="0" smtClean="0"/>
              <a:t>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1169408"/>
            <a:ext cx="8369450" cy="520599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b="1" u="sng" dirty="0"/>
              <a:t>“Testing in the small”</a:t>
            </a:r>
            <a:r>
              <a:rPr lang="en-IN" dirty="0"/>
              <a:t>(</a:t>
            </a:r>
            <a:r>
              <a:rPr lang="en-IN" b="1" dirty="0">
                <a:solidFill>
                  <a:srgbClr val="4285F4"/>
                </a:solidFill>
              </a:rPr>
              <a:t>unit </a:t>
            </a:r>
            <a:r>
              <a:rPr lang="en-IN" b="1" dirty="0" smtClean="0">
                <a:solidFill>
                  <a:srgbClr val="4285F4"/>
                </a:solidFill>
              </a:rPr>
              <a:t>testing</a:t>
            </a:r>
            <a:r>
              <a:rPr lang="en-IN" dirty="0" smtClean="0"/>
              <a:t>)</a:t>
            </a:r>
            <a:endParaRPr lang="en-IN" dirty="0"/>
          </a:p>
          <a:p>
            <a:pPr lvl="1">
              <a:lnSpc>
                <a:spcPct val="150000"/>
              </a:lnSpc>
            </a:pPr>
            <a:r>
              <a:rPr lang="en-IN" dirty="0" smtClean="0"/>
              <a:t>Exercising </a:t>
            </a:r>
            <a:r>
              <a:rPr lang="en-IN" dirty="0"/>
              <a:t>the smallest executable units of </a:t>
            </a:r>
            <a:r>
              <a:rPr lang="en-IN" dirty="0" smtClean="0"/>
              <a:t>the system.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b="1" u="sng" dirty="0" smtClean="0"/>
              <a:t>“Testing </a:t>
            </a:r>
            <a:r>
              <a:rPr lang="en-IN" b="1" u="sng" dirty="0"/>
              <a:t>the build”</a:t>
            </a:r>
            <a:r>
              <a:rPr lang="en-IN" dirty="0"/>
              <a:t>(</a:t>
            </a:r>
            <a:r>
              <a:rPr lang="en-IN" b="1" dirty="0">
                <a:solidFill>
                  <a:srgbClr val="0F9D58"/>
                </a:solidFill>
              </a:rPr>
              <a:t>integration </a:t>
            </a:r>
            <a:r>
              <a:rPr lang="en-IN" b="1" dirty="0" smtClean="0">
                <a:solidFill>
                  <a:srgbClr val="0F9D58"/>
                </a:solidFill>
              </a:rPr>
              <a:t>testing</a:t>
            </a:r>
            <a:r>
              <a:rPr lang="en-IN" dirty="0" smtClean="0"/>
              <a:t>)</a:t>
            </a:r>
            <a:endParaRPr lang="en-IN" dirty="0"/>
          </a:p>
          <a:p>
            <a:pPr lvl="1">
              <a:lnSpc>
                <a:spcPct val="150000"/>
              </a:lnSpc>
            </a:pPr>
            <a:r>
              <a:rPr lang="en-IN" dirty="0" smtClean="0"/>
              <a:t>Finding </a:t>
            </a:r>
            <a:r>
              <a:rPr lang="en-IN" dirty="0"/>
              <a:t>problems in the interaction </a:t>
            </a:r>
            <a:r>
              <a:rPr lang="en-IN" dirty="0" smtClean="0"/>
              <a:t>between components.</a:t>
            </a:r>
          </a:p>
          <a:p>
            <a:pPr>
              <a:lnSpc>
                <a:spcPct val="150000"/>
              </a:lnSpc>
            </a:pPr>
            <a:r>
              <a:rPr lang="en-IN" b="1" dirty="0" smtClean="0"/>
              <a:t>“</a:t>
            </a:r>
            <a:r>
              <a:rPr lang="en-IN" b="1" u="sng" dirty="0" smtClean="0"/>
              <a:t>Testing </a:t>
            </a:r>
            <a:r>
              <a:rPr lang="en-IN" b="1" u="sng" dirty="0"/>
              <a:t>in the large”</a:t>
            </a:r>
            <a:r>
              <a:rPr lang="en-IN" dirty="0"/>
              <a:t>(</a:t>
            </a:r>
            <a:r>
              <a:rPr lang="en-IN" b="1" dirty="0">
                <a:solidFill>
                  <a:srgbClr val="AF2E0F"/>
                </a:solidFill>
              </a:rPr>
              <a:t>system </a:t>
            </a:r>
            <a:r>
              <a:rPr lang="en-IN" b="1" dirty="0" smtClean="0">
                <a:solidFill>
                  <a:srgbClr val="AF2E0F"/>
                </a:solidFill>
              </a:rPr>
              <a:t>testing</a:t>
            </a:r>
            <a:r>
              <a:rPr lang="en-IN" dirty="0" smtClean="0"/>
              <a:t>)</a:t>
            </a:r>
            <a:endParaRPr lang="en-IN" dirty="0"/>
          </a:p>
          <a:p>
            <a:pPr lvl="1">
              <a:lnSpc>
                <a:spcPct val="150000"/>
              </a:lnSpc>
            </a:pPr>
            <a:r>
              <a:rPr lang="en-IN" dirty="0" smtClean="0"/>
              <a:t>Putting </a:t>
            </a:r>
            <a:r>
              <a:rPr lang="en-IN" dirty="0"/>
              <a:t>the entire system to </a:t>
            </a:r>
            <a:r>
              <a:rPr lang="en-IN" dirty="0" smtClean="0"/>
              <a:t>test.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9163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Testing </a:t>
            </a:r>
            <a:r>
              <a:rPr lang="en-IN" dirty="0" smtClean="0"/>
              <a:t>Categorization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 smtClean="0">
                <a:solidFill>
                  <a:srgbClr val="DB4437"/>
                </a:solidFill>
              </a:rPr>
              <a:t>Fault-directed</a:t>
            </a:r>
            <a:r>
              <a:rPr lang="en-IN" sz="3200" b="1" dirty="0" smtClean="0"/>
              <a:t> </a:t>
            </a:r>
            <a:r>
              <a:rPr lang="en-IN" sz="3200" dirty="0" smtClean="0"/>
              <a:t>testing</a:t>
            </a:r>
            <a:endParaRPr lang="en-IN" sz="3200" dirty="0"/>
          </a:p>
          <a:p>
            <a:pPr lvl="1">
              <a:lnSpc>
                <a:spcPct val="150000"/>
              </a:lnSpc>
            </a:pPr>
            <a:r>
              <a:rPr lang="en-IN" sz="2800" dirty="0" smtClean="0"/>
              <a:t>Unit testing</a:t>
            </a:r>
            <a:endParaRPr lang="en-IN" sz="2800" dirty="0"/>
          </a:p>
          <a:p>
            <a:pPr lvl="1">
              <a:lnSpc>
                <a:spcPct val="150000"/>
              </a:lnSpc>
            </a:pPr>
            <a:r>
              <a:rPr lang="en-IN" sz="2800" dirty="0" smtClean="0"/>
              <a:t>Integration testing</a:t>
            </a:r>
            <a:endParaRPr lang="en-IN" sz="2800" dirty="0"/>
          </a:p>
          <a:p>
            <a:pPr>
              <a:lnSpc>
                <a:spcPct val="150000"/>
              </a:lnSpc>
            </a:pPr>
            <a:r>
              <a:rPr lang="en-IN" sz="3200" b="1" dirty="0" smtClean="0">
                <a:solidFill>
                  <a:srgbClr val="4285F4"/>
                </a:solidFill>
              </a:rPr>
              <a:t>Conformance-directed</a:t>
            </a:r>
            <a:r>
              <a:rPr lang="en-IN" sz="3200" b="1" dirty="0" smtClean="0"/>
              <a:t> </a:t>
            </a:r>
            <a:r>
              <a:rPr lang="en-IN" sz="3200" dirty="0" smtClean="0"/>
              <a:t>testing</a:t>
            </a:r>
            <a:endParaRPr lang="en-IN" sz="3200" dirty="0"/>
          </a:p>
          <a:p>
            <a:pPr lvl="1">
              <a:lnSpc>
                <a:spcPct val="150000"/>
              </a:lnSpc>
            </a:pPr>
            <a:r>
              <a:rPr lang="en-IN" sz="2800" dirty="0" smtClean="0"/>
              <a:t>System testing</a:t>
            </a:r>
            <a:endParaRPr lang="en-IN" sz="2800" dirty="0"/>
          </a:p>
          <a:p>
            <a:pPr lvl="1">
              <a:lnSpc>
                <a:spcPct val="150000"/>
              </a:lnSpc>
            </a:pPr>
            <a:r>
              <a:rPr lang="en-IN" sz="2800" dirty="0" smtClean="0"/>
              <a:t>Acceptance testing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2627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Testing “in the small</a:t>
            </a:r>
            <a:r>
              <a:rPr lang="en-IN" dirty="0" smtClean="0"/>
              <a:t>”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87275" y="1126377"/>
            <a:ext cx="3886200" cy="54268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IN" b="1" dirty="0">
                <a:solidFill>
                  <a:srgbClr val="0071C1"/>
                </a:solidFill>
              </a:rPr>
              <a:t>Unit </a:t>
            </a:r>
            <a:r>
              <a:rPr lang="en-IN" b="1" dirty="0" smtClean="0">
                <a:solidFill>
                  <a:srgbClr val="0071C1"/>
                </a:solidFill>
              </a:rPr>
              <a:t>Testing</a:t>
            </a:r>
            <a:endParaRPr lang="en-IN" dirty="0">
              <a:solidFill>
                <a:srgbClr val="0071C1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IN" dirty="0" smtClean="0"/>
              <a:t>Exercising </a:t>
            </a:r>
            <a:r>
              <a:rPr lang="en-IN" dirty="0"/>
              <a:t>the </a:t>
            </a:r>
            <a:r>
              <a:rPr lang="en-IN" dirty="0" smtClean="0"/>
              <a:t>smallest individually </a:t>
            </a:r>
            <a:r>
              <a:rPr lang="en-IN" dirty="0"/>
              <a:t>executable </a:t>
            </a:r>
            <a:r>
              <a:rPr lang="en-IN" dirty="0" smtClean="0"/>
              <a:t>code units</a:t>
            </a:r>
            <a:endParaRPr lang="en-IN" dirty="0"/>
          </a:p>
          <a:p>
            <a:pPr lvl="1">
              <a:lnSpc>
                <a:spcPct val="120000"/>
              </a:lnSpc>
            </a:pPr>
            <a:r>
              <a:rPr lang="en-IN" dirty="0" smtClean="0"/>
              <a:t>It </a:t>
            </a:r>
            <a:r>
              <a:rPr lang="en-IN" dirty="0"/>
              <a:t>is a defect </a:t>
            </a:r>
            <a:r>
              <a:rPr lang="en-IN" dirty="0" smtClean="0"/>
              <a:t>testing process.</a:t>
            </a:r>
            <a:endParaRPr lang="en-IN" dirty="0"/>
          </a:p>
          <a:p>
            <a:pPr lvl="1">
              <a:lnSpc>
                <a:spcPct val="120000"/>
              </a:lnSpc>
            </a:pPr>
            <a:r>
              <a:rPr lang="en-IN" dirty="0" smtClean="0"/>
              <a:t>Component </a:t>
            </a:r>
            <a:r>
              <a:rPr lang="en-IN" dirty="0"/>
              <a:t>or unit testing </a:t>
            </a:r>
            <a:r>
              <a:rPr lang="en-IN" dirty="0" smtClean="0"/>
              <a:t>is the </a:t>
            </a:r>
            <a:r>
              <a:rPr lang="en-IN" dirty="0"/>
              <a:t>process of </a:t>
            </a:r>
            <a:r>
              <a:rPr lang="en-IN" dirty="0" smtClean="0"/>
              <a:t>testing individual </a:t>
            </a:r>
            <a:r>
              <a:rPr lang="en-IN" dirty="0"/>
              <a:t>components </a:t>
            </a:r>
            <a:r>
              <a:rPr lang="en-IN" dirty="0" smtClean="0"/>
              <a:t>in isolation.</a:t>
            </a:r>
            <a:endParaRPr lang="en-IN" dirty="0"/>
          </a:p>
          <a:p>
            <a:pPr>
              <a:lnSpc>
                <a:spcPct val="120000"/>
              </a:lnSpc>
            </a:pPr>
            <a:r>
              <a:rPr lang="en-IN" dirty="0"/>
              <a:t>Usually performed by </a:t>
            </a:r>
            <a:r>
              <a:rPr lang="en-IN" b="1" dirty="0" smtClean="0">
                <a:solidFill>
                  <a:srgbClr val="4285F4"/>
                </a:solidFill>
              </a:rPr>
              <a:t>programmers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464425" y="1126376"/>
            <a:ext cx="4292300" cy="551598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IN" b="1" dirty="0">
                <a:solidFill>
                  <a:srgbClr val="7030A0"/>
                </a:solidFill>
              </a:rPr>
              <a:t>Objectives</a:t>
            </a:r>
            <a:endParaRPr lang="en-IN" dirty="0">
              <a:solidFill>
                <a:srgbClr val="7030A0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IN" dirty="0"/>
              <a:t>Finding faults</a:t>
            </a:r>
          </a:p>
          <a:p>
            <a:pPr lvl="1">
              <a:lnSpc>
                <a:spcPct val="110000"/>
              </a:lnSpc>
            </a:pPr>
            <a:r>
              <a:rPr lang="en-IN" dirty="0"/>
              <a:t>Assure correct functional behaviour of units</a:t>
            </a:r>
          </a:p>
          <a:p>
            <a:pPr>
              <a:lnSpc>
                <a:spcPct val="110000"/>
              </a:lnSpc>
            </a:pPr>
            <a:r>
              <a:rPr lang="en-IN" b="1" dirty="0" smtClean="0">
                <a:solidFill>
                  <a:srgbClr val="C00000"/>
                </a:solidFill>
              </a:rPr>
              <a:t>Components </a:t>
            </a:r>
            <a:r>
              <a:rPr lang="en-IN" b="1" dirty="0">
                <a:solidFill>
                  <a:srgbClr val="C00000"/>
                </a:solidFill>
              </a:rPr>
              <a:t>may </a:t>
            </a:r>
            <a:r>
              <a:rPr lang="en-IN" b="1" dirty="0" smtClean="0">
                <a:solidFill>
                  <a:srgbClr val="C00000"/>
                </a:solidFill>
              </a:rPr>
              <a:t>be:</a:t>
            </a:r>
            <a:endParaRPr lang="en-IN" b="1" dirty="0">
              <a:solidFill>
                <a:srgbClr val="C0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IN" dirty="0" smtClean="0"/>
              <a:t>Individual </a:t>
            </a:r>
            <a:r>
              <a:rPr lang="en-IN" dirty="0"/>
              <a:t>functions </a:t>
            </a:r>
            <a:r>
              <a:rPr lang="en-IN" dirty="0" smtClean="0"/>
              <a:t>or methods </a:t>
            </a:r>
            <a:r>
              <a:rPr lang="en-IN" dirty="0"/>
              <a:t>within an </a:t>
            </a:r>
            <a:r>
              <a:rPr lang="en-IN" dirty="0" smtClean="0"/>
              <a:t>object;</a:t>
            </a:r>
          </a:p>
          <a:p>
            <a:pPr lvl="1">
              <a:lnSpc>
                <a:spcPct val="110000"/>
              </a:lnSpc>
            </a:pPr>
            <a:r>
              <a:rPr lang="en-IN" dirty="0" smtClean="0"/>
              <a:t>Object </a:t>
            </a:r>
            <a:r>
              <a:rPr lang="en-IN" dirty="0"/>
              <a:t>classes with several</a:t>
            </a:r>
            <a:br>
              <a:rPr lang="en-IN" dirty="0"/>
            </a:br>
            <a:r>
              <a:rPr lang="en-IN" dirty="0"/>
              <a:t>attributes and </a:t>
            </a:r>
            <a:r>
              <a:rPr lang="en-IN" dirty="0" smtClean="0"/>
              <a:t>methods;</a:t>
            </a:r>
            <a:endParaRPr lang="en-IN" dirty="0"/>
          </a:p>
          <a:p>
            <a:pPr lvl="1">
              <a:lnSpc>
                <a:spcPct val="110000"/>
              </a:lnSpc>
            </a:pPr>
            <a:r>
              <a:rPr lang="en-IN" dirty="0" smtClean="0"/>
              <a:t>Composite </a:t>
            </a:r>
            <a:r>
              <a:rPr lang="en-IN" dirty="0"/>
              <a:t>components </a:t>
            </a:r>
            <a:r>
              <a:rPr lang="en-IN" dirty="0" smtClean="0"/>
              <a:t>with defined </a:t>
            </a:r>
            <a:r>
              <a:rPr lang="en-IN" dirty="0"/>
              <a:t>interfaces used </a:t>
            </a:r>
            <a:r>
              <a:rPr lang="en-IN" dirty="0" smtClean="0"/>
              <a:t>to access </a:t>
            </a:r>
            <a:r>
              <a:rPr lang="en-IN" dirty="0"/>
              <a:t>their functionality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7912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Object Class Testing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Complete </a:t>
            </a:r>
            <a:r>
              <a:rPr lang="en-US" b="1" dirty="0"/>
              <a:t>test coverage </a:t>
            </a:r>
            <a:r>
              <a:rPr lang="en-US" dirty="0"/>
              <a:t>of </a:t>
            </a:r>
            <a:r>
              <a:rPr lang="en-US" dirty="0" smtClean="0"/>
              <a:t>a class </a:t>
            </a:r>
            <a:r>
              <a:rPr lang="en-US" dirty="0"/>
              <a:t>involves: Testing all</a:t>
            </a:r>
            <a:br>
              <a:rPr lang="en-US" dirty="0"/>
            </a:br>
            <a:r>
              <a:rPr lang="en-US" b="1" dirty="0"/>
              <a:t>operations </a:t>
            </a:r>
            <a:r>
              <a:rPr lang="en-US" dirty="0"/>
              <a:t>associated </a:t>
            </a:r>
            <a:r>
              <a:rPr lang="en-US" dirty="0" smtClean="0"/>
              <a:t>with an </a:t>
            </a:r>
            <a:r>
              <a:rPr lang="en-US" dirty="0"/>
              <a:t>object; Setting and</a:t>
            </a:r>
            <a:br>
              <a:rPr lang="en-US" dirty="0"/>
            </a:br>
            <a:r>
              <a:rPr lang="en-US" dirty="0"/>
              <a:t>interrogating all </a:t>
            </a:r>
            <a:r>
              <a:rPr lang="en-US" dirty="0" smtClean="0"/>
              <a:t>object </a:t>
            </a:r>
            <a:r>
              <a:rPr lang="en-US" b="1" dirty="0" smtClean="0"/>
              <a:t>attributes</a:t>
            </a:r>
            <a:r>
              <a:rPr lang="en-US" dirty="0"/>
              <a:t>; Exercising the</a:t>
            </a:r>
            <a:br>
              <a:rPr lang="en-US" dirty="0"/>
            </a:br>
            <a:r>
              <a:rPr lang="en-US" dirty="0"/>
              <a:t>object in all possible </a:t>
            </a:r>
            <a:r>
              <a:rPr lang="en-US" b="1" dirty="0"/>
              <a:t>states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Inheritance </a:t>
            </a:r>
            <a:r>
              <a:rPr lang="en-US" dirty="0"/>
              <a:t>makes it </a:t>
            </a:r>
            <a:r>
              <a:rPr lang="en-US" dirty="0" smtClean="0"/>
              <a:t>more difficult </a:t>
            </a:r>
            <a:r>
              <a:rPr lang="en-US" dirty="0"/>
              <a:t>to design </a:t>
            </a:r>
            <a:r>
              <a:rPr lang="en-US" dirty="0" smtClean="0"/>
              <a:t>object class </a:t>
            </a:r>
            <a:r>
              <a:rPr lang="en-US" dirty="0"/>
              <a:t>tests as </a:t>
            </a:r>
            <a:r>
              <a:rPr lang="en-US" dirty="0" smtClean="0"/>
              <a:t>the information </a:t>
            </a:r>
            <a:r>
              <a:rPr lang="en-US" dirty="0"/>
              <a:t>to be tested </a:t>
            </a:r>
            <a:r>
              <a:rPr lang="en-US" dirty="0" smtClean="0"/>
              <a:t>is not localized.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8185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An Example of Object Class Testing </a:t>
            </a:r>
            <a:endParaRPr lang="en-IN" sz="4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7275" y="2002971"/>
            <a:ext cx="3960814" cy="3315219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dirty="0"/>
              <a:t>Need to define </a:t>
            </a:r>
            <a:r>
              <a:rPr lang="en-US" dirty="0" smtClean="0"/>
              <a:t>test cases for </a:t>
            </a:r>
            <a:r>
              <a:rPr lang="en-US" dirty="0" err="1" smtClean="0"/>
              <a:t>reportWeather</a:t>
            </a:r>
            <a:r>
              <a:rPr lang="en-US" dirty="0" smtClean="0"/>
              <a:t>, calibrate</a:t>
            </a:r>
            <a:r>
              <a:rPr lang="en-US" dirty="0"/>
              <a:t>, test, </a:t>
            </a:r>
            <a:r>
              <a:rPr lang="en-US" dirty="0" smtClean="0"/>
              <a:t>startup and shutdown.</a:t>
            </a:r>
          </a:p>
          <a:p>
            <a:pPr algn="just">
              <a:lnSpc>
                <a:spcPct val="160000"/>
              </a:lnSpc>
            </a:pPr>
            <a:r>
              <a:rPr lang="en-US" dirty="0" smtClean="0"/>
              <a:t>Using </a:t>
            </a:r>
            <a:r>
              <a:rPr lang="en-US" dirty="0"/>
              <a:t>a state model</a:t>
            </a:r>
            <a:r>
              <a:rPr lang="en-US" dirty="0" smtClean="0"/>
              <a:t>, identify </a:t>
            </a:r>
            <a:r>
              <a:rPr lang="en-US" dirty="0"/>
              <a:t>sequences </a:t>
            </a:r>
            <a:r>
              <a:rPr lang="en-US" dirty="0" smtClean="0"/>
              <a:t>of </a:t>
            </a:r>
            <a:r>
              <a:rPr lang="en-US" b="1" dirty="0" smtClean="0"/>
              <a:t>state transitions </a:t>
            </a:r>
            <a:r>
              <a:rPr lang="en-US" dirty="0"/>
              <a:t>to </a:t>
            </a:r>
            <a:r>
              <a:rPr lang="en-US" dirty="0" smtClean="0"/>
              <a:t>be tested </a:t>
            </a:r>
            <a:r>
              <a:rPr lang="en-US" dirty="0"/>
              <a:t>and the </a:t>
            </a:r>
            <a:r>
              <a:rPr lang="en-US" dirty="0" smtClean="0"/>
              <a:t>event sequences </a:t>
            </a:r>
            <a:r>
              <a:rPr lang="en-US" dirty="0"/>
              <a:t>to </a:t>
            </a:r>
            <a:r>
              <a:rPr lang="en-US" dirty="0" smtClean="0"/>
              <a:t>cause these transitions.</a:t>
            </a:r>
          </a:p>
          <a:p>
            <a:pPr algn="just">
              <a:lnSpc>
                <a:spcPct val="160000"/>
              </a:lnSpc>
            </a:pPr>
            <a:r>
              <a:rPr lang="en-US" dirty="0" smtClean="0"/>
              <a:t>For </a:t>
            </a:r>
            <a:r>
              <a:rPr lang="en-US" dirty="0"/>
              <a:t>example</a:t>
            </a:r>
            <a:r>
              <a:rPr lang="en-US" dirty="0" smtClean="0"/>
              <a:t>:</a:t>
            </a:r>
          </a:p>
          <a:p>
            <a:pPr lvl="1">
              <a:lnSpc>
                <a:spcPct val="160000"/>
              </a:lnSpc>
            </a:pPr>
            <a:r>
              <a:rPr lang="en-US" dirty="0" smtClean="0"/>
              <a:t>Waiting </a:t>
            </a:r>
            <a:r>
              <a:rPr lang="en-US" dirty="0"/>
              <a:t>-&gt; Calibrating </a:t>
            </a:r>
            <a:r>
              <a:rPr lang="en-US" dirty="0" smtClean="0"/>
              <a:t>-&gt; Testing </a:t>
            </a:r>
            <a:r>
              <a:rPr lang="en-US" dirty="0"/>
              <a:t>-&gt; Transmitting </a:t>
            </a:r>
            <a:r>
              <a:rPr lang="en-US" dirty="0" smtClean="0"/>
              <a:t>-&gt; Waiting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5052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Testing the “build”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1169409"/>
            <a:ext cx="8369450" cy="5274934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Integration </a:t>
            </a:r>
            <a:r>
              <a:rPr lang="en-US" b="1" dirty="0" smtClean="0"/>
              <a:t>Testing</a:t>
            </a:r>
            <a:endParaRPr lang="en-US" b="1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Exercising </a:t>
            </a:r>
            <a:r>
              <a:rPr lang="en-US" dirty="0"/>
              <a:t>two or more units or </a:t>
            </a:r>
            <a:r>
              <a:rPr lang="en-US" dirty="0" smtClean="0"/>
              <a:t>components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b="1" dirty="0" smtClean="0"/>
              <a:t>Objectives</a:t>
            </a:r>
            <a:endParaRPr lang="en-US" b="1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Detect </a:t>
            </a:r>
            <a:r>
              <a:rPr lang="en-US" dirty="0"/>
              <a:t>interface </a:t>
            </a:r>
            <a:r>
              <a:rPr lang="en-US" dirty="0" smtClean="0"/>
              <a:t>errors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Assure </a:t>
            </a:r>
            <a:r>
              <a:rPr lang="en-US" dirty="0"/>
              <a:t>the functionality of the combined </a:t>
            </a:r>
            <a:r>
              <a:rPr lang="en-US" dirty="0" smtClean="0"/>
              <a:t>units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Performed </a:t>
            </a:r>
            <a:r>
              <a:rPr lang="en-US" dirty="0"/>
              <a:t>by </a:t>
            </a:r>
            <a:r>
              <a:rPr lang="en-US" b="1" dirty="0"/>
              <a:t>programmers </a:t>
            </a:r>
            <a:r>
              <a:rPr lang="en-US" dirty="0"/>
              <a:t>or </a:t>
            </a:r>
            <a:r>
              <a:rPr lang="en-US" b="1" dirty="0"/>
              <a:t>testing </a:t>
            </a:r>
            <a:r>
              <a:rPr lang="en-US" b="1" dirty="0" smtClean="0"/>
              <a:t>group</a:t>
            </a:r>
            <a:endParaRPr lang="en-US" b="1" dirty="0"/>
          </a:p>
          <a:p>
            <a:pPr>
              <a:lnSpc>
                <a:spcPct val="110000"/>
              </a:lnSpc>
            </a:pPr>
            <a:r>
              <a:rPr lang="en-US" b="1" dirty="0" smtClean="0"/>
              <a:t>Issues</a:t>
            </a:r>
            <a:endParaRPr lang="en-US" b="1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Strategy </a:t>
            </a:r>
            <a:r>
              <a:rPr lang="en-US" dirty="0"/>
              <a:t>for combining </a:t>
            </a:r>
            <a:r>
              <a:rPr lang="en-US" dirty="0" smtClean="0"/>
              <a:t>units?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Compatibility </a:t>
            </a:r>
            <a:r>
              <a:rPr lang="en-US" dirty="0"/>
              <a:t>with third-party components (e.g.,</a:t>
            </a:r>
            <a:br>
              <a:rPr lang="en-US" dirty="0"/>
            </a:br>
            <a:r>
              <a:rPr lang="en-US" dirty="0"/>
              <a:t>Commercial Of The Shelf – COTS</a:t>
            </a:r>
            <a:r>
              <a:rPr lang="en-US" dirty="0" smtClean="0"/>
              <a:t>)?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Correctness </a:t>
            </a:r>
            <a:r>
              <a:rPr lang="en-US" dirty="0"/>
              <a:t>of third-party components?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2173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Integration Testing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87274" y="961292"/>
            <a:ext cx="4149557" cy="543950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Involves building a </a:t>
            </a:r>
            <a:r>
              <a:rPr lang="en-US" dirty="0" smtClean="0"/>
              <a:t>system from </a:t>
            </a:r>
            <a:r>
              <a:rPr lang="en-US" dirty="0"/>
              <a:t>its components </a:t>
            </a:r>
            <a:r>
              <a:rPr lang="en-US" dirty="0" smtClean="0"/>
              <a:t>and testing </a:t>
            </a:r>
            <a:r>
              <a:rPr lang="en-US" dirty="0"/>
              <a:t>it for problems </a:t>
            </a:r>
            <a:r>
              <a:rPr lang="en-US" dirty="0" smtClean="0"/>
              <a:t>that arise from </a:t>
            </a:r>
            <a:r>
              <a:rPr lang="en-US" b="1" dirty="0" smtClean="0"/>
              <a:t>component interactions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Top-down integration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Develop </a:t>
            </a:r>
            <a:r>
              <a:rPr lang="en-US" dirty="0"/>
              <a:t>the skeleton of the</a:t>
            </a:r>
            <a:br>
              <a:rPr lang="en-US" dirty="0"/>
            </a:br>
            <a:r>
              <a:rPr lang="en-US" dirty="0"/>
              <a:t>system and populate it with</a:t>
            </a:r>
            <a:br>
              <a:rPr lang="en-US" dirty="0"/>
            </a:br>
            <a:r>
              <a:rPr lang="en-US" dirty="0" smtClean="0"/>
              <a:t>components.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Bottom-up integration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Integrate infrastructure components </a:t>
            </a:r>
            <a:r>
              <a:rPr lang="en-US" dirty="0"/>
              <a:t>then </a:t>
            </a:r>
            <a:r>
              <a:rPr lang="en-US" dirty="0" smtClean="0"/>
              <a:t>add functional components.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To </a:t>
            </a:r>
            <a:r>
              <a:rPr lang="en-US" dirty="0"/>
              <a:t>simplify error </a:t>
            </a:r>
            <a:r>
              <a:rPr lang="en-US" dirty="0" smtClean="0"/>
              <a:t>localization,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systems should </a:t>
            </a:r>
            <a:r>
              <a:rPr lang="en-US" dirty="0" smtClean="0"/>
              <a:t>be </a:t>
            </a:r>
            <a:r>
              <a:rPr lang="en-US" b="1" dirty="0" smtClean="0"/>
              <a:t>incrementally </a:t>
            </a:r>
            <a:r>
              <a:rPr lang="en-US" b="1" dirty="0"/>
              <a:t>integrated</a:t>
            </a:r>
            <a:r>
              <a:rPr lang="en-US" dirty="0"/>
              <a:t>. 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14850" y="2118519"/>
            <a:ext cx="4191000" cy="30670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4155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Testing “in the large”: System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System </a:t>
            </a:r>
            <a:r>
              <a:rPr lang="en-US" b="1" dirty="0" smtClean="0"/>
              <a:t>Testing</a:t>
            </a:r>
            <a:endParaRPr lang="en-US" b="1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Exercising </a:t>
            </a:r>
            <a:r>
              <a:rPr lang="en-US" dirty="0"/>
              <a:t>the functionality, performance</a:t>
            </a:r>
            <a:r>
              <a:rPr lang="en-US" dirty="0" smtClean="0"/>
              <a:t>, reliability</a:t>
            </a:r>
            <a:r>
              <a:rPr lang="en-US" dirty="0"/>
              <a:t>, and security of the entire </a:t>
            </a:r>
            <a:r>
              <a:rPr lang="en-US" dirty="0" smtClean="0"/>
              <a:t>system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smtClean="0"/>
              <a:t>Objectives</a:t>
            </a:r>
            <a:endParaRPr lang="en-US" b="1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Find </a:t>
            </a:r>
            <a:r>
              <a:rPr lang="en-US" dirty="0"/>
              <a:t>errors in the overall system </a:t>
            </a:r>
            <a:r>
              <a:rPr lang="en-US" dirty="0" smtClean="0"/>
              <a:t>behavior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Establish </a:t>
            </a:r>
            <a:r>
              <a:rPr lang="en-US" dirty="0"/>
              <a:t>confidence in system </a:t>
            </a:r>
            <a:r>
              <a:rPr lang="en-US" dirty="0" smtClean="0"/>
              <a:t>functionality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Validate </a:t>
            </a:r>
            <a:r>
              <a:rPr lang="en-US" dirty="0"/>
              <a:t>non-functional system </a:t>
            </a:r>
            <a:r>
              <a:rPr lang="en-US" dirty="0" smtClean="0"/>
              <a:t>requirements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Usually </a:t>
            </a:r>
            <a:r>
              <a:rPr lang="en-US" dirty="0"/>
              <a:t>performed by a separate </a:t>
            </a:r>
            <a:r>
              <a:rPr lang="en-US" b="1" dirty="0" smtClean="0"/>
              <a:t>testing group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574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>
                <a:solidFill>
                  <a:srgbClr val="C00000"/>
                </a:solidFill>
              </a:rPr>
              <a:t>Lecture 3 : </a:t>
            </a:r>
            <a:br>
              <a:rPr lang="en-IN" dirty="0" smtClean="0">
                <a:solidFill>
                  <a:srgbClr val="C00000"/>
                </a:solidFill>
              </a:rPr>
            </a:br>
            <a:r>
              <a:rPr lang="en-IN" dirty="0" smtClean="0"/>
              <a:t>Types of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0798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Testing “in the large”: Accept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Acceptance </a:t>
            </a:r>
            <a:r>
              <a:rPr lang="en-US" b="1" dirty="0" smtClean="0"/>
              <a:t>Testing</a:t>
            </a:r>
            <a:endParaRPr lang="en-US" b="1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Operating </a:t>
            </a:r>
            <a:r>
              <a:rPr lang="en-US" dirty="0"/>
              <a:t>the system in the user environment with</a:t>
            </a:r>
            <a:br>
              <a:rPr lang="en-US" dirty="0"/>
            </a:br>
            <a:r>
              <a:rPr lang="en-US" dirty="0"/>
              <a:t>standard user input </a:t>
            </a:r>
            <a:r>
              <a:rPr lang="en-US" dirty="0" smtClean="0"/>
              <a:t>scenario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smtClean="0"/>
              <a:t>Objectives</a:t>
            </a:r>
            <a:endParaRPr lang="en-US" b="1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Evaluate </a:t>
            </a:r>
            <a:r>
              <a:rPr lang="en-US" dirty="0"/>
              <a:t>whether the system meets the customer</a:t>
            </a:r>
            <a:br>
              <a:rPr lang="en-US" dirty="0"/>
            </a:br>
            <a:r>
              <a:rPr lang="en-US" dirty="0" smtClean="0"/>
              <a:t>criteria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Determine </a:t>
            </a:r>
            <a:r>
              <a:rPr lang="en-US" dirty="0"/>
              <a:t>whether the customer will accept the</a:t>
            </a:r>
            <a:br>
              <a:rPr lang="en-US" dirty="0"/>
            </a:br>
            <a:r>
              <a:rPr lang="en-US" dirty="0" smtClean="0"/>
              <a:t>system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Usually </a:t>
            </a:r>
            <a:r>
              <a:rPr lang="en-US" dirty="0"/>
              <a:t>performed by the </a:t>
            </a:r>
            <a:r>
              <a:rPr lang="en-US" b="1" dirty="0">
                <a:solidFill>
                  <a:srgbClr val="AF2E0F"/>
                </a:solidFill>
              </a:rPr>
              <a:t>end user</a:t>
            </a:r>
            <a:r>
              <a:rPr lang="en-US" dirty="0">
                <a:solidFill>
                  <a:srgbClr val="AF2E0F"/>
                </a:solidFill>
              </a:rPr>
              <a:t> </a:t>
            </a:r>
            <a:endParaRPr lang="en-IN" dirty="0">
              <a:solidFill>
                <a:srgbClr val="AF2E0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0923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“in the large”: Operation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Regression </a:t>
            </a:r>
            <a:r>
              <a:rPr lang="en-US" b="1" dirty="0" smtClean="0"/>
              <a:t>Testing</a:t>
            </a:r>
            <a:endParaRPr lang="en-US" b="1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Testing </a:t>
            </a:r>
            <a:r>
              <a:rPr lang="en-US" dirty="0"/>
              <a:t>modified versions of a previously </a:t>
            </a:r>
            <a:r>
              <a:rPr lang="en-US" dirty="0" smtClean="0"/>
              <a:t>validated system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smtClean="0"/>
              <a:t>Objectives</a:t>
            </a:r>
            <a:endParaRPr lang="en-US" b="1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Assuring </a:t>
            </a:r>
            <a:r>
              <a:rPr lang="en-US" dirty="0"/>
              <a:t>that changes to the system have </a:t>
            </a:r>
            <a:r>
              <a:rPr lang="en-US" dirty="0" smtClean="0"/>
              <a:t>not introduced </a:t>
            </a:r>
            <a:r>
              <a:rPr lang="en-US" dirty="0"/>
              <a:t>new </a:t>
            </a:r>
            <a:r>
              <a:rPr lang="en-US" dirty="0" smtClean="0"/>
              <a:t>errors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Performed </a:t>
            </a:r>
            <a:r>
              <a:rPr lang="en-US" dirty="0"/>
              <a:t>by the system itself or by </a:t>
            </a:r>
            <a:r>
              <a:rPr lang="en-US" dirty="0" smtClean="0"/>
              <a:t>a regression </a:t>
            </a:r>
            <a:r>
              <a:rPr lang="en-US" dirty="0"/>
              <a:t>test </a:t>
            </a:r>
            <a:r>
              <a:rPr lang="en-US" dirty="0" smtClean="0"/>
              <a:t>group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Capture/Replay </a:t>
            </a:r>
            <a:r>
              <a:rPr lang="en-US" dirty="0"/>
              <a:t>(CR) Tools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9296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Test Generation Methods </a:t>
            </a:r>
            <a:endParaRPr lang="en-IN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1169409"/>
            <a:ext cx="8369450" cy="5253162"/>
          </a:xfrm>
        </p:spPr>
        <p:txBody>
          <a:bodyPr>
            <a:normAutofit fontScale="92500"/>
          </a:bodyPr>
          <a:lstStyle/>
          <a:p>
            <a:pPr algn="just">
              <a:lnSpc>
                <a:spcPct val="120000"/>
              </a:lnSpc>
            </a:pPr>
            <a:r>
              <a:rPr lang="en-US" b="1" dirty="0"/>
              <a:t>Black-box </a:t>
            </a:r>
            <a:r>
              <a:rPr lang="en-US" b="1" dirty="0" smtClean="0"/>
              <a:t>testing </a:t>
            </a:r>
          </a:p>
          <a:p>
            <a:pPr lvl="1" algn="just">
              <a:lnSpc>
                <a:spcPct val="120000"/>
              </a:lnSpc>
            </a:pPr>
            <a:r>
              <a:rPr lang="en-US" dirty="0" smtClean="0"/>
              <a:t>No </a:t>
            </a:r>
            <a:r>
              <a:rPr lang="en-US" dirty="0"/>
              <a:t>knowledge of the software </a:t>
            </a:r>
            <a:r>
              <a:rPr lang="en-US" dirty="0" smtClean="0"/>
              <a:t>structure</a:t>
            </a:r>
            <a:endParaRPr lang="en-US" dirty="0"/>
          </a:p>
          <a:p>
            <a:pPr lvl="1" algn="just">
              <a:lnSpc>
                <a:spcPct val="120000"/>
              </a:lnSpc>
            </a:pPr>
            <a:r>
              <a:rPr lang="en-US" dirty="0" smtClean="0"/>
              <a:t>Also </a:t>
            </a:r>
            <a:r>
              <a:rPr lang="en-US" dirty="0"/>
              <a:t>called specification-based </a:t>
            </a:r>
            <a:r>
              <a:rPr lang="en-US" dirty="0" smtClean="0"/>
              <a:t>or functional testing</a:t>
            </a:r>
            <a:endParaRPr lang="en-US" dirty="0"/>
          </a:p>
          <a:p>
            <a:pPr algn="just">
              <a:lnSpc>
                <a:spcPct val="120000"/>
              </a:lnSpc>
            </a:pPr>
            <a:r>
              <a:rPr lang="en-US" b="1" dirty="0" smtClean="0"/>
              <a:t>White-box testing</a:t>
            </a:r>
            <a:endParaRPr lang="en-US" b="1" dirty="0"/>
          </a:p>
          <a:p>
            <a:pPr lvl="1" algn="just">
              <a:lnSpc>
                <a:spcPct val="120000"/>
              </a:lnSpc>
            </a:pPr>
            <a:r>
              <a:rPr lang="en-US" dirty="0" smtClean="0"/>
              <a:t>Knowledge </a:t>
            </a:r>
            <a:r>
              <a:rPr lang="en-US" dirty="0"/>
              <a:t>of the software structure </a:t>
            </a:r>
            <a:r>
              <a:rPr lang="en-US" dirty="0" smtClean="0"/>
              <a:t>and implementation.</a:t>
            </a:r>
          </a:p>
          <a:p>
            <a:pPr lvl="1" algn="just">
              <a:lnSpc>
                <a:spcPct val="120000"/>
              </a:lnSpc>
            </a:pPr>
            <a:r>
              <a:rPr lang="en-US" dirty="0" smtClean="0"/>
              <a:t>White-box </a:t>
            </a:r>
            <a:r>
              <a:rPr lang="en-US" dirty="0"/>
              <a:t>methods can be used for </a:t>
            </a:r>
            <a:r>
              <a:rPr lang="en-US" dirty="0" smtClean="0"/>
              <a:t>test generation </a:t>
            </a:r>
            <a:r>
              <a:rPr lang="en-US" dirty="0"/>
              <a:t>and test adequacy </a:t>
            </a:r>
            <a:r>
              <a:rPr lang="en-US" dirty="0" smtClean="0"/>
              <a:t>analysis</a:t>
            </a:r>
            <a:endParaRPr lang="en-US" dirty="0"/>
          </a:p>
          <a:p>
            <a:pPr lvl="1" algn="just">
              <a:lnSpc>
                <a:spcPct val="120000"/>
              </a:lnSpc>
            </a:pPr>
            <a:r>
              <a:rPr lang="en-US" dirty="0" smtClean="0"/>
              <a:t>Usually </a:t>
            </a:r>
            <a:r>
              <a:rPr lang="en-US" dirty="0"/>
              <a:t>used as adequacy criteria (</a:t>
            </a:r>
            <a:r>
              <a:rPr lang="en-US" dirty="0" smtClean="0"/>
              <a:t>after generation </a:t>
            </a:r>
            <a:r>
              <a:rPr lang="en-US" dirty="0"/>
              <a:t>by a black-box </a:t>
            </a:r>
            <a:r>
              <a:rPr lang="en-US" dirty="0" smtClean="0"/>
              <a:t>method)</a:t>
            </a:r>
            <a:endParaRPr lang="en-US" dirty="0"/>
          </a:p>
          <a:p>
            <a:pPr lvl="1" algn="just">
              <a:lnSpc>
                <a:spcPct val="120000"/>
              </a:lnSpc>
            </a:pPr>
            <a:r>
              <a:rPr lang="en-US" dirty="0" smtClean="0"/>
              <a:t>Methods </a:t>
            </a:r>
            <a:r>
              <a:rPr lang="en-US" dirty="0"/>
              <a:t>based on internal code structure</a:t>
            </a:r>
            <a:r>
              <a:rPr lang="en-US" dirty="0" smtClean="0"/>
              <a:t>: </a:t>
            </a:r>
            <a:r>
              <a:rPr lang="en-US" b="1" dirty="0" smtClean="0"/>
              <a:t>Statement</a:t>
            </a:r>
            <a:r>
              <a:rPr lang="en-US" dirty="0"/>
              <a:t>, </a:t>
            </a:r>
            <a:r>
              <a:rPr lang="en-US" b="1" dirty="0"/>
              <a:t>Branch</a:t>
            </a:r>
            <a:r>
              <a:rPr lang="en-US" dirty="0"/>
              <a:t>, </a:t>
            </a:r>
            <a:r>
              <a:rPr lang="en-US" b="1" dirty="0"/>
              <a:t>Path </a:t>
            </a:r>
            <a:r>
              <a:rPr lang="en-US" dirty="0"/>
              <a:t>or </a:t>
            </a:r>
            <a:r>
              <a:rPr lang="en-US" b="1" dirty="0" smtClean="0"/>
              <a:t>Data-flow coverage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2986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Generation Methods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Fault-based </a:t>
            </a:r>
            <a:r>
              <a:rPr lang="en-US" b="1" dirty="0" smtClean="0"/>
              <a:t>testing</a:t>
            </a:r>
            <a:endParaRPr lang="en-US" b="1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Objective </a:t>
            </a:r>
            <a:r>
              <a:rPr lang="en-US" dirty="0"/>
              <a:t>is to find faults in the software</a:t>
            </a:r>
            <a:r>
              <a:rPr lang="en-US" dirty="0" smtClean="0"/>
              <a:t>, e.g</a:t>
            </a:r>
            <a:r>
              <a:rPr lang="en-US" dirty="0"/>
              <a:t>., Unit </a:t>
            </a:r>
            <a:r>
              <a:rPr lang="en-US" dirty="0" smtClean="0"/>
              <a:t>testing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smtClean="0"/>
              <a:t>Model-based testing</a:t>
            </a:r>
            <a:endParaRPr lang="en-US" b="1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Use </a:t>
            </a:r>
            <a:r>
              <a:rPr lang="en-US" dirty="0"/>
              <a:t>of a data or </a:t>
            </a:r>
            <a:r>
              <a:rPr lang="en-US" dirty="0" err="1"/>
              <a:t>behaviour</a:t>
            </a:r>
            <a:r>
              <a:rPr lang="en-US" dirty="0"/>
              <a:t> model of </a:t>
            </a:r>
            <a:r>
              <a:rPr lang="en-US" dirty="0" smtClean="0"/>
              <a:t>the software</a:t>
            </a:r>
            <a:r>
              <a:rPr lang="en-US" dirty="0"/>
              <a:t>, e.g., finite state </a:t>
            </a:r>
            <a:r>
              <a:rPr lang="en-US" dirty="0" smtClean="0"/>
              <a:t>machine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smtClean="0"/>
              <a:t>Random </a:t>
            </a:r>
            <a:r>
              <a:rPr lang="en-US" b="1" dirty="0"/>
              <a:t>testing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52975" y="2032794"/>
            <a:ext cx="3714750" cy="32385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927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Testing and Quality Assurance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1169409"/>
            <a:ext cx="8369450" cy="534024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These two terms are the ones most often used to describe either the group or the process </a:t>
            </a:r>
            <a:r>
              <a:rPr lang="en-US" sz="2000" dirty="0" smtClean="0"/>
              <a:t>that’s verifying </a:t>
            </a:r>
            <a:r>
              <a:rPr lang="en-US" sz="2000" dirty="0"/>
              <a:t>and validating the software</a:t>
            </a:r>
            <a:r>
              <a:rPr lang="en-US" sz="2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The </a:t>
            </a:r>
            <a:r>
              <a:rPr lang="en-US" sz="2000" dirty="0"/>
              <a:t>goal of a software tester is to find bugs, find them as early as possible, and </a:t>
            </a:r>
            <a:r>
              <a:rPr lang="en-US" sz="2000" dirty="0" smtClean="0"/>
              <a:t>make sure </a:t>
            </a:r>
            <a:r>
              <a:rPr lang="en-US" sz="2000" dirty="0"/>
              <a:t>they get fixed</a:t>
            </a:r>
            <a:r>
              <a:rPr lang="en-US" sz="2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A </a:t>
            </a:r>
            <a:r>
              <a:rPr lang="en-US" sz="2000" dirty="0"/>
              <a:t>software quality assurance person’s main responsibility is to create and enforce standards and methods to improve the development process and to prevent bugs from </a:t>
            </a:r>
            <a:r>
              <a:rPr lang="en-US" sz="2000" dirty="0" smtClean="0"/>
              <a:t>ever occurring 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Of course, there is </a:t>
            </a:r>
            <a:r>
              <a:rPr lang="en-US" sz="2000" b="1" dirty="0" smtClean="0">
                <a:solidFill>
                  <a:srgbClr val="C00000"/>
                </a:solidFill>
              </a:rPr>
              <a:t>overlap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Some testers will do a few QA tasks and some QA-</a:t>
            </a:r>
            <a:r>
              <a:rPr lang="en-US" sz="2000" dirty="0" err="1"/>
              <a:t>ers</a:t>
            </a:r>
            <a:r>
              <a:rPr lang="en-US" sz="2000" dirty="0"/>
              <a:t> will </a:t>
            </a:r>
            <a:r>
              <a:rPr lang="en-US" sz="2000" dirty="0" smtClean="0"/>
              <a:t>perform a </a:t>
            </a:r>
            <a:r>
              <a:rPr lang="en-US" sz="2000" dirty="0"/>
              <a:t>bit of testing. The two jobs and their tasks are intertwined</a:t>
            </a:r>
            <a:r>
              <a:rPr lang="en-US" sz="2000" dirty="0" smtClean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 smtClean="0"/>
              <a:t> </a:t>
            </a:r>
            <a:r>
              <a:rPr lang="en-US" sz="2000" dirty="0"/>
              <a:t/>
            </a:r>
            <a:br>
              <a:rPr lang="en-US" sz="2000" dirty="0"/>
            </a:b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6857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>
                <a:cs typeface="Andalus" panose="02020603050405020304" pitchFamily="18" charset="-78"/>
              </a:rPr>
              <a:t>Causes of software defects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lnSpc>
                <a:spcPct val="150000"/>
              </a:lnSpc>
              <a:spcBef>
                <a:spcPct val="25000"/>
              </a:spcBef>
              <a:buFont typeface="+mj-lt"/>
              <a:buAutoNum type="arabicPeriod"/>
              <a:defRPr/>
            </a:pPr>
            <a:r>
              <a:rPr lang="en-GB" sz="2400" b="1" dirty="0" smtClean="0">
                <a:solidFill>
                  <a:srgbClr val="7030A0"/>
                </a:solidFill>
                <a:cs typeface="Andalus" pitchFamily="18" charset="-78"/>
              </a:rPr>
              <a:t>Faulty requirements definition</a:t>
            </a:r>
          </a:p>
          <a:p>
            <a:pPr marL="457200" indent="-457200">
              <a:lnSpc>
                <a:spcPct val="150000"/>
              </a:lnSpc>
              <a:spcBef>
                <a:spcPct val="25000"/>
              </a:spcBef>
              <a:buFont typeface="+mj-lt"/>
              <a:buAutoNum type="arabicPeriod"/>
              <a:defRPr/>
            </a:pPr>
            <a:r>
              <a:rPr lang="en-GB" sz="2400" b="1" dirty="0" smtClean="0">
                <a:solidFill>
                  <a:srgbClr val="7030A0"/>
                </a:solidFill>
                <a:cs typeface="Andalus" pitchFamily="18" charset="-78"/>
              </a:rPr>
              <a:t>Client-developer communication failures</a:t>
            </a:r>
          </a:p>
          <a:p>
            <a:pPr marL="457200" indent="-457200">
              <a:lnSpc>
                <a:spcPct val="150000"/>
              </a:lnSpc>
              <a:spcBef>
                <a:spcPct val="25000"/>
              </a:spcBef>
              <a:buFont typeface="+mj-lt"/>
              <a:buAutoNum type="arabicPeriod"/>
              <a:defRPr/>
            </a:pPr>
            <a:r>
              <a:rPr lang="en-GB" sz="2400" b="1" dirty="0" smtClean="0">
                <a:solidFill>
                  <a:srgbClr val="7030A0"/>
                </a:solidFill>
                <a:cs typeface="Andalus" pitchFamily="18" charset="-78"/>
              </a:rPr>
              <a:t>Deliberate deviations from software requirements</a:t>
            </a:r>
          </a:p>
          <a:p>
            <a:pPr marL="457200" indent="-457200">
              <a:lnSpc>
                <a:spcPct val="150000"/>
              </a:lnSpc>
              <a:spcBef>
                <a:spcPct val="25000"/>
              </a:spcBef>
              <a:buFont typeface="+mj-lt"/>
              <a:buAutoNum type="arabicPeriod"/>
              <a:defRPr/>
            </a:pPr>
            <a:r>
              <a:rPr lang="en-GB" sz="2400" b="1" dirty="0" smtClean="0">
                <a:solidFill>
                  <a:srgbClr val="7030A0"/>
                </a:solidFill>
                <a:cs typeface="Andalus" pitchFamily="18" charset="-78"/>
              </a:rPr>
              <a:t>Logical design errors</a:t>
            </a:r>
          </a:p>
          <a:p>
            <a:pPr marL="457200" indent="-457200">
              <a:lnSpc>
                <a:spcPct val="150000"/>
              </a:lnSpc>
              <a:spcBef>
                <a:spcPct val="25000"/>
              </a:spcBef>
              <a:buFont typeface="+mj-lt"/>
              <a:buAutoNum type="arabicPeriod"/>
              <a:defRPr/>
            </a:pPr>
            <a:r>
              <a:rPr lang="en-GB" sz="2400" b="1" dirty="0" smtClean="0">
                <a:solidFill>
                  <a:srgbClr val="7030A0"/>
                </a:solidFill>
                <a:cs typeface="Andalus" pitchFamily="18" charset="-78"/>
              </a:rPr>
              <a:t>Coding errors</a:t>
            </a:r>
          </a:p>
          <a:p>
            <a:pPr marL="457200" indent="-457200">
              <a:lnSpc>
                <a:spcPct val="150000"/>
              </a:lnSpc>
              <a:spcBef>
                <a:spcPct val="25000"/>
              </a:spcBef>
              <a:buFont typeface="+mj-lt"/>
              <a:buAutoNum type="arabicPeriod"/>
              <a:defRPr/>
            </a:pPr>
            <a:r>
              <a:rPr lang="en-GB" sz="2400" b="1" dirty="0" smtClean="0">
                <a:solidFill>
                  <a:srgbClr val="7030A0"/>
                </a:solidFill>
                <a:cs typeface="Andalus" pitchFamily="18" charset="-78"/>
              </a:rPr>
              <a:t>Non-compliance with documentation and coding instructions</a:t>
            </a:r>
          </a:p>
          <a:p>
            <a:pPr marL="457200" indent="-457200">
              <a:lnSpc>
                <a:spcPct val="150000"/>
              </a:lnSpc>
              <a:spcBef>
                <a:spcPct val="25000"/>
              </a:spcBef>
              <a:buFont typeface="+mj-lt"/>
              <a:buAutoNum type="arabicPeriod"/>
              <a:defRPr/>
            </a:pPr>
            <a:r>
              <a:rPr lang="en-GB" sz="2400" b="1" dirty="0" smtClean="0">
                <a:solidFill>
                  <a:srgbClr val="7030A0"/>
                </a:solidFill>
                <a:cs typeface="Andalus" pitchFamily="18" charset="-78"/>
              </a:rPr>
              <a:t>Shortcomings of the testing process</a:t>
            </a:r>
          </a:p>
          <a:p>
            <a:pPr marL="457200" indent="-457200">
              <a:lnSpc>
                <a:spcPct val="150000"/>
              </a:lnSpc>
              <a:spcBef>
                <a:spcPct val="25000"/>
              </a:spcBef>
              <a:buFont typeface="+mj-lt"/>
              <a:buAutoNum type="arabicPeriod"/>
              <a:defRPr/>
            </a:pPr>
            <a:r>
              <a:rPr lang="en-GB" sz="2400" b="1" dirty="0" smtClean="0">
                <a:solidFill>
                  <a:srgbClr val="7030A0"/>
                </a:solidFill>
                <a:cs typeface="Andalus" pitchFamily="18" charset="-78"/>
              </a:rPr>
              <a:t>User interface and procedure errors</a:t>
            </a:r>
          </a:p>
          <a:p>
            <a:pPr marL="457200" indent="-457200">
              <a:lnSpc>
                <a:spcPct val="150000"/>
              </a:lnSpc>
              <a:spcBef>
                <a:spcPct val="25000"/>
              </a:spcBef>
              <a:buFont typeface="+mj-lt"/>
              <a:buAutoNum type="arabicPeriod"/>
              <a:defRPr/>
            </a:pPr>
            <a:r>
              <a:rPr lang="en-GB" sz="2400" b="1" dirty="0" smtClean="0">
                <a:solidFill>
                  <a:srgbClr val="7030A0"/>
                </a:solidFill>
                <a:cs typeface="Andalus" pitchFamily="18" charset="-78"/>
              </a:rPr>
              <a:t>Documentation errors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  <a:defRPr/>
            </a:pPr>
            <a:endParaRPr lang="en-GB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E777077-C086-4959-91F2-165579A7636A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56360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Verification &amp; Validation</a:t>
            </a:r>
            <a:endParaRPr lang="en-IN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7275" y="1169409"/>
            <a:ext cx="8369450" cy="5278284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10000"/>
              </a:lnSpc>
              <a:defRPr/>
            </a:pPr>
            <a:r>
              <a:rPr lang="en-US" b="1" dirty="0">
                <a:solidFill>
                  <a:srgbClr val="0F9D58"/>
                </a:solidFill>
              </a:rPr>
              <a:t>Verification</a:t>
            </a:r>
            <a:r>
              <a:rPr lang="en-US" dirty="0">
                <a:solidFill>
                  <a:srgbClr val="0F9D58"/>
                </a:solidFill>
              </a:rPr>
              <a:t>: </a:t>
            </a:r>
            <a:r>
              <a:rPr lang="en-US" dirty="0"/>
              <a:t>Demonstration of consistency, completeness, and correctness of the software artifacts </a:t>
            </a:r>
            <a:r>
              <a:rPr lang="en-US" b="1" dirty="0"/>
              <a:t>at each stage of and between each stage of the software life-cycle</a:t>
            </a:r>
            <a:r>
              <a:rPr lang="en-US" dirty="0"/>
              <a:t>. 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Different types of verification: manual inspection, testing, formal methods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Verification answers the question: </a:t>
            </a:r>
            <a:r>
              <a:rPr lang="en-US" b="1" dirty="0">
                <a:solidFill>
                  <a:srgbClr val="C00000"/>
                </a:solidFill>
              </a:rPr>
              <a:t>Am I building the product right?</a:t>
            </a:r>
          </a:p>
          <a:p>
            <a:pPr>
              <a:lnSpc>
                <a:spcPct val="110000"/>
              </a:lnSpc>
              <a:defRPr/>
            </a:pPr>
            <a:r>
              <a:rPr lang="en-US" b="1" dirty="0">
                <a:solidFill>
                  <a:srgbClr val="7030A0"/>
                </a:solidFill>
              </a:rPr>
              <a:t>Validation</a:t>
            </a:r>
            <a:r>
              <a:rPr lang="en-US" dirty="0">
                <a:solidFill>
                  <a:srgbClr val="7030A0"/>
                </a:solidFill>
              </a:rPr>
              <a:t>: </a:t>
            </a:r>
            <a:r>
              <a:rPr lang="en-US" dirty="0"/>
              <a:t>The process of evaluating software </a:t>
            </a:r>
            <a:r>
              <a:rPr lang="en-US" b="1" dirty="0"/>
              <a:t>at the end of the software development to ensure compliance </a:t>
            </a:r>
            <a:r>
              <a:rPr lang="en-US" dirty="0"/>
              <a:t>with respect to the customer needs and requirements. 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Validation can be accomplished by verifying the artifacts produced at each stage of the software development life cycle</a:t>
            </a:r>
          </a:p>
          <a:p>
            <a:pPr lvl="1">
              <a:lnSpc>
                <a:spcPct val="110000"/>
              </a:lnSpc>
              <a:defRPr/>
            </a:pPr>
            <a:r>
              <a:rPr lang="en-US" dirty="0"/>
              <a:t>Validation answers the question: </a:t>
            </a:r>
            <a:r>
              <a:rPr lang="en-US" b="1" dirty="0">
                <a:solidFill>
                  <a:srgbClr val="0071C1"/>
                </a:solidFill>
              </a:rPr>
              <a:t>Am I building the right product</a:t>
            </a:r>
            <a:r>
              <a:rPr lang="en-US" b="1" dirty="0" smtClean="0">
                <a:solidFill>
                  <a:srgbClr val="0071C1"/>
                </a:solidFill>
              </a:rPr>
              <a:t>?</a:t>
            </a:r>
            <a:endParaRPr lang="en-US" b="1" dirty="0">
              <a:solidFill>
                <a:srgbClr val="0071C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0099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Precision and Accuracy </a:t>
            </a:r>
            <a:endParaRPr lang="en-IN" b="0" dirty="0"/>
          </a:p>
        </p:txBody>
      </p:sp>
      <p:pic>
        <p:nvPicPr>
          <p:cNvPr id="1026" name="Picture 2" descr="Image result for precision and accuracy software test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8565" y="902678"/>
            <a:ext cx="8369300" cy="378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395996" y="4849062"/>
            <a:ext cx="82668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71C1"/>
                </a:solidFill>
                <a:latin typeface="Helvetica LT Std Cond" panose="020B0506020202030204" pitchFamily="34" charset="0"/>
              </a:rPr>
              <a:t>“</a:t>
            </a:r>
            <a:r>
              <a:rPr lang="en-US" sz="2000" b="1" dirty="0" smtClean="0">
                <a:solidFill>
                  <a:srgbClr val="0071C1"/>
                </a:solidFill>
                <a:latin typeface="Helvetica LT Std Cond" panose="020B0506020202030204" pitchFamily="34" charset="0"/>
              </a:rPr>
              <a:t>Accuracy</a:t>
            </a:r>
            <a:r>
              <a:rPr lang="en-US" sz="2000" dirty="0">
                <a:solidFill>
                  <a:srgbClr val="0071C1"/>
                </a:solidFill>
                <a:latin typeface="Helvetica LT Std Cond" panose="020B0506020202030204" pitchFamily="34" charset="0"/>
              </a:rPr>
              <a:t>" </a:t>
            </a:r>
            <a:r>
              <a:rPr lang="en-US" sz="2000" dirty="0">
                <a:solidFill>
                  <a:srgbClr val="222222"/>
                </a:solidFill>
                <a:latin typeface="Helvetica LT Std Cond" panose="020B0506020202030204" pitchFamily="34" charset="0"/>
              </a:rPr>
              <a:t>is used to describe the closeness of a measurement to the true value</a:t>
            </a:r>
            <a:r>
              <a:rPr lang="en-US" sz="2000" dirty="0" smtClean="0">
                <a:solidFill>
                  <a:srgbClr val="222222"/>
                </a:solidFill>
                <a:latin typeface="Helvetica LT Std Cond" panose="020B050602020203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  <a:latin typeface="Helvetica LT Std Cond" panose="020B0506020202030204" pitchFamily="34" charset="0"/>
              </a:rPr>
              <a:t>“Precision”</a:t>
            </a:r>
            <a:r>
              <a:rPr lang="en-US" sz="2000" dirty="0">
                <a:latin typeface="Helvetica LT Std Cond" panose="020B0506020202030204" pitchFamily="34" charset="0"/>
              </a:rPr>
              <a:t> is the closeness of agreement among a set of results.</a:t>
            </a:r>
            <a:endParaRPr lang="en-IN" sz="2000" dirty="0">
              <a:latin typeface="Helvetica LT Std Cond" panose="020B050602020203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3830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Precision and Accuracy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75" y="1169409"/>
            <a:ext cx="8369450" cy="5274934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40000"/>
              </a:lnSpc>
            </a:pPr>
            <a:r>
              <a:rPr lang="en-US" dirty="0"/>
              <a:t>As a software tester, it's important to know </a:t>
            </a:r>
            <a:r>
              <a:rPr lang="en-US" dirty="0" smtClean="0"/>
              <a:t>the difference </a:t>
            </a:r>
            <a:r>
              <a:rPr lang="en-US" dirty="0"/>
              <a:t>between precision and </a:t>
            </a:r>
            <a:r>
              <a:rPr lang="en-US" dirty="0" smtClean="0"/>
              <a:t>accuracy</a:t>
            </a:r>
          </a:p>
          <a:p>
            <a:pPr algn="just">
              <a:lnSpc>
                <a:spcPct val="140000"/>
              </a:lnSpc>
            </a:pPr>
            <a:r>
              <a:rPr lang="en-US" dirty="0" smtClean="0"/>
              <a:t>Testing a Calculator </a:t>
            </a:r>
          </a:p>
          <a:p>
            <a:pPr algn="just">
              <a:lnSpc>
                <a:spcPct val="140000"/>
              </a:lnSpc>
            </a:pPr>
            <a:r>
              <a:rPr lang="en-US" dirty="0"/>
              <a:t>Should you test that the answers it returns are precise or accurate? </a:t>
            </a:r>
            <a:endParaRPr lang="en-US" b="1" dirty="0" smtClean="0"/>
          </a:p>
          <a:p>
            <a:pPr algn="just" fontAlgn="base">
              <a:lnSpc>
                <a:spcPct val="140000"/>
              </a:lnSpc>
            </a:pPr>
            <a:r>
              <a:rPr lang="en-US" dirty="0"/>
              <a:t>What if the software you're testing is a simulation game such as baseball or a flight simulator? Should you primarily test its precision or its accuracy?</a:t>
            </a:r>
          </a:p>
          <a:p>
            <a:pPr algn="just">
              <a:lnSpc>
                <a:spcPct val="140000"/>
              </a:lnSpc>
            </a:pPr>
            <a:r>
              <a:rPr lang="en-US" dirty="0"/>
              <a:t>Whether the software you test needs to be precise or accurate depends much on what the product is and ultimately what the development team is aiming </a:t>
            </a:r>
            <a:r>
              <a:rPr lang="en-US" dirty="0" smtClean="0"/>
              <a:t>at.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6205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Precision and Accuracy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6</a:t>
            </a:fld>
            <a:endParaRPr lang="en-IN"/>
          </a:p>
        </p:txBody>
      </p:sp>
      <p:pic>
        <p:nvPicPr>
          <p:cNvPr id="2050" name="Picture 2" descr="https://upload.wikimedia.org/wikipedia/commons/thumb/3/38/Accuracy_and_precision.svg/520px-Accuracy_and_precision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216" y="978947"/>
            <a:ext cx="7658036" cy="412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89856" y="5351479"/>
            <a:ext cx="8266869" cy="962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222222"/>
                </a:solidFill>
                <a:latin typeface="Helvetica LT Std Cond" panose="020B0506020202030204" pitchFamily="34" charset="0"/>
              </a:rPr>
              <a:t>“</a:t>
            </a:r>
            <a:r>
              <a:rPr lang="en-US" sz="2000" b="1" dirty="0" smtClean="0">
                <a:solidFill>
                  <a:srgbClr val="222222"/>
                </a:solidFill>
                <a:latin typeface="Helvetica LT Std Cond" panose="020B0506020202030204" pitchFamily="34" charset="0"/>
              </a:rPr>
              <a:t>Accuracy</a:t>
            </a:r>
            <a:r>
              <a:rPr lang="en-US" sz="2000" dirty="0">
                <a:solidFill>
                  <a:srgbClr val="222222"/>
                </a:solidFill>
                <a:latin typeface="Helvetica LT Std Cond" panose="020B0506020202030204" pitchFamily="34" charset="0"/>
              </a:rPr>
              <a:t>" is used to describe the closeness of a measurement to the true value</a:t>
            </a:r>
            <a:r>
              <a:rPr lang="en-US" sz="2000" dirty="0" smtClean="0">
                <a:solidFill>
                  <a:srgbClr val="222222"/>
                </a:solidFill>
                <a:latin typeface="Helvetica LT Std Cond" panose="020B050602020203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Helvetica LT Std Cond" panose="020B0506020202030204" pitchFamily="34" charset="0"/>
              </a:rPr>
              <a:t>“Precision”</a:t>
            </a:r>
            <a:r>
              <a:rPr lang="en-US" sz="2000" dirty="0">
                <a:latin typeface="Helvetica LT Std Cond" panose="020B0506020202030204" pitchFamily="34" charset="0"/>
              </a:rPr>
              <a:t> is the closeness of agreement among a set of results.</a:t>
            </a:r>
            <a:endParaRPr lang="en-IN" sz="2000" dirty="0">
              <a:latin typeface="Helvetica LT Std Cond" panose="020B05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110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1724"/>
            <a:ext cx="8782050" cy="273367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 Software Testing </a:t>
            </a:r>
            <a:r>
              <a:rPr lang="en-IN" dirty="0" smtClean="0"/>
              <a:t>Process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7275" y="3594099"/>
            <a:ext cx="8369450" cy="295910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IN" b="1" dirty="0">
                <a:solidFill>
                  <a:srgbClr val="AF2E0F"/>
                </a:solidFill>
              </a:rPr>
              <a:t>Validation </a:t>
            </a:r>
            <a:r>
              <a:rPr lang="en-IN" b="1" dirty="0" smtClean="0">
                <a:solidFill>
                  <a:srgbClr val="AF2E0F"/>
                </a:solidFill>
              </a:rPr>
              <a:t>testing</a:t>
            </a:r>
            <a:endParaRPr lang="en-IN" b="1" dirty="0">
              <a:solidFill>
                <a:srgbClr val="AF2E0F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IN" dirty="0" smtClean="0"/>
              <a:t>To </a:t>
            </a:r>
            <a:r>
              <a:rPr lang="en-IN" dirty="0"/>
              <a:t>demonstrate to the developer and the system customer that </a:t>
            </a:r>
            <a:r>
              <a:rPr lang="en-IN" dirty="0" smtClean="0"/>
              <a:t>the software </a:t>
            </a:r>
            <a:r>
              <a:rPr lang="en-IN" dirty="0"/>
              <a:t>meets its </a:t>
            </a:r>
            <a:r>
              <a:rPr lang="en-IN" dirty="0" smtClean="0"/>
              <a:t>requirements;</a:t>
            </a:r>
            <a:endParaRPr lang="en-IN" dirty="0"/>
          </a:p>
          <a:p>
            <a:pPr lvl="1">
              <a:lnSpc>
                <a:spcPct val="120000"/>
              </a:lnSpc>
            </a:pPr>
            <a:r>
              <a:rPr lang="en-IN" dirty="0" smtClean="0"/>
              <a:t>A </a:t>
            </a:r>
            <a:r>
              <a:rPr lang="en-IN" dirty="0"/>
              <a:t>successful test shows that the system operates as </a:t>
            </a:r>
            <a:r>
              <a:rPr lang="en-IN" dirty="0" smtClean="0"/>
              <a:t>intended.</a:t>
            </a:r>
            <a:endParaRPr lang="en-IN" dirty="0"/>
          </a:p>
          <a:p>
            <a:pPr algn="just">
              <a:lnSpc>
                <a:spcPct val="120000"/>
              </a:lnSpc>
            </a:pPr>
            <a:r>
              <a:rPr lang="en-IN" b="1" dirty="0" smtClean="0">
                <a:solidFill>
                  <a:srgbClr val="0071C1"/>
                </a:solidFill>
              </a:rPr>
              <a:t>Defect testing</a:t>
            </a:r>
          </a:p>
          <a:p>
            <a:pPr lvl="1" algn="just">
              <a:lnSpc>
                <a:spcPct val="120000"/>
              </a:lnSpc>
            </a:pPr>
            <a:r>
              <a:rPr lang="en-IN" dirty="0" smtClean="0"/>
              <a:t>To </a:t>
            </a:r>
            <a:r>
              <a:rPr lang="en-IN" dirty="0"/>
              <a:t>discover </a:t>
            </a:r>
            <a:r>
              <a:rPr lang="en-IN" b="1" dirty="0">
                <a:solidFill>
                  <a:srgbClr val="DB4437"/>
                </a:solidFill>
              </a:rPr>
              <a:t>faults or defects </a:t>
            </a:r>
            <a:r>
              <a:rPr lang="en-IN" dirty="0"/>
              <a:t>in the software where its </a:t>
            </a:r>
            <a:r>
              <a:rPr lang="en-IN" b="1" dirty="0" smtClean="0">
                <a:solidFill>
                  <a:srgbClr val="AF2E0F"/>
                </a:solidFill>
              </a:rPr>
              <a:t>behaviour is incorrect</a:t>
            </a:r>
            <a:r>
              <a:rPr lang="en-IN" dirty="0" smtClean="0">
                <a:solidFill>
                  <a:srgbClr val="AF2E0F"/>
                </a:solidFill>
              </a:rPr>
              <a:t> </a:t>
            </a:r>
            <a:r>
              <a:rPr lang="en-IN" dirty="0"/>
              <a:t>or not in conformance with its specification</a:t>
            </a:r>
            <a:r>
              <a:rPr lang="en-IN" dirty="0" smtClean="0"/>
              <a:t>;</a:t>
            </a:r>
          </a:p>
          <a:p>
            <a:pPr lvl="1" algn="just">
              <a:lnSpc>
                <a:spcPct val="120000"/>
              </a:lnSpc>
            </a:pPr>
            <a:r>
              <a:rPr lang="en-IN" dirty="0" smtClean="0"/>
              <a:t>A </a:t>
            </a:r>
            <a:r>
              <a:rPr lang="en-IN" dirty="0"/>
              <a:t>successful test is a test that makes the system </a:t>
            </a:r>
            <a:r>
              <a:rPr lang="en-IN" dirty="0" smtClean="0"/>
              <a:t>perform incorrectly </a:t>
            </a:r>
            <a:r>
              <a:rPr lang="en-IN" dirty="0"/>
              <a:t>and so exposes a defect in the system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5951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Effectiveness vs. </a:t>
            </a:r>
            <a:r>
              <a:rPr lang="en-IN" dirty="0" smtClean="0"/>
              <a:t>Efficiency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IN" b="1" dirty="0"/>
              <a:t>Test </a:t>
            </a:r>
            <a:r>
              <a:rPr lang="en-IN" b="1" dirty="0" smtClean="0">
                <a:solidFill>
                  <a:srgbClr val="0071C1"/>
                </a:solidFill>
              </a:rPr>
              <a:t>Effectiveness</a:t>
            </a:r>
            <a:endParaRPr lang="en-IN" dirty="0">
              <a:solidFill>
                <a:srgbClr val="0071C1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en-IN" dirty="0" smtClean="0"/>
              <a:t>Relative ability of testing strategy to find bugs in</a:t>
            </a:r>
            <a:br>
              <a:rPr lang="en-IN" dirty="0" smtClean="0"/>
            </a:br>
            <a:r>
              <a:rPr lang="en-IN" dirty="0" smtClean="0"/>
              <a:t>the software. </a:t>
            </a:r>
          </a:p>
          <a:p>
            <a:pPr algn="just">
              <a:lnSpc>
                <a:spcPct val="150000"/>
              </a:lnSpc>
            </a:pPr>
            <a:r>
              <a:rPr lang="en-IN" b="1" dirty="0" smtClean="0"/>
              <a:t>Test </a:t>
            </a:r>
            <a:r>
              <a:rPr lang="en-IN" b="1" dirty="0" smtClean="0">
                <a:solidFill>
                  <a:srgbClr val="AF2E0F"/>
                </a:solidFill>
              </a:rPr>
              <a:t>Efficiency</a:t>
            </a:r>
            <a:endParaRPr lang="en-IN" dirty="0">
              <a:solidFill>
                <a:srgbClr val="AF2E0F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en-IN" dirty="0" smtClean="0"/>
              <a:t>Relative </a:t>
            </a:r>
            <a:r>
              <a:rPr lang="en-IN" dirty="0"/>
              <a:t>cost of finding a bug in the software</a:t>
            </a:r>
            <a:br>
              <a:rPr lang="en-IN" dirty="0"/>
            </a:br>
            <a:r>
              <a:rPr lang="en-IN" dirty="0"/>
              <a:t>under </a:t>
            </a:r>
            <a:r>
              <a:rPr lang="en-IN" dirty="0" smtClean="0"/>
              <a:t>test.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5654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What is a successful test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b="1" dirty="0" smtClean="0">
                <a:solidFill>
                  <a:srgbClr val="0F9D58"/>
                </a:solidFill>
              </a:rPr>
              <a:t>Pass</a:t>
            </a:r>
            <a:endParaRPr lang="en-IN" dirty="0">
              <a:solidFill>
                <a:srgbClr val="0F9D58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IN" dirty="0" smtClean="0"/>
              <a:t>Status </a:t>
            </a:r>
            <a:r>
              <a:rPr lang="en-IN" dirty="0"/>
              <a:t>of a completed test case whose </a:t>
            </a:r>
            <a:r>
              <a:rPr lang="en-IN" dirty="0" smtClean="0"/>
              <a:t>actual results </a:t>
            </a:r>
            <a:r>
              <a:rPr lang="en-IN" dirty="0"/>
              <a:t>are the same as the expected </a:t>
            </a:r>
            <a:r>
              <a:rPr lang="en-IN" dirty="0" smtClean="0"/>
              <a:t>results.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b="1" dirty="0" smtClean="0">
                <a:solidFill>
                  <a:srgbClr val="FF0000"/>
                </a:solidFill>
              </a:rPr>
              <a:t>No Pass</a:t>
            </a:r>
            <a:endParaRPr lang="en-IN" dirty="0">
              <a:solidFill>
                <a:srgbClr val="FF0000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en-IN" dirty="0" smtClean="0"/>
              <a:t>Status </a:t>
            </a:r>
            <a:r>
              <a:rPr lang="en-IN" dirty="0"/>
              <a:t>of a completed software test case </a:t>
            </a:r>
            <a:r>
              <a:rPr lang="en-IN" dirty="0" smtClean="0"/>
              <a:t>whose actual </a:t>
            </a:r>
            <a:r>
              <a:rPr lang="en-IN" dirty="0"/>
              <a:t>results differ from the expected </a:t>
            </a:r>
            <a:r>
              <a:rPr lang="en-IN" dirty="0" smtClean="0"/>
              <a:t>ones</a:t>
            </a:r>
          </a:p>
          <a:p>
            <a:pPr lvl="1" algn="just">
              <a:lnSpc>
                <a:spcPct val="150000"/>
              </a:lnSpc>
            </a:pPr>
            <a:r>
              <a:rPr lang="en-IN" b="1" dirty="0" smtClean="0">
                <a:solidFill>
                  <a:srgbClr val="FF0000"/>
                </a:solidFill>
              </a:rPr>
              <a:t>“Successful</a:t>
            </a:r>
            <a:r>
              <a:rPr lang="en-IN" b="1" dirty="0">
                <a:solidFill>
                  <a:srgbClr val="FF0000"/>
                </a:solidFill>
              </a:rPr>
              <a:t>”</a:t>
            </a:r>
            <a:r>
              <a:rPr lang="en-IN" dirty="0"/>
              <a:t> test (i.e., we want this to happen</a:t>
            </a:r>
            <a:r>
              <a:rPr lang="en-IN" dirty="0" smtClean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47A94-18CE-4DED-9AB2-7F0203751A12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1385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2" id="{65BA2D0E-275F-4AF7-B550-AA964CAB33EE}" vid="{5E59400F-2143-4A82-BEBB-58156AFF8F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ITE1</Template>
  <TotalTime>1272</TotalTime>
  <Words>1060</Words>
  <Application>Microsoft Office PowerPoint</Application>
  <PresentationFormat>On-screen Show (4:3)</PresentationFormat>
  <Paragraphs>186</Paragraphs>
  <Slides>25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CA 7503 Software Testing</vt:lpstr>
      <vt:lpstr>Lecture 3 :  Types of Testing</vt:lpstr>
      <vt:lpstr>Verification &amp; Validation</vt:lpstr>
      <vt:lpstr>Precision and Accuracy </vt:lpstr>
      <vt:lpstr>Precision and Accuracy </vt:lpstr>
      <vt:lpstr>Precision and Accuracy </vt:lpstr>
      <vt:lpstr>A Software Testing Process</vt:lpstr>
      <vt:lpstr>Effectiveness vs. Efficiency</vt:lpstr>
      <vt:lpstr>What is a successful test?</vt:lpstr>
      <vt:lpstr>What software testing is not…</vt:lpstr>
      <vt:lpstr>Software Testing Features</vt:lpstr>
      <vt:lpstr>Testing scope</vt:lpstr>
      <vt:lpstr>Testing Categorization</vt:lpstr>
      <vt:lpstr>Testing “in the small”</vt:lpstr>
      <vt:lpstr>Object Class Testing </vt:lpstr>
      <vt:lpstr>An Example of Object Class Testing </vt:lpstr>
      <vt:lpstr>Testing the “build” </vt:lpstr>
      <vt:lpstr>Integration Testing </vt:lpstr>
      <vt:lpstr>Testing “in the large”: System </vt:lpstr>
      <vt:lpstr>Testing “in the large”: Accept </vt:lpstr>
      <vt:lpstr>Testing “in the large”: Operation </vt:lpstr>
      <vt:lpstr>Test Generation Methods </vt:lpstr>
      <vt:lpstr>Test Generation Methods </vt:lpstr>
      <vt:lpstr>Testing and Quality Assurance </vt:lpstr>
      <vt:lpstr>Causes of software defects</vt:lpstr>
    </vt:vector>
  </TitlesOfParts>
  <Company>AU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7201- IT Essentials</dc:title>
  <dc:creator>Admin</dc:creator>
  <cp:lastModifiedBy>audist</cp:lastModifiedBy>
  <cp:revision>108</cp:revision>
  <dcterms:created xsi:type="dcterms:W3CDTF">2017-05-18T04:15:45Z</dcterms:created>
  <dcterms:modified xsi:type="dcterms:W3CDTF">2020-08-14T07:49:44Z</dcterms:modified>
</cp:coreProperties>
</file>