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8"/>
  </p:notesMasterIdLst>
  <p:sldIdLst>
    <p:sldId id="370" r:id="rId2"/>
    <p:sldId id="307" r:id="rId3"/>
    <p:sldId id="365" r:id="rId4"/>
    <p:sldId id="366" r:id="rId5"/>
    <p:sldId id="460" r:id="rId6"/>
    <p:sldId id="367" r:id="rId7"/>
    <p:sldId id="368" r:id="rId8"/>
    <p:sldId id="371" r:id="rId9"/>
    <p:sldId id="372" r:id="rId10"/>
    <p:sldId id="420" r:id="rId11"/>
    <p:sldId id="373" r:id="rId12"/>
    <p:sldId id="374" r:id="rId13"/>
    <p:sldId id="375" r:id="rId14"/>
    <p:sldId id="393" r:id="rId15"/>
    <p:sldId id="394" r:id="rId16"/>
    <p:sldId id="395" r:id="rId17"/>
    <p:sldId id="396" r:id="rId18"/>
    <p:sldId id="397" r:id="rId19"/>
    <p:sldId id="398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377" r:id="rId29"/>
    <p:sldId id="378" r:id="rId30"/>
    <p:sldId id="379" r:id="rId31"/>
    <p:sldId id="392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8" r:id="rId40"/>
    <p:sldId id="389" r:id="rId41"/>
    <p:sldId id="387" r:id="rId42"/>
    <p:sldId id="390" r:id="rId43"/>
    <p:sldId id="415" r:id="rId44"/>
    <p:sldId id="416" r:id="rId45"/>
    <p:sldId id="417" r:id="rId46"/>
    <p:sldId id="418" r:id="rId47"/>
    <p:sldId id="419" r:id="rId48"/>
    <p:sldId id="423" r:id="rId49"/>
    <p:sldId id="425" r:id="rId50"/>
    <p:sldId id="439" r:id="rId51"/>
    <p:sldId id="440" r:id="rId52"/>
    <p:sldId id="441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48" r:id="rId63"/>
    <p:sldId id="452" r:id="rId64"/>
    <p:sldId id="449" r:id="rId65"/>
    <p:sldId id="450" r:id="rId66"/>
    <p:sldId id="451" r:id="rId67"/>
    <p:sldId id="422" r:id="rId68"/>
    <p:sldId id="447" r:id="rId69"/>
    <p:sldId id="369" r:id="rId70"/>
    <p:sldId id="391" r:id="rId71"/>
    <p:sldId id="453" r:id="rId72"/>
    <p:sldId id="454" r:id="rId73"/>
    <p:sldId id="459" r:id="rId74"/>
    <p:sldId id="455" r:id="rId75"/>
    <p:sldId id="456" r:id="rId76"/>
    <p:sldId id="457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3831D"/>
    <a:srgbClr val="0071C1"/>
    <a:srgbClr val="0F9D58"/>
    <a:srgbClr val="AF2E0F"/>
    <a:srgbClr val="DB4437"/>
    <a:srgbClr val="4285F4"/>
    <a:srgbClr val="D16E06"/>
    <a:srgbClr val="F4B400"/>
    <a:srgbClr val="571054"/>
    <a:srgbClr val="6565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6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648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03D531-199E-40BE-9464-C1174C5E1697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53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15DD49-C800-4D54-8845-4BFBE7A01979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89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3B77ED-7064-4603-A4C0-32505D19CC92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92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AD7B21-1763-44F7-88F0-BEDDC65DDD35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41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1895FB-48B4-485F-A625-DD2C005947B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1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778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D2439-AD1A-4761-B1C9-C77DE6ED3B2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(test case example: Microsoft Web Excel)</a:t>
            </a:r>
          </a:p>
        </p:txBody>
      </p:sp>
    </p:spTree>
    <p:extLst>
      <p:ext uri="{BB962C8B-B14F-4D97-AF65-F5344CB8AC3E}">
        <p14:creationId xmlns="" xmlns:p14="http://schemas.microsoft.com/office/powerpoint/2010/main" val="232258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F5C971-2DFC-4E31-90D0-E14A0089860D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74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747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6C56A9-0C66-4721-B4B3-D9D026A73216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92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11D1B9-6934-427A-963E-0884A9F73F29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106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943327-AAA8-47B5-AEFE-C8BA426F44A2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77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4C1E68-F390-410B-843C-4D499398E2FB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82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6828" y="3428373"/>
            <a:ext cx="6347011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0306" y="1516828"/>
            <a:ext cx="8304903" cy="1312433"/>
          </a:xfrm>
          <a:ln w="57150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dirty="0" smtClean="0"/>
              <a:t>CA 7503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4" y="707571"/>
            <a:ext cx="7891195" cy="59347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86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708307"/>
            <a:ext cx="7654559" cy="5751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2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Functional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961292"/>
            <a:ext cx="8369450" cy="55919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Functional(specification based) testing </a:t>
            </a:r>
            <a:endParaRPr lang="en-US" b="1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The system is considered as a </a:t>
            </a:r>
            <a:r>
              <a:rPr lang="en-US" b="1" dirty="0"/>
              <a:t>“black box”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Only </a:t>
            </a:r>
            <a:r>
              <a:rPr lang="en-US" dirty="0"/>
              <a:t>the </a:t>
            </a:r>
            <a:r>
              <a:rPr lang="en-US" b="1" dirty="0"/>
              <a:t>external </a:t>
            </a:r>
            <a:r>
              <a:rPr lang="en-US" b="1" dirty="0" smtClean="0"/>
              <a:t>behavior </a:t>
            </a:r>
            <a:r>
              <a:rPr lang="en-US" b="1" dirty="0"/>
              <a:t>(functionality) is known</a:t>
            </a:r>
            <a:r>
              <a:rPr lang="en-US" dirty="0"/>
              <a:t> (the internal </a:t>
            </a:r>
            <a:r>
              <a:rPr lang="en-US" dirty="0" smtClean="0"/>
              <a:t>behavior </a:t>
            </a:r>
            <a:r>
              <a:rPr lang="en-US" dirty="0"/>
              <a:t>is not)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Test </a:t>
            </a:r>
            <a:r>
              <a:rPr lang="en-US" b="1" dirty="0"/>
              <a:t>goals: </a:t>
            </a:r>
            <a:r>
              <a:rPr lang="en-US" dirty="0"/>
              <a:t>checking the existence of the specified functions and absence of extra </a:t>
            </a:r>
            <a:r>
              <a:rPr lang="en-US" dirty="0" smtClean="0"/>
              <a:t>functions.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Goals: </a:t>
            </a:r>
            <a:endParaRPr lang="en-US" b="1" dirty="0" smtClean="0"/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Based </a:t>
            </a:r>
            <a:r>
              <a:rPr lang="en-US" dirty="0"/>
              <a:t>on the functional specification, </a:t>
            </a:r>
            <a:endParaRPr lang="en-US" dirty="0" smtClean="0"/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find </a:t>
            </a:r>
            <a:r>
              <a:rPr lang="en-US" dirty="0"/>
              <a:t>representative inputs (test data) for testing the functionality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3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techniques: 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Equivalence </a:t>
            </a:r>
            <a:r>
              <a:rPr lang="en-US" dirty="0"/>
              <a:t>partitioning 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Boundary </a:t>
            </a:r>
            <a:r>
              <a:rPr lang="en-US" dirty="0"/>
              <a:t>value analysis 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Cause-effect </a:t>
            </a:r>
            <a:r>
              <a:rPr lang="en-US" dirty="0"/>
              <a:t>analysis 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Combinatorial </a:t>
            </a:r>
            <a:r>
              <a:rPr lang="en-US" dirty="0"/>
              <a:t>techniques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54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Typically the universe of all possible test cases is so large that you cannot try them </a:t>
            </a:r>
            <a:r>
              <a:rPr lang="en-US" dirty="0" smtClean="0"/>
              <a:t>all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You have to select a relatively small number of test cases to actually </a:t>
            </a:r>
            <a:r>
              <a:rPr lang="en-US" dirty="0" smtClean="0"/>
              <a:t>run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Which test cases should you choose</a:t>
            </a:r>
            <a:r>
              <a:rPr lang="en-US" dirty="0" smtClean="0"/>
              <a:t>?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Equivalence partitioning helps answer this question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6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</a:t>
            </a:r>
            <a:r>
              <a:rPr lang="en-IN" dirty="0"/>
              <a:t>Class </a:t>
            </a:r>
            <a:r>
              <a:rPr lang="en-US" dirty="0" smtClean="0"/>
              <a:t>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Partition the test cases into </a:t>
            </a:r>
            <a:r>
              <a:rPr lang="en-US" b="1" dirty="0">
                <a:solidFill>
                  <a:srgbClr val="7030A0"/>
                </a:solidFill>
              </a:rPr>
              <a:t>"equivalence classes"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equivalence class contains a set of </a:t>
            </a:r>
            <a:r>
              <a:rPr lang="en-US" b="1" dirty="0">
                <a:solidFill>
                  <a:srgbClr val="DB4437"/>
                </a:solidFill>
              </a:rPr>
              <a:t>"equivalent" </a:t>
            </a:r>
            <a:r>
              <a:rPr lang="en-US" dirty="0"/>
              <a:t>test cases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Two </a:t>
            </a:r>
            <a:r>
              <a:rPr lang="en-US" dirty="0"/>
              <a:t>test cases are considered to be equivalent if we expect the program to process them both in the same way (i.e., follow the same path through the code)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you expect the program to process two test cases in the same way, only test one of them, thus reducing the number of test cases you have to </a:t>
            </a:r>
            <a:r>
              <a:rPr lang="en-US" dirty="0" smtClean="0"/>
              <a:t>run.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18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Equivalence Class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3139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b="1" dirty="0"/>
              <a:t>Motivation: </a:t>
            </a:r>
            <a:r>
              <a:rPr lang="en-IN" dirty="0"/>
              <a:t>we would like to have a sense of complete testing and we would hope to avoid test redundancy </a:t>
            </a:r>
            <a:endParaRPr lang="en-IN" dirty="0" smtClean="0"/>
          </a:p>
          <a:p>
            <a:pPr algn="just">
              <a:lnSpc>
                <a:spcPct val="170000"/>
              </a:lnSpc>
            </a:pPr>
            <a:r>
              <a:rPr lang="en-IN" b="1" dirty="0" smtClean="0"/>
              <a:t>Equivalence </a:t>
            </a:r>
            <a:r>
              <a:rPr lang="en-IN" b="1" dirty="0"/>
              <a:t>classes: </a:t>
            </a:r>
            <a:r>
              <a:rPr lang="en-IN" dirty="0"/>
              <a:t>partitions of the input set in which input data have the same effect on the program (e.g., the result in the same output) </a:t>
            </a:r>
            <a:endParaRPr lang="en-IN" dirty="0" smtClean="0"/>
          </a:p>
          <a:p>
            <a:pPr algn="just">
              <a:lnSpc>
                <a:spcPct val="170000"/>
              </a:lnSpc>
            </a:pPr>
            <a:r>
              <a:rPr lang="en-IN" b="1" dirty="0" smtClean="0"/>
              <a:t>Entire </a:t>
            </a:r>
            <a:r>
              <a:rPr lang="en-IN" b="1" dirty="0"/>
              <a:t>input set is covered: </a:t>
            </a:r>
            <a:r>
              <a:rPr lang="en-IN" dirty="0"/>
              <a:t>completeness </a:t>
            </a:r>
            <a:endParaRPr lang="en-IN" dirty="0" smtClean="0"/>
          </a:p>
          <a:p>
            <a:pPr algn="just">
              <a:lnSpc>
                <a:spcPct val="170000"/>
              </a:lnSpc>
            </a:pPr>
            <a:r>
              <a:rPr lang="en-IN" b="1" dirty="0" smtClean="0"/>
              <a:t>Disjoint </a:t>
            </a:r>
            <a:r>
              <a:rPr lang="en-IN" b="1" dirty="0"/>
              <a:t>classes: </a:t>
            </a:r>
            <a:r>
              <a:rPr lang="en-IN" dirty="0"/>
              <a:t>to avoid redundancy </a:t>
            </a:r>
            <a:endParaRPr lang="en-IN" dirty="0" smtClean="0"/>
          </a:p>
          <a:p>
            <a:pPr algn="just">
              <a:lnSpc>
                <a:spcPct val="170000"/>
              </a:lnSpc>
            </a:pPr>
            <a:r>
              <a:rPr lang="en-IN" b="1" dirty="0" smtClean="0"/>
              <a:t>Test </a:t>
            </a:r>
            <a:r>
              <a:rPr lang="en-IN" b="1" dirty="0"/>
              <a:t>cases: </a:t>
            </a:r>
            <a:r>
              <a:rPr lang="en-IN" dirty="0"/>
              <a:t>one element of each equivalence class </a:t>
            </a:r>
            <a:endParaRPr lang="en-IN" dirty="0" smtClean="0"/>
          </a:p>
          <a:p>
            <a:pPr lvl="1" algn="just">
              <a:lnSpc>
                <a:spcPct val="170000"/>
              </a:lnSpc>
            </a:pPr>
            <a:r>
              <a:rPr lang="en-IN" dirty="0" smtClean="0"/>
              <a:t>But </a:t>
            </a:r>
            <a:r>
              <a:rPr lang="en-IN" dirty="0"/>
              <a:t>equivalence classes have to be chosen wisely … </a:t>
            </a:r>
            <a:endParaRPr lang="en-IN" dirty="0" smtClean="0"/>
          </a:p>
          <a:p>
            <a:pPr lvl="1" algn="just">
              <a:lnSpc>
                <a:spcPct val="170000"/>
              </a:lnSpc>
            </a:pPr>
            <a:r>
              <a:rPr lang="en-IN" dirty="0" smtClean="0"/>
              <a:t>Guessing </a:t>
            </a:r>
            <a:r>
              <a:rPr lang="en-IN" dirty="0"/>
              <a:t>the likely system </a:t>
            </a:r>
            <a:r>
              <a:rPr lang="en-IN" dirty="0" err="1"/>
              <a:t>behavior</a:t>
            </a:r>
            <a:r>
              <a:rPr lang="en-IN" dirty="0"/>
              <a:t> is needed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94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First-level partitioning: Valid vs. Invalid test cases</a:t>
            </a:r>
          </a:p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445328" y="2012373"/>
            <a:ext cx="4038600" cy="3733800"/>
            <a:chOff x="2590800" y="2667000"/>
            <a:chExt cx="4038600" cy="3733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200400" y="3810000"/>
              <a:ext cx="860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Valid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495800" y="3813295"/>
              <a:ext cx="10461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Invalid</a:t>
              </a:r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2590800" y="2667000"/>
              <a:ext cx="4038600" cy="3733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4267200" y="2667000"/>
              <a:ext cx="0" cy="37338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auto">
            <a:xfrm>
              <a:off x="4724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44958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5827140" y="398637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4800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3505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2819400" y="450832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9"/>
            <p:cNvSpPr>
              <a:spLocks noChangeArrowheads="1"/>
            </p:cNvSpPr>
            <p:nvPr/>
          </p:nvSpPr>
          <p:spPr bwMode="auto">
            <a:xfrm>
              <a:off x="3581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 flipH="1">
              <a:off x="3709675" y="4390529"/>
              <a:ext cx="73152" cy="764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3981580" y="4663249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5873783" y="4515440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5633213" y="499158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168294" y="4964507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071117" y="427049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2895600" y="488322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3553393" y="553092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762500" y="551208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606284" y="505788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4855824" y="470581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228243" y="3290298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35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Partition valid and invalid test cases into equivalence classes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2095496"/>
            <a:ext cx="4038600" cy="3733800"/>
            <a:chOff x="2590800" y="2667000"/>
            <a:chExt cx="4038600" cy="373380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590800" y="2667000"/>
              <a:ext cx="4038600" cy="3733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267200" y="2667000"/>
              <a:ext cx="0" cy="37338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4724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4958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5827140" y="398637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4800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3505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2819400" y="450832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81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339101" y="2865325"/>
              <a:ext cx="758189" cy="1121048"/>
            </a:xfrm>
            <a:custGeom>
              <a:avLst/>
              <a:gdLst>
                <a:gd name="connsiteX0" fmla="*/ 688369 w 758189"/>
                <a:gd name="connsiteY0" fmla="*/ 11439 h 1121048"/>
                <a:gd name="connsiteX1" fmla="*/ 626724 w 758189"/>
                <a:gd name="connsiteY1" fmla="*/ 1165 h 1121048"/>
                <a:gd name="connsiteX2" fmla="*/ 400692 w 758189"/>
                <a:gd name="connsiteY2" fmla="*/ 21713 h 1121048"/>
                <a:gd name="connsiteX3" fmla="*/ 359596 w 758189"/>
                <a:gd name="connsiteY3" fmla="*/ 73084 h 1121048"/>
                <a:gd name="connsiteX4" fmla="*/ 339047 w 758189"/>
                <a:gd name="connsiteY4" fmla="*/ 93632 h 1121048"/>
                <a:gd name="connsiteX5" fmla="*/ 308225 w 758189"/>
                <a:gd name="connsiteY5" fmla="*/ 186100 h 1121048"/>
                <a:gd name="connsiteX6" fmla="*/ 297951 w 758189"/>
                <a:gd name="connsiteY6" fmla="*/ 216922 h 1121048"/>
                <a:gd name="connsiteX7" fmla="*/ 287677 w 758189"/>
                <a:gd name="connsiteY7" fmla="*/ 299115 h 1121048"/>
                <a:gd name="connsiteX8" fmla="*/ 267128 w 758189"/>
                <a:gd name="connsiteY8" fmla="*/ 391583 h 1121048"/>
                <a:gd name="connsiteX9" fmla="*/ 205483 w 758189"/>
                <a:gd name="connsiteY9" fmla="*/ 463502 h 1121048"/>
                <a:gd name="connsiteX10" fmla="*/ 174661 w 758189"/>
                <a:gd name="connsiteY10" fmla="*/ 473776 h 1121048"/>
                <a:gd name="connsiteX11" fmla="*/ 123290 w 758189"/>
                <a:gd name="connsiteY11" fmla="*/ 514873 h 1121048"/>
                <a:gd name="connsiteX12" fmla="*/ 92468 w 758189"/>
                <a:gd name="connsiteY12" fmla="*/ 525147 h 1121048"/>
                <a:gd name="connsiteX13" fmla="*/ 51371 w 758189"/>
                <a:gd name="connsiteY13" fmla="*/ 566244 h 1121048"/>
                <a:gd name="connsiteX14" fmla="*/ 20548 w 758189"/>
                <a:gd name="connsiteY14" fmla="*/ 617614 h 1121048"/>
                <a:gd name="connsiteX15" fmla="*/ 10274 w 758189"/>
                <a:gd name="connsiteY15" fmla="*/ 658711 h 1121048"/>
                <a:gd name="connsiteX16" fmla="*/ 0 w 758189"/>
                <a:gd name="connsiteY16" fmla="*/ 689533 h 1121048"/>
                <a:gd name="connsiteX17" fmla="*/ 10274 w 758189"/>
                <a:gd name="connsiteY17" fmla="*/ 997758 h 1121048"/>
                <a:gd name="connsiteX18" fmla="*/ 20548 w 758189"/>
                <a:gd name="connsiteY18" fmla="*/ 1028581 h 1121048"/>
                <a:gd name="connsiteX19" fmla="*/ 41097 w 758189"/>
                <a:gd name="connsiteY19" fmla="*/ 1049129 h 1121048"/>
                <a:gd name="connsiteX20" fmla="*/ 123290 w 758189"/>
                <a:gd name="connsiteY20" fmla="*/ 1100500 h 1121048"/>
                <a:gd name="connsiteX21" fmla="*/ 154112 w 758189"/>
                <a:gd name="connsiteY21" fmla="*/ 1110774 h 1121048"/>
                <a:gd name="connsiteX22" fmla="*/ 184935 w 758189"/>
                <a:gd name="connsiteY22" fmla="*/ 1121048 h 1121048"/>
                <a:gd name="connsiteX23" fmla="*/ 400692 w 758189"/>
                <a:gd name="connsiteY23" fmla="*/ 1110774 h 1121048"/>
                <a:gd name="connsiteX24" fmla="*/ 431515 w 758189"/>
                <a:gd name="connsiteY24" fmla="*/ 1100500 h 1121048"/>
                <a:gd name="connsiteX25" fmla="*/ 452063 w 758189"/>
                <a:gd name="connsiteY25" fmla="*/ 1079951 h 1121048"/>
                <a:gd name="connsiteX26" fmla="*/ 493160 w 758189"/>
                <a:gd name="connsiteY26" fmla="*/ 1018306 h 1121048"/>
                <a:gd name="connsiteX27" fmla="*/ 534256 w 758189"/>
                <a:gd name="connsiteY27" fmla="*/ 895017 h 1121048"/>
                <a:gd name="connsiteX28" fmla="*/ 544530 w 758189"/>
                <a:gd name="connsiteY28" fmla="*/ 864194 h 1121048"/>
                <a:gd name="connsiteX29" fmla="*/ 585627 w 758189"/>
                <a:gd name="connsiteY29" fmla="*/ 812823 h 1121048"/>
                <a:gd name="connsiteX30" fmla="*/ 606175 w 758189"/>
                <a:gd name="connsiteY30" fmla="*/ 751178 h 1121048"/>
                <a:gd name="connsiteX31" fmla="*/ 616450 w 758189"/>
                <a:gd name="connsiteY31" fmla="*/ 720356 h 1121048"/>
                <a:gd name="connsiteX32" fmla="*/ 647272 w 758189"/>
                <a:gd name="connsiteY32" fmla="*/ 689533 h 1121048"/>
                <a:gd name="connsiteX33" fmla="*/ 667820 w 758189"/>
                <a:gd name="connsiteY33" fmla="*/ 627888 h 1121048"/>
                <a:gd name="connsiteX34" fmla="*/ 678095 w 758189"/>
                <a:gd name="connsiteY34" fmla="*/ 597066 h 1121048"/>
                <a:gd name="connsiteX35" fmla="*/ 698643 w 758189"/>
                <a:gd name="connsiteY35" fmla="*/ 566244 h 1121048"/>
                <a:gd name="connsiteX36" fmla="*/ 719191 w 758189"/>
                <a:gd name="connsiteY36" fmla="*/ 504599 h 1121048"/>
                <a:gd name="connsiteX37" fmla="*/ 739739 w 758189"/>
                <a:gd name="connsiteY37" fmla="*/ 432679 h 1121048"/>
                <a:gd name="connsiteX38" fmla="*/ 739739 w 758189"/>
                <a:gd name="connsiteY38" fmla="*/ 31987 h 1121048"/>
                <a:gd name="connsiteX39" fmla="*/ 678095 w 758189"/>
                <a:gd name="connsiteY39" fmla="*/ 11439 h 1121048"/>
                <a:gd name="connsiteX40" fmla="*/ 585627 w 758189"/>
                <a:gd name="connsiteY40" fmla="*/ 11439 h 112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58189" h="1121048">
                  <a:moveTo>
                    <a:pt x="688369" y="11439"/>
                  </a:moveTo>
                  <a:cubicBezTo>
                    <a:pt x="667821" y="8014"/>
                    <a:pt x="647556" y="1165"/>
                    <a:pt x="626724" y="1165"/>
                  </a:cubicBezTo>
                  <a:cubicBezTo>
                    <a:pt x="453231" y="1165"/>
                    <a:pt x="487924" y="-7363"/>
                    <a:pt x="400692" y="21713"/>
                  </a:cubicBezTo>
                  <a:cubicBezTo>
                    <a:pt x="351069" y="71338"/>
                    <a:pt x="411450" y="8268"/>
                    <a:pt x="359596" y="73084"/>
                  </a:cubicBezTo>
                  <a:cubicBezTo>
                    <a:pt x="353545" y="80648"/>
                    <a:pt x="345897" y="86783"/>
                    <a:pt x="339047" y="93632"/>
                  </a:cubicBezTo>
                  <a:lnTo>
                    <a:pt x="308225" y="186100"/>
                  </a:lnTo>
                  <a:lnTo>
                    <a:pt x="297951" y="216922"/>
                  </a:lnTo>
                  <a:cubicBezTo>
                    <a:pt x="294526" y="244320"/>
                    <a:pt x="291582" y="271782"/>
                    <a:pt x="287677" y="299115"/>
                  </a:cubicBezTo>
                  <a:cubicBezTo>
                    <a:pt x="284521" y="321209"/>
                    <a:pt x="279363" y="367113"/>
                    <a:pt x="267128" y="391583"/>
                  </a:cubicBezTo>
                  <a:cubicBezTo>
                    <a:pt x="257926" y="409988"/>
                    <a:pt x="220650" y="458446"/>
                    <a:pt x="205483" y="463502"/>
                  </a:cubicBezTo>
                  <a:cubicBezTo>
                    <a:pt x="195209" y="466927"/>
                    <a:pt x="184347" y="468933"/>
                    <a:pt x="174661" y="473776"/>
                  </a:cubicBezTo>
                  <a:cubicBezTo>
                    <a:pt x="51295" y="535458"/>
                    <a:pt x="218843" y="457539"/>
                    <a:pt x="123290" y="514873"/>
                  </a:cubicBezTo>
                  <a:cubicBezTo>
                    <a:pt x="114004" y="520445"/>
                    <a:pt x="102742" y="521722"/>
                    <a:pt x="92468" y="525147"/>
                  </a:cubicBezTo>
                  <a:cubicBezTo>
                    <a:pt x="78769" y="538846"/>
                    <a:pt x="57497" y="547865"/>
                    <a:pt x="51371" y="566244"/>
                  </a:cubicBezTo>
                  <a:cubicBezTo>
                    <a:pt x="38034" y="606256"/>
                    <a:pt x="48755" y="589408"/>
                    <a:pt x="20548" y="617614"/>
                  </a:cubicBezTo>
                  <a:cubicBezTo>
                    <a:pt x="17123" y="631313"/>
                    <a:pt x="14153" y="645134"/>
                    <a:pt x="10274" y="658711"/>
                  </a:cubicBezTo>
                  <a:cubicBezTo>
                    <a:pt x="7299" y="669124"/>
                    <a:pt x="0" y="678703"/>
                    <a:pt x="0" y="689533"/>
                  </a:cubicBezTo>
                  <a:cubicBezTo>
                    <a:pt x="0" y="792332"/>
                    <a:pt x="4055" y="895148"/>
                    <a:pt x="10274" y="997758"/>
                  </a:cubicBezTo>
                  <a:cubicBezTo>
                    <a:pt x="10929" y="1008568"/>
                    <a:pt x="14976" y="1019294"/>
                    <a:pt x="20548" y="1028581"/>
                  </a:cubicBezTo>
                  <a:cubicBezTo>
                    <a:pt x="25532" y="1036887"/>
                    <a:pt x="35046" y="1041565"/>
                    <a:pt x="41097" y="1049129"/>
                  </a:cubicBezTo>
                  <a:cubicBezTo>
                    <a:pt x="82542" y="1100934"/>
                    <a:pt x="34350" y="1070853"/>
                    <a:pt x="123290" y="1100500"/>
                  </a:cubicBezTo>
                  <a:lnTo>
                    <a:pt x="154112" y="1110774"/>
                  </a:lnTo>
                  <a:lnTo>
                    <a:pt x="184935" y="1121048"/>
                  </a:lnTo>
                  <a:cubicBezTo>
                    <a:pt x="256854" y="1117623"/>
                    <a:pt x="328940" y="1116753"/>
                    <a:pt x="400692" y="1110774"/>
                  </a:cubicBezTo>
                  <a:cubicBezTo>
                    <a:pt x="411485" y="1109875"/>
                    <a:pt x="422228" y="1106072"/>
                    <a:pt x="431515" y="1100500"/>
                  </a:cubicBezTo>
                  <a:cubicBezTo>
                    <a:pt x="439821" y="1095516"/>
                    <a:pt x="446251" y="1087700"/>
                    <a:pt x="452063" y="1079951"/>
                  </a:cubicBezTo>
                  <a:cubicBezTo>
                    <a:pt x="466881" y="1060194"/>
                    <a:pt x="493160" y="1018306"/>
                    <a:pt x="493160" y="1018306"/>
                  </a:cubicBezTo>
                  <a:lnTo>
                    <a:pt x="534256" y="895017"/>
                  </a:lnTo>
                  <a:cubicBezTo>
                    <a:pt x="537681" y="884743"/>
                    <a:pt x="536872" y="871852"/>
                    <a:pt x="544530" y="864194"/>
                  </a:cubicBezTo>
                  <a:cubicBezTo>
                    <a:pt x="561611" y="847114"/>
                    <a:pt x="575257" y="836155"/>
                    <a:pt x="585627" y="812823"/>
                  </a:cubicBezTo>
                  <a:cubicBezTo>
                    <a:pt x="594424" y="793030"/>
                    <a:pt x="599325" y="771726"/>
                    <a:pt x="606175" y="751178"/>
                  </a:cubicBezTo>
                  <a:cubicBezTo>
                    <a:pt x="609600" y="740904"/>
                    <a:pt x="608792" y="728014"/>
                    <a:pt x="616450" y="720356"/>
                  </a:cubicBezTo>
                  <a:lnTo>
                    <a:pt x="647272" y="689533"/>
                  </a:lnTo>
                  <a:lnTo>
                    <a:pt x="667820" y="627888"/>
                  </a:lnTo>
                  <a:cubicBezTo>
                    <a:pt x="671245" y="617614"/>
                    <a:pt x="672088" y="606077"/>
                    <a:pt x="678095" y="597066"/>
                  </a:cubicBezTo>
                  <a:lnTo>
                    <a:pt x="698643" y="566244"/>
                  </a:lnTo>
                  <a:cubicBezTo>
                    <a:pt x="705492" y="545696"/>
                    <a:pt x="713938" y="525612"/>
                    <a:pt x="719191" y="504599"/>
                  </a:cubicBezTo>
                  <a:cubicBezTo>
                    <a:pt x="732092" y="452995"/>
                    <a:pt x="725000" y="476898"/>
                    <a:pt x="739739" y="432679"/>
                  </a:cubicBezTo>
                  <a:cubicBezTo>
                    <a:pt x="754975" y="295563"/>
                    <a:pt x="772234" y="180538"/>
                    <a:pt x="739739" y="31987"/>
                  </a:cubicBezTo>
                  <a:cubicBezTo>
                    <a:pt x="735110" y="10828"/>
                    <a:pt x="699754" y="11439"/>
                    <a:pt x="678095" y="11439"/>
                  </a:cubicBezTo>
                  <a:lnTo>
                    <a:pt x="585627" y="114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713662" y="3973568"/>
              <a:ext cx="791110" cy="1145720"/>
            </a:xfrm>
            <a:custGeom>
              <a:avLst/>
              <a:gdLst>
                <a:gd name="connsiteX0" fmla="*/ 688369 w 791110"/>
                <a:gd name="connsiteY0" fmla="*/ 0 h 1145720"/>
                <a:gd name="connsiteX1" fmla="*/ 585627 w 791110"/>
                <a:gd name="connsiteY1" fmla="*/ 30823 h 1145720"/>
                <a:gd name="connsiteX2" fmla="*/ 462337 w 791110"/>
                <a:gd name="connsiteY2" fmla="*/ 61645 h 1145720"/>
                <a:gd name="connsiteX3" fmla="*/ 359596 w 791110"/>
                <a:gd name="connsiteY3" fmla="*/ 92468 h 1145720"/>
                <a:gd name="connsiteX4" fmla="*/ 287677 w 791110"/>
                <a:gd name="connsiteY4" fmla="*/ 113016 h 1145720"/>
                <a:gd name="connsiteX5" fmla="*/ 215758 w 791110"/>
                <a:gd name="connsiteY5" fmla="*/ 184935 h 1145720"/>
                <a:gd name="connsiteX6" fmla="*/ 174661 w 791110"/>
                <a:gd name="connsiteY6" fmla="*/ 226032 h 1145720"/>
                <a:gd name="connsiteX7" fmla="*/ 154113 w 791110"/>
                <a:gd name="connsiteY7" fmla="*/ 256854 h 1145720"/>
                <a:gd name="connsiteX8" fmla="*/ 102742 w 791110"/>
                <a:gd name="connsiteY8" fmla="*/ 308225 h 1145720"/>
                <a:gd name="connsiteX9" fmla="*/ 61645 w 791110"/>
                <a:gd name="connsiteY9" fmla="*/ 380144 h 1145720"/>
                <a:gd name="connsiteX10" fmla="*/ 41097 w 791110"/>
                <a:gd name="connsiteY10" fmla="*/ 410967 h 1145720"/>
                <a:gd name="connsiteX11" fmla="*/ 10274 w 791110"/>
                <a:gd name="connsiteY11" fmla="*/ 523982 h 1145720"/>
                <a:gd name="connsiteX12" fmla="*/ 0 w 791110"/>
                <a:gd name="connsiteY12" fmla="*/ 606176 h 1145720"/>
                <a:gd name="connsiteX13" fmla="*/ 10274 w 791110"/>
                <a:gd name="connsiteY13" fmla="*/ 965771 h 1145720"/>
                <a:gd name="connsiteX14" fmla="*/ 30823 w 791110"/>
                <a:gd name="connsiteY14" fmla="*/ 1078787 h 1145720"/>
                <a:gd name="connsiteX15" fmla="*/ 51371 w 791110"/>
                <a:gd name="connsiteY15" fmla="*/ 1109609 h 1145720"/>
                <a:gd name="connsiteX16" fmla="*/ 82193 w 791110"/>
                <a:gd name="connsiteY16" fmla="*/ 1119883 h 1145720"/>
                <a:gd name="connsiteX17" fmla="*/ 154113 w 791110"/>
                <a:gd name="connsiteY17" fmla="*/ 1140432 h 1145720"/>
                <a:gd name="connsiteX18" fmla="*/ 380144 w 791110"/>
                <a:gd name="connsiteY18" fmla="*/ 1109609 h 1145720"/>
                <a:gd name="connsiteX19" fmla="*/ 410966 w 791110"/>
                <a:gd name="connsiteY19" fmla="*/ 1089061 h 1145720"/>
                <a:gd name="connsiteX20" fmla="*/ 421241 w 791110"/>
                <a:gd name="connsiteY20" fmla="*/ 1047964 h 1145720"/>
                <a:gd name="connsiteX21" fmla="*/ 410966 w 791110"/>
                <a:gd name="connsiteY21" fmla="*/ 893852 h 1145720"/>
                <a:gd name="connsiteX22" fmla="*/ 400692 w 791110"/>
                <a:gd name="connsiteY22" fmla="*/ 863029 h 1145720"/>
                <a:gd name="connsiteX23" fmla="*/ 390418 w 791110"/>
                <a:gd name="connsiteY23" fmla="*/ 821933 h 1145720"/>
                <a:gd name="connsiteX24" fmla="*/ 380144 w 791110"/>
                <a:gd name="connsiteY24" fmla="*/ 750014 h 1145720"/>
                <a:gd name="connsiteX25" fmla="*/ 390418 w 791110"/>
                <a:gd name="connsiteY25" fmla="*/ 647272 h 1145720"/>
                <a:gd name="connsiteX26" fmla="*/ 493160 w 791110"/>
                <a:gd name="connsiteY26" fmla="*/ 616450 h 1145720"/>
                <a:gd name="connsiteX27" fmla="*/ 554805 w 791110"/>
                <a:gd name="connsiteY27" fmla="*/ 606176 h 1145720"/>
                <a:gd name="connsiteX28" fmla="*/ 616450 w 791110"/>
                <a:gd name="connsiteY28" fmla="*/ 585627 h 1145720"/>
                <a:gd name="connsiteX29" fmla="*/ 647272 w 791110"/>
                <a:gd name="connsiteY29" fmla="*/ 575353 h 1145720"/>
                <a:gd name="connsiteX30" fmla="*/ 698643 w 791110"/>
                <a:gd name="connsiteY30" fmla="*/ 523982 h 1145720"/>
                <a:gd name="connsiteX31" fmla="*/ 729465 w 791110"/>
                <a:gd name="connsiteY31" fmla="*/ 493160 h 1145720"/>
                <a:gd name="connsiteX32" fmla="*/ 750014 w 791110"/>
                <a:gd name="connsiteY32" fmla="*/ 431515 h 1145720"/>
                <a:gd name="connsiteX33" fmla="*/ 760288 w 791110"/>
                <a:gd name="connsiteY33" fmla="*/ 400692 h 1145720"/>
                <a:gd name="connsiteX34" fmla="*/ 770562 w 791110"/>
                <a:gd name="connsiteY34" fmla="*/ 359596 h 1145720"/>
                <a:gd name="connsiteX35" fmla="*/ 791110 w 791110"/>
                <a:gd name="connsiteY35" fmla="*/ 246580 h 1145720"/>
                <a:gd name="connsiteX36" fmla="*/ 780836 w 791110"/>
                <a:gd name="connsiteY36" fmla="*/ 102742 h 1145720"/>
                <a:gd name="connsiteX37" fmla="*/ 750014 w 791110"/>
                <a:gd name="connsiteY37" fmla="*/ 82194 h 1145720"/>
                <a:gd name="connsiteX38" fmla="*/ 729465 w 791110"/>
                <a:gd name="connsiteY38" fmla="*/ 61645 h 1145720"/>
                <a:gd name="connsiteX39" fmla="*/ 636998 w 791110"/>
                <a:gd name="connsiteY39" fmla="*/ 10274 h 1145720"/>
                <a:gd name="connsiteX40" fmla="*/ 606175 w 791110"/>
                <a:gd name="connsiteY40" fmla="*/ 10274 h 11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91110" h="1145720">
                  <a:moveTo>
                    <a:pt x="688369" y="0"/>
                  </a:moveTo>
                  <a:cubicBezTo>
                    <a:pt x="578874" y="43799"/>
                    <a:pt x="694766" y="1058"/>
                    <a:pt x="585627" y="30823"/>
                  </a:cubicBezTo>
                  <a:cubicBezTo>
                    <a:pt x="396816" y="82316"/>
                    <a:pt x="648644" y="24384"/>
                    <a:pt x="462337" y="61645"/>
                  </a:cubicBezTo>
                  <a:cubicBezTo>
                    <a:pt x="380789" y="77955"/>
                    <a:pt x="464455" y="66254"/>
                    <a:pt x="359596" y="92468"/>
                  </a:cubicBezTo>
                  <a:cubicBezTo>
                    <a:pt x="307993" y="105369"/>
                    <a:pt x="331895" y="98277"/>
                    <a:pt x="287677" y="113016"/>
                  </a:cubicBezTo>
                  <a:lnTo>
                    <a:pt x="215758" y="184935"/>
                  </a:lnTo>
                  <a:lnTo>
                    <a:pt x="174661" y="226032"/>
                  </a:lnTo>
                  <a:cubicBezTo>
                    <a:pt x="167812" y="236306"/>
                    <a:pt x="162244" y="247561"/>
                    <a:pt x="154113" y="256854"/>
                  </a:cubicBezTo>
                  <a:cubicBezTo>
                    <a:pt x="138166" y="275079"/>
                    <a:pt x="116175" y="288076"/>
                    <a:pt x="102742" y="308225"/>
                  </a:cubicBezTo>
                  <a:cubicBezTo>
                    <a:pt x="52689" y="383301"/>
                    <a:pt x="113772" y="288918"/>
                    <a:pt x="61645" y="380144"/>
                  </a:cubicBezTo>
                  <a:cubicBezTo>
                    <a:pt x="55519" y="390865"/>
                    <a:pt x="46112" y="399683"/>
                    <a:pt x="41097" y="410967"/>
                  </a:cubicBezTo>
                  <a:cubicBezTo>
                    <a:pt x="25987" y="444965"/>
                    <a:pt x="15961" y="487019"/>
                    <a:pt x="10274" y="523982"/>
                  </a:cubicBezTo>
                  <a:cubicBezTo>
                    <a:pt x="6075" y="551272"/>
                    <a:pt x="3425" y="578778"/>
                    <a:pt x="0" y="606176"/>
                  </a:cubicBezTo>
                  <a:cubicBezTo>
                    <a:pt x="3425" y="726041"/>
                    <a:pt x="4570" y="845993"/>
                    <a:pt x="10274" y="965771"/>
                  </a:cubicBezTo>
                  <a:cubicBezTo>
                    <a:pt x="10869" y="978267"/>
                    <a:pt x="21485" y="1056997"/>
                    <a:pt x="30823" y="1078787"/>
                  </a:cubicBezTo>
                  <a:cubicBezTo>
                    <a:pt x="35687" y="1090136"/>
                    <a:pt x="41729" y="1101895"/>
                    <a:pt x="51371" y="1109609"/>
                  </a:cubicBezTo>
                  <a:cubicBezTo>
                    <a:pt x="59828" y="1116374"/>
                    <a:pt x="71780" y="1116908"/>
                    <a:pt x="82193" y="1119883"/>
                  </a:cubicBezTo>
                  <a:cubicBezTo>
                    <a:pt x="172507" y="1145688"/>
                    <a:pt x="80204" y="1115797"/>
                    <a:pt x="154113" y="1140432"/>
                  </a:cubicBezTo>
                  <a:cubicBezTo>
                    <a:pt x="499631" y="1123156"/>
                    <a:pt x="292691" y="1179573"/>
                    <a:pt x="380144" y="1109609"/>
                  </a:cubicBezTo>
                  <a:cubicBezTo>
                    <a:pt x="389786" y="1101895"/>
                    <a:pt x="400692" y="1095910"/>
                    <a:pt x="410966" y="1089061"/>
                  </a:cubicBezTo>
                  <a:cubicBezTo>
                    <a:pt x="414391" y="1075362"/>
                    <a:pt x="421241" y="1062085"/>
                    <a:pt x="421241" y="1047964"/>
                  </a:cubicBezTo>
                  <a:cubicBezTo>
                    <a:pt x="421241" y="996479"/>
                    <a:pt x="416652" y="945022"/>
                    <a:pt x="410966" y="893852"/>
                  </a:cubicBezTo>
                  <a:cubicBezTo>
                    <a:pt x="409770" y="883088"/>
                    <a:pt x="403667" y="873442"/>
                    <a:pt x="400692" y="863029"/>
                  </a:cubicBezTo>
                  <a:cubicBezTo>
                    <a:pt x="396813" y="849452"/>
                    <a:pt x="392944" y="835826"/>
                    <a:pt x="390418" y="821933"/>
                  </a:cubicBezTo>
                  <a:cubicBezTo>
                    <a:pt x="386086" y="798107"/>
                    <a:pt x="383569" y="773987"/>
                    <a:pt x="380144" y="750014"/>
                  </a:cubicBezTo>
                  <a:cubicBezTo>
                    <a:pt x="383569" y="715767"/>
                    <a:pt x="373076" y="677002"/>
                    <a:pt x="390418" y="647272"/>
                  </a:cubicBezTo>
                  <a:cubicBezTo>
                    <a:pt x="393880" y="641338"/>
                    <a:pt x="477714" y="619539"/>
                    <a:pt x="493160" y="616450"/>
                  </a:cubicBezTo>
                  <a:cubicBezTo>
                    <a:pt x="513587" y="612365"/>
                    <a:pt x="534257" y="609601"/>
                    <a:pt x="554805" y="606176"/>
                  </a:cubicBezTo>
                  <a:lnTo>
                    <a:pt x="616450" y="585627"/>
                  </a:lnTo>
                  <a:lnTo>
                    <a:pt x="647272" y="575353"/>
                  </a:lnTo>
                  <a:lnTo>
                    <a:pt x="698643" y="523982"/>
                  </a:lnTo>
                  <a:lnTo>
                    <a:pt x="729465" y="493160"/>
                  </a:lnTo>
                  <a:lnTo>
                    <a:pt x="750014" y="431515"/>
                  </a:lnTo>
                  <a:cubicBezTo>
                    <a:pt x="753439" y="421241"/>
                    <a:pt x="757661" y="411199"/>
                    <a:pt x="760288" y="400692"/>
                  </a:cubicBezTo>
                  <a:cubicBezTo>
                    <a:pt x="763713" y="386993"/>
                    <a:pt x="767499" y="373380"/>
                    <a:pt x="770562" y="359596"/>
                  </a:cubicBezTo>
                  <a:cubicBezTo>
                    <a:pt x="780135" y="316519"/>
                    <a:pt x="783675" y="291188"/>
                    <a:pt x="791110" y="246580"/>
                  </a:cubicBezTo>
                  <a:cubicBezTo>
                    <a:pt x="787685" y="198634"/>
                    <a:pt x="792494" y="149375"/>
                    <a:pt x="780836" y="102742"/>
                  </a:cubicBezTo>
                  <a:cubicBezTo>
                    <a:pt x="777841" y="90763"/>
                    <a:pt x="759656" y="89908"/>
                    <a:pt x="750014" y="82194"/>
                  </a:cubicBezTo>
                  <a:cubicBezTo>
                    <a:pt x="742450" y="76143"/>
                    <a:pt x="737215" y="67457"/>
                    <a:pt x="729465" y="61645"/>
                  </a:cubicBezTo>
                  <a:cubicBezTo>
                    <a:pt x="704255" y="42737"/>
                    <a:pt x="671319" y="15995"/>
                    <a:pt x="636998" y="10274"/>
                  </a:cubicBezTo>
                  <a:cubicBezTo>
                    <a:pt x="626863" y="8585"/>
                    <a:pt x="616449" y="10274"/>
                    <a:pt x="606175" y="102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39101" y="4921321"/>
              <a:ext cx="504785" cy="1222625"/>
            </a:xfrm>
            <a:custGeom>
              <a:avLst/>
              <a:gdLst>
                <a:gd name="connsiteX0" fmla="*/ 339047 w 504785"/>
                <a:gd name="connsiteY0" fmla="*/ 41097 h 1222625"/>
                <a:gd name="connsiteX1" fmla="*/ 256854 w 504785"/>
                <a:gd name="connsiteY1" fmla="*/ 10275 h 1222625"/>
                <a:gd name="connsiteX2" fmla="*/ 205483 w 504785"/>
                <a:gd name="connsiteY2" fmla="*/ 0 h 1222625"/>
                <a:gd name="connsiteX3" fmla="*/ 61645 w 504785"/>
                <a:gd name="connsiteY3" fmla="*/ 10275 h 1222625"/>
                <a:gd name="connsiteX4" fmla="*/ 30823 w 504785"/>
                <a:gd name="connsiteY4" fmla="*/ 20549 h 1222625"/>
                <a:gd name="connsiteX5" fmla="*/ 10274 w 504785"/>
                <a:gd name="connsiteY5" fmla="*/ 82194 h 1222625"/>
                <a:gd name="connsiteX6" fmla="*/ 0 w 504785"/>
                <a:gd name="connsiteY6" fmla="*/ 113016 h 1222625"/>
                <a:gd name="connsiteX7" fmla="*/ 10274 w 504785"/>
                <a:gd name="connsiteY7" fmla="*/ 441789 h 1222625"/>
                <a:gd name="connsiteX8" fmla="*/ 20548 w 504785"/>
                <a:gd name="connsiteY8" fmla="*/ 523982 h 1222625"/>
                <a:gd name="connsiteX9" fmla="*/ 30823 w 504785"/>
                <a:gd name="connsiteY9" fmla="*/ 626724 h 1222625"/>
                <a:gd name="connsiteX10" fmla="*/ 61645 w 504785"/>
                <a:gd name="connsiteY10" fmla="*/ 791110 h 1222625"/>
                <a:gd name="connsiteX11" fmla="*/ 92468 w 504785"/>
                <a:gd name="connsiteY11" fmla="*/ 893852 h 1222625"/>
                <a:gd name="connsiteX12" fmla="*/ 113016 w 504785"/>
                <a:gd name="connsiteY12" fmla="*/ 986319 h 1222625"/>
                <a:gd name="connsiteX13" fmla="*/ 123290 w 504785"/>
                <a:gd name="connsiteY13" fmla="*/ 1017142 h 1222625"/>
                <a:gd name="connsiteX14" fmla="*/ 143838 w 504785"/>
                <a:gd name="connsiteY14" fmla="*/ 1099335 h 1222625"/>
                <a:gd name="connsiteX15" fmla="*/ 164387 w 504785"/>
                <a:gd name="connsiteY15" fmla="*/ 1119883 h 1222625"/>
                <a:gd name="connsiteX16" fmla="*/ 184935 w 504785"/>
                <a:gd name="connsiteY16" fmla="*/ 1150706 h 1222625"/>
                <a:gd name="connsiteX17" fmla="*/ 215757 w 504785"/>
                <a:gd name="connsiteY17" fmla="*/ 1171254 h 1222625"/>
                <a:gd name="connsiteX18" fmla="*/ 236306 w 504785"/>
                <a:gd name="connsiteY18" fmla="*/ 1191803 h 1222625"/>
                <a:gd name="connsiteX19" fmla="*/ 297951 w 504785"/>
                <a:gd name="connsiteY19" fmla="*/ 1222625 h 1222625"/>
                <a:gd name="connsiteX20" fmla="*/ 441789 w 504785"/>
                <a:gd name="connsiteY20" fmla="*/ 1212351 h 1222625"/>
                <a:gd name="connsiteX21" fmla="*/ 462337 w 504785"/>
                <a:gd name="connsiteY21" fmla="*/ 1181528 h 1222625"/>
                <a:gd name="connsiteX22" fmla="*/ 493160 w 504785"/>
                <a:gd name="connsiteY22" fmla="*/ 1068513 h 1222625"/>
                <a:gd name="connsiteX23" fmla="*/ 493160 w 504785"/>
                <a:gd name="connsiteY23" fmla="*/ 246580 h 1222625"/>
                <a:gd name="connsiteX24" fmla="*/ 472611 w 504785"/>
                <a:gd name="connsiteY24" fmla="*/ 143839 h 1222625"/>
                <a:gd name="connsiteX25" fmla="*/ 452063 w 504785"/>
                <a:gd name="connsiteY25" fmla="*/ 123290 h 1222625"/>
                <a:gd name="connsiteX26" fmla="*/ 431515 w 504785"/>
                <a:gd name="connsiteY26" fmla="*/ 92468 h 1222625"/>
                <a:gd name="connsiteX27" fmla="*/ 339047 w 504785"/>
                <a:gd name="connsiteY27" fmla="*/ 61645 h 1222625"/>
                <a:gd name="connsiteX28" fmla="*/ 339047 w 504785"/>
                <a:gd name="connsiteY28" fmla="*/ 41097 h 122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785" h="1222625">
                  <a:moveTo>
                    <a:pt x="339047" y="41097"/>
                  </a:moveTo>
                  <a:cubicBezTo>
                    <a:pt x="325348" y="32535"/>
                    <a:pt x="278333" y="15645"/>
                    <a:pt x="256854" y="10275"/>
                  </a:cubicBezTo>
                  <a:cubicBezTo>
                    <a:pt x="239913" y="6040"/>
                    <a:pt x="222607" y="3425"/>
                    <a:pt x="205483" y="0"/>
                  </a:cubicBezTo>
                  <a:cubicBezTo>
                    <a:pt x="157537" y="3425"/>
                    <a:pt x="109384" y="4658"/>
                    <a:pt x="61645" y="10275"/>
                  </a:cubicBezTo>
                  <a:cubicBezTo>
                    <a:pt x="50889" y="11540"/>
                    <a:pt x="37118" y="11736"/>
                    <a:pt x="30823" y="20549"/>
                  </a:cubicBezTo>
                  <a:cubicBezTo>
                    <a:pt x="18233" y="38174"/>
                    <a:pt x="17124" y="61646"/>
                    <a:pt x="10274" y="82194"/>
                  </a:cubicBezTo>
                  <a:lnTo>
                    <a:pt x="0" y="113016"/>
                  </a:lnTo>
                  <a:cubicBezTo>
                    <a:pt x="3425" y="222607"/>
                    <a:pt x="4799" y="332281"/>
                    <a:pt x="10274" y="441789"/>
                  </a:cubicBezTo>
                  <a:cubicBezTo>
                    <a:pt x="11653" y="469365"/>
                    <a:pt x="17499" y="496540"/>
                    <a:pt x="20548" y="523982"/>
                  </a:cubicBezTo>
                  <a:cubicBezTo>
                    <a:pt x="24349" y="558190"/>
                    <a:pt x="26173" y="592621"/>
                    <a:pt x="30823" y="626724"/>
                  </a:cubicBezTo>
                  <a:cubicBezTo>
                    <a:pt x="36049" y="665044"/>
                    <a:pt x="47246" y="743112"/>
                    <a:pt x="61645" y="791110"/>
                  </a:cubicBezTo>
                  <a:cubicBezTo>
                    <a:pt x="83592" y="864269"/>
                    <a:pt x="78938" y="832969"/>
                    <a:pt x="92468" y="893852"/>
                  </a:cubicBezTo>
                  <a:cubicBezTo>
                    <a:pt x="103064" y="941533"/>
                    <a:pt x="100485" y="942461"/>
                    <a:pt x="113016" y="986319"/>
                  </a:cubicBezTo>
                  <a:cubicBezTo>
                    <a:pt x="115991" y="996732"/>
                    <a:pt x="120663" y="1006635"/>
                    <a:pt x="123290" y="1017142"/>
                  </a:cubicBezTo>
                  <a:cubicBezTo>
                    <a:pt x="126446" y="1029768"/>
                    <a:pt x="133773" y="1082561"/>
                    <a:pt x="143838" y="1099335"/>
                  </a:cubicBezTo>
                  <a:cubicBezTo>
                    <a:pt x="148822" y="1107641"/>
                    <a:pt x="158336" y="1112319"/>
                    <a:pt x="164387" y="1119883"/>
                  </a:cubicBezTo>
                  <a:cubicBezTo>
                    <a:pt x="172101" y="1129525"/>
                    <a:pt x="176204" y="1141974"/>
                    <a:pt x="184935" y="1150706"/>
                  </a:cubicBezTo>
                  <a:cubicBezTo>
                    <a:pt x="193666" y="1159437"/>
                    <a:pt x="206115" y="1163540"/>
                    <a:pt x="215757" y="1171254"/>
                  </a:cubicBezTo>
                  <a:cubicBezTo>
                    <a:pt x="223321" y="1177305"/>
                    <a:pt x="228742" y="1185752"/>
                    <a:pt x="236306" y="1191803"/>
                  </a:cubicBezTo>
                  <a:cubicBezTo>
                    <a:pt x="264758" y="1214565"/>
                    <a:pt x="265396" y="1211774"/>
                    <a:pt x="297951" y="1222625"/>
                  </a:cubicBezTo>
                  <a:cubicBezTo>
                    <a:pt x="345897" y="1219200"/>
                    <a:pt x="395156" y="1224009"/>
                    <a:pt x="441789" y="1212351"/>
                  </a:cubicBezTo>
                  <a:cubicBezTo>
                    <a:pt x="453768" y="1209356"/>
                    <a:pt x="457322" y="1192812"/>
                    <a:pt x="462337" y="1181528"/>
                  </a:cubicBezTo>
                  <a:cubicBezTo>
                    <a:pt x="481299" y="1138864"/>
                    <a:pt x="484370" y="1112464"/>
                    <a:pt x="493160" y="1068513"/>
                  </a:cubicBezTo>
                  <a:cubicBezTo>
                    <a:pt x="507237" y="674362"/>
                    <a:pt x="510021" y="743989"/>
                    <a:pt x="493160" y="246580"/>
                  </a:cubicBezTo>
                  <a:cubicBezTo>
                    <a:pt x="492818" y="236503"/>
                    <a:pt x="485418" y="165183"/>
                    <a:pt x="472611" y="143839"/>
                  </a:cubicBezTo>
                  <a:cubicBezTo>
                    <a:pt x="467627" y="135533"/>
                    <a:pt x="458114" y="130854"/>
                    <a:pt x="452063" y="123290"/>
                  </a:cubicBezTo>
                  <a:cubicBezTo>
                    <a:pt x="444349" y="113648"/>
                    <a:pt x="441986" y="99012"/>
                    <a:pt x="431515" y="92468"/>
                  </a:cubicBezTo>
                  <a:cubicBezTo>
                    <a:pt x="431509" y="92464"/>
                    <a:pt x="354461" y="66783"/>
                    <a:pt x="339047" y="61645"/>
                  </a:cubicBezTo>
                  <a:cubicBezTo>
                    <a:pt x="303631" y="49840"/>
                    <a:pt x="352746" y="49659"/>
                    <a:pt x="339047" y="410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428162" y="4191856"/>
              <a:ext cx="717070" cy="1808252"/>
            </a:xfrm>
            <a:custGeom>
              <a:avLst/>
              <a:gdLst>
                <a:gd name="connsiteX0" fmla="*/ 359595 w 717070"/>
                <a:gd name="connsiteY0" fmla="*/ 0 h 1808252"/>
                <a:gd name="connsiteX1" fmla="*/ 328773 w 717070"/>
                <a:gd name="connsiteY1" fmla="*/ 51371 h 1808252"/>
                <a:gd name="connsiteX2" fmla="*/ 246580 w 717070"/>
                <a:gd name="connsiteY2" fmla="*/ 123290 h 1808252"/>
                <a:gd name="connsiteX3" fmla="*/ 184935 w 717070"/>
                <a:gd name="connsiteY3" fmla="*/ 195209 h 1808252"/>
                <a:gd name="connsiteX4" fmla="*/ 143838 w 717070"/>
                <a:gd name="connsiteY4" fmla="*/ 236306 h 1808252"/>
                <a:gd name="connsiteX5" fmla="*/ 123290 w 717070"/>
                <a:gd name="connsiteY5" fmla="*/ 267128 h 1808252"/>
                <a:gd name="connsiteX6" fmla="*/ 82193 w 717070"/>
                <a:gd name="connsiteY6" fmla="*/ 318499 h 1808252"/>
                <a:gd name="connsiteX7" fmla="*/ 61645 w 717070"/>
                <a:gd name="connsiteY7" fmla="*/ 380144 h 1808252"/>
                <a:gd name="connsiteX8" fmla="*/ 51371 w 717070"/>
                <a:gd name="connsiteY8" fmla="*/ 410966 h 1808252"/>
                <a:gd name="connsiteX9" fmla="*/ 30822 w 717070"/>
                <a:gd name="connsiteY9" fmla="*/ 554805 h 1808252"/>
                <a:gd name="connsiteX10" fmla="*/ 0 w 717070"/>
                <a:gd name="connsiteY10" fmla="*/ 1037690 h 1808252"/>
                <a:gd name="connsiteX11" fmla="*/ 10274 w 717070"/>
                <a:gd name="connsiteY11" fmla="*/ 1356189 h 1808252"/>
                <a:gd name="connsiteX12" fmla="*/ 30822 w 717070"/>
                <a:gd name="connsiteY12" fmla="*/ 1448656 h 1808252"/>
                <a:gd name="connsiteX13" fmla="*/ 51371 w 717070"/>
                <a:gd name="connsiteY13" fmla="*/ 1469205 h 1808252"/>
                <a:gd name="connsiteX14" fmla="*/ 92467 w 717070"/>
                <a:gd name="connsiteY14" fmla="*/ 1530850 h 1808252"/>
                <a:gd name="connsiteX15" fmla="*/ 123290 w 717070"/>
                <a:gd name="connsiteY15" fmla="*/ 1551398 h 1808252"/>
                <a:gd name="connsiteX16" fmla="*/ 174660 w 717070"/>
                <a:gd name="connsiteY16" fmla="*/ 1602769 h 1808252"/>
                <a:gd name="connsiteX17" fmla="*/ 195209 w 717070"/>
                <a:gd name="connsiteY17" fmla="*/ 1623317 h 1808252"/>
                <a:gd name="connsiteX18" fmla="*/ 226031 w 717070"/>
                <a:gd name="connsiteY18" fmla="*/ 1654140 h 1808252"/>
                <a:gd name="connsiteX19" fmla="*/ 287676 w 717070"/>
                <a:gd name="connsiteY19" fmla="*/ 1695236 h 1808252"/>
                <a:gd name="connsiteX20" fmla="*/ 318499 w 717070"/>
                <a:gd name="connsiteY20" fmla="*/ 1715784 h 1808252"/>
                <a:gd name="connsiteX21" fmla="*/ 380144 w 717070"/>
                <a:gd name="connsiteY21" fmla="*/ 1746607 h 1808252"/>
                <a:gd name="connsiteX22" fmla="*/ 462337 w 717070"/>
                <a:gd name="connsiteY22" fmla="*/ 1797978 h 1808252"/>
                <a:gd name="connsiteX23" fmla="*/ 493159 w 717070"/>
                <a:gd name="connsiteY23" fmla="*/ 1808252 h 1808252"/>
                <a:gd name="connsiteX24" fmla="*/ 626723 w 717070"/>
                <a:gd name="connsiteY24" fmla="*/ 1797978 h 1808252"/>
                <a:gd name="connsiteX25" fmla="*/ 657546 w 717070"/>
                <a:gd name="connsiteY25" fmla="*/ 1787704 h 1808252"/>
                <a:gd name="connsiteX26" fmla="*/ 678094 w 717070"/>
                <a:gd name="connsiteY26" fmla="*/ 1767155 h 1808252"/>
                <a:gd name="connsiteX27" fmla="*/ 698642 w 717070"/>
                <a:gd name="connsiteY27" fmla="*/ 1736333 h 1808252"/>
                <a:gd name="connsiteX28" fmla="*/ 698642 w 717070"/>
                <a:gd name="connsiteY28" fmla="*/ 1417834 h 1808252"/>
                <a:gd name="connsiteX29" fmla="*/ 688368 w 717070"/>
                <a:gd name="connsiteY29" fmla="*/ 1345915 h 1808252"/>
                <a:gd name="connsiteX30" fmla="*/ 647272 w 717070"/>
                <a:gd name="connsiteY30" fmla="*/ 1160980 h 1808252"/>
                <a:gd name="connsiteX31" fmla="*/ 636998 w 717070"/>
                <a:gd name="connsiteY31" fmla="*/ 1068513 h 1808252"/>
                <a:gd name="connsiteX32" fmla="*/ 616449 w 717070"/>
                <a:gd name="connsiteY32" fmla="*/ 852755 h 1808252"/>
                <a:gd name="connsiteX33" fmla="*/ 462337 w 717070"/>
                <a:gd name="connsiteY33" fmla="*/ 41097 h 1808252"/>
                <a:gd name="connsiteX34" fmla="*/ 328773 w 717070"/>
                <a:gd name="connsiteY34" fmla="*/ 41097 h 180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17070" h="1808252">
                  <a:moveTo>
                    <a:pt x="359595" y="0"/>
                  </a:moveTo>
                  <a:cubicBezTo>
                    <a:pt x="349321" y="17124"/>
                    <a:pt x="341248" y="35778"/>
                    <a:pt x="328773" y="51371"/>
                  </a:cubicBezTo>
                  <a:cubicBezTo>
                    <a:pt x="258451" y="139274"/>
                    <a:pt x="302762" y="75134"/>
                    <a:pt x="246580" y="123290"/>
                  </a:cubicBezTo>
                  <a:cubicBezTo>
                    <a:pt x="166871" y="191612"/>
                    <a:pt x="235274" y="136480"/>
                    <a:pt x="184935" y="195209"/>
                  </a:cubicBezTo>
                  <a:cubicBezTo>
                    <a:pt x="172327" y="209918"/>
                    <a:pt x="154584" y="220186"/>
                    <a:pt x="143838" y="236306"/>
                  </a:cubicBezTo>
                  <a:cubicBezTo>
                    <a:pt x="136989" y="246580"/>
                    <a:pt x="131004" y="257486"/>
                    <a:pt x="123290" y="267128"/>
                  </a:cubicBezTo>
                  <a:cubicBezTo>
                    <a:pt x="64731" y="340326"/>
                    <a:pt x="145436" y="223635"/>
                    <a:pt x="82193" y="318499"/>
                  </a:cubicBezTo>
                  <a:lnTo>
                    <a:pt x="61645" y="380144"/>
                  </a:lnTo>
                  <a:cubicBezTo>
                    <a:pt x="58220" y="390418"/>
                    <a:pt x="53495" y="400347"/>
                    <a:pt x="51371" y="410966"/>
                  </a:cubicBezTo>
                  <a:cubicBezTo>
                    <a:pt x="37304" y="481297"/>
                    <a:pt x="38957" y="465315"/>
                    <a:pt x="30822" y="554805"/>
                  </a:cubicBezTo>
                  <a:cubicBezTo>
                    <a:pt x="5984" y="828023"/>
                    <a:pt x="11698" y="768627"/>
                    <a:pt x="0" y="1037690"/>
                  </a:cubicBezTo>
                  <a:cubicBezTo>
                    <a:pt x="3425" y="1143856"/>
                    <a:pt x="4541" y="1250122"/>
                    <a:pt x="10274" y="1356189"/>
                  </a:cubicBezTo>
                  <a:cubicBezTo>
                    <a:pt x="10808" y="1366070"/>
                    <a:pt x="19949" y="1430535"/>
                    <a:pt x="30822" y="1448656"/>
                  </a:cubicBezTo>
                  <a:cubicBezTo>
                    <a:pt x="35806" y="1456962"/>
                    <a:pt x="45559" y="1461455"/>
                    <a:pt x="51371" y="1469205"/>
                  </a:cubicBezTo>
                  <a:cubicBezTo>
                    <a:pt x="66188" y="1488962"/>
                    <a:pt x="71919" y="1517151"/>
                    <a:pt x="92467" y="1530850"/>
                  </a:cubicBezTo>
                  <a:cubicBezTo>
                    <a:pt x="102741" y="1537699"/>
                    <a:pt x="113997" y="1543267"/>
                    <a:pt x="123290" y="1551398"/>
                  </a:cubicBezTo>
                  <a:cubicBezTo>
                    <a:pt x="141515" y="1567345"/>
                    <a:pt x="157536" y="1585645"/>
                    <a:pt x="174660" y="1602769"/>
                  </a:cubicBezTo>
                  <a:lnTo>
                    <a:pt x="195209" y="1623317"/>
                  </a:lnTo>
                  <a:cubicBezTo>
                    <a:pt x="205483" y="1633591"/>
                    <a:pt x="213941" y="1646080"/>
                    <a:pt x="226031" y="1654140"/>
                  </a:cubicBezTo>
                  <a:lnTo>
                    <a:pt x="287676" y="1695236"/>
                  </a:lnTo>
                  <a:cubicBezTo>
                    <a:pt x="297950" y="1702085"/>
                    <a:pt x="306785" y="1711879"/>
                    <a:pt x="318499" y="1715784"/>
                  </a:cubicBezTo>
                  <a:cubicBezTo>
                    <a:pt x="361035" y="1729964"/>
                    <a:pt x="340310" y="1720052"/>
                    <a:pt x="380144" y="1746607"/>
                  </a:cubicBezTo>
                  <a:cubicBezTo>
                    <a:pt x="412707" y="1795451"/>
                    <a:pt x="388978" y="1773525"/>
                    <a:pt x="462337" y="1797978"/>
                  </a:cubicBezTo>
                  <a:lnTo>
                    <a:pt x="493159" y="1808252"/>
                  </a:lnTo>
                  <a:cubicBezTo>
                    <a:pt x="537680" y="1804827"/>
                    <a:pt x="582415" y="1803516"/>
                    <a:pt x="626723" y="1797978"/>
                  </a:cubicBezTo>
                  <a:cubicBezTo>
                    <a:pt x="637469" y="1796635"/>
                    <a:pt x="648259" y="1793276"/>
                    <a:pt x="657546" y="1787704"/>
                  </a:cubicBezTo>
                  <a:cubicBezTo>
                    <a:pt x="665852" y="1782720"/>
                    <a:pt x="672043" y="1774719"/>
                    <a:pt x="678094" y="1767155"/>
                  </a:cubicBezTo>
                  <a:cubicBezTo>
                    <a:pt x="685808" y="1757513"/>
                    <a:pt x="691793" y="1746607"/>
                    <a:pt x="698642" y="1736333"/>
                  </a:cubicBezTo>
                  <a:cubicBezTo>
                    <a:pt x="730576" y="1608606"/>
                    <a:pt x="714581" y="1688784"/>
                    <a:pt x="698642" y="1417834"/>
                  </a:cubicBezTo>
                  <a:cubicBezTo>
                    <a:pt x="697220" y="1393659"/>
                    <a:pt x="693117" y="1369661"/>
                    <a:pt x="688368" y="1345915"/>
                  </a:cubicBezTo>
                  <a:cubicBezTo>
                    <a:pt x="673188" y="1270014"/>
                    <a:pt x="656244" y="1241730"/>
                    <a:pt x="647272" y="1160980"/>
                  </a:cubicBezTo>
                  <a:cubicBezTo>
                    <a:pt x="643847" y="1130158"/>
                    <a:pt x="640084" y="1099371"/>
                    <a:pt x="636998" y="1068513"/>
                  </a:cubicBezTo>
                  <a:cubicBezTo>
                    <a:pt x="629809" y="996627"/>
                    <a:pt x="616449" y="852755"/>
                    <a:pt x="616449" y="852755"/>
                  </a:cubicBezTo>
                  <a:cubicBezTo>
                    <a:pt x="597119" y="98887"/>
                    <a:pt x="861935" y="56466"/>
                    <a:pt x="462337" y="41097"/>
                  </a:cubicBezTo>
                  <a:cubicBezTo>
                    <a:pt x="417849" y="39386"/>
                    <a:pt x="373294" y="41097"/>
                    <a:pt x="328773" y="410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362602" y="2753474"/>
              <a:ext cx="1411474" cy="1181528"/>
            </a:xfrm>
            <a:custGeom>
              <a:avLst/>
              <a:gdLst>
                <a:gd name="connsiteX0" fmla="*/ 353236 w 1411474"/>
                <a:gd name="connsiteY0" fmla="*/ 41097 h 1181528"/>
                <a:gd name="connsiteX1" fmla="*/ 209398 w 1411474"/>
                <a:gd name="connsiteY1" fmla="*/ 10274 h 1181528"/>
                <a:gd name="connsiteX2" fmla="*/ 178576 w 1411474"/>
                <a:gd name="connsiteY2" fmla="*/ 0 h 1181528"/>
                <a:gd name="connsiteX3" fmla="*/ 55286 w 1411474"/>
                <a:gd name="connsiteY3" fmla="*/ 61645 h 1181528"/>
                <a:gd name="connsiteX4" fmla="*/ 34737 w 1411474"/>
                <a:gd name="connsiteY4" fmla="*/ 82193 h 1181528"/>
                <a:gd name="connsiteX5" fmla="*/ 14189 w 1411474"/>
                <a:gd name="connsiteY5" fmla="*/ 102742 h 1181528"/>
                <a:gd name="connsiteX6" fmla="*/ 14189 w 1411474"/>
                <a:gd name="connsiteY6" fmla="*/ 400692 h 1181528"/>
                <a:gd name="connsiteX7" fmla="*/ 45011 w 1411474"/>
                <a:gd name="connsiteY7" fmla="*/ 534256 h 1181528"/>
                <a:gd name="connsiteX8" fmla="*/ 86108 w 1411474"/>
                <a:gd name="connsiteY8" fmla="*/ 585627 h 1181528"/>
                <a:gd name="connsiteX9" fmla="*/ 106656 w 1411474"/>
                <a:gd name="connsiteY9" fmla="*/ 904126 h 1181528"/>
                <a:gd name="connsiteX10" fmla="*/ 137479 w 1411474"/>
                <a:gd name="connsiteY10" fmla="*/ 1037690 h 1181528"/>
                <a:gd name="connsiteX11" fmla="*/ 219672 w 1411474"/>
                <a:gd name="connsiteY11" fmla="*/ 1109609 h 1181528"/>
                <a:gd name="connsiteX12" fmla="*/ 250495 w 1411474"/>
                <a:gd name="connsiteY12" fmla="*/ 1130157 h 1181528"/>
                <a:gd name="connsiteX13" fmla="*/ 281317 w 1411474"/>
                <a:gd name="connsiteY13" fmla="*/ 1150706 h 1181528"/>
                <a:gd name="connsiteX14" fmla="*/ 342962 w 1411474"/>
                <a:gd name="connsiteY14" fmla="*/ 1171254 h 1181528"/>
                <a:gd name="connsiteX15" fmla="*/ 373785 w 1411474"/>
                <a:gd name="connsiteY15" fmla="*/ 1181528 h 1181528"/>
                <a:gd name="connsiteX16" fmla="*/ 589542 w 1411474"/>
                <a:gd name="connsiteY16" fmla="*/ 1171254 h 1181528"/>
                <a:gd name="connsiteX17" fmla="*/ 620364 w 1411474"/>
                <a:gd name="connsiteY17" fmla="*/ 1150706 h 1181528"/>
                <a:gd name="connsiteX18" fmla="*/ 661461 w 1411474"/>
                <a:gd name="connsiteY18" fmla="*/ 1099335 h 1181528"/>
                <a:gd name="connsiteX19" fmla="*/ 723106 w 1411474"/>
                <a:gd name="connsiteY19" fmla="*/ 1037690 h 1181528"/>
                <a:gd name="connsiteX20" fmla="*/ 743654 w 1411474"/>
                <a:gd name="connsiteY20" fmla="*/ 996593 h 1181528"/>
                <a:gd name="connsiteX21" fmla="*/ 815573 w 1411474"/>
                <a:gd name="connsiteY21" fmla="*/ 945223 h 1181528"/>
                <a:gd name="connsiteX22" fmla="*/ 866944 w 1411474"/>
                <a:gd name="connsiteY22" fmla="*/ 904126 h 1181528"/>
                <a:gd name="connsiteX23" fmla="*/ 928589 w 1411474"/>
                <a:gd name="connsiteY23" fmla="*/ 883578 h 1181528"/>
                <a:gd name="connsiteX24" fmla="*/ 1000508 w 1411474"/>
                <a:gd name="connsiteY24" fmla="*/ 863029 h 1181528"/>
                <a:gd name="connsiteX25" fmla="*/ 1164895 w 1411474"/>
                <a:gd name="connsiteY25" fmla="*/ 852755 h 1181528"/>
                <a:gd name="connsiteX26" fmla="*/ 1267636 w 1411474"/>
                <a:gd name="connsiteY26" fmla="*/ 842481 h 1181528"/>
                <a:gd name="connsiteX27" fmla="*/ 1339555 w 1411474"/>
                <a:gd name="connsiteY27" fmla="*/ 821933 h 1181528"/>
                <a:gd name="connsiteX28" fmla="*/ 1360104 w 1411474"/>
                <a:gd name="connsiteY28" fmla="*/ 801384 h 1181528"/>
                <a:gd name="connsiteX29" fmla="*/ 1370378 w 1411474"/>
                <a:gd name="connsiteY29" fmla="*/ 770562 h 1181528"/>
                <a:gd name="connsiteX30" fmla="*/ 1390926 w 1411474"/>
                <a:gd name="connsiteY30" fmla="*/ 739739 h 1181528"/>
                <a:gd name="connsiteX31" fmla="*/ 1411474 w 1411474"/>
                <a:gd name="connsiteY31" fmla="*/ 606175 h 1181528"/>
                <a:gd name="connsiteX32" fmla="*/ 1401200 w 1411474"/>
                <a:gd name="connsiteY32" fmla="*/ 328773 h 1181528"/>
                <a:gd name="connsiteX33" fmla="*/ 1390926 w 1411474"/>
                <a:gd name="connsiteY33" fmla="*/ 297951 h 1181528"/>
                <a:gd name="connsiteX34" fmla="*/ 1360104 w 1411474"/>
                <a:gd name="connsiteY34" fmla="*/ 277402 h 1181528"/>
                <a:gd name="connsiteX35" fmla="*/ 1288185 w 1411474"/>
                <a:gd name="connsiteY35" fmla="*/ 246580 h 1181528"/>
                <a:gd name="connsiteX36" fmla="*/ 1247088 w 1411474"/>
                <a:gd name="connsiteY36" fmla="*/ 236306 h 1181528"/>
                <a:gd name="connsiteX37" fmla="*/ 1185443 w 1411474"/>
                <a:gd name="connsiteY37" fmla="*/ 215757 h 1181528"/>
                <a:gd name="connsiteX38" fmla="*/ 1154620 w 1411474"/>
                <a:gd name="connsiteY38" fmla="*/ 205483 h 1181528"/>
                <a:gd name="connsiteX39" fmla="*/ 918315 w 1411474"/>
                <a:gd name="connsiteY39" fmla="*/ 184935 h 1181528"/>
                <a:gd name="connsiteX40" fmla="*/ 856670 w 1411474"/>
                <a:gd name="connsiteY40" fmla="*/ 174661 h 1181528"/>
                <a:gd name="connsiteX41" fmla="*/ 712832 w 1411474"/>
                <a:gd name="connsiteY41" fmla="*/ 154113 h 1181528"/>
                <a:gd name="connsiteX42" fmla="*/ 610090 w 1411474"/>
                <a:gd name="connsiteY42" fmla="*/ 123290 h 1181528"/>
                <a:gd name="connsiteX43" fmla="*/ 568994 w 1411474"/>
                <a:gd name="connsiteY43" fmla="*/ 113016 h 1181528"/>
                <a:gd name="connsiteX44" fmla="*/ 507349 w 1411474"/>
                <a:gd name="connsiteY44" fmla="*/ 92468 h 1181528"/>
                <a:gd name="connsiteX45" fmla="*/ 414881 w 1411474"/>
                <a:gd name="connsiteY45" fmla="*/ 61645 h 1181528"/>
                <a:gd name="connsiteX46" fmla="*/ 353236 w 1411474"/>
                <a:gd name="connsiteY46" fmla="*/ 41097 h 1181528"/>
                <a:gd name="connsiteX47" fmla="*/ 353236 w 1411474"/>
                <a:gd name="connsiteY47" fmla="*/ 41097 h 118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11474" h="1181528">
                  <a:moveTo>
                    <a:pt x="353236" y="41097"/>
                  </a:moveTo>
                  <a:cubicBezTo>
                    <a:pt x="249548" y="28136"/>
                    <a:pt x="297238" y="39555"/>
                    <a:pt x="209398" y="10274"/>
                  </a:cubicBezTo>
                  <a:lnTo>
                    <a:pt x="178576" y="0"/>
                  </a:lnTo>
                  <a:cubicBezTo>
                    <a:pt x="82682" y="13699"/>
                    <a:pt x="123781" y="-6850"/>
                    <a:pt x="55286" y="61645"/>
                  </a:cubicBezTo>
                  <a:lnTo>
                    <a:pt x="34737" y="82193"/>
                  </a:lnTo>
                  <a:lnTo>
                    <a:pt x="14189" y="102742"/>
                  </a:lnTo>
                  <a:cubicBezTo>
                    <a:pt x="-7921" y="235406"/>
                    <a:pt x="-1248" y="169127"/>
                    <a:pt x="14189" y="400692"/>
                  </a:cubicBezTo>
                  <a:cubicBezTo>
                    <a:pt x="15400" y="418855"/>
                    <a:pt x="27651" y="516896"/>
                    <a:pt x="45011" y="534256"/>
                  </a:cubicBezTo>
                  <a:cubicBezTo>
                    <a:pt x="74291" y="563536"/>
                    <a:pt x="60187" y="546745"/>
                    <a:pt x="86108" y="585627"/>
                  </a:cubicBezTo>
                  <a:cubicBezTo>
                    <a:pt x="120091" y="721563"/>
                    <a:pt x="87553" y="579387"/>
                    <a:pt x="106656" y="904126"/>
                  </a:cubicBezTo>
                  <a:cubicBezTo>
                    <a:pt x="108337" y="932697"/>
                    <a:pt x="119700" y="1011021"/>
                    <a:pt x="137479" y="1037690"/>
                  </a:cubicBezTo>
                  <a:cubicBezTo>
                    <a:pt x="171725" y="1089061"/>
                    <a:pt x="147753" y="1061664"/>
                    <a:pt x="219672" y="1109609"/>
                  </a:cubicBezTo>
                  <a:lnTo>
                    <a:pt x="250495" y="1130157"/>
                  </a:lnTo>
                  <a:cubicBezTo>
                    <a:pt x="260769" y="1137006"/>
                    <a:pt x="269603" y="1146801"/>
                    <a:pt x="281317" y="1150706"/>
                  </a:cubicBezTo>
                  <a:lnTo>
                    <a:pt x="342962" y="1171254"/>
                  </a:lnTo>
                  <a:lnTo>
                    <a:pt x="373785" y="1181528"/>
                  </a:lnTo>
                  <a:cubicBezTo>
                    <a:pt x="445704" y="1178103"/>
                    <a:pt x="518097" y="1180184"/>
                    <a:pt x="589542" y="1171254"/>
                  </a:cubicBezTo>
                  <a:cubicBezTo>
                    <a:pt x="601794" y="1169722"/>
                    <a:pt x="610722" y="1158420"/>
                    <a:pt x="620364" y="1150706"/>
                  </a:cubicBezTo>
                  <a:cubicBezTo>
                    <a:pt x="655090" y="1122925"/>
                    <a:pt x="628598" y="1136306"/>
                    <a:pt x="661461" y="1099335"/>
                  </a:cubicBezTo>
                  <a:cubicBezTo>
                    <a:pt x="680767" y="1077615"/>
                    <a:pt x="723106" y="1037690"/>
                    <a:pt x="723106" y="1037690"/>
                  </a:cubicBezTo>
                  <a:cubicBezTo>
                    <a:pt x="729955" y="1023991"/>
                    <a:pt x="733687" y="1008222"/>
                    <a:pt x="743654" y="996593"/>
                  </a:cubicBezTo>
                  <a:cubicBezTo>
                    <a:pt x="759428" y="978189"/>
                    <a:pt x="795887" y="960972"/>
                    <a:pt x="815573" y="945223"/>
                  </a:cubicBezTo>
                  <a:cubicBezTo>
                    <a:pt x="842258" y="923875"/>
                    <a:pt x="831370" y="919937"/>
                    <a:pt x="866944" y="904126"/>
                  </a:cubicBezTo>
                  <a:cubicBezTo>
                    <a:pt x="886737" y="895329"/>
                    <a:pt x="908041" y="890427"/>
                    <a:pt x="928589" y="883578"/>
                  </a:cubicBezTo>
                  <a:cubicBezTo>
                    <a:pt x="947362" y="877320"/>
                    <a:pt x="982082" y="864872"/>
                    <a:pt x="1000508" y="863029"/>
                  </a:cubicBezTo>
                  <a:cubicBezTo>
                    <a:pt x="1055138" y="857566"/>
                    <a:pt x="1110154" y="856966"/>
                    <a:pt x="1164895" y="852755"/>
                  </a:cubicBezTo>
                  <a:cubicBezTo>
                    <a:pt x="1199211" y="850115"/>
                    <a:pt x="1233389" y="845906"/>
                    <a:pt x="1267636" y="842481"/>
                  </a:cubicBezTo>
                  <a:cubicBezTo>
                    <a:pt x="1275313" y="840562"/>
                    <a:pt x="1329027" y="828250"/>
                    <a:pt x="1339555" y="821933"/>
                  </a:cubicBezTo>
                  <a:cubicBezTo>
                    <a:pt x="1347861" y="816949"/>
                    <a:pt x="1353254" y="808234"/>
                    <a:pt x="1360104" y="801384"/>
                  </a:cubicBezTo>
                  <a:cubicBezTo>
                    <a:pt x="1363529" y="791110"/>
                    <a:pt x="1365535" y="780248"/>
                    <a:pt x="1370378" y="770562"/>
                  </a:cubicBezTo>
                  <a:cubicBezTo>
                    <a:pt x="1375900" y="759517"/>
                    <a:pt x="1386590" y="751301"/>
                    <a:pt x="1390926" y="739739"/>
                  </a:cubicBezTo>
                  <a:cubicBezTo>
                    <a:pt x="1399751" y="716204"/>
                    <a:pt x="1409887" y="618874"/>
                    <a:pt x="1411474" y="606175"/>
                  </a:cubicBezTo>
                  <a:cubicBezTo>
                    <a:pt x="1408049" y="513708"/>
                    <a:pt x="1407355" y="421099"/>
                    <a:pt x="1401200" y="328773"/>
                  </a:cubicBezTo>
                  <a:cubicBezTo>
                    <a:pt x="1400480" y="317967"/>
                    <a:pt x="1397691" y="306408"/>
                    <a:pt x="1390926" y="297951"/>
                  </a:cubicBezTo>
                  <a:cubicBezTo>
                    <a:pt x="1383212" y="288309"/>
                    <a:pt x="1370825" y="283528"/>
                    <a:pt x="1360104" y="277402"/>
                  </a:cubicBezTo>
                  <a:cubicBezTo>
                    <a:pt x="1332709" y="261748"/>
                    <a:pt x="1316999" y="254812"/>
                    <a:pt x="1288185" y="246580"/>
                  </a:cubicBezTo>
                  <a:cubicBezTo>
                    <a:pt x="1274608" y="242701"/>
                    <a:pt x="1260613" y="240364"/>
                    <a:pt x="1247088" y="236306"/>
                  </a:cubicBezTo>
                  <a:cubicBezTo>
                    <a:pt x="1226342" y="230082"/>
                    <a:pt x="1205991" y="222607"/>
                    <a:pt x="1185443" y="215757"/>
                  </a:cubicBezTo>
                  <a:cubicBezTo>
                    <a:pt x="1175169" y="212332"/>
                    <a:pt x="1165341" y="207015"/>
                    <a:pt x="1154620" y="205483"/>
                  </a:cubicBezTo>
                  <a:cubicBezTo>
                    <a:pt x="1028351" y="187445"/>
                    <a:pt x="1106870" y="196720"/>
                    <a:pt x="918315" y="184935"/>
                  </a:cubicBezTo>
                  <a:cubicBezTo>
                    <a:pt x="897767" y="181510"/>
                    <a:pt x="877292" y="177607"/>
                    <a:pt x="856670" y="174661"/>
                  </a:cubicBezTo>
                  <a:cubicBezTo>
                    <a:pt x="790393" y="165193"/>
                    <a:pt x="774108" y="166369"/>
                    <a:pt x="712832" y="154113"/>
                  </a:cubicBezTo>
                  <a:cubicBezTo>
                    <a:pt x="631315" y="137809"/>
                    <a:pt x="714900" y="149493"/>
                    <a:pt x="610090" y="123290"/>
                  </a:cubicBezTo>
                  <a:cubicBezTo>
                    <a:pt x="596391" y="119865"/>
                    <a:pt x="582519" y="117073"/>
                    <a:pt x="568994" y="113016"/>
                  </a:cubicBezTo>
                  <a:cubicBezTo>
                    <a:pt x="548248" y="106792"/>
                    <a:pt x="527897" y="99317"/>
                    <a:pt x="507349" y="92468"/>
                  </a:cubicBezTo>
                  <a:lnTo>
                    <a:pt x="414881" y="61645"/>
                  </a:lnTo>
                  <a:cubicBezTo>
                    <a:pt x="414879" y="61644"/>
                    <a:pt x="353237" y="41097"/>
                    <a:pt x="353236" y="41097"/>
                  </a:cubicBezTo>
                  <a:lnTo>
                    <a:pt x="353236" y="4109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 flipH="1">
              <a:off x="3709675" y="4390529"/>
              <a:ext cx="73152" cy="764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981580" y="4663249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538838" y="4246491"/>
              <a:ext cx="702098" cy="647490"/>
            </a:xfrm>
            <a:custGeom>
              <a:avLst/>
              <a:gdLst>
                <a:gd name="connsiteX0" fmla="*/ 506889 w 702098"/>
                <a:gd name="connsiteY0" fmla="*/ 636997 h 647490"/>
                <a:gd name="connsiteX1" fmla="*/ 568534 w 702098"/>
                <a:gd name="connsiteY1" fmla="*/ 626723 h 647490"/>
                <a:gd name="connsiteX2" fmla="*/ 640453 w 702098"/>
                <a:gd name="connsiteY2" fmla="*/ 606175 h 647490"/>
                <a:gd name="connsiteX3" fmla="*/ 691823 w 702098"/>
                <a:gd name="connsiteY3" fmla="*/ 544530 h 647490"/>
                <a:gd name="connsiteX4" fmla="*/ 702098 w 702098"/>
                <a:gd name="connsiteY4" fmla="*/ 513708 h 647490"/>
                <a:gd name="connsiteX5" fmla="*/ 691823 w 702098"/>
                <a:gd name="connsiteY5" fmla="*/ 369869 h 647490"/>
                <a:gd name="connsiteX6" fmla="*/ 661001 w 702098"/>
                <a:gd name="connsiteY6" fmla="*/ 267128 h 647490"/>
                <a:gd name="connsiteX7" fmla="*/ 609630 w 702098"/>
                <a:gd name="connsiteY7" fmla="*/ 174660 h 647490"/>
                <a:gd name="connsiteX8" fmla="*/ 578808 w 702098"/>
                <a:gd name="connsiteY8" fmla="*/ 154112 h 647490"/>
                <a:gd name="connsiteX9" fmla="*/ 558259 w 702098"/>
                <a:gd name="connsiteY9" fmla="*/ 133564 h 647490"/>
                <a:gd name="connsiteX10" fmla="*/ 496614 w 702098"/>
                <a:gd name="connsiteY10" fmla="*/ 113015 h 647490"/>
                <a:gd name="connsiteX11" fmla="*/ 434969 w 702098"/>
                <a:gd name="connsiteY11" fmla="*/ 71919 h 647490"/>
                <a:gd name="connsiteX12" fmla="*/ 373325 w 702098"/>
                <a:gd name="connsiteY12" fmla="*/ 51370 h 647490"/>
                <a:gd name="connsiteX13" fmla="*/ 352776 w 702098"/>
                <a:gd name="connsiteY13" fmla="*/ 30822 h 647490"/>
                <a:gd name="connsiteX14" fmla="*/ 250035 w 702098"/>
                <a:gd name="connsiteY14" fmla="*/ 0 h 647490"/>
                <a:gd name="connsiteX15" fmla="*/ 95922 w 702098"/>
                <a:gd name="connsiteY15" fmla="*/ 10274 h 647490"/>
                <a:gd name="connsiteX16" fmla="*/ 34277 w 702098"/>
                <a:gd name="connsiteY16" fmla="*/ 30822 h 647490"/>
                <a:gd name="connsiteX17" fmla="*/ 13729 w 702098"/>
                <a:gd name="connsiteY17" fmla="*/ 61645 h 647490"/>
                <a:gd name="connsiteX18" fmla="*/ 13729 w 702098"/>
                <a:gd name="connsiteY18" fmla="*/ 226031 h 647490"/>
                <a:gd name="connsiteX19" fmla="*/ 44551 w 702098"/>
                <a:gd name="connsiteY19" fmla="*/ 256854 h 647490"/>
                <a:gd name="connsiteX20" fmla="*/ 137019 w 702098"/>
                <a:gd name="connsiteY20" fmla="*/ 297950 h 647490"/>
                <a:gd name="connsiteX21" fmla="*/ 167841 w 702098"/>
                <a:gd name="connsiteY21" fmla="*/ 308224 h 647490"/>
                <a:gd name="connsiteX22" fmla="*/ 188390 w 702098"/>
                <a:gd name="connsiteY22" fmla="*/ 328773 h 647490"/>
                <a:gd name="connsiteX23" fmla="*/ 219212 w 702098"/>
                <a:gd name="connsiteY23" fmla="*/ 339047 h 647490"/>
                <a:gd name="connsiteX24" fmla="*/ 270583 w 702098"/>
                <a:gd name="connsiteY24" fmla="*/ 380144 h 647490"/>
                <a:gd name="connsiteX25" fmla="*/ 311680 w 702098"/>
                <a:gd name="connsiteY25" fmla="*/ 441788 h 647490"/>
                <a:gd name="connsiteX26" fmla="*/ 342502 w 702098"/>
                <a:gd name="connsiteY26" fmla="*/ 503433 h 647490"/>
                <a:gd name="connsiteX27" fmla="*/ 383599 w 702098"/>
                <a:gd name="connsiteY27" fmla="*/ 544530 h 647490"/>
                <a:gd name="connsiteX28" fmla="*/ 434969 w 702098"/>
                <a:gd name="connsiteY28" fmla="*/ 595901 h 647490"/>
                <a:gd name="connsiteX29" fmla="*/ 455518 w 702098"/>
                <a:gd name="connsiteY29" fmla="*/ 616449 h 647490"/>
                <a:gd name="connsiteX30" fmla="*/ 517163 w 702098"/>
                <a:gd name="connsiteY30" fmla="*/ 647272 h 647490"/>
                <a:gd name="connsiteX31" fmla="*/ 506889 w 702098"/>
                <a:gd name="connsiteY31" fmla="*/ 636997 h 64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2098" h="647490">
                  <a:moveTo>
                    <a:pt x="506889" y="636997"/>
                  </a:moveTo>
                  <a:cubicBezTo>
                    <a:pt x="515451" y="633572"/>
                    <a:pt x="548107" y="630808"/>
                    <a:pt x="568534" y="626723"/>
                  </a:cubicBezTo>
                  <a:cubicBezTo>
                    <a:pt x="600784" y="620273"/>
                    <a:pt x="611078" y="615966"/>
                    <a:pt x="640453" y="606175"/>
                  </a:cubicBezTo>
                  <a:cubicBezTo>
                    <a:pt x="663178" y="583450"/>
                    <a:pt x="677517" y="573141"/>
                    <a:pt x="691823" y="544530"/>
                  </a:cubicBezTo>
                  <a:cubicBezTo>
                    <a:pt x="696666" y="534844"/>
                    <a:pt x="698673" y="523982"/>
                    <a:pt x="702098" y="513708"/>
                  </a:cubicBezTo>
                  <a:cubicBezTo>
                    <a:pt x="698673" y="465762"/>
                    <a:pt x="697131" y="417643"/>
                    <a:pt x="691823" y="369869"/>
                  </a:cubicBezTo>
                  <a:cubicBezTo>
                    <a:pt x="689235" y="346579"/>
                    <a:pt x="666166" y="282623"/>
                    <a:pt x="661001" y="267128"/>
                  </a:cubicBezTo>
                  <a:cubicBezTo>
                    <a:pt x="650295" y="235008"/>
                    <a:pt x="639913" y="194848"/>
                    <a:pt x="609630" y="174660"/>
                  </a:cubicBezTo>
                  <a:cubicBezTo>
                    <a:pt x="599356" y="167811"/>
                    <a:pt x="588450" y="161826"/>
                    <a:pt x="578808" y="154112"/>
                  </a:cubicBezTo>
                  <a:cubicBezTo>
                    <a:pt x="571244" y="148061"/>
                    <a:pt x="566923" y="137896"/>
                    <a:pt x="558259" y="133564"/>
                  </a:cubicBezTo>
                  <a:cubicBezTo>
                    <a:pt x="538886" y="123877"/>
                    <a:pt x="514636" y="125030"/>
                    <a:pt x="496614" y="113015"/>
                  </a:cubicBezTo>
                  <a:cubicBezTo>
                    <a:pt x="476066" y="99316"/>
                    <a:pt x="458397" y="79729"/>
                    <a:pt x="434969" y="71919"/>
                  </a:cubicBezTo>
                  <a:lnTo>
                    <a:pt x="373325" y="51370"/>
                  </a:lnTo>
                  <a:cubicBezTo>
                    <a:pt x="366475" y="44521"/>
                    <a:pt x="361440" y="35154"/>
                    <a:pt x="352776" y="30822"/>
                  </a:cubicBezTo>
                  <a:cubicBezTo>
                    <a:pt x="327763" y="18316"/>
                    <a:pt x="279531" y="7374"/>
                    <a:pt x="250035" y="0"/>
                  </a:cubicBezTo>
                  <a:cubicBezTo>
                    <a:pt x="198664" y="3425"/>
                    <a:pt x="146890" y="2993"/>
                    <a:pt x="95922" y="10274"/>
                  </a:cubicBezTo>
                  <a:cubicBezTo>
                    <a:pt x="74480" y="13337"/>
                    <a:pt x="34277" y="30822"/>
                    <a:pt x="34277" y="30822"/>
                  </a:cubicBezTo>
                  <a:cubicBezTo>
                    <a:pt x="27428" y="41096"/>
                    <a:pt x="19251" y="50600"/>
                    <a:pt x="13729" y="61645"/>
                  </a:cubicBezTo>
                  <a:cubicBezTo>
                    <a:pt x="-10691" y="110486"/>
                    <a:pt x="2730" y="182036"/>
                    <a:pt x="13729" y="226031"/>
                  </a:cubicBezTo>
                  <a:cubicBezTo>
                    <a:pt x="17253" y="240127"/>
                    <a:pt x="33389" y="247552"/>
                    <a:pt x="44551" y="256854"/>
                  </a:cubicBezTo>
                  <a:cubicBezTo>
                    <a:pt x="77112" y="283989"/>
                    <a:pt x="92223" y="283018"/>
                    <a:pt x="137019" y="297950"/>
                  </a:cubicBezTo>
                  <a:lnTo>
                    <a:pt x="167841" y="308224"/>
                  </a:lnTo>
                  <a:cubicBezTo>
                    <a:pt x="174691" y="315074"/>
                    <a:pt x="180084" y="323789"/>
                    <a:pt x="188390" y="328773"/>
                  </a:cubicBezTo>
                  <a:cubicBezTo>
                    <a:pt x="197676" y="334345"/>
                    <a:pt x="209526" y="334204"/>
                    <a:pt x="219212" y="339047"/>
                  </a:cubicBezTo>
                  <a:cubicBezTo>
                    <a:pt x="235392" y="347137"/>
                    <a:pt x="259113" y="364851"/>
                    <a:pt x="270583" y="380144"/>
                  </a:cubicBezTo>
                  <a:cubicBezTo>
                    <a:pt x="285401" y="399901"/>
                    <a:pt x="311680" y="441788"/>
                    <a:pt x="311680" y="441788"/>
                  </a:cubicBezTo>
                  <a:cubicBezTo>
                    <a:pt x="321624" y="471621"/>
                    <a:pt x="320775" y="478084"/>
                    <a:pt x="342502" y="503433"/>
                  </a:cubicBezTo>
                  <a:cubicBezTo>
                    <a:pt x="355110" y="518142"/>
                    <a:pt x="372853" y="528410"/>
                    <a:pt x="383599" y="544530"/>
                  </a:cubicBezTo>
                  <a:cubicBezTo>
                    <a:pt x="418823" y="597367"/>
                    <a:pt x="386047" y="556764"/>
                    <a:pt x="434969" y="595901"/>
                  </a:cubicBezTo>
                  <a:cubicBezTo>
                    <a:pt x="442533" y="601952"/>
                    <a:pt x="447954" y="610398"/>
                    <a:pt x="455518" y="616449"/>
                  </a:cubicBezTo>
                  <a:cubicBezTo>
                    <a:pt x="474202" y="631396"/>
                    <a:pt x="493176" y="643274"/>
                    <a:pt x="517163" y="647272"/>
                  </a:cubicBezTo>
                  <a:cubicBezTo>
                    <a:pt x="527297" y="648961"/>
                    <a:pt x="498327" y="640422"/>
                    <a:pt x="506889" y="6369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5873783" y="4515440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633213" y="499158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6168294" y="4964507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14189" y="3702121"/>
              <a:ext cx="863029" cy="1596724"/>
            </a:xfrm>
            <a:custGeom>
              <a:avLst/>
              <a:gdLst>
                <a:gd name="connsiteX0" fmla="*/ 297951 w 863029"/>
                <a:gd name="connsiteY0" fmla="*/ 14504 h 1596724"/>
                <a:gd name="connsiteX1" fmla="*/ 123290 w 863029"/>
                <a:gd name="connsiteY1" fmla="*/ 35052 h 1596724"/>
                <a:gd name="connsiteX2" fmla="*/ 61645 w 863029"/>
                <a:gd name="connsiteY2" fmla="*/ 55601 h 1596724"/>
                <a:gd name="connsiteX3" fmla="*/ 20548 w 863029"/>
                <a:gd name="connsiteY3" fmla="*/ 117246 h 1596724"/>
                <a:gd name="connsiteX4" fmla="*/ 0 w 863029"/>
                <a:gd name="connsiteY4" fmla="*/ 178890 h 1596724"/>
                <a:gd name="connsiteX5" fmla="*/ 10274 w 863029"/>
                <a:gd name="connsiteY5" fmla="*/ 898082 h 1596724"/>
                <a:gd name="connsiteX6" fmla="*/ 20548 w 863029"/>
                <a:gd name="connsiteY6" fmla="*/ 1000823 h 1596724"/>
                <a:gd name="connsiteX7" fmla="*/ 41097 w 863029"/>
                <a:gd name="connsiteY7" fmla="*/ 1144661 h 1596724"/>
                <a:gd name="connsiteX8" fmla="*/ 61645 w 863029"/>
                <a:gd name="connsiteY8" fmla="*/ 1401515 h 1596724"/>
                <a:gd name="connsiteX9" fmla="*/ 71919 w 863029"/>
                <a:gd name="connsiteY9" fmla="*/ 1473434 h 1596724"/>
                <a:gd name="connsiteX10" fmla="*/ 82193 w 863029"/>
                <a:gd name="connsiteY10" fmla="*/ 1504257 h 1596724"/>
                <a:gd name="connsiteX11" fmla="*/ 113016 w 863029"/>
                <a:gd name="connsiteY11" fmla="*/ 1514531 h 1596724"/>
                <a:gd name="connsiteX12" fmla="*/ 143838 w 863029"/>
                <a:gd name="connsiteY12" fmla="*/ 1535079 h 1596724"/>
                <a:gd name="connsiteX13" fmla="*/ 164387 w 863029"/>
                <a:gd name="connsiteY13" fmla="*/ 1555628 h 1596724"/>
                <a:gd name="connsiteX14" fmla="*/ 226032 w 863029"/>
                <a:gd name="connsiteY14" fmla="*/ 1576176 h 1596724"/>
                <a:gd name="connsiteX15" fmla="*/ 421241 w 863029"/>
                <a:gd name="connsiteY15" fmla="*/ 1596724 h 1596724"/>
                <a:gd name="connsiteX16" fmla="*/ 750014 w 863029"/>
                <a:gd name="connsiteY16" fmla="*/ 1576176 h 1596724"/>
                <a:gd name="connsiteX17" fmla="*/ 780836 w 863029"/>
                <a:gd name="connsiteY17" fmla="*/ 1565902 h 1596724"/>
                <a:gd name="connsiteX18" fmla="*/ 842481 w 863029"/>
                <a:gd name="connsiteY18" fmla="*/ 1463160 h 1596724"/>
                <a:gd name="connsiteX19" fmla="*/ 852755 w 863029"/>
                <a:gd name="connsiteY19" fmla="*/ 1432338 h 1596724"/>
                <a:gd name="connsiteX20" fmla="*/ 863029 w 863029"/>
                <a:gd name="connsiteY20" fmla="*/ 1401515 h 1596724"/>
                <a:gd name="connsiteX21" fmla="*/ 852755 w 863029"/>
                <a:gd name="connsiteY21" fmla="*/ 1196032 h 1596724"/>
                <a:gd name="connsiteX22" fmla="*/ 832207 w 863029"/>
                <a:gd name="connsiteY22" fmla="*/ 1093290 h 1596724"/>
                <a:gd name="connsiteX23" fmla="*/ 821933 w 863029"/>
                <a:gd name="connsiteY23" fmla="*/ 1041920 h 1596724"/>
                <a:gd name="connsiteX24" fmla="*/ 811659 w 863029"/>
                <a:gd name="connsiteY24" fmla="*/ 1011097 h 1596724"/>
                <a:gd name="connsiteX25" fmla="*/ 791110 w 863029"/>
                <a:gd name="connsiteY25" fmla="*/ 918630 h 1596724"/>
                <a:gd name="connsiteX26" fmla="*/ 780836 w 863029"/>
                <a:gd name="connsiteY26" fmla="*/ 836437 h 1596724"/>
                <a:gd name="connsiteX27" fmla="*/ 770562 w 863029"/>
                <a:gd name="connsiteY27" fmla="*/ 774792 h 1596724"/>
                <a:gd name="connsiteX28" fmla="*/ 760288 w 863029"/>
                <a:gd name="connsiteY28" fmla="*/ 548760 h 1596724"/>
                <a:gd name="connsiteX29" fmla="*/ 739739 w 863029"/>
                <a:gd name="connsiteY29" fmla="*/ 353551 h 1596724"/>
                <a:gd name="connsiteX30" fmla="*/ 698643 w 863029"/>
                <a:gd name="connsiteY30" fmla="*/ 209713 h 1596724"/>
                <a:gd name="connsiteX31" fmla="*/ 678095 w 863029"/>
                <a:gd name="connsiteY31" fmla="*/ 148068 h 1596724"/>
                <a:gd name="connsiteX32" fmla="*/ 636998 w 863029"/>
                <a:gd name="connsiteY32" fmla="*/ 106971 h 1596724"/>
                <a:gd name="connsiteX33" fmla="*/ 585627 w 863029"/>
                <a:gd name="connsiteY33" fmla="*/ 55601 h 1596724"/>
                <a:gd name="connsiteX34" fmla="*/ 565079 w 863029"/>
                <a:gd name="connsiteY34" fmla="*/ 35052 h 1596724"/>
                <a:gd name="connsiteX35" fmla="*/ 503434 w 863029"/>
                <a:gd name="connsiteY35" fmla="*/ 14504 h 1596724"/>
                <a:gd name="connsiteX36" fmla="*/ 297951 w 863029"/>
                <a:gd name="connsiteY36" fmla="*/ 14504 h 159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3029" h="1596724">
                  <a:moveTo>
                    <a:pt x="297951" y="14504"/>
                  </a:moveTo>
                  <a:cubicBezTo>
                    <a:pt x="234594" y="17929"/>
                    <a:pt x="179842" y="19629"/>
                    <a:pt x="123290" y="35052"/>
                  </a:cubicBezTo>
                  <a:cubicBezTo>
                    <a:pt x="102393" y="40751"/>
                    <a:pt x="61645" y="55601"/>
                    <a:pt x="61645" y="55601"/>
                  </a:cubicBezTo>
                  <a:cubicBezTo>
                    <a:pt x="47946" y="76149"/>
                    <a:pt x="28358" y="93817"/>
                    <a:pt x="20548" y="117246"/>
                  </a:cubicBezTo>
                  <a:lnTo>
                    <a:pt x="0" y="178890"/>
                  </a:lnTo>
                  <a:cubicBezTo>
                    <a:pt x="3425" y="418621"/>
                    <a:pt x="4282" y="658402"/>
                    <a:pt x="10274" y="898082"/>
                  </a:cubicBezTo>
                  <a:cubicBezTo>
                    <a:pt x="11134" y="932489"/>
                    <a:pt x="16747" y="966616"/>
                    <a:pt x="20548" y="1000823"/>
                  </a:cubicBezTo>
                  <a:cubicBezTo>
                    <a:pt x="29119" y="1077956"/>
                    <a:pt x="29519" y="1075194"/>
                    <a:pt x="41097" y="1144661"/>
                  </a:cubicBezTo>
                  <a:cubicBezTo>
                    <a:pt x="47946" y="1230279"/>
                    <a:pt x="49498" y="1316487"/>
                    <a:pt x="61645" y="1401515"/>
                  </a:cubicBezTo>
                  <a:cubicBezTo>
                    <a:pt x="65070" y="1425488"/>
                    <a:pt x="67170" y="1449688"/>
                    <a:pt x="71919" y="1473434"/>
                  </a:cubicBezTo>
                  <a:cubicBezTo>
                    <a:pt x="74043" y="1484054"/>
                    <a:pt x="74535" y="1496599"/>
                    <a:pt x="82193" y="1504257"/>
                  </a:cubicBezTo>
                  <a:cubicBezTo>
                    <a:pt x="89851" y="1511915"/>
                    <a:pt x="102742" y="1511106"/>
                    <a:pt x="113016" y="1514531"/>
                  </a:cubicBezTo>
                  <a:cubicBezTo>
                    <a:pt x="123290" y="1521380"/>
                    <a:pt x="134196" y="1527365"/>
                    <a:pt x="143838" y="1535079"/>
                  </a:cubicBezTo>
                  <a:cubicBezTo>
                    <a:pt x="151402" y="1541130"/>
                    <a:pt x="155723" y="1551296"/>
                    <a:pt x="164387" y="1555628"/>
                  </a:cubicBezTo>
                  <a:cubicBezTo>
                    <a:pt x="183760" y="1565315"/>
                    <a:pt x="204793" y="1571928"/>
                    <a:pt x="226032" y="1576176"/>
                  </a:cubicBezTo>
                  <a:cubicBezTo>
                    <a:pt x="324537" y="1595877"/>
                    <a:pt x="259984" y="1585206"/>
                    <a:pt x="421241" y="1596724"/>
                  </a:cubicBezTo>
                  <a:cubicBezTo>
                    <a:pt x="592758" y="1590598"/>
                    <a:pt x="634999" y="1609037"/>
                    <a:pt x="750014" y="1576176"/>
                  </a:cubicBezTo>
                  <a:cubicBezTo>
                    <a:pt x="760427" y="1573201"/>
                    <a:pt x="770562" y="1569327"/>
                    <a:pt x="780836" y="1565902"/>
                  </a:cubicBezTo>
                  <a:cubicBezTo>
                    <a:pt x="837249" y="1509489"/>
                    <a:pt x="815806" y="1543184"/>
                    <a:pt x="842481" y="1463160"/>
                  </a:cubicBezTo>
                  <a:lnTo>
                    <a:pt x="852755" y="1432338"/>
                  </a:lnTo>
                  <a:lnTo>
                    <a:pt x="863029" y="1401515"/>
                  </a:lnTo>
                  <a:cubicBezTo>
                    <a:pt x="859604" y="1333021"/>
                    <a:pt x="859579" y="1264272"/>
                    <a:pt x="852755" y="1196032"/>
                  </a:cubicBezTo>
                  <a:cubicBezTo>
                    <a:pt x="849280" y="1161280"/>
                    <a:pt x="839056" y="1127537"/>
                    <a:pt x="832207" y="1093290"/>
                  </a:cubicBezTo>
                  <a:cubicBezTo>
                    <a:pt x="828782" y="1076167"/>
                    <a:pt x="827455" y="1058486"/>
                    <a:pt x="821933" y="1041920"/>
                  </a:cubicBezTo>
                  <a:cubicBezTo>
                    <a:pt x="818508" y="1031646"/>
                    <a:pt x="814008" y="1021669"/>
                    <a:pt x="811659" y="1011097"/>
                  </a:cubicBezTo>
                  <a:cubicBezTo>
                    <a:pt x="787550" y="902609"/>
                    <a:pt x="814238" y="988014"/>
                    <a:pt x="791110" y="918630"/>
                  </a:cubicBezTo>
                  <a:cubicBezTo>
                    <a:pt x="787685" y="891232"/>
                    <a:pt x="784741" y="863770"/>
                    <a:pt x="780836" y="836437"/>
                  </a:cubicBezTo>
                  <a:cubicBezTo>
                    <a:pt x="777890" y="815815"/>
                    <a:pt x="772046" y="795571"/>
                    <a:pt x="770562" y="774792"/>
                  </a:cubicBezTo>
                  <a:cubicBezTo>
                    <a:pt x="765189" y="699562"/>
                    <a:pt x="764717" y="624052"/>
                    <a:pt x="760288" y="548760"/>
                  </a:cubicBezTo>
                  <a:cubicBezTo>
                    <a:pt x="757692" y="504629"/>
                    <a:pt x="750157" y="405640"/>
                    <a:pt x="739739" y="353551"/>
                  </a:cubicBezTo>
                  <a:cubicBezTo>
                    <a:pt x="726837" y="289043"/>
                    <a:pt x="718228" y="268469"/>
                    <a:pt x="698643" y="209713"/>
                  </a:cubicBezTo>
                  <a:lnTo>
                    <a:pt x="678095" y="148068"/>
                  </a:lnTo>
                  <a:cubicBezTo>
                    <a:pt x="664396" y="134369"/>
                    <a:pt x="647744" y="123091"/>
                    <a:pt x="636998" y="106971"/>
                  </a:cubicBezTo>
                  <a:cubicBezTo>
                    <a:pt x="601771" y="54131"/>
                    <a:pt x="634554" y="94743"/>
                    <a:pt x="585627" y="55601"/>
                  </a:cubicBezTo>
                  <a:cubicBezTo>
                    <a:pt x="578063" y="49550"/>
                    <a:pt x="573743" y="39384"/>
                    <a:pt x="565079" y="35052"/>
                  </a:cubicBezTo>
                  <a:cubicBezTo>
                    <a:pt x="545706" y="25365"/>
                    <a:pt x="523982" y="21353"/>
                    <a:pt x="503434" y="14504"/>
                  </a:cubicBezTo>
                  <a:cubicBezTo>
                    <a:pt x="410881" y="-16346"/>
                    <a:pt x="361308" y="11079"/>
                    <a:pt x="297951" y="1450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071117" y="427049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895600" y="488322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53393" y="553092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4762500" y="551208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606284" y="505788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4855824" y="470581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5228243" y="3290298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6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Create a test case for at least one value from each equivalence class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2667000"/>
            <a:ext cx="4038600" cy="3733800"/>
            <a:chOff x="2590800" y="2667000"/>
            <a:chExt cx="4038600" cy="373380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590800" y="2667000"/>
              <a:ext cx="4038600" cy="3733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267200" y="2667000"/>
              <a:ext cx="0" cy="37338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4724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4958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5827140" y="398637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4800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3505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2819400" y="450832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81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339101" y="2865325"/>
              <a:ext cx="758189" cy="1121048"/>
            </a:xfrm>
            <a:custGeom>
              <a:avLst/>
              <a:gdLst>
                <a:gd name="connsiteX0" fmla="*/ 688369 w 758189"/>
                <a:gd name="connsiteY0" fmla="*/ 11439 h 1121048"/>
                <a:gd name="connsiteX1" fmla="*/ 626724 w 758189"/>
                <a:gd name="connsiteY1" fmla="*/ 1165 h 1121048"/>
                <a:gd name="connsiteX2" fmla="*/ 400692 w 758189"/>
                <a:gd name="connsiteY2" fmla="*/ 21713 h 1121048"/>
                <a:gd name="connsiteX3" fmla="*/ 359596 w 758189"/>
                <a:gd name="connsiteY3" fmla="*/ 73084 h 1121048"/>
                <a:gd name="connsiteX4" fmla="*/ 339047 w 758189"/>
                <a:gd name="connsiteY4" fmla="*/ 93632 h 1121048"/>
                <a:gd name="connsiteX5" fmla="*/ 308225 w 758189"/>
                <a:gd name="connsiteY5" fmla="*/ 186100 h 1121048"/>
                <a:gd name="connsiteX6" fmla="*/ 297951 w 758189"/>
                <a:gd name="connsiteY6" fmla="*/ 216922 h 1121048"/>
                <a:gd name="connsiteX7" fmla="*/ 287677 w 758189"/>
                <a:gd name="connsiteY7" fmla="*/ 299115 h 1121048"/>
                <a:gd name="connsiteX8" fmla="*/ 267128 w 758189"/>
                <a:gd name="connsiteY8" fmla="*/ 391583 h 1121048"/>
                <a:gd name="connsiteX9" fmla="*/ 205483 w 758189"/>
                <a:gd name="connsiteY9" fmla="*/ 463502 h 1121048"/>
                <a:gd name="connsiteX10" fmla="*/ 174661 w 758189"/>
                <a:gd name="connsiteY10" fmla="*/ 473776 h 1121048"/>
                <a:gd name="connsiteX11" fmla="*/ 123290 w 758189"/>
                <a:gd name="connsiteY11" fmla="*/ 514873 h 1121048"/>
                <a:gd name="connsiteX12" fmla="*/ 92468 w 758189"/>
                <a:gd name="connsiteY12" fmla="*/ 525147 h 1121048"/>
                <a:gd name="connsiteX13" fmla="*/ 51371 w 758189"/>
                <a:gd name="connsiteY13" fmla="*/ 566244 h 1121048"/>
                <a:gd name="connsiteX14" fmla="*/ 20548 w 758189"/>
                <a:gd name="connsiteY14" fmla="*/ 617614 h 1121048"/>
                <a:gd name="connsiteX15" fmla="*/ 10274 w 758189"/>
                <a:gd name="connsiteY15" fmla="*/ 658711 h 1121048"/>
                <a:gd name="connsiteX16" fmla="*/ 0 w 758189"/>
                <a:gd name="connsiteY16" fmla="*/ 689533 h 1121048"/>
                <a:gd name="connsiteX17" fmla="*/ 10274 w 758189"/>
                <a:gd name="connsiteY17" fmla="*/ 997758 h 1121048"/>
                <a:gd name="connsiteX18" fmla="*/ 20548 w 758189"/>
                <a:gd name="connsiteY18" fmla="*/ 1028581 h 1121048"/>
                <a:gd name="connsiteX19" fmla="*/ 41097 w 758189"/>
                <a:gd name="connsiteY19" fmla="*/ 1049129 h 1121048"/>
                <a:gd name="connsiteX20" fmla="*/ 123290 w 758189"/>
                <a:gd name="connsiteY20" fmla="*/ 1100500 h 1121048"/>
                <a:gd name="connsiteX21" fmla="*/ 154112 w 758189"/>
                <a:gd name="connsiteY21" fmla="*/ 1110774 h 1121048"/>
                <a:gd name="connsiteX22" fmla="*/ 184935 w 758189"/>
                <a:gd name="connsiteY22" fmla="*/ 1121048 h 1121048"/>
                <a:gd name="connsiteX23" fmla="*/ 400692 w 758189"/>
                <a:gd name="connsiteY23" fmla="*/ 1110774 h 1121048"/>
                <a:gd name="connsiteX24" fmla="*/ 431515 w 758189"/>
                <a:gd name="connsiteY24" fmla="*/ 1100500 h 1121048"/>
                <a:gd name="connsiteX25" fmla="*/ 452063 w 758189"/>
                <a:gd name="connsiteY25" fmla="*/ 1079951 h 1121048"/>
                <a:gd name="connsiteX26" fmla="*/ 493160 w 758189"/>
                <a:gd name="connsiteY26" fmla="*/ 1018306 h 1121048"/>
                <a:gd name="connsiteX27" fmla="*/ 534256 w 758189"/>
                <a:gd name="connsiteY27" fmla="*/ 895017 h 1121048"/>
                <a:gd name="connsiteX28" fmla="*/ 544530 w 758189"/>
                <a:gd name="connsiteY28" fmla="*/ 864194 h 1121048"/>
                <a:gd name="connsiteX29" fmla="*/ 585627 w 758189"/>
                <a:gd name="connsiteY29" fmla="*/ 812823 h 1121048"/>
                <a:gd name="connsiteX30" fmla="*/ 606175 w 758189"/>
                <a:gd name="connsiteY30" fmla="*/ 751178 h 1121048"/>
                <a:gd name="connsiteX31" fmla="*/ 616450 w 758189"/>
                <a:gd name="connsiteY31" fmla="*/ 720356 h 1121048"/>
                <a:gd name="connsiteX32" fmla="*/ 647272 w 758189"/>
                <a:gd name="connsiteY32" fmla="*/ 689533 h 1121048"/>
                <a:gd name="connsiteX33" fmla="*/ 667820 w 758189"/>
                <a:gd name="connsiteY33" fmla="*/ 627888 h 1121048"/>
                <a:gd name="connsiteX34" fmla="*/ 678095 w 758189"/>
                <a:gd name="connsiteY34" fmla="*/ 597066 h 1121048"/>
                <a:gd name="connsiteX35" fmla="*/ 698643 w 758189"/>
                <a:gd name="connsiteY35" fmla="*/ 566244 h 1121048"/>
                <a:gd name="connsiteX36" fmla="*/ 719191 w 758189"/>
                <a:gd name="connsiteY36" fmla="*/ 504599 h 1121048"/>
                <a:gd name="connsiteX37" fmla="*/ 739739 w 758189"/>
                <a:gd name="connsiteY37" fmla="*/ 432679 h 1121048"/>
                <a:gd name="connsiteX38" fmla="*/ 739739 w 758189"/>
                <a:gd name="connsiteY38" fmla="*/ 31987 h 1121048"/>
                <a:gd name="connsiteX39" fmla="*/ 678095 w 758189"/>
                <a:gd name="connsiteY39" fmla="*/ 11439 h 1121048"/>
                <a:gd name="connsiteX40" fmla="*/ 585627 w 758189"/>
                <a:gd name="connsiteY40" fmla="*/ 11439 h 112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58189" h="1121048">
                  <a:moveTo>
                    <a:pt x="688369" y="11439"/>
                  </a:moveTo>
                  <a:cubicBezTo>
                    <a:pt x="667821" y="8014"/>
                    <a:pt x="647556" y="1165"/>
                    <a:pt x="626724" y="1165"/>
                  </a:cubicBezTo>
                  <a:cubicBezTo>
                    <a:pt x="453231" y="1165"/>
                    <a:pt x="487924" y="-7363"/>
                    <a:pt x="400692" y="21713"/>
                  </a:cubicBezTo>
                  <a:cubicBezTo>
                    <a:pt x="351069" y="71338"/>
                    <a:pt x="411450" y="8268"/>
                    <a:pt x="359596" y="73084"/>
                  </a:cubicBezTo>
                  <a:cubicBezTo>
                    <a:pt x="353545" y="80648"/>
                    <a:pt x="345897" y="86783"/>
                    <a:pt x="339047" y="93632"/>
                  </a:cubicBezTo>
                  <a:lnTo>
                    <a:pt x="308225" y="186100"/>
                  </a:lnTo>
                  <a:lnTo>
                    <a:pt x="297951" y="216922"/>
                  </a:lnTo>
                  <a:cubicBezTo>
                    <a:pt x="294526" y="244320"/>
                    <a:pt x="291582" y="271782"/>
                    <a:pt x="287677" y="299115"/>
                  </a:cubicBezTo>
                  <a:cubicBezTo>
                    <a:pt x="284521" y="321209"/>
                    <a:pt x="279363" y="367113"/>
                    <a:pt x="267128" y="391583"/>
                  </a:cubicBezTo>
                  <a:cubicBezTo>
                    <a:pt x="257926" y="409988"/>
                    <a:pt x="220650" y="458446"/>
                    <a:pt x="205483" y="463502"/>
                  </a:cubicBezTo>
                  <a:cubicBezTo>
                    <a:pt x="195209" y="466927"/>
                    <a:pt x="184347" y="468933"/>
                    <a:pt x="174661" y="473776"/>
                  </a:cubicBezTo>
                  <a:cubicBezTo>
                    <a:pt x="51295" y="535458"/>
                    <a:pt x="218843" y="457539"/>
                    <a:pt x="123290" y="514873"/>
                  </a:cubicBezTo>
                  <a:cubicBezTo>
                    <a:pt x="114004" y="520445"/>
                    <a:pt x="102742" y="521722"/>
                    <a:pt x="92468" y="525147"/>
                  </a:cubicBezTo>
                  <a:cubicBezTo>
                    <a:pt x="78769" y="538846"/>
                    <a:pt x="57497" y="547865"/>
                    <a:pt x="51371" y="566244"/>
                  </a:cubicBezTo>
                  <a:cubicBezTo>
                    <a:pt x="38034" y="606256"/>
                    <a:pt x="48755" y="589408"/>
                    <a:pt x="20548" y="617614"/>
                  </a:cubicBezTo>
                  <a:cubicBezTo>
                    <a:pt x="17123" y="631313"/>
                    <a:pt x="14153" y="645134"/>
                    <a:pt x="10274" y="658711"/>
                  </a:cubicBezTo>
                  <a:cubicBezTo>
                    <a:pt x="7299" y="669124"/>
                    <a:pt x="0" y="678703"/>
                    <a:pt x="0" y="689533"/>
                  </a:cubicBezTo>
                  <a:cubicBezTo>
                    <a:pt x="0" y="792332"/>
                    <a:pt x="4055" y="895148"/>
                    <a:pt x="10274" y="997758"/>
                  </a:cubicBezTo>
                  <a:cubicBezTo>
                    <a:pt x="10929" y="1008568"/>
                    <a:pt x="14976" y="1019294"/>
                    <a:pt x="20548" y="1028581"/>
                  </a:cubicBezTo>
                  <a:cubicBezTo>
                    <a:pt x="25532" y="1036887"/>
                    <a:pt x="35046" y="1041565"/>
                    <a:pt x="41097" y="1049129"/>
                  </a:cubicBezTo>
                  <a:cubicBezTo>
                    <a:pt x="82542" y="1100934"/>
                    <a:pt x="34350" y="1070853"/>
                    <a:pt x="123290" y="1100500"/>
                  </a:cubicBezTo>
                  <a:lnTo>
                    <a:pt x="154112" y="1110774"/>
                  </a:lnTo>
                  <a:lnTo>
                    <a:pt x="184935" y="1121048"/>
                  </a:lnTo>
                  <a:cubicBezTo>
                    <a:pt x="256854" y="1117623"/>
                    <a:pt x="328940" y="1116753"/>
                    <a:pt x="400692" y="1110774"/>
                  </a:cubicBezTo>
                  <a:cubicBezTo>
                    <a:pt x="411485" y="1109875"/>
                    <a:pt x="422228" y="1106072"/>
                    <a:pt x="431515" y="1100500"/>
                  </a:cubicBezTo>
                  <a:cubicBezTo>
                    <a:pt x="439821" y="1095516"/>
                    <a:pt x="446251" y="1087700"/>
                    <a:pt x="452063" y="1079951"/>
                  </a:cubicBezTo>
                  <a:cubicBezTo>
                    <a:pt x="466881" y="1060194"/>
                    <a:pt x="493160" y="1018306"/>
                    <a:pt x="493160" y="1018306"/>
                  </a:cubicBezTo>
                  <a:lnTo>
                    <a:pt x="534256" y="895017"/>
                  </a:lnTo>
                  <a:cubicBezTo>
                    <a:pt x="537681" y="884743"/>
                    <a:pt x="536872" y="871852"/>
                    <a:pt x="544530" y="864194"/>
                  </a:cubicBezTo>
                  <a:cubicBezTo>
                    <a:pt x="561611" y="847114"/>
                    <a:pt x="575257" y="836155"/>
                    <a:pt x="585627" y="812823"/>
                  </a:cubicBezTo>
                  <a:cubicBezTo>
                    <a:pt x="594424" y="793030"/>
                    <a:pt x="599325" y="771726"/>
                    <a:pt x="606175" y="751178"/>
                  </a:cubicBezTo>
                  <a:cubicBezTo>
                    <a:pt x="609600" y="740904"/>
                    <a:pt x="608792" y="728014"/>
                    <a:pt x="616450" y="720356"/>
                  </a:cubicBezTo>
                  <a:lnTo>
                    <a:pt x="647272" y="689533"/>
                  </a:lnTo>
                  <a:lnTo>
                    <a:pt x="667820" y="627888"/>
                  </a:lnTo>
                  <a:cubicBezTo>
                    <a:pt x="671245" y="617614"/>
                    <a:pt x="672088" y="606077"/>
                    <a:pt x="678095" y="597066"/>
                  </a:cubicBezTo>
                  <a:lnTo>
                    <a:pt x="698643" y="566244"/>
                  </a:lnTo>
                  <a:cubicBezTo>
                    <a:pt x="705492" y="545696"/>
                    <a:pt x="713938" y="525612"/>
                    <a:pt x="719191" y="504599"/>
                  </a:cubicBezTo>
                  <a:cubicBezTo>
                    <a:pt x="732092" y="452995"/>
                    <a:pt x="725000" y="476898"/>
                    <a:pt x="739739" y="432679"/>
                  </a:cubicBezTo>
                  <a:cubicBezTo>
                    <a:pt x="754975" y="295563"/>
                    <a:pt x="772234" y="180538"/>
                    <a:pt x="739739" y="31987"/>
                  </a:cubicBezTo>
                  <a:cubicBezTo>
                    <a:pt x="735110" y="10828"/>
                    <a:pt x="699754" y="11439"/>
                    <a:pt x="678095" y="11439"/>
                  </a:cubicBezTo>
                  <a:lnTo>
                    <a:pt x="585627" y="114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713662" y="3973568"/>
              <a:ext cx="791110" cy="1145720"/>
            </a:xfrm>
            <a:custGeom>
              <a:avLst/>
              <a:gdLst>
                <a:gd name="connsiteX0" fmla="*/ 688369 w 791110"/>
                <a:gd name="connsiteY0" fmla="*/ 0 h 1145720"/>
                <a:gd name="connsiteX1" fmla="*/ 585627 w 791110"/>
                <a:gd name="connsiteY1" fmla="*/ 30823 h 1145720"/>
                <a:gd name="connsiteX2" fmla="*/ 462337 w 791110"/>
                <a:gd name="connsiteY2" fmla="*/ 61645 h 1145720"/>
                <a:gd name="connsiteX3" fmla="*/ 359596 w 791110"/>
                <a:gd name="connsiteY3" fmla="*/ 92468 h 1145720"/>
                <a:gd name="connsiteX4" fmla="*/ 287677 w 791110"/>
                <a:gd name="connsiteY4" fmla="*/ 113016 h 1145720"/>
                <a:gd name="connsiteX5" fmla="*/ 215758 w 791110"/>
                <a:gd name="connsiteY5" fmla="*/ 184935 h 1145720"/>
                <a:gd name="connsiteX6" fmla="*/ 174661 w 791110"/>
                <a:gd name="connsiteY6" fmla="*/ 226032 h 1145720"/>
                <a:gd name="connsiteX7" fmla="*/ 154113 w 791110"/>
                <a:gd name="connsiteY7" fmla="*/ 256854 h 1145720"/>
                <a:gd name="connsiteX8" fmla="*/ 102742 w 791110"/>
                <a:gd name="connsiteY8" fmla="*/ 308225 h 1145720"/>
                <a:gd name="connsiteX9" fmla="*/ 61645 w 791110"/>
                <a:gd name="connsiteY9" fmla="*/ 380144 h 1145720"/>
                <a:gd name="connsiteX10" fmla="*/ 41097 w 791110"/>
                <a:gd name="connsiteY10" fmla="*/ 410967 h 1145720"/>
                <a:gd name="connsiteX11" fmla="*/ 10274 w 791110"/>
                <a:gd name="connsiteY11" fmla="*/ 523982 h 1145720"/>
                <a:gd name="connsiteX12" fmla="*/ 0 w 791110"/>
                <a:gd name="connsiteY12" fmla="*/ 606176 h 1145720"/>
                <a:gd name="connsiteX13" fmla="*/ 10274 w 791110"/>
                <a:gd name="connsiteY13" fmla="*/ 965771 h 1145720"/>
                <a:gd name="connsiteX14" fmla="*/ 30823 w 791110"/>
                <a:gd name="connsiteY14" fmla="*/ 1078787 h 1145720"/>
                <a:gd name="connsiteX15" fmla="*/ 51371 w 791110"/>
                <a:gd name="connsiteY15" fmla="*/ 1109609 h 1145720"/>
                <a:gd name="connsiteX16" fmla="*/ 82193 w 791110"/>
                <a:gd name="connsiteY16" fmla="*/ 1119883 h 1145720"/>
                <a:gd name="connsiteX17" fmla="*/ 154113 w 791110"/>
                <a:gd name="connsiteY17" fmla="*/ 1140432 h 1145720"/>
                <a:gd name="connsiteX18" fmla="*/ 380144 w 791110"/>
                <a:gd name="connsiteY18" fmla="*/ 1109609 h 1145720"/>
                <a:gd name="connsiteX19" fmla="*/ 410966 w 791110"/>
                <a:gd name="connsiteY19" fmla="*/ 1089061 h 1145720"/>
                <a:gd name="connsiteX20" fmla="*/ 421241 w 791110"/>
                <a:gd name="connsiteY20" fmla="*/ 1047964 h 1145720"/>
                <a:gd name="connsiteX21" fmla="*/ 410966 w 791110"/>
                <a:gd name="connsiteY21" fmla="*/ 893852 h 1145720"/>
                <a:gd name="connsiteX22" fmla="*/ 400692 w 791110"/>
                <a:gd name="connsiteY22" fmla="*/ 863029 h 1145720"/>
                <a:gd name="connsiteX23" fmla="*/ 390418 w 791110"/>
                <a:gd name="connsiteY23" fmla="*/ 821933 h 1145720"/>
                <a:gd name="connsiteX24" fmla="*/ 380144 w 791110"/>
                <a:gd name="connsiteY24" fmla="*/ 750014 h 1145720"/>
                <a:gd name="connsiteX25" fmla="*/ 390418 w 791110"/>
                <a:gd name="connsiteY25" fmla="*/ 647272 h 1145720"/>
                <a:gd name="connsiteX26" fmla="*/ 493160 w 791110"/>
                <a:gd name="connsiteY26" fmla="*/ 616450 h 1145720"/>
                <a:gd name="connsiteX27" fmla="*/ 554805 w 791110"/>
                <a:gd name="connsiteY27" fmla="*/ 606176 h 1145720"/>
                <a:gd name="connsiteX28" fmla="*/ 616450 w 791110"/>
                <a:gd name="connsiteY28" fmla="*/ 585627 h 1145720"/>
                <a:gd name="connsiteX29" fmla="*/ 647272 w 791110"/>
                <a:gd name="connsiteY29" fmla="*/ 575353 h 1145720"/>
                <a:gd name="connsiteX30" fmla="*/ 698643 w 791110"/>
                <a:gd name="connsiteY30" fmla="*/ 523982 h 1145720"/>
                <a:gd name="connsiteX31" fmla="*/ 729465 w 791110"/>
                <a:gd name="connsiteY31" fmla="*/ 493160 h 1145720"/>
                <a:gd name="connsiteX32" fmla="*/ 750014 w 791110"/>
                <a:gd name="connsiteY32" fmla="*/ 431515 h 1145720"/>
                <a:gd name="connsiteX33" fmla="*/ 760288 w 791110"/>
                <a:gd name="connsiteY33" fmla="*/ 400692 h 1145720"/>
                <a:gd name="connsiteX34" fmla="*/ 770562 w 791110"/>
                <a:gd name="connsiteY34" fmla="*/ 359596 h 1145720"/>
                <a:gd name="connsiteX35" fmla="*/ 791110 w 791110"/>
                <a:gd name="connsiteY35" fmla="*/ 246580 h 1145720"/>
                <a:gd name="connsiteX36" fmla="*/ 780836 w 791110"/>
                <a:gd name="connsiteY36" fmla="*/ 102742 h 1145720"/>
                <a:gd name="connsiteX37" fmla="*/ 750014 w 791110"/>
                <a:gd name="connsiteY37" fmla="*/ 82194 h 1145720"/>
                <a:gd name="connsiteX38" fmla="*/ 729465 w 791110"/>
                <a:gd name="connsiteY38" fmla="*/ 61645 h 1145720"/>
                <a:gd name="connsiteX39" fmla="*/ 636998 w 791110"/>
                <a:gd name="connsiteY39" fmla="*/ 10274 h 1145720"/>
                <a:gd name="connsiteX40" fmla="*/ 606175 w 791110"/>
                <a:gd name="connsiteY40" fmla="*/ 10274 h 11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91110" h="1145720">
                  <a:moveTo>
                    <a:pt x="688369" y="0"/>
                  </a:moveTo>
                  <a:cubicBezTo>
                    <a:pt x="578874" y="43799"/>
                    <a:pt x="694766" y="1058"/>
                    <a:pt x="585627" y="30823"/>
                  </a:cubicBezTo>
                  <a:cubicBezTo>
                    <a:pt x="396816" y="82316"/>
                    <a:pt x="648644" y="24384"/>
                    <a:pt x="462337" y="61645"/>
                  </a:cubicBezTo>
                  <a:cubicBezTo>
                    <a:pt x="380789" y="77955"/>
                    <a:pt x="464455" y="66254"/>
                    <a:pt x="359596" y="92468"/>
                  </a:cubicBezTo>
                  <a:cubicBezTo>
                    <a:pt x="307993" y="105369"/>
                    <a:pt x="331895" y="98277"/>
                    <a:pt x="287677" y="113016"/>
                  </a:cubicBezTo>
                  <a:lnTo>
                    <a:pt x="215758" y="184935"/>
                  </a:lnTo>
                  <a:lnTo>
                    <a:pt x="174661" y="226032"/>
                  </a:lnTo>
                  <a:cubicBezTo>
                    <a:pt x="167812" y="236306"/>
                    <a:pt x="162244" y="247561"/>
                    <a:pt x="154113" y="256854"/>
                  </a:cubicBezTo>
                  <a:cubicBezTo>
                    <a:pt x="138166" y="275079"/>
                    <a:pt x="116175" y="288076"/>
                    <a:pt x="102742" y="308225"/>
                  </a:cubicBezTo>
                  <a:cubicBezTo>
                    <a:pt x="52689" y="383301"/>
                    <a:pt x="113772" y="288918"/>
                    <a:pt x="61645" y="380144"/>
                  </a:cubicBezTo>
                  <a:cubicBezTo>
                    <a:pt x="55519" y="390865"/>
                    <a:pt x="46112" y="399683"/>
                    <a:pt x="41097" y="410967"/>
                  </a:cubicBezTo>
                  <a:cubicBezTo>
                    <a:pt x="25987" y="444965"/>
                    <a:pt x="15961" y="487019"/>
                    <a:pt x="10274" y="523982"/>
                  </a:cubicBezTo>
                  <a:cubicBezTo>
                    <a:pt x="6075" y="551272"/>
                    <a:pt x="3425" y="578778"/>
                    <a:pt x="0" y="606176"/>
                  </a:cubicBezTo>
                  <a:cubicBezTo>
                    <a:pt x="3425" y="726041"/>
                    <a:pt x="4570" y="845993"/>
                    <a:pt x="10274" y="965771"/>
                  </a:cubicBezTo>
                  <a:cubicBezTo>
                    <a:pt x="10869" y="978267"/>
                    <a:pt x="21485" y="1056997"/>
                    <a:pt x="30823" y="1078787"/>
                  </a:cubicBezTo>
                  <a:cubicBezTo>
                    <a:pt x="35687" y="1090136"/>
                    <a:pt x="41729" y="1101895"/>
                    <a:pt x="51371" y="1109609"/>
                  </a:cubicBezTo>
                  <a:cubicBezTo>
                    <a:pt x="59828" y="1116374"/>
                    <a:pt x="71780" y="1116908"/>
                    <a:pt x="82193" y="1119883"/>
                  </a:cubicBezTo>
                  <a:cubicBezTo>
                    <a:pt x="172507" y="1145688"/>
                    <a:pt x="80204" y="1115797"/>
                    <a:pt x="154113" y="1140432"/>
                  </a:cubicBezTo>
                  <a:cubicBezTo>
                    <a:pt x="499631" y="1123156"/>
                    <a:pt x="292691" y="1179573"/>
                    <a:pt x="380144" y="1109609"/>
                  </a:cubicBezTo>
                  <a:cubicBezTo>
                    <a:pt x="389786" y="1101895"/>
                    <a:pt x="400692" y="1095910"/>
                    <a:pt x="410966" y="1089061"/>
                  </a:cubicBezTo>
                  <a:cubicBezTo>
                    <a:pt x="414391" y="1075362"/>
                    <a:pt x="421241" y="1062085"/>
                    <a:pt x="421241" y="1047964"/>
                  </a:cubicBezTo>
                  <a:cubicBezTo>
                    <a:pt x="421241" y="996479"/>
                    <a:pt x="416652" y="945022"/>
                    <a:pt x="410966" y="893852"/>
                  </a:cubicBezTo>
                  <a:cubicBezTo>
                    <a:pt x="409770" y="883088"/>
                    <a:pt x="403667" y="873442"/>
                    <a:pt x="400692" y="863029"/>
                  </a:cubicBezTo>
                  <a:cubicBezTo>
                    <a:pt x="396813" y="849452"/>
                    <a:pt x="392944" y="835826"/>
                    <a:pt x="390418" y="821933"/>
                  </a:cubicBezTo>
                  <a:cubicBezTo>
                    <a:pt x="386086" y="798107"/>
                    <a:pt x="383569" y="773987"/>
                    <a:pt x="380144" y="750014"/>
                  </a:cubicBezTo>
                  <a:cubicBezTo>
                    <a:pt x="383569" y="715767"/>
                    <a:pt x="373076" y="677002"/>
                    <a:pt x="390418" y="647272"/>
                  </a:cubicBezTo>
                  <a:cubicBezTo>
                    <a:pt x="393880" y="641338"/>
                    <a:pt x="477714" y="619539"/>
                    <a:pt x="493160" y="616450"/>
                  </a:cubicBezTo>
                  <a:cubicBezTo>
                    <a:pt x="513587" y="612365"/>
                    <a:pt x="534257" y="609601"/>
                    <a:pt x="554805" y="606176"/>
                  </a:cubicBezTo>
                  <a:lnTo>
                    <a:pt x="616450" y="585627"/>
                  </a:lnTo>
                  <a:lnTo>
                    <a:pt x="647272" y="575353"/>
                  </a:lnTo>
                  <a:lnTo>
                    <a:pt x="698643" y="523982"/>
                  </a:lnTo>
                  <a:lnTo>
                    <a:pt x="729465" y="493160"/>
                  </a:lnTo>
                  <a:lnTo>
                    <a:pt x="750014" y="431515"/>
                  </a:lnTo>
                  <a:cubicBezTo>
                    <a:pt x="753439" y="421241"/>
                    <a:pt x="757661" y="411199"/>
                    <a:pt x="760288" y="400692"/>
                  </a:cubicBezTo>
                  <a:cubicBezTo>
                    <a:pt x="763713" y="386993"/>
                    <a:pt x="767499" y="373380"/>
                    <a:pt x="770562" y="359596"/>
                  </a:cubicBezTo>
                  <a:cubicBezTo>
                    <a:pt x="780135" y="316519"/>
                    <a:pt x="783675" y="291188"/>
                    <a:pt x="791110" y="246580"/>
                  </a:cubicBezTo>
                  <a:cubicBezTo>
                    <a:pt x="787685" y="198634"/>
                    <a:pt x="792494" y="149375"/>
                    <a:pt x="780836" y="102742"/>
                  </a:cubicBezTo>
                  <a:cubicBezTo>
                    <a:pt x="777841" y="90763"/>
                    <a:pt x="759656" y="89908"/>
                    <a:pt x="750014" y="82194"/>
                  </a:cubicBezTo>
                  <a:cubicBezTo>
                    <a:pt x="742450" y="76143"/>
                    <a:pt x="737215" y="67457"/>
                    <a:pt x="729465" y="61645"/>
                  </a:cubicBezTo>
                  <a:cubicBezTo>
                    <a:pt x="704255" y="42737"/>
                    <a:pt x="671319" y="15995"/>
                    <a:pt x="636998" y="10274"/>
                  </a:cubicBezTo>
                  <a:cubicBezTo>
                    <a:pt x="626863" y="8585"/>
                    <a:pt x="616449" y="10274"/>
                    <a:pt x="606175" y="102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39101" y="4921321"/>
              <a:ext cx="504785" cy="1222625"/>
            </a:xfrm>
            <a:custGeom>
              <a:avLst/>
              <a:gdLst>
                <a:gd name="connsiteX0" fmla="*/ 339047 w 504785"/>
                <a:gd name="connsiteY0" fmla="*/ 41097 h 1222625"/>
                <a:gd name="connsiteX1" fmla="*/ 256854 w 504785"/>
                <a:gd name="connsiteY1" fmla="*/ 10275 h 1222625"/>
                <a:gd name="connsiteX2" fmla="*/ 205483 w 504785"/>
                <a:gd name="connsiteY2" fmla="*/ 0 h 1222625"/>
                <a:gd name="connsiteX3" fmla="*/ 61645 w 504785"/>
                <a:gd name="connsiteY3" fmla="*/ 10275 h 1222625"/>
                <a:gd name="connsiteX4" fmla="*/ 30823 w 504785"/>
                <a:gd name="connsiteY4" fmla="*/ 20549 h 1222625"/>
                <a:gd name="connsiteX5" fmla="*/ 10274 w 504785"/>
                <a:gd name="connsiteY5" fmla="*/ 82194 h 1222625"/>
                <a:gd name="connsiteX6" fmla="*/ 0 w 504785"/>
                <a:gd name="connsiteY6" fmla="*/ 113016 h 1222625"/>
                <a:gd name="connsiteX7" fmla="*/ 10274 w 504785"/>
                <a:gd name="connsiteY7" fmla="*/ 441789 h 1222625"/>
                <a:gd name="connsiteX8" fmla="*/ 20548 w 504785"/>
                <a:gd name="connsiteY8" fmla="*/ 523982 h 1222625"/>
                <a:gd name="connsiteX9" fmla="*/ 30823 w 504785"/>
                <a:gd name="connsiteY9" fmla="*/ 626724 h 1222625"/>
                <a:gd name="connsiteX10" fmla="*/ 61645 w 504785"/>
                <a:gd name="connsiteY10" fmla="*/ 791110 h 1222625"/>
                <a:gd name="connsiteX11" fmla="*/ 92468 w 504785"/>
                <a:gd name="connsiteY11" fmla="*/ 893852 h 1222625"/>
                <a:gd name="connsiteX12" fmla="*/ 113016 w 504785"/>
                <a:gd name="connsiteY12" fmla="*/ 986319 h 1222625"/>
                <a:gd name="connsiteX13" fmla="*/ 123290 w 504785"/>
                <a:gd name="connsiteY13" fmla="*/ 1017142 h 1222625"/>
                <a:gd name="connsiteX14" fmla="*/ 143838 w 504785"/>
                <a:gd name="connsiteY14" fmla="*/ 1099335 h 1222625"/>
                <a:gd name="connsiteX15" fmla="*/ 164387 w 504785"/>
                <a:gd name="connsiteY15" fmla="*/ 1119883 h 1222625"/>
                <a:gd name="connsiteX16" fmla="*/ 184935 w 504785"/>
                <a:gd name="connsiteY16" fmla="*/ 1150706 h 1222625"/>
                <a:gd name="connsiteX17" fmla="*/ 215757 w 504785"/>
                <a:gd name="connsiteY17" fmla="*/ 1171254 h 1222625"/>
                <a:gd name="connsiteX18" fmla="*/ 236306 w 504785"/>
                <a:gd name="connsiteY18" fmla="*/ 1191803 h 1222625"/>
                <a:gd name="connsiteX19" fmla="*/ 297951 w 504785"/>
                <a:gd name="connsiteY19" fmla="*/ 1222625 h 1222625"/>
                <a:gd name="connsiteX20" fmla="*/ 441789 w 504785"/>
                <a:gd name="connsiteY20" fmla="*/ 1212351 h 1222625"/>
                <a:gd name="connsiteX21" fmla="*/ 462337 w 504785"/>
                <a:gd name="connsiteY21" fmla="*/ 1181528 h 1222625"/>
                <a:gd name="connsiteX22" fmla="*/ 493160 w 504785"/>
                <a:gd name="connsiteY22" fmla="*/ 1068513 h 1222625"/>
                <a:gd name="connsiteX23" fmla="*/ 493160 w 504785"/>
                <a:gd name="connsiteY23" fmla="*/ 246580 h 1222625"/>
                <a:gd name="connsiteX24" fmla="*/ 472611 w 504785"/>
                <a:gd name="connsiteY24" fmla="*/ 143839 h 1222625"/>
                <a:gd name="connsiteX25" fmla="*/ 452063 w 504785"/>
                <a:gd name="connsiteY25" fmla="*/ 123290 h 1222625"/>
                <a:gd name="connsiteX26" fmla="*/ 431515 w 504785"/>
                <a:gd name="connsiteY26" fmla="*/ 92468 h 1222625"/>
                <a:gd name="connsiteX27" fmla="*/ 339047 w 504785"/>
                <a:gd name="connsiteY27" fmla="*/ 61645 h 1222625"/>
                <a:gd name="connsiteX28" fmla="*/ 339047 w 504785"/>
                <a:gd name="connsiteY28" fmla="*/ 41097 h 122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785" h="1222625">
                  <a:moveTo>
                    <a:pt x="339047" y="41097"/>
                  </a:moveTo>
                  <a:cubicBezTo>
                    <a:pt x="325348" y="32535"/>
                    <a:pt x="278333" y="15645"/>
                    <a:pt x="256854" y="10275"/>
                  </a:cubicBezTo>
                  <a:cubicBezTo>
                    <a:pt x="239913" y="6040"/>
                    <a:pt x="222607" y="3425"/>
                    <a:pt x="205483" y="0"/>
                  </a:cubicBezTo>
                  <a:cubicBezTo>
                    <a:pt x="157537" y="3425"/>
                    <a:pt x="109384" y="4658"/>
                    <a:pt x="61645" y="10275"/>
                  </a:cubicBezTo>
                  <a:cubicBezTo>
                    <a:pt x="50889" y="11540"/>
                    <a:pt x="37118" y="11736"/>
                    <a:pt x="30823" y="20549"/>
                  </a:cubicBezTo>
                  <a:cubicBezTo>
                    <a:pt x="18233" y="38174"/>
                    <a:pt x="17124" y="61646"/>
                    <a:pt x="10274" y="82194"/>
                  </a:cubicBezTo>
                  <a:lnTo>
                    <a:pt x="0" y="113016"/>
                  </a:lnTo>
                  <a:cubicBezTo>
                    <a:pt x="3425" y="222607"/>
                    <a:pt x="4799" y="332281"/>
                    <a:pt x="10274" y="441789"/>
                  </a:cubicBezTo>
                  <a:cubicBezTo>
                    <a:pt x="11653" y="469365"/>
                    <a:pt x="17499" y="496540"/>
                    <a:pt x="20548" y="523982"/>
                  </a:cubicBezTo>
                  <a:cubicBezTo>
                    <a:pt x="24349" y="558190"/>
                    <a:pt x="26173" y="592621"/>
                    <a:pt x="30823" y="626724"/>
                  </a:cubicBezTo>
                  <a:cubicBezTo>
                    <a:pt x="36049" y="665044"/>
                    <a:pt x="47246" y="743112"/>
                    <a:pt x="61645" y="791110"/>
                  </a:cubicBezTo>
                  <a:cubicBezTo>
                    <a:pt x="83592" y="864269"/>
                    <a:pt x="78938" y="832969"/>
                    <a:pt x="92468" y="893852"/>
                  </a:cubicBezTo>
                  <a:cubicBezTo>
                    <a:pt x="103064" y="941533"/>
                    <a:pt x="100485" y="942461"/>
                    <a:pt x="113016" y="986319"/>
                  </a:cubicBezTo>
                  <a:cubicBezTo>
                    <a:pt x="115991" y="996732"/>
                    <a:pt x="120663" y="1006635"/>
                    <a:pt x="123290" y="1017142"/>
                  </a:cubicBezTo>
                  <a:cubicBezTo>
                    <a:pt x="126446" y="1029768"/>
                    <a:pt x="133773" y="1082561"/>
                    <a:pt x="143838" y="1099335"/>
                  </a:cubicBezTo>
                  <a:cubicBezTo>
                    <a:pt x="148822" y="1107641"/>
                    <a:pt x="158336" y="1112319"/>
                    <a:pt x="164387" y="1119883"/>
                  </a:cubicBezTo>
                  <a:cubicBezTo>
                    <a:pt x="172101" y="1129525"/>
                    <a:pt x="176204" y="1141974"/>
                    <a:pt x="184935" y="1150706"/>
                  </a:cubicBezTo>
                  <a:cubicBezTo>
                    <a:pt x="193666" y="1159437"/>
                    <a:pt x="206115" y="1163540"/>
                    <a:pt x="215757" y="1171254"/>
                  </a:cubicBezTo>
                  <a:cubicBezTo>
                    <a:pt x="223321" y="1177305"/>
                    <a:pt x="228742" y="1185752"/>
                    <a:pt x="236306" y="1191803"/>
                  </a:cubicBezTo>
                  <a:cubicBezTo>
                    <a:pt x="264758" y="1214565"/>
                    <a:pt x="265396" y="1211774"/>
                    <a:pt x="297951" y="1222625"/>
                  </a:cubicBezTo>
                  <a:cubicBezTo>
                    <a:pt x="345897" y="1219200"/>
                    <a:pt x="395156" y="1224009"/>
                    <a:pt x="441789" y="1212351"/>
                  </a:cubicBezTo>
                  <a:cubicBezTo>
                    <a:pt x="453768" y="1209356"/>
                    <a:pt x="457322" y="1192812"/>
                    <a:pt x="462337" y="1181528"/>
                  </a:cubicBezTo>
                  <a:cubicBezTo>
                    <a:pt x="481299" y="1138864"/>
                    <a:pt x="484370" y="1112464"/>
                    <a:pt x="493160" y="1068513"/>
                  </a:cubicBezTo>
                  <a:cubicBezTo>
                    <a:pt x="507237" y="674362"/>
                    <a:pt x="510021" y="743989"/>
                    <a:pt x="493160" y="246580"/>
                  </a:cubicBezTo>
                  <a:cubicBezTo>
                    <a:pt x="492818" y="236503"/>
                    <a:pt x="485418" y="165183"/>
                    <a:pt x="472611" y="143839"/>
                  </a:cubicBezTo>
                  <a:cubicBezTo>
                    <a:pt x="467627" y="135533"/>
                    <a:pt x="458114" y="130854"/>
                    <a:pt x="452063" y="123290"/>
                  </a:cubicBezTo>
                  <a:cubicBezTo>
                    <a:pt x="444349" y="113648"/>
                    <a:pt x="441986" y="99012"/>
                    <a:pt x="431515" y="92468"/>
                  </a:cubicBezTo>
                  <a:cubicBezTo>
                    <a:pt x="431509" y="92464"/>
                    <a:pt x="354461" y="66783"/>
                    <a:pt x="339047" y="61645"/>
                  </a:cubicBezTo>
                  <a:cubicBezTo>
                    <a:pt x="303631" y="49840"/>
                    <a:pt x="352746" y="49659"/>
                    <a:pt x="339047" y="410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428162" y="4191856"/>
              <a:ext cx="717070" cy="1808252"/>
            </a:xfrm>
            <a:custGeom>
              <a:avLst/>
              <a:gdLst>
                <a:gd name="connsiteX0" fmla="*/ 359595 w 717070"/>
                <a:gd name="connsiteY0" fmla="*/ 0 h 1808252"/>
                <a:gd name="connsiteX1" fmla="*/ 328773 w 717070"/>
                <a:gd name="connsiteY1" fmla="*/ 51371 h 1808252"/>
                <a:gd name="connsiteX2" fmla="*/ 246580 w 717070"/>
                <a:gd name="connsiteY2" fmla="*/ 123290 h 1808252"/>
                <a:gd name="connsiteX3" fmla="*/ 184935 w 717070"/>
                <a:gd name="connsiteY3" fmla="*/ 195209 h 1808252"/>
                <a:gd name="connsiteX4" fmla="*/ 143838 w 717070"/>
                <a:gd name="connsiteY4" fmla="*/ 236306 h 1808252"/>
                <a:gd name="connsiteX5" fmla="*/ 123290 w 717070"/>
                <a:gd name="connsiteY5" fmla="*/ 267128 h 1808252"/>
                <a:gd name="connsiteX6" fmla="*/ 82193 w 717070"/>
                <a:gd name="connsiteY6" fmla="*/ 318499 h 1808252"/>
                <a:gd name="connsiteX7" fmla="*/ 61645 w 717070"/>
                <a:gd name="connsiteY7" fmla="*/ 380144 h 1808252"/>
                <a:gd name="connsiteX8" fmla="*/ 51371 w 717070"/>
                <a:gd name="connsiteY8" fmla="*/ 410966 h 1808252"/>
                <a:gd name="connsiteX9" fmla="*/ 30822 w 717070"/>
                <a:gd name="connsiteY9" fmla="*/ 554805 h 1808252"/>
                <a:gd name="connsiteX10" fmla="*/ 0 w 717070"/>
                <a:gd name="connsiteY10" fmla="*/ 1037690 h 1808252"/>
                <a:gd name="connsiteX11" fmla="*/ 10274 w 717070"/>
                <a:gd name="connsiteY11" fmla="*/ 1356189 h 1808252"/>
                <a:gd name="connsiteX12" fmla="*/ 30822 w 717070"/>
                <a:gd name="connsiteY12" fmla="*/ 1448656 h 1808252"/>
                <a:gd name="connsiteX13" fmla="*/ 51371 w 717070"/>
                <a:gd name="connsiteY13" fmla="*/ 1469205 h 1808252"/>
                <a:gd name="connsiteX14" fmla="*/ 92467 w 717070"/>
                <a:gd name="connsiteY14" fmla="*/ 1530850 h 1808252"/>
                <a:gd name="connsiteX15" fmla="*/ 123290 w 717070"/>
                <a:gd name="connsiteY15" fmla="*/ 1551398 h 1808252"/>
                <a:gd name="connsiteX16" fmla="*/ 174660 w 717070"/>
                <a:gd name="connsiteY16" fmla="*/ 1602769 h 1808252"/>
                <a:gd name="connsiteX17" fmla="*/ 195209 w 717070"/>
                <a:gd name="connsiteY17" fmla="*/ 1623317 h 1808252"/>
                <a:gd name="connsiteX18" fmla="*/ 226031 w 717070"/>
                <a:gd name="connsiteY18" fmla="*/ 1654140 h 1808252"/>
                <a:gd name="connsiteX19" fmla="*/ 287676 w 717070"/>
                <a:gd name="connsiteY19" fmla="*/ 1695236 h 1808252"/>
                <a:gd name="connsiteX20" fmla="*/ 318499 w 717070"/>
                <a:gd name="connsiteY20" fmla="*/ 1715784 h 1808252"/>
                <a:gd name="connsiteX21" fmla="*/ 380144 w 717070"/>
                <a:gd name="connsiteY21" fmla="*/ 1746607 h 1808252"/>
                <a:gd name="connsiteX22" fmla="*/ 462337 w 717070"/>
                <a:gd name="connsiteY22" fmla="*/ 1797978 h 1808252"/>
                <a:gd name="connsiteX23" fmla="*/ 493159 w 717070"/>
                <a:gd name="connsiteY23" fmla="*/ 1808252 h 1808252"/>
                <a:gd name="connsiteX24" fmla="*/ 626723 w 717070"/>
                <a:gd name="connsiteY24" fmla="*/ 1797978 h 1808252"/>
                <a:gd name="connsiteX25" fmla="*/ 657546 w 717070"/>
                <a:gd name="connsiteY25" fmla="*/ 1787704 h 1808252"/>
                <a:gd name="connsiteX26" fmla="*/ 678094 w 717070"/>
                <a:gd name="connsiteY26" fmla="*/ 1767155 h 1808252"/>
                <a:gd name="connsiteX27" fmla="*/ 698642 w 717070"/>
                <a:gd name="connsiteY27" fmla="*/ 1736333 h 1808252"/>
                <a:gd name="connsiteX28" fmla="*/ 698642 w 717070"/>
                <a:gd name="connsiteY28" fmla="*/ 1417834 h 1808252"/>
                <a:gd name="connsiteX29" fmla="*/ 688368 w 717070"/>
                <a:gd name="connsiteY29" fmla="*/ 1345915 h 1808252"/>
                <a:gd name="connsiteX30" fmla="*/ 647272 w 717070"/>
                <a:gd name="connsiteY30" fmla="*/ 1160980 h 1808252"/>
                <a:gd name="connsiteX31" fmla="*/ 636998 w 717070"/>
                <a:gd name="connsiteY31" fmla="*/ 1068513 h 1808252"/>
                <a:gd name="connsiteX32" fmla="*/ 616449 w 717070"/>
                <a:gd name="connsiteY32" fmla="*/ 852755 h 1808252"/>
                <a:gd name="connsiteX33" fmla="*/ 462337 w 717070"/>
                <a:gd name="connsiteY33" fmla="*/ 41097 h 1808252"/>
                <a:gd name="connsiteX34" fmla="*/ 328773 w 717070"/>
                <a:gd name="connsiteY34" fmla="*/ 41097 h 180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17070" h="1808252">
                  <a:moveTo>
                    <a:pt x="359595" y="0"/>
                  </a:moveTo>
                  <a:cubicBezTo>
                    <a:pt x="349321" y="17124"/>
                    <a:pt x="341248" y="35778"/>
                    <a:pt x="328773" y="51371"/>
                  </a:cubicBezTo>
                  <a:cubicBezTo>
                    <a:pt x="258451" y="139274"/>
                    <a:pt x="302762" y="75134"/>
                    <a:pt x="246580" y="123290"/>
                  </a:cubicBezTo>
                  <a:cubicBezTo>
                    <a:pt x="166871" y="191612"/>
                    <a:pt x="235274" y="136480"/>
                    <a:pt x="184935" y="195209"/>
                  </a:cubicBezTo>
                  <a:cubicBezTo>
                    <a:pt x="172327" y="209918"/>
                    <a:pt x="154584" y="220186"/>
                    <a:pt x="143838" y="236306"/>
                  </a:cubicBezTo>
                  <a:cubicBezTo>
                    <a:pt x="136989" y="246580"/>
                    <a:pt x="131004" y="257486"/>
                    <a:pt x="123290" y="267128"/>
                  </a:cubicBezTo>
                  <a:cubicBezTo>
                    <a:pt x="64731" y="340326"/>
                    <a:pt x="145436" y="223635"/>
                    <a:pt x="82193" y="318499"/>
                  </a:cubicBezTo>
                  <a:lnTo>
                    <a:pt x="61645" y="380144"/>
                  </a:lnTo>
                  <a:cubicBezTo>
                    <a:pt x="58220" y="390418"/>
                    <a:pt x="53495" y="400347"/>
                    <a:pt x="51371" y="410966"/>
                  </a:cubicBezTo>
                  <a:cubicBezTo>
                    <a:pt x="37304" y="481297"/>
                    <a:pt x="38957" y="465315"/>
                    <a:pt x="30822" y="554805"/>
                  </a:cubicBezTo>
                  <a:cubicBezTo>
                    <a:pt x="5984" y="828023"/>
                    <a:pt x="11698" y="768627"/>
                    <a:pt x="0" y="1037690"/>
                  </a:cubicBezTo>
                  <a:cubicBezTo>
                    <a:pt x="3425" y="1143856"/>
                    <a:pt x="4541" y="1250122"/>
                    <a:pt x="10274" y="1356189"/>
                  </a:cubicBezTo>
                  <a:cubicBezTo>
                    <a:pt x="10808" y="1366070"/>
                    <a:pt x="19949" y="1430535"/>
                    <a:pt x="30822" y="1448656"/>
                  </a:cubicBezTo>
                  <a:cubicBezTo>
                    <a:pt x="35806" y="1456962"/>
                    <a:pt x="45559" y="1461455"/>
                    <a:pt x="51371" y="1469205"/>
                  </a:cubicBezTo>
                  <a:cubicBezTo>
                    <a:pt x="66188" y="1488962"/>
                    <a:pt x="71919" y="1517151"/>
                    <a:pt x="92467" y="1530850"/>
                  </a:cubicBezTo>
                  <a:cubicBezTo>
                    <a:pt x="102741" y="1537699"/>
                    <a:pt x="113997" y="1543267"/>
                    <a:pt x="123290" y="1551398"/>
                  </a:cubicBezTo>
                  <a:cubicBezTo>
                    <a:pt x="141515" y="1567345"/>
                    <a:pt x="157536" y="1585645"/>
                    <a:pt x="174660" y="1602769"/>
                  </a:cubicBezTo>
                  <a:lnTo>
                    <a:pt x="195209" y="1623317"/>
                  </a:lnTo>
                  <a:cubicBezTo>
                    <a:pt x="205483" y="1633591"/>
                    <a:pt x="213941" y="1646080"/>
                    <a:pt x="226031" y="1654140"/>
                  </a:cubicBezTo>
                  <a:lnTo>
                    <a:pt x="287676" y="1695236"/>
                  </a:lnTo>
                  <a:cubicBezTo>
                    <a:pt x="297950" y="1702085"/>
                    <a:pt x="306785" y="1711879"/>
                    <a:pt x="318499" y="1715784"/>
                  </a:cubicBezTo>
                  <a:cubicBezTo>
                    <a:pt x="361035" y="1729964"/>
                    <a:pt x="340310" y="1720052"/>
                    <a:pt x="380144" y="1746607"/>
                  </a:cubicBezTo>
                  <a:cubicBezTo>
                    <a:pt x="412707" y="1795451"/>
                    <a:pt x="388978" y="1773525"/>
                    <a:pt x="462337" y="1797978"/>
                  </a:cubicBezTo>
                  <a:lnTo>
                    <a:pt x="493159" y="1808252"/>
                  </a:lnTo>
                  <a:cubicBezTo>
                    <a:pt x="537680" y="1804827"/>
                    <a:pt x="582415" y="1803516"/>
                    <a:pt x="626723" y="1797978"/>
                  </a:cubicBezTo>
                  <a:cubicBezTo>
                    <a:pt x="637469" y="1796635"/>
                    <a:pt x="648259" y="1793276"/>
                    <a:pt x="657546" y="1787704"/>
                  </a:cubicBezTo>
                  <a:cubicBezTo>
                    <a:pt x="665852" y="1782720"/>
                    <a:pt x="672043" y="1774719"/>
                    <a:pt x="678094" y="1767155"/>
                  </a:cubicBezTo>
                  <a:cubicBezTo>
                    <a:pt x="685808" y="1757513"/>
                    <a:pt x="691793" y="1746607"/>
                    <a:pt x="698642" y="1736333"/>
                  </a:cubicBezTo>
                  <a:cubicBezTo>
                    <a:pt x="730576" y="1608606"/>
                    <a:pt x="714581" y="1688784"/>
                    <a:pt x="698642" y="1417834"/>
                  </a:cubicBezTo>
                  <a:cubicBezTo>
                    <a:pt x="697220" y="1393659"/>
                    <a:pt x="693117" y="1369661"/>
                    <a:pt x="688368" y="1345915"/>
                  </a:cubicBezTo>
                  <a:cubicBezTo>
                    <a:pt x="673188" y="1270014"/>
                    <a:pt x="656244" y="1241730"/>
                    <a:pt x="647272" y="1160980"/>
                  </a:cubicBezTo>
                  <a:cubicBezTo>
                    <a:pt x="643847" y="1130158"/>
                    <a:pt x="640084" y="1099371"/>
                    <a:pt x="636998" y="1068513"/>
                  </a:cubicBezTo>
                  <a:cubicBezTo>
                    <a:pt x="629809" y="996627"/>
                    <a:pt x="616449" y="852755"/>
                    <a:pt x="616449" y="852755"/>
                  </a:cubicBezTo>
                  <a:cubicBezTo>
                    <a:pt x="597119" y="98887"/>
                    <a:pt x="861935" y="56466"/>
                    <a:pt x="462337" y="41097"/>
                  </a:cubicBezTo>
                  <a:cubicBezTo>
                    <a:pt x="417849" y="39386"/>
                    <a:pt x="373294" y="41097"/>
                    <a:pt x="328773" y="410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362602" y="2753474"/>
              <a:ext cx="1411474" cy="1181528"/>
            </a:xfrm>
            <a:custGeom>
              <a:avLst/>
              <a:gdLst>
                <a:gd name="connsiteX0" fmla="*/ 353236 w 1411474"/>
                <a:gd name="connsiteY0" fmla="*/ 41097 h 1181528"/>
                <a:gd name="connsiteX1" fmla="*/ 209398 w 1411474"/>
                <a:gd name="connsiteY1" fmla="*/ 10274 h 1181528"/>
                <a:gd name="connsiteX2" fmla="*/ 178576 w 1411474"/>
                <a:gd name="connsiteY2" fmla="*/ 0 h 1181528"/>
                <a:gd name="connsiteX3" fmla="*/ 55286 w 1411474"/>
                <a:gd name="connsiteY3" fmla="*/ 61645 h 1181528"/>
                <a:gd name="connsiteX4" fmla="*/ 34737 w 1411474"/>
                <a:gd name="connsiteY4" fmla="*/ 82193 h 1181528"/>
                <a:gd name="connsiteX5" fmla="*/ 14189 w 1411474"/>
                <a:gd name="connsiteY5" fmla="*/ 102742 h 1181528"/>
                <a:gd name="connsiteX6" fmla="*/ 14189 w 1411474"/>
                <a:gd name="connsiteY6" fmla="*/ 400692 h 1181528"/>
                <a:gd name="connsiteX7" fmla="*/ 45011 w 1411474"/>
                <a:gd name="connsiteY7" fmla="*/ 534256 h 1181528"/>
                <a:gd name="connsiteX8" fmla="*/ 86108 w 1411474"/>
                <a:gd name="connsiteY8" fmla="*/ 585627 h 1181528"/>
                <a:gd name="connsiteX9" fmla="*/ 106656 w 1411474"/>
                <a:gd name="connsiteY9" fmla="*/ 904126 h 1181528"/>
                <a:gd name="connsiteX10" fmla="*/ 137479 w 1411474"/>
                <a:gd name="connsiteY10" fmla="*/ 1037690 h 1181528"/>
                <a:gd name="connsiteX11" fmla="*/ 219672 w 1411474"/>
                <a:gd name="connsiteY11" fmla="*/ 1109609 h 1181528"/>
                <a:gd name="connsiteX12" fmla="*/ 250495 w 1411474"/>
                <a:gd name="connsiteY12" fmla="*/ 1130157 h 1181528"/>
                <a:gd name="connsiteX13" fmla="*/ 281317 w 1411474"/>
                <a:gd name="connsiteY13" fmla="*/ 1150706 h 1181528"/>
                <a:gd name="connsiteX14" fmla="*/ 342962 w 1411474"/>
                <a:gd name="connsiteY14" fmla="*/ 1171254 h 1181528"/>
                <a:gd name="connsiteX15" fmla="*/ 373785 w 1411474"/>
                <a:gd name="connsiteY15" fmla="*/ 1181528 h 1181528"/>
                <a:gd name="connsiteX16" fmla="*/ 589542 w 1411474"/>
                <a:gd name="connsiteY16" fmla="*/ 1171254 h 1181528"/>
                <a:gd name="connsiteX17" fmla="*/ 620364 w 1411474"/>
                <a:gd name="connsiteY17" fmla="*/ 1150706 h 1181528"/>
                <a:gd name="connsiteX18" fmla="*/ 661461 w 1411474"/>
                <a:gd name="connsiteY18" fmla="*/ 1099335 h 1181528"/>
                <a:gd name="connsiteX19" fmla="*/ 723106 w 1411474"/>
                <a:gd name="connsiteY19" fmla="*/ 1037690 h 1181528"/>
                <a:gd name="connsiteX20" fmla="*/ 743654 w 1411474"/>
                <a:gd name="connsiteY20" fmla="*/ 996593 h 1181528"/>
                <a:gd name="connsiteX21" fmla="*/ 815573 w 1411474"/>
                <a:gd name="connsiteY21" fmla="*/ 945223 h 1181528"/>
                <a:gd name="connsiteX22" fmla="*/ 866944 w 1411474"/>
                <a:gd name="connsiteY22" fmla="*/ 904126 h 1181528"/>
                <a:gd name="connsiteX23" fmla="*/ 928589 w 1411474"/>
                <a:gd name="connsiteY23" fmla="*/ 883578 h 1181528"/>
                <a:gd name="connsiteX24" fmla="*/ 1000508 w 1411474"/>
                <a:gd name="connsiteY24" fmla="*/ 863029 h 1181528"/>
                <a:gd name="connsiteX25" fmla="*/ 1164895 w 1411474"/>
                <a:gd name="connsiteY25" fmla="*/ 852755 h 1181528"/>
                <a:gd name="connsiteX26" fmla="*/ 1267636 w 1411474"/>
                <a:gd name="connsiteY26" fmla="*/ 842481 h 1181528"/>
                <a:gd name="connsiteX27" fmla="*/ 1339555 w 1411474"/>
                <a:gd name="connsiteY27" fmla="*/ 821933 h 1181528"/>
                <a:gd name="connsiteX28" fmla="*/ 1360104 w 1411474"/>
                <a:gd name="connsiteY28" fmla="*/ 801384 h 1181528"/>
                <a:gd name="connsiteX29" fmla="*/ 1370378 w 1411474"/>
                <a:gd name="connsiteY29" fmla="*/ 770562 h 1181528"/>
                <a:gd name="connsiteX30" fmla="*/ 1390926 w 1411474"/>
                <a:gd name="connsiteY30" fmla="*/ 739739 h 1181528"/>
                <a:gd name="connsiteX31" fmla="*/ 1411474 w 1411474"/>
                <a:gd name="connsiteY31" fmla="*/ 606175 h 1181528"/>
                <a:gd name="connsiteX32" fmla="*/ 1401200 w 1411474"/>
                <a:gd name="connsiteY32" fmla="*/ 328773 h 1181528"/>
                <a:gd name="connsiteX33" fmla="*/ 1390926 w 1411474"/>
                <a:gd name="connsiteY33" fmla="*/ 297951 h 1181528"/>
                <a:gd name="connsiteX34" fmla="*/ 1360104 w 1411474"/>
                <a:gd name="connsiteY34" fmla="*/ 277402 h 1181528"/>
                <a:gd name="connsiteX35" fmla="*/ 1288185 w 1411474"/>
                <a:gd name="connsiteY35" fmla="*/ 246580 h 1181528"/>
                <a:gd name="connsiteX36" fmla="*/ 1247088 w 1411474"/>
                <a:gd name="connsiteY36" fmla="*/ 236306 h 1181528"/>
                <a:gd name="connsiteX37" fmla="*/ 1185443 w 1411474"/>
                <a:gd name="connsiteY37" fmla="*/ 215757 h 1181528"/>
                <a:gd name="connsiteX38" fmla="*/ 1154620 w 1411474"/>
                <a:gd name="connsiteY38" fmla="*/ 205483 h 1181528"/>
                <a:gd name="connsiteX39" fmla="*/ 918315 w 1411474"/>
                <a:gd name="connsiteY39" fmla="*/ 184935 h 1181528"/>
                <a:gd name="connsiteX40" fmla="*/ 856670 w 1411474"/>
                <a:gd name="connsiteY40" fmla="*/ 174661 h 1181528"/>
                <a:gd name="connsiteX41" fmla="*/ 712832 w 1411474"/>
                <a:gd name="connsiteY41" fmla="*/ 154113 h 1181528"/>
                <a:gd name="connsiteX42" fmla="*/ 610090 w 1411474"/>
                <a:gd name="connsiteY42" fmla="*/ 123290 h 1181528"/>
                <a:gd name="connsiteX43" fmla="*/ 568994 w 1411474"/>
                <a:gd name="connsiteY43" fmla="*/ 113016 h 1181528"/>
                <a:gd name="connsiteX44" fmla="*/ 507349 w 1411474"/>
                <a:gd name="connsiteY44" fmla="*/ 92468 h 1181528"/>
                <a:gd name="connsiteX45" fmla="*/ 414881 w 1411474"/>
                <a:gd name="connsiteY45" fmla="*/ 61645 h 1181528"/>
                <a:gd name="connsiteX46" fmla="*/ 353236 w 1411474"/>
                <a:gd name="connsiteY46" fmla="*/ 41097 h 1181528"/>
                <a:gd name="connsiteX47" fmla="*/ 353236 w 1411474"/>
                <a:gd name="connsiteY47" fmla="*/ 41097 h 118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11474" h="1181528">
                  <a:moveTo>
                    <a:pt x="353236" y="41097"/>
                  </a:moveTo>
                  <a:cubicBezTo>
                    <a:pt x="249548" y="28136"/>
                    <a:pt x="297238" y="39555"/>
                    <a:pt x="209398" y="10274"/>
                  </a:cubicBezTo>
                  <a:lnTo>
                    <a:pt x="178576" y="0"/>
                  </a:lnTo>
                  <a:cubicBezTo>
                    <a:pt x="82682" y="13699"/>
                    <a:pt x="123781" y="-6850"/>
                    <a:pt x="55286" y="61645"/>
                  </a:cubicBezTo>
                  <a:lnTo>
                    <a:pt x="34737" y="82193"/>
                  </a:lnTo>
                  <a:lnTo>
                    <a:pt x="14189" y="102742"/>
                  </a:lnTo>
                  <a:cubicBezTo>
                    <a:pt x="-7921" y="235406"/>
                    <a:pt x="-1248" y="169127"/>
                    <a:pt x="14189" y="400692"/>
                  </a:cubicBezTo>
                  <a:cubicBezTo>
                    <a:pt x="15400" y="418855"/>
                    <a:pt x="27651" y="516896"/>
                    <a:pt x="45011" y="534256"/>
                  </a:cubicBezTo>
                  <a:cubicBezTo>
                    <a:pt x="74291" y="563536"/>
                    <a:pt x="60187" y="546745"/>
                    <a:pt x="86108" y="585627"/>
                  </a:cubicBezTo>
                  <a:cubicBezTo>
                    <a:pt x="120091" y="721563"/>
                    <a:pt x="87553" y="579387"/>
                    <a:pt x="106656" y="904126"/>
                  </a:cubicBezTo>
                  <a:cubicBezTo>
                    <a:pt x="108337" y="932697"/>
                    <a:pt x="119700" y="1011021"/>
                    <a:pt x="137479" y="1037690"/>
                  </a:cubicBezTo>
                  <a:cubicBezTo>
                    <a:pt x="171725" y="1089061"/>
                    <a:pt x="147753" y="1061664"/>
                    <a:pt x="219672" y="1109609"/>
                  </a:cubicBezTo>
                  <a:lnTo>
                    <a:pt x="250495" y="1130157"/>
                  </a:lnTo>
                  <a:cubicBezTo>
                    <a:pt x="260769" y="1137006"/>
                    <a:pt x="269603" y="1146801"/>
                    <a:pt x="281317" y="1150706"/>
                  </a:cubicBezTo>
                  <a:lnTo>
                    <a:pt x="342962" y="1171254"/>
                  </a:lnTo>
                  <a:lnTo>
                    <a:pt x="373785" y="1181528"/>
                  </a:lnTo>
                  <a:cubicBezTo>
                    <a:pt x="445704" y="1178103"/>
                    <a:pt x="518097" y="1180184"/>
                    <a:pt x="589542" y="1171254"/>
                  </a:cubicBezTo>
                  <a:cubicBezTo>
                    <a:pt x="601794" y="1169722"/>
                    <a:pt x="610722" y="1158420"/>
                    <a:pt x="620364" y="1150706"/>
                  </a:cubicBezTo>
                  <a:cubicBezTo>
                    <a:pt x="655090" y="1122925"/>
                    <a:pt x="628598" y="1136306"/>
                    <a:pt x="661461" y="1099335"/>
                  </a:cubicBezTo>
                  <a:cubicBezTo>
                    <a:pt x="680767" y="1077615"/>
                    <a:pt x="723106" y="1037690"/>
                    <a:pt x="723106" y="1037690"/>
                  </a:cubicBezTo>
                  <a:cubicBezTo>
                    <a:pt x="729955" y="1023991"/>
                    <a:pt x="733687" y="1008222"/>
                    <a:pt x="743654" y="996593"/>
                  </a:cubicBezTo>
                  <a:cubicBezTo>
                    <a:pt x="759428" y="978189"/>
                    <a:pt x="795887" y="960972"/>
                    <a:pt x="815573" y="945223"/>
                  </a:cubicBezTo>
                  <a:cubicBezTo>
                    <a:pt x="842258" y="923875"/>
                    <a:pt x="831370" y="919937"/>
                    <a:pt x="866944" y="904126"/>
                  </a:cubicBezTo>
                  <a:cubicBezTo>
                    <a:pt x="886737" y="895329"/>
                    <a:pt x="908041" y="890427"/>
                    <a:pt x="928589" y="883578"/>
                  </a:cubicBezTo>
                  <a:cubicBezTo>
                    <a:pt x="947362" y="877320"/>
                    <a:pt x="982082" y="864872"/>
                    <a:pt x="1000508" y="863029"/>
                  </a:cubicBezTo>
                  <a:cubicBezTo>
                    <a:pt x="1055138" y="857566"/>
                    <a:pt x="1110154" y="856966"/>
                    <a:pt x="1164895" y="852755"/>
                  </a:cubicBezTo>
                  <a:cubicBezTo>
                    <a:pt x="1199211" y="850115"/>
                    <a:pt x="1233389" y="845906"/>
                    <a:pt x="1267636" y="842481"/>
                  </a:cubicBezTo>
                  <a:cubicBezTo>
                    <a:pt x="1275313" y="840562"/>
                    <a:pt x="1329027" y="828250"/>
                    <a:pt x="1339555" y="821933"/>
                  </a:cubicBezTo>
                  <a:cubicBezTo>
                    <a:pt x="1347861" y="816949"/>
                    <a:pt x="1353254" y="808234"/>
                    <a:pt x="1360104" y="801384"/>
                  </a:cubicBezTo>
                  <a:cubicBezTo>
                    <a:pt x="1363529" y="791110"/>
                    <a:pt x="1365535" y="780248"/>
                    <a:pt x="1370378" y="770562"/>
                  </a:cubicBezTo>
                  <a:cubicBezTo>
                    <a:pt x="1375900" y="759517"/>
                    <a:pt x="1386590" y="751301"/>
                    <a:pt x="1390926" y="739739"/>
                  </a:cubicBezTo>
                  <a:cubicBezTo>
                    <a:pt x="1399751" y="716204"/>
                    <a:pt x="1409887" y="618874"/>
                    <a:pt x="1411474" y="606175"/>
                  </a:cubicBezTo>
                  <a:cubicBezTo>
                    <a:pt x="1408049" y="513708"/>
                    <a:pt x="1407355" y="421099"/>
                    <a:pt x="1401200" y="328773"/>
                  </a:cubicBezTo>
                  <a:cubicBezTo>
                    <a:pt x="1400480" y="317967"/>
                    <a:pt x="1397691" y="306408"/>
                    <a:pt x="1390926" y="297951"/>
                  </a:cubicBezTo>
                  <a:cubicBezTo>
                    <a:pt x="1383212" y="288309"/>
                    <a:pt x="1370825" y="283528"/>
                    <a:pt x="1360104" y="277402"/>
                  </a:cubicBezTo>
                  <a:cubicBezTo>
                    <a:pt x="1332709" y="261748"/>
                    <a:pt x="1316999" y="254812"/>
                    <a:pt x="1288185" y="246580"/>
                  </a:cubicBezTo>
                  <a:cubicBezTo>
                    <a:pt x="1274608" y="242701"/>
                    <a:pt x="1260613" y="240364"/>
                    <a:pt x="1247088" y="236306"/>
                  </a:cubicBezTo>
                  <a:cubicBezTo>
                    <a:pt x="1226342" y="230082"/>
                    <a:pt x="1205991" y="222607"/>
                    <a:pt x="1185443" y="215757"/>
                  </a:cubicBezTo>
                  <a:cubicBezTo>
                    <a:pt x="1175169" y="212332"/>
                    <a:pt x="1165341" y="207015"/>
                    <a:pt x="1154620" y="205483"/>
                  </a:cubicBezTo>
                  <a:cubicBezTo>
                    <a:pt x="1028351" y="187445"/>
                    <a:pt x="1106870" y="196720"/>
                    <a:pt x="918315" y="184935"/>
                  </a:cubicBezTo>
                  <a:cubicBezTo>
                    <a:pt x="897767" y="181510"/>
                    <a:pt x="877292" y="177607"/>
                    <a:pt x="856670" y="174661"/>
                  </a:cubicBezTo>
                  <a:cubicBezTo>
                    <a:pt x="790393" y="165193"/>
                    <a:pt x="774108" y="166369"/>
                    <a:pt x="712832" y="154113"/>
                  </a:cubicBezTo>
                  <a:cubicBezTo>
                    <a:pt x="631315" y="137809"/>
                    <a:pt x="714900" y="149493"/>
                    <a:pt x="610090" y="123290"/>
                  </a:cubicBezTo>
                  <a:cubicBezTo>
                    <a:pt x="596391" y="119865"/>
                    <a:pt x="582519" y="117073"/>
                    <a:pt x="568994" y="113016"/>
                  </a:cubicBezTo>
                  <a:cubicBezTo>
                    <a:pt x="548248" y="106792"/>
                    <a:pt x="527897" y="99317"/>
                    <a:pt x="507349" y="92468"/>
                  </a:cubicBezTo>
                  <a:lnTo>
                    <a:pt x="414881" y="61645"/>
                  </a:lnTo>
                  <a:cubicBezTo>
                    <a:pt x="414879" y="61644"/>
                    <a:pt x="353237" y="41097"/>
                    <a:pt x="353236" y="41097"/>
                  </a:cubicBezTo>
                  <a:lnTo>
                    <a:pt x="353236" y="4109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 flipH="1">
              <a:off x="3709675" y="4390529"/>
              <a:ext cx="73152" cy="764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981580" y="4663249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538838" y="4246491"/>
              <a:ext cx="702098" cy="647490"/>
            </a:xfrm>
            <a:custGeom>
              <a:avLst/>
              <a:gdLst>
                <a:gd name="connsiteX0" fmla="*/ 506889 w 702098"/>
                <a:gd name="connsiteY0" fmla="*/ 636997 h 647490"/>
                <a:gd name="connsiteX1" fmla="*/ 568534 w 702098"/>
                <a:gd name="connsiteY1" fmla="*/ 626723 h 647490"/>
                <a:gd name="connsiteX2" fmla="*/ 640453 w 702098"/>
                <a:gd name="connsiteY2" fmla="*/ 606175 h 647490"/>
                <a:gd name="connsiteX3" fmla="*/ 691823 w 702098"/>
                <a:gd name="connsiteY3" fmla="*/ 544530 h 647490"/>
                <a:gd name="connsiteX4" fmla="*/ 702098 w 702098"/>
                <a:gd name="connsiteY4" fmla="*/ 513708 h 647490"/>
                <a:gd name="connsiteX5" fmla="*/ 691823 w 702098"/>
                <a:gd name="connsiteY5" fmla="*/ 369869 h 647490"/>
                <a:gd name="connsiteX6" fmla="*/ 661001 w 702098"/>
                <a:gd name="connsiteY6" fmla="*/ 267128 h 647490"/>
                <a:gd name="connsiteX7" fmla="*/ 609630 w 702098"/>
                <a:gd name="connsiteY7" fmla="*/ 174660 h 647490"/>
                <a:gd name="connsiteX8" fmla="*/ 578808 w 702098"/>
                <a:gd name="connsiteY8" fmla="*/ 154112 h 647490"/>
                <a:gd name="connsiteX9" fmla="*/ 558259 w 702098"/>
                <a:gd name="connsiteY9" fmla="*/ 133564 h 647490"/>
                <a:gd name="connsiteX10" fmla="*/ 496614 w 702098"/>
                <a:gd name="connsiteY10" fmla="*/ 113015 h 647490"/>
                <a:gd name="connsiteX11" fmla="*/ 434969 w 702098"/>
                <a:gd name="connsiteY11" fmla="*/ 71919 h 647490"/>
                <a:gd name="connsiteX12" fmla="*/ 373325 w 702098"/>
                <a:gd name="connsiteY12" fmla="*/ 51370 h 647490"/>
                <a:gd name="connsiteX13" fmla="*/ 352776 w 702098"/>
                <a:gd name="connsiteY13" fmla="*/ 30822 h 647490"/>
                <a:gd name="connsiteX14" fmla="*/ 250035 w 702098"/>
                <a:gd name="connsiteY14" fmla="*/ 0 h 647490"/>
                <a:gd name="connsiteX15" fmla="*/ 95922 w 702098"/>
                <a:gd name="connsiteY15" fmla="*/ 10274 h 647490"/>
                <a:gd name="connsiteX16" fmla="*/ 34277 w 702098"/>
                <a:gd name="connsiteY16" fmla="*/ 30822 h 647490"/>
                <a:gd name="connsiteX17" fmla="*/ 13729 w 702098"/>
                <a:gd name="connsiteY17" fmla="*/ 61645 h 647490"/>
                <a:gd name="connsiteX18" fmla="*/ 13729 w 702098"/>
                <a:gd name="connsiteY18" fmla="*/ 226031 h 647490"/>
                <a:gd name="connsiteX19" fmla="*/ 44551 w 702098"/>
                <a:gd name="connsiteY19" fmla="*/ 256854 h 647490"/>
                <a:gd name="connsiteX20" fmla="*/ 137019 w 702098"/>
                <a:gd name="connsiteY20" fmla="*/ 297950 h 647490"/>
                <a:gd name="connsiteX21" fmla="*/ 167841 w 702098"/>
                <a:gd name="connsiteY21" fmla="*/ 308224 h 647490"/>
                <a:gd name="connsiteX22" fmla="*/ 188390 w 702098"/>
                <a:gd name="connsiteY22" fmla="*/ 328773 h 647490"/>
                <a:gd name="connsiteX23" fmla="*/ 219212 w 702098"/>
                <a:gd name="connsiteY23" fmla="*/ 339047 h 647490"/>
                <a:gd name="connsiteX24" fmla="*/ 270583 w 702098"/>
                <a:gd name="connsiteY24" fmla="*/ 380144 h 647490"/>
                <a:gd name="connsiteX25" fmla="*/ 311680 w 702098"/>
                <a:gd name="connsiteY25" fmla="*/ 441788 h 647490"/>
                <a:gd name="connsiteX26" fmla="*/ 342502 w 702098"/>
                <a:gd name="connsiteY26" fmla="*/ 503433 h 647490"/>
                <a:gd name="connsiteX27" fmla="*/ 383599 w 702098"/>
                <a:gd name="connsiteY27" fmla="*/ 544530 h 647490"/>
                <a:gd name="connsiteX28" fmla="*/ 434969 w 702098"/>
                <a:gd name="connsiteY28" fmla="*/ 595901 h 647490"/>
                <a:gd name="connsiteX29" fmla="*/ 455518 w 702098"/>
                <a:gd name="connsiteY29" fmla="*/ 616449 h 647490"/>
                <a:gd name="connsiteX30" fmla="*/ 517163 w 702098"/>
                <a:gd name="connsiteY30" fmla="*/ 647272 h 647490"/>
                <a:gd name="connsiteX31" fmla="*/ 506889 w 702098"/>
                <a:gd name="connsiteY31" fmla="*/ 636997 h 64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2098" h="647490">
                  <a:moveTo>
                    <a:pt x="506889" y="636997"/>
                  </a:moveTo>
                  <a:cubicBezTo>
                    <a:pt x="515451" y="633572"/>
                    <a:pt x="548107" y="630808"/>
                    <a:pt x="568534" y="626723"/>
                  </a:cubicBezTo>
                  <a:cubicBezTo>
                    <a:pt x="600784" y="620273"/>
                    <a:pt x="611078" y="615966"/>
                    <a:pt x="640453" y="606175"/>
                  </a:cubicBezTo>
                  <a:cubicBezTo>
                    <a:pt x="663178" y="583450"/>
                    <a:pt x="677517" y="573141"/>
                    <a:pt x="691823" y="544530"/>
                  </a:cubicBezTo>
                  <a:cubicBezTo>
                    <a:pt x="696666" y="534844"/>
                    <a:pt x="698673" y="523982"/>
                    <a:pt x="702098" y="513708"/>
                  </a:cubicBezTo>
                  <a:cubicBezTo>
                    <a:pt x="698673" y="465762"/>
                    <a:pt x="697131" y="417643"/>
                    <a:pt x="691823" y="369869"/>
                  </a:cubicBezTo>
                  <a:cubicBezTo>
                    <a:pt x="689235" y="346579"/>
                    <a:pt x="666166" y="282623"/>
                    <a:pt x="661001" y="267128"/>
                  </a:cubicBezTo>
                  <a:cubicBezTo>
                    <a:pt x="650295" y="235008"/>
                    <a:pt x="639913" y="194848"/>
                    <a:pt x="609630" y="174660"/>
                  </a:cubicBezTo>
                  <a:cubicBezTo>
                    <a:pt x="599356" y="167811"/>
                    <a:pt x="588450" y="161826"/>
                    <a:pt x="578808" y="154112"/>
                  </a:cubicBezTo>
                  <a:cubicBezTo>
                    <a:pt x="571244" y="148061"/>
                    <a:pt x="566923" y="137896"/>
                    <a:pt x="558259" y="133564"/>
                  </a:cubicBezTo>
                  <a:cubicBezTo>
                    <a:pt x="538886" y="123877"/>
                    <a:pt x="514636" y="125030"/>
                    <a:pt x="496614" y="113015"/>
                  </a:cubicBezTo>
                  <a:cubicBezTo>
                    <a:pt x="476066" y="99316"/>
                    <a:pt x="458397" y="79729"/>
                    <a:pt x="434969" y="71919"/>
                  </a:cubicBezTo>
                  <a:lnTo>
                    <a:pt x="373325" y="51370"/>
                  </a:lnTo>
                  <a:cubicBezTo>
                    <a:pt x="366475" y="44521"/>
                    <a:pt x="361440" y="35154"/>
                    <a:pt x="352776" y="30822"/>
                  </a:cubicBezTo>
                  <a:cubicBezTo>
                    <a:pt x="327763" y="18316"/>
                    <a:pt x="279531" y="7374"/>
                    <a:pt x="250035" y="0"/>
                  </a:cubicBezTo>
                  <a:cubicBezTo>
                    <a:pt x="198664" y="3425"/>
                    <a:pt x="146890" y="2993"/>
                    <a:pt x="95922" y="10274"/>
                  </a:cubicBezTo>
                  <a:cubicBezTo>
                    <a:pt x="74480" y="13337"/>
                    <a:pt x="34277" y="30822"/>
                    <a:pt x="34277" y="30822"/>
                  </a:cubicBezTo>
                  <a:cubicBezTo>
                    <a:pt x="27428" y="41096"/>
                    <a:pt x="19251" y="50600"/>
                    <a:pt x="13729" y="61645"/>
                  </a:cubicBezTo>
                  <a:cubicBezTo>
                    <a:pt x="-10691" y="110486"/>
                    <a:pt x="2730" y="182036"/>
                    <a:pt x="13729" y="226031"/>
                  </a:cubicBezTo>
                  <a:cubicBezTo>
                    <a:pt x="17253" y="240127"/>
                    <a:pt x="33389" y="247552"/>
                    <a:pt x="44551" y="256854"/>
                  </a:cubicBezTo>
                  <a:cubicBezTo>
                    <a:pt x="77112" y="283989"/>
                    <a:pt x="92223" y="283018"/>
                    <a:pt x="137019" y="297950"/>
                  </a:cubicBezTo>
                  <a:lnTo>
                    <a:pt x="167841" y="308224"/>
                  </a:lnTo>
                  <a:cubicBezTo>
                    <a:pt x="174691" y="315074"/>
                    <a:pt x="180084" y="323789"/>
                    <a:pt x="188390" y="328773"/>
                  </a:cubicBezTo>
                  <a:cubicBezTo>
                    <a:pt x="197676" y="334345"/>
                    <a:pt x="209526" y="334204"/>
                    <a:pt x="219212" y="339047"/>
                  </a:cubicBezTo>
                  <a:cubicBezTo>
                    <a:pt x="235392" y="347137"/>
                    <a:pt x="259113" y="364851"/>
                    <a:pt x="270583" y="380144"/>
                  </a:cubicBezTo>
                  <a:cubicBezTo>
                    <a:pt x="285401" y="399901"/>
                    <a:pt x="311680" y="441788"/>
                    <a:pt x="311680" y="441788"/>
                  </a:cubicBezTo>
                  <a:cubicBezTo>
                    <a:pt x="321624" y="471621"/>
                    <a:pt x="320775" y="478084"/>
                    <a:pt x="342502" y="503433"/>
                  </a:cubicBezTo>
                  <a:cubicBezTo>
                    <a:pt x="355110" y="518142"/>
                    <a:pt x="372853" y="528410"/>
                    <a:pt x="383599" y="544530"/>
                  </a:cubicBezTo>
                  <a:cubicBezTo>
                    <a:pt x="418823" y="597367"/>
                    <a:pt x="386047" y="556764"/>
                    <a:pt x="434969" y="595901"/>
                  </a:cubicBezTo>
                  <a:cubicBezTo>
                    <a:pt x="442533" y="601952"/>
                    <a:pt x="447954" y="610398"/>
                    <a:pt x="455518" y="616449"/>
                  </a:cubicBezTo>
                  <a:cubicBezTo>
                    <a:pt x="474202" y="631396"/>
                    <a:pt x="493176" y="643274"/>
                    <a:pt x="517163" y="647272"/>
                  </a:cubicBezTo>
                  <a:cubicBezTo>
                    <a:pt x="527297" y="648961"/>
                    <a:pt x="498327" y="640422"/>
                    <a:pt x="506889" y="6369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5873783" y="4515440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633213" y="499158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6168294" y="4964507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14189" y="3702121"/>
              <a:ext cx="863029" cy="1596724"/>
            </a:xfrm>
            <a:custGeom>
              <a:avLst/>
              <a:gdLst>
                <a:gd name="connsiteX0" fmla="*/ 297951 w 863029"/>
                <a:gd name="connsiteY0" fmla="*/ 14504 h 1596724"/>
                <a:gd name="connsiteX1" fmla="*/ 123290 w 863029"/>
                <a:gd name="connsiteY1" fmla="*/ 35052 h 1596724"/>
                <a:gd name="connsiteX2" fmla="*/ 61645 w 863029"/>
                <a:gd name="connsiteY2" fmla="*/ 55601 h 1596724"/>
                <a:gd name="connsiteX3" fmla="*/ 20548 w 863029"/>
                <a:gd name="connsiteY3" fmla="*/ 117246 h 1596724"/>
                <a:gd name="connsiteX4" fmla="*/ 0 w 863029"/>
                <a:gd name="connsiteY4" fmla="*/ 178890 h 1596724"/>
                <a:gd name="connsiteX5" fmla="*/ 10274 w 863029"/>
                <a:gd name="connsiteY5" fmla="*/ 898082 h 1596724"/>
                <a:gd name="connsiteX6" fmla="*/ 20548 w 863029"/>
                <a:gd name="connsiteY6" fmla="*/ 1000823 h 1596724"/>
                <a:gd name="connsiteX7" fmla="*/ 41097 w 863029"/>
                <a:gd name="connsiteY7" fmla="*/ 1144661 h 1596724"/>
                <a:gd name="connsiteX8" fmla="*/ 61645 w 863029"/>
                <a:gd name="connsiteY8" fmla="*/ 1401515 h 1596724"/>
                <a:gd name="connsiteX9" fmla="*/ 71919 w 863029"/>
                <a:gd name="connsiteY9" fmla="*/ 1473434 h 1596724"/>
                <a:gd name="connsiteX10" fmla="*/ 82193 w 863029"/>
                <a:gd name="connsiteY10" fmla="*/ 1504257 h 1596724"/>
                <a:gd name="connsiteX11" fmla="*/ 113016 w 863029"/>
                <a:gd name="connsiteY11" fmla="*/ 1514531 h 1596724"/>
                <a:gd name="connsiteX12" fmla="*/ 143838 w 863029"/>
                <a:gd name="connsiteY12" fmla="*/ 1535079 h 1596724"/>
                <a:gd name="connsiteX13" fmla="*/ 164387 w 863029"/>
                <a:gd name="connsiteY13" fmla="*/ 1555628 h 1596724"/>
                <a:gd name="connsiteX14" fmla="*/ 226032 w 863029"/>
                <a:gd name="connsiteY14" fmla="*/ 1576176 h 1596724"/>
                <a:gd name="connsiteX15" fmla="*/ 421241 w 863029"/>
                <a:gd name="connsiteY15" fmla="*/ 1596724 h 1596724"/>
                <a:gd name="connsiteX16" fmla="*/ 750014 w 863029"/>
                <a:gd name="connsiteY16" fmla="*/ 1576176 h 1596724"/>
                <a:gd name="connsiteX17" fmla="*/ 780836 w 863029"/>
                <a:gd name="connsiteY17" fmla="*/ 1565902 h 1596724"/>
                <a:gd name="connsiteX18" fmla="*/ 842481 w 863029"/>
                <a:gd name="connsiteY18" fmla="*/ 1463160 h 1596724"/>
                <a:gd name="connsiteX19" fmla="*/ 852755 w 863029"/>
                <a:gd name="connsiteY19" fmla="*/ 1432338 h 1596724"/>
                <a:gd name="connsiteX20" fmla="*/ 863029 w 863029"/>
                <a:gd name="connsiteY20" fmla="*/ 1401515 h 1596724"/>
                <a:gd name="connsiteX21" fmla="*/ 852755 w 863029"/>
                <a:gd name="connsiteY21" fmla="*/ 1196032 h 1596724"/>
                <a:gd name="connsiteX22" fmla="*/ 832207 w 863029"/>
                <a:gd name="connsiteY22" fmla="*/ 1093290 h 1596724"/>
                <a:gd name="connsiteX23" fmla="*/ 821933 w 863029"/>
                <a:gd name="connsiteY23" fmla="*/ 1041920 h 1596724"/>
                <a:gd name="connsiteX24" fmla="*/ 811659 w 863029"/>
                <a:gd name="connsiteY24" fmla="*/ 1011097 h 1596724"/>
                <a:gd name="connsiteX25" fmla="*/ 791110 w 863029"/>
                <a:gd name="connsiteY25" fmla="*/ 918630 h 1596724"/>
                <a:gd name="connsiteX26" fmla="*/ 780836 w 863029"/>
                <a:gd name="connsiteY26" fmla="*/ 836437 h 1596724"/>
                <a:gd name="connsiteX27" fmla="*/ 770562 w 863029"/>
                <a:gd name="connsiteY27" fmla="*/ 774792 h 1596724"/>
                <a:gd name="connsiteX28" fmla="*/ 760288 w 863029"/>
                <a:gd name="connsiteY28" fmla="*/ 548760 h 1596724"/>
                <a:gd name="connsiteX29" fmla="*/ 739739 w 863029"/>
                <a:gd name="connsiteY29" fmla="*/ 353551 h 1596724"/>
                <a:gd name="connsiteX30" fmla="*/ 698643 w 863029"/>
                <a:gd name="connsiteY30" fmla="*/ 209713 h 1596724"/>
                <a:gd name="connsiteX31" fmla="*/ 678095 w 863029"/>
                <a:gd name="connsiteY31" fmla="*/ 148068 h 1596724"/>
                <a:gd name="connsiteX32" fmla="*/ 636998 w 863029"/>
                <a:gd name="connsiteY32" fmla="*/ 106971 h 1596724"/>
                <a:gd name="connsiteX33" fmla="*/ 585627 w 863029"/>
                <a:gd name="connsiteY33" fmla="*/ 55601 h 1596724"/>
                <a:gd name="connsiteX34" fmla="*/ 565079 w 863029"/>
                <a:gd name="connsiteY34" fmla="*/ 35052 h 1596724"/>
                <a:gd name="connsiteX35" fmla="*/ 503434 w 863029"/>
                <a:gd name="connsiteY35" fmla="*/ 14504 h 1596724"/>
                <a:gd name="connsiteX36" fmla="*/ 297951 w 863029"/>
                <a:gd name="connsiteY36" fmla="*/ 14504 h 159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3029" h="1596724">
                  <a:moveTo>
                    <a:pt x="297951" y="14504"/>
                  </a:moveTo>
                  <a:cubicBezTo>
                    <a:pt x="234594" y="17929"/>
                    <a:pt x="179842" y="19629"/>
                    <a:pt x="123290" y="35052"/>
                  </a:cubicBezTo>
                  <a:cubicBezTo>
                    <a:pt x="102393" y="40751"/>
                    <a:pt x="61645" y="55601"/>
                    <a:pt x="61645" y="55601"/>
                  </a:cubicBezTo>
                  <a:cubicBezTo>
                    <a:pt x="47946" y="76149"/>
                    <a:pt x="28358" y="93817"/>
                    <a:pt x="20548" y="117246"/>
                  </a:cubicBezTo>
                  <a:lnTo>
                    <a:pt x="0" y="178890"/>
                  </a:lnTo>
                  <a:cubicBezTo>
                    <a:pt x="3425" y="418621"/>
                    <a:pt x="4282" y="658402"/>
                    <a:pt x="10274" y="898082"/>
                  </a:cubicBezTo>
                  <a:cubicBezTo>
                    <a:pt x="11134" y="932489"/>
                    <a:pt x="16747" y="966616"/>
                    <a:pt x="20548" y="1000823"/>
                  </a:cubicBezTo>
                  <a:cubicBezTo>
                    <a:pt x="29119" y="1077956"/>
                    <a:pt x="29519" y="1075194"/>
                    <a:pt x="41097" y="1144661"/>
                  </a:cubicBezTo>
                  <a:cubicBezTo>
                    <a:pt x="47946" y="1230279"/>
                    <a:pt x="49498" y="1316487"/>
                    <a:pt x="61645" y="1401515"/>
                  </a:cubicBezTo>
                  <a:cubicBezTo>
                    <a:pt x="65070" y="1425488"/>
                    <a:pt x="67170" y="1449688"/>
                    <a:pt x="71919" y="1473434"/>
                  </a:cubicBezTo>
                  <a:cubicBezTo>
                    <a:pt x="74043" y="1484054"/>
                    <a:pt x="74535" y="1496599"/>
                    <a:pt x="82193" y="1504257"/>
                  </a:cubicBezTo>
                  <a:cubicBezTo>
                    <a:pt x="89851" y="1511915"/>
                    <a:pt x="102742" y="1511106"/>
                    <a:pt x="113016" y="1514531"/>
                  </a:cubicBezTo>
                  <a:cubicBezTo>
                    <a:pt x="123290" y="1521380"/>
                    <a:pt x="134196" y="1527365"/>
                    <a:pt x="143838" y="1535079"/>
                  </a:cubicBezTo>
                  <a:cubicBezTo>
                    <a:pt x="151402" y="1541130"/>
                    <a:pt x="155723" y="1551296"/>
                    <a:pt x="164387" y="1555628"/>
                  </a:cubicBezTo>
                  <a:cubicBezTo>
                    <a:pt x="183760" y="1565315"/>
                    <a:pt x="204793" y="1571928"/>
                    <a:pt x="226032" y="1576176"/>
                  </a:cubicBezTo>
                  <a:cubicBezTo>
                    <a:pt x="324537" y="1595877"/>
                    <a:pt x="259984" y="1585206"/>
                    <a:pt x="421241" y="1596724"/>
                  </a:cubicBezTo>
                  <a:cubicBezTo>
                    <a:pt x="592758" y="1590598"/>
                    <a:pt x="634999" y="1609037"/>
                    <a:pt x="750014" y="1576176"/>
                  </a:cubicBezTo>
                  <a:cubicBezTo>
                    <a:pt x="760427" y="1573201"/>
                    <a:pt x="770562" y="1569327"/>
                    <a:pt x="780836" y="1565902"/>
                  </a:cubicBezTo>
                  <a:cubicBezTo>
                    <a:pt x="837249" y="1509489"/>
                    <a:pt x="815806" y="1543184"/>
                    <a:pt x="842481" y="1463160"/>
                  </a:cubicBezTo>
                  <a:lnTo>
                    <a:pt x="852755" y="1432338"/>
                  </a:lnTo>
                  <a:lnTo>
                    <a:pt x="863029" y="1401515"/>
                  </a:lnTo>
                  <a:cubicBezTo>
                    <a:pt x="859604" y="1333021"/>
                    <a:pt x="859579" y="1264272"/>
                    <a:pt x="852755" y="1196032"/>
                  </a:cubicBezTo>
                  <a:cubicBezTo>
                    <a:pt x="849280" y="1161280"/>
                    <a:pt x="839056" y="1127537"/>
                    <a:pt x="832207" y="1093290"/>
                  </a:cubicBezTo>
                  <a:cubicBezTo>
                    <a:pt x="828782" y="1076167"/>
                    <a:pt x="827455" y="1058486"/>
                    <a:pt x="821933" y="1041920"/>
                  </a:cubicBezTo>
                  <a:cubicBezTo>
                    <a:pt x="818508" y="1031646"/>
                    <a:pt x="814008" y="1021669"/>
                    <a:pt x="811659" y="1011097"/>
                  </a:cubicBezTo>
                  <a:cubicBezTo>
                    <a:pt x="787550" y="902609"/>
                    <a:pt x="814238" y="988014"/>
                    <a:pt x="791110" y="918630"/>
                  </a:cubicBezTo>
                  <a:cubicBezTo>
                    <a:pt x="787685" y="891232"/>
                    <a:pt x="784741" y="863770"/>
                    <a:pt x="780836" y="836437"/>
                  </a:cubicBezTo>
                  <a:cubicBezTo>
                    <a:pt x="777890" y="815815"/>
                    <a:pt x="772046" y="795571"/>
                    <a:pt x="770562" y="774792"/>
                  </a:cubicBezTo>
                  <a:cubicBezTo>
                    <a:pt x="765189" y="699562"/>
                    <a:pt x="764717" y="624052"/>
                    <a:pt x="760288" y="548760"/>
                  </a:cubicBezTo>
                  <a:cubicBezTo>
                    <a:pt x="757692" y="504629"/>
                    <a:pt x="750157" y="405640"/>
                    <a:pt x="739739" y="353551"/>
                  </a:cubicBezTo>
                  <a:cubicBezTo>
                    <a:pt x="726837" y="289043"/>
                    <a:pt x="718228" y="268469"/>
                    <a:pt x="698643" y="209713"/>
                  </a:cubicBezTo>
                  <a:lnTo>
                    <a:pt x="678095" y="148068"/>
                  </a:lnTo>
                  <a:cubicBezTo>
                    <a:pt x="664396" y="134369"/>
                    <a:pt x="647744" y="123091"/>
                    <a:pt x="636998" y="106971"/>
                  </a:cubicBezTo>
                  <a:cubicBezTo>
                    <a:pt x="601771" y="54131"/>
                    <a:pt x="634554" y="94743"/>
                    <a:pt x="585627" y="55601"/>
                  </a:cubicBezTo>
                  <a:cubicBezTo>
                    <a:pt x="578063" y="49550"/>
                    <a:pt x="573743" y="39384"/>
                    <a:pt x="565079" y="35052"/>
                  </a:cubicBezTo>
                  <a:cubicBezTo>
                    <a:pt x="545706" y="25365"/>
                    <a:pt x="523982" y="21353"/>
                    <a:pt x="503434" y="14504"/>
                  </a:cubicBezTo>
                  <a:cubicBezTo>
                    <a:pt x="410881" y="-16346"/>
                    <a:pt x="361308" y="11079"/>
                    <a:pt x="297951" y="1450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27140" y="446939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738116" y="4277293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439244" y="496731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67740" y="4330644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42716" y="359571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3071117" y="427049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08633" y="4208611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895600" y="488322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27"/>
            <p:cNvSpPr>
              <a:spLocks noChangeArrowheads="1"/>
            </p:cNvSpPr>
            <p:nvPr/>
          </p:nvSpPr>
          <p:spPr bwMode="auto">
            <a:xfrm>
              <a:off x="3553393" y="553092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4762500" y="551208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4606284" y="505788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4855824" y="470581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5228243" y="3290298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81600" y="3244254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3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4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Functional Testing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3139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When designing test cases, you may use different definitions of </a:t>
            </a:r>
            <a:r>
              <a:rPr lang="en-US" b="1" dirty="0"/>
              <a:t>“equivalence”</a:t>
            </a:r>
            <a:r>
              <a:rPr lang="en-US" dirty="0"/>
              <a:t>, each of which will partition the test case space differently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Add(n1, n2, n3, …)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1: </a:t>
            </a:r>
            <a:r>
              <a:rPr lang="en-US" dirty="0"/>
              <a:t>partition test cases by the number of inputs (1, 2, 3, etc.)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2: </a:t>
            </a:r>
            <a:r>
              <a:rPr lang="en-US" dirty="0"/>
              <a:t>partition test cases by the number signs they contain (positive, negative, both)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3: </a:t>
            </a:r>
            <a:r>
              <a:rPr lang="en-US" dirty="0"/>
              <a:t>partition test cases by the magnitude of operands (large numbers, small numbers, both)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65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9670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When designing test cases, you may use different definitions of “equivalence”, each of which will partition the test case space differently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/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Fetch(URL)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1: </a:t>
            </a:r>
            <a:r>
              <a:rPr lang="en-US" dirty="0"/>
              <a:t>partition test cases by URL protocol (“http”, “https”, “ftp”, “file”, etc.)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2: </a:t>
            </a:r>
            <a:r>
              <a:rPr lang="en-US" dirty="0"/>
              <a:t>partition test cases by type of file being retrieved (HTML, GIF, JPEG, Plain Text, etc.)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b="1" dirty="0"/>
              <a:t>Equivalence Definition 3: </a:t>
            </a:r>
            <a:r>
              <a:rPr lang="en-US" dirty="0"/>
              <a:t>partition test cases by length of URL (very short, short, medium, long, very long, etc.)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46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914400"/>
            <a:ext cx="8369450" cy="561702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If an </a:t>
            </a:r>
            <a:r>
              <a:rPr lang="en-US" b="1" dirty="0"/>
              <a:t>oracle is available</a:t>
            </a:r>
            <a:r>
              <a:rPr lang="en-US" dirty="0"/>
              <a:t>, the test values in each equivalence class can be randomly generated.  This is more useful than always </a:t>
            </a:r>
            <a:r>
              <a:rPr lang="en-US" u="sng" dirty="0"/>
              <a:t>testing the same static values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 smtClean="0"/>
              <a:t>Test Oracle</a:t>
            </a:r>
            <a:r>
              <a:rPr lang="en-US" b="1" dirty="0"/>
              <a:t>: </a:t>
            </a:r>
            <a:r>
              <a:rPr lang="en-US" dirty="0"/>
              <a:t>something that can tell you whether a test passed or </a:t>
            </a:r>
            <a:r>
              <a:rPr lang="en-US" dirty="0" smtClean="0"/>
              <a:t>failed</a:t>
            </a:r>
            <a:endParaRPr lang="en-US" dirty="0"/>
          </a:p>
          <a:p>
            <a:pPr algn="just">
              <a:lnSpc>
                <a:spcPct val="150000"/>
              </a:lnSpc>
              <a:defRPr/>
            </a:pPr>
            <a:r>
              <a:rPr lang="en-US" dirty="0"/>
              <a:t>Test </a:t>
            </a:r>
            <a:r>
              <a:rPr lang="en-US" b="1" dirty="0"/>
              <a:t>multiple values in each equivalence class</a:t>
            </a:r>
            <a:r>
              <a:rPr lang="en-US" dirty="0"/>
              <a:t>.  Often you’re not sure if you have defined the equivalence classes correctly or completely, and testing multiple values in each class is more thorough than relying on a single value.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7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Partitioning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78837342"/>
              </p:ext>
            </p:extLst>
          </p:nvPr>
        </p:nvGraphicFramePr>
        <p:xfrm>
          <a:off x="685800" y="1441705"/>
          <a:ext cx="7772400" cy="3176016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492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Partitioning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  <p:graphicFrame>
        <p:nvGraphicFramePr>
          <p:cNvPr id="5" name="Group 2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23201097"/>
              </p:ext>
            </p:extLst>
          </p:nvPr>
        </p:nvGraphicFramePr>
        <p:xfrm>
          <a:off x="685800" y="1428484"/>
          <a:ext cx="7772400" cy="338517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[10, 99]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12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Partitioning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  <p:graphicFrame>
        <p:nvGraphicFramePr>
          <p:cNvPr id="5" name="Group 2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27834936"/>
              </p:ext>
            </p:extLst>
          </p:nvPr>
        </p:nvGraphicFramePr>
        <p:xfrm>
          <a:off x="571500" y="1363170"/>
          <a:ext cx="8001000" cy="388315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[10, 99]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Empty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361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Partitioning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26</a:t>
            </a:fld>
            <a:endParaRPr lang="en-IN"/>
          </a:p>
        </p:txBody>
      </p:sp>
      <p:graphicFrame>
        <p:nvGraphicFramePr>
          <p:cNvPr id="5" name="Group 2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38676289"/>
              </p:ext>
            </p:extLst>
          </p:nvPr>
        </p:nvGraphicFramePr>
        <p:xfrm>
          <a:off x="685800" y="1349828"/>
          <a:ext cx="7772400" cy="417576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[10, 99]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Empty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(555)555-5555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555-555-5555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200 &lt;= Area code &lt;=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200 &lt; Prefix &lt;= 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Partitioning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27</a:t>
            </a:fld>
            <a:endParaRPr lang="en-IN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62696909"/>
              </p:ext>
            </p:extLst>
          </p:nvPr>
        </p:nvGraphicFramePr>
        <p:xfrm>
          <a:off x="685800" y="1352284"/>
          <a:ext cx="7772400" cy="461467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Equivalence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integer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[-99, -10]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[-9, 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[1, 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[10, 99]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&lt; -99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&gt; 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Malformed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{12-, 1-2-3, 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Non-numeric strings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{junk, 1E2, $13}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Empty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(555)555-5555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555-555-5555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200 &lt;= Area code &lt;=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200 &lt; Prefix &lt;= 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Invalid format 5555555, (555)(555)5555, etc.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 &lt; 200 or &gt; 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 with non-numeric characters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Similar for Prefix and Suffix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552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</a:t>
            </a:r>
            <a:r>
              <a:rPr lang="en-IN" sz="3200" dirty="0" smtClean="0"/>
              <a:t>construction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Principle: </a:t>
            </a:r>
            <a:r>
              <a:rPr lang="en-US" dirty="0"/>
              <a:t>Reduce complexity until a rather easy selection of test cases </a:t>
            </a:r>
            <a:r>
              <a:rPr lang="en-US" dirty="0" smtClean="0"/>
              <a:t>is possible.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Result</a:t>
            </a:r>
            <a:r>
              <a:rPr lang="en-US" b="1" dirty="0"/>
              <a:t>: </a:t>
            </a:r>
            <a:r>
              <a:rPr lang="en-US" dirty="0"/>
              <a:t>Set of </a:t>
            </a:r>
            <a:r>
              <a:rPr lang="en-US" b="1" dirty="0"/>
              <a:t>“equivalence </a:t>
            </a:r>
            <a:r>
              <a:rPr lang="en-US" b="1" dirty="0" smtClean="0"/>
              <a:t>classes”</a:t>
            </a:r>
            <a:endParaRPr lang="en-US" b="1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Set </a:t>
            </a:r>
            <a:r>
              <a:rPr lang="en-US" dirty="0"/>
              <a:t>of data, for which the system shows the </a:t>
            </a:r>
            <a:r>
              <a:rPr lang="en-US" b="1" dirty="0"/>
              <a:t>same </a:t>
            </a:r>
            <a:r>
              <a:rPr lang="en-US" b="1" dirty="0" smtClean="0"/>
              <a:t>reactions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Every </a:t>
            </a:r>
            <a:r>
              <a:rPr lang="en-US" dirty="0"/>
              <a:t>single value of a certain equivalence class is seen </a:t>
            </a:r>
            <a:r>
              <a:rPr lang="en-US" dirty="0" smtClean="0"/>
              <a:t>as representing </a:t>
            </a:r>
            <a:r>
              <a:rPr lang="en-US" dirty="0"/>
              <a:t>all values in this equivalence </a:t>
            </a:r>
            <a:r>
              <a:rPr lang="en-US" dirty="0" smtClean="0"/>
              <a:t>class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Approach</a:t>
            </a:r>
            <a:r>
              <a:rPr lang="en-US" b="1" dirty="0"/>
              <a:t>: </a:t>
            </a:r>
            <a:r>
              <a:rPr lang="en-US" dirty="0"/>
              <a:t>continuous case </a:t>
            </a:r>
            <a:r>
              <a:rPr lang="en-US" dirty="0" smtClean="0"/>
              <a:t>differentiation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99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7290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Case </a:t>
            </a:r>
            <a:r>
              <a:rPr lang="en-US" b="1" dirty="0" smtClean="0"/>
              <a:t>differentiation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Regarding </a:t>
            </a:r>
            <a:r>
              <a:rPr lang="en-US" dirty="0"/>
              <a:t>input and output </a:t>
            </a:r>
            <a:r>
              <a:rPr lang="en-US" dirty="0" smtClean="0"/>
              <a:t>conditions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b="1" dirty="0"/>
              <a:t>: </a:t>
            </a:r>
            <a:r>
              <a:rPr lang="en-US" dirty="0"/>
              <a:t>A specification demands positive values as input for a certain </a:t>
            </a:r>
            <a:r>
              <a:rPr lang="en-US" dirty="0" smtClean="0"/>
              <a:t>function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Case differentiation</a:t>
            </a:r>
            <a:endParaRPr lang="en-US" b="1" dirty="0"/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Positive input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Non-positive input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can differentiate between </a:t>
            </a:r>
            <a:r>
              <a:rPr lang="en-US" b="1" dirty="0"/>
              <a:t>valid and invalid equivalence </a:t>
            </a:r>
            <a:r>
              <a:rPr lang="en-US" b="1" dirty="0" smtClean="0"/>
              <a:t>classes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example: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Positive </a:t>
            </a:r>
            <a:r>
              <a:rPr lang="en-US" dirty="0"/>
              <a:t>values = valid equivalence class ( i.e., as specified / </a:t>
            </a:r>
            <a:r>
              <a:rPr lang="en-US" dirty="0" smtClean="0"/>
              <a:t>expected)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Non-positive </a:t>
            </a:r>
            <a:r>
              <a:rPr lang="en-US" dirty="0"/>
              <a:t>values = invalid equivalence class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Testing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879232"/>
            <a:ext cx="8369450" cy="553245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Should I test my own code, or should somebody else?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Which code of my project should I test the most/least?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Can I test all possible inputs to see whether something works?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How do I know if I've tested well/enough?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What constitutes a good or bad test case method?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Is it good or bad if a test case fails?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en-US" sz="1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What if a test case itself has a bug in it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21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07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Case differentiation </a:t>
            </a:r>
            <a:r>
              <a:rPr lang="en-US" b="1" dirty="0" smtClean="0"/>
              <a:t>regarding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Input</a:t>
            </a:r>
            <a:r>
              <a:rPr lang="en-US" b="1" dirty="0"/>
              <a:t>: </a:t>
            </a:r>
            <a:r>
              <a:rPr lang="en-US" dirty="0"/>
              <a:t>as </a:t>
            </a:r>
            <a:r>
              <a:rPr lang="en-US" dirty="0" smtClean="0"/>
              <a:t>seen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Output</a:t>
            </a:r>
            <a:r>
              <a:rPr lang="en-US" b="1" dirty="0"/>
              <a:t>: </a:t>
            </a:r>
            <a:r>
              <a:rPr lang="en-US" dirty="0"/>
              <a:t>differentiation of output </a:t>
            </a:r>
            <a:r>
              <a:rPr lang="en-US" dirty="0" smtClean="0"/>
              <a:t>classes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smtClean="0"/>
              <a:t>Choose </a:t>
            </a:r>
            <a:r>
              <a:rPr lang="en-US" dirty="0"/>
              <a:t>values as input which create output in the chosen equivalence </a:t>
            </a:r>
            <a:r>
              <a:rPr lang="en-US" dirty="0" smtClean="0"/>
              <a:t>class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smtClean="0"/>
              <a:t>Example</a:t>
            </a:r>
            <a:r>
              <a:rPr lang="en-US" dirty="0"/>
              <a:t>: Specification: output = 1&lt;= X &lt;= </a:t>
            </a:r>
            <a:r>
              <a:rPr lang="en-US" dirty="0" smtClean="0"/>
              <a:t>99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b="1" dirty="0" smtClean="0"/>
              <a:t>One </a:t>
            </a:r>
            <a:r>
              <a:rPr lang="en-US" b="1" dirty="0"/>
              <a:t>valid </a:t>
            </a:r>
            <a:r>
              <a:rPr lang="en-US" dirty="0"/>
              <a:t>equivalence </a:t>
            </a:r>
            <a:r>
              <a:rPr lang="en-US" dirty="0" smtClean="0"/>
              <a:t>class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input which creates an output between 1 and </a:t>
            </a:r>
            <a:r>
              <a:rPr lang="en-US" dirty="0" smtClean="0"/>
              <a:t>99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b="1" dirty="0" smtClean="0"/>
              <a:t>Two </a:t>
            </a:r>
            <a:r>
              <a:rPr lang="en-US" b="1" dirty="0"/>
              <a:t>invalid </a:t>
            </a:r>
            <a:r>
              <a:rPr lang="en-US" dirty="0"/>
              <a:t>equivalence </a:t>
            </a:r>
            <a:r>
              <a:rPr lang="en-US" dirty="0" smtClean="0"/>
              <a:t>classes</a:t>
            </a:r>
            <a:endParaRPr lang="en-US" dirty="0"/>
          </a:p>
          <a:p>
            <a:pPr lvl="4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input which creates an output smaller than </a:t>
            </a:r>
            <a:r>
              <a:rPr lang="en-US" dirty="0" smtClean="0"/>
              <a:t>1</a:t>
            </a:r>
            <a:endParaRPr lang="en-US" dirty="0"/>
          </a:p>
          <a:p>
            <a:pPr lvl="4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input which creates an output greater than 99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4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Based on these equivalence classes choose test </a:t>
            </a:r>
            <a:r>
              <a:rPr lang="en-US" dirty="0" smtClean="0"/>
              <a:t>cases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b="1" dirty="0"/>
              <a:t>Boundary value </a:t>
            </a:r>
            <a:r>
              <a:rPr lang="en-US" b="1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 </a:t>
            </a:r>
            <a:r>
              <a:rPr lang="en-US" dirty="0"/>
              <a:t>the boundaries of equivalence </a:t>
            </a:r>
            <a:r>
              <a:rPr lang="en-US" dirty="0" smtClean="0"/>
              <a:t>classes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Experience </a:t>
            </a:r>
            <a:r>
              <a:rPr lang="en-US" dirty="0"/>
              <a:t>shows: Faulty behavior is often produced when values are on </a:t>
            </a:r>
            <a:r>
              <a:rPr lang="en-US" dirty="0" smtClean="0"/>
              <a:t>the boundary </a:t>
            </a:r>
            <a:r>
              <a:rPr lang="en-US" dirty="0"/>
              <a:t>of an equivalence </a:t>
            </a:r>
            <a:r>
              <a:rPr lang="en-US" dirty="0" smtClean="0"/>
              <a:t>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Possible addition: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 </a:t>
            </a:r>
            <a:r>
              <a:rPr lang="en-US" dirty="0"/>
              <a:t>of special values, like “</a:t>
            </a:r>
            <a:r>
              <a:rPr lang="en-US" dirty="0" smtClean="0"/>
              <a:t>0”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Choose </a:t>
            </a:r>
            <a:r>
              <a:rPr lang="en-US" dirty="0"/>
              <a:t>values randomly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9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  <a:endParaRPr lang="en-IN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4227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Rules for constructing equivalence classes</a:t>
            </a:r>
            <a:r>
              <a:rPr lang="en-US" sz="2400" b="1" dirty="0" smtClean="0"/>
              <a:t>:</a:t>
            </a:r>
          </a:p>
          <a:p>
            <a:pPr marL="533400" lvl="1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If an </a:t>
            </a:r>
            <a:r>
              <a:rPr lang="en-US" sz="2000" b="1" dirty="0"/>
              <a:t>input condition </a:t>
            </a:r>
            <a:r>
              <a:rPr lang="en-US" sz="2000" dirty="0"/>
              <a:t>specifies a </a:t>
            </a:r>
            <a:r>
              <a:rPr lang="en-US" sz="2000" b="1" dirty="0"/>
              <a:t>value range</a:t>
            </a:r>
            <a:r>
              <a:rPr lang="en-US" sz="2000" dirty="0"/>
              <a:t>, </a:t>
            </a:r>
            <a:r>
              <a:rPr lang="en-US" sz="2000" b="1" dirty="0"/>
              <a:t>one valid </a:t>
            </a:r>
            <a:r>
              <a:rPr lang="en-US" sz="2000" dirty="0"/>
              <a:t>and </a:t>
            </a:r>
            <a:r>
              <a:rPr lang="en-US" sz="2000" b="1" dirty="0" smtClean="0"/>
              <a:t>two invalid </a:t>
            </a:r>
            <a:r>
              <a:rPr lang="en-US" sz="2000" dirty="0"/>
              <a:t>equivalence classes are to be </a:t>
            </a:r>
            <a:r>
              <a:rPr lang="en-US" sz="2000" dirty="0" smtClean="0"/>
              <a:t>formed</a:t>
            </a:r>
            <a:endParaRPr lang="en-US" sz="2000" dirty="0"/>
          </a:p>
          <a:p>
            <a:pPr marL="533400" lvl="1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an </a:t>
            </a:r>
            <a:r>
              <a:rPr lang="en-US" sz="2000" b="1" dirty="0"/>
              <a:t>input condition </a:t>
            </a:r>
            <a:r>
              <a:rPr lang="en-US" sz="2000" dirty="0"/>
              <a:t>specifies a </a:t>
            </a:r>
            <a:r>
              <a:rPr lang="en-US" sz="2000" b="1" dirty="0"/>
              <a:t>number of values</a:t>
            </a:r>
            <a:r>
              <a:rPr lang="en-US" sz="2000" dirty="0"/>
              <a:t>, </a:t>
            </a:r>
            <a:r>
              <a:rPr lang="en-US" sz="2000" b="1" dirty="0"/>
              <a:t>one valid </a:t>
            </a:r>
            <a:r>
              <a:rPr lang="en-US" sz="2000" dirty="0" smtClean="0"/>
              <a:t>and </a:t>
            </a:r>
            <a:r>
              <a:rPr lang="en-US" sz="2000" b="1" dirty="0" smtClean="0"/>
              <a:t>two </a:t>
            </a:r>
            <a:r>
              <a:rPr lang="en-US" sz="2000" b="1" dirty="0"/>
              <a:t>invalid </a:t>
            </a:r>
            <a:r>
              <a:rPr lang="en-US" sz="2000" dirty="0"/>
              <a:t>equivalence classes are to be formed </a:t>
            </a:r>
            <a:endParaRPr lang="en-US" sz="2000" dirty="0" smtClean="0"/>
          </a:p>
          <a:p>
            <a:pPr marL="533400" lvl="1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an </a:t>
            </a:r>
            <a:r>
              <a:rPr lang="en-US" sz="2000" b="1" dirty="0"/>
              <a:t>input condition </a:t>
            </a:r>
            <a:r>
              <a:rPr lang="en-US" sz="2000" dirty="0"/>
              <a:t>specifies a </a:t>
            </a:r>
            <a:r>
              <a:rPr lang="en-US" sz="2000" b="1" dirty="0"/>
              <a:t>quantity of values </a:t>
            </a:r>
            <a:r>
              <a:rPr lang="en-US" sz="2000" dirty="0"/>
              <a:t>which are to </a:t>
            </a:r>
            <a:r>
              <a:rPr lang="en-US" sz="2000" dirty="0" smtClean="0"/>
              <a:t>be </a:t>
            </a:r>
            <a:r>
              <a:rPr lang="en-US" sz="2000" b="1" dirty="0" smtClean="0"/>
              <a:t>processed </a:t>
            </a:r>
            <a:r>
              <a:rPr lang="en-US" sz="2000" b="1" dirty="0"/>
              <a:t>differently</a:t>
            </a:r>
            <a:r>
              <a:rPr lang="en-US" sz="2000" dirty="0"/>
              <a:t>, a </a:t>
            </a:r>
            <a:r>
              <a:rPr lang="en-US" sz="2000" b="1" dirty="0"/>
              <a:t>separate valid </a:t>
            </a:r>
            <a:r>
              <a:rPr lang="en-US" sz="2000" dirty="0"/>
              <a:t>equivalence class has to be </a:t>
            </a:r>
            <a:r>
              <a:rPr lang="en-US" sz="2000" dirty="0" smtClean="0"/>
              <a:t>formed </a:t>
            </a:r>
            <a:r>
              <a:rPr lang="en-US" sz="2000" b="1" dirty="0" smtClean="0"/>
              <a:t>for </a:t>
            </a:r>
            <a:r>
              <a:rPr lang="en-US" sz="2000" b="1" dirty="0"/>
              <a:t>each value</a:t>
            </a:r>
            <a:r>
              <a:rPr lang="en-US" sz="2000" dirty="0"/>
              <a:t>. For </a:t>
            </a:r>
            <a:r>
              <a:rPr lang="en-US" sz="2000" b="1" dirty="0"/>
              <a:t>all other values </a:t>
            </a:r>
            <a:r>
              <a:rPr lang="en-US" sz="2000" dirty="0"/>
              <a:t>except the valid values </a:t>
            </a:r>
            <a:r>
              <a:rPr lang="en-US" sz="2000" b="1" dirty="0"/>
              <a:t>one </a:t>
            </a:r>
            <a:r>
              <a:rPr lang="en-US" sz="2000" b="1" dirty="0" smtClean="0"/>
              <a:t>invalid </a:t>
            </a:r>
            <a:r>
              <a:rPr lang="en-US" sz="2000" dirty="0" smtClean="0"/>
              <a:t>equivalence </a:t>
            </a:r>
            <a:r>
              <a:rPr lang="en-US" sz="2000" dirty="0"/>
              <a:t>class is to be formed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</a:p>
          <a:p>
            <a:pPr marL="533400" lvl="1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If an </a:t>
            </a:r>
            <a:r>
              <a:rPr lang="en-US" sz="2000" b="1" dirty="0" smtClean="0"/>
              <a:t>input condition </a:t>
            </a:r>
            <a:r>
              <a:rPr lang="en-US" sz="2000" dirty="0" smtClean="0"/>
              <a:t>specifies a </a:t>
            </a:r>
            <a:r>
              <a:rPr lang="en-US" sz="2000" b="1" dirty="0" smtClean="0"/>
              <a:t>certain situation </a:t>
            </a:r>
            <a:r>
              <a:rPr lang="en-US" sz="2000" dirty="0" smtClean="0"/>
              <a:t>which </a:t>
            </a:r>
            <a:r>
              <a:rPr lang="en-US" sz="2000" b="1" dirty="0" smtClean="0"/>
              <a:t>must be fulfilled</a:t>
            </a:r>
            <a:r>
              <a:rPr lang="en-US" sz="2000" dirty="0" smtClean="0"/>
              <a:t>, </a:t>
            </a:r>
            <a:r>
              <a:rPr lang="en-US" sz="2000" b="1" dirty="0" smtClean="0"/>
              <a:t>one valid </a:t>
            </a:r>
            <a:r>
              <a:rPr lang="en-US" sz="2000" dirty="0" smtClean="0"/>
              <a:t>and </a:t>
            </a:r>
            <a:r>
              <a:rPr lang="en-US" sz="2000" b="1" dirty="0" smtClean="0"/>
              <a:t>one invalid </a:t>
            </a:r>
            <a:r>
              <a:rPr lang="en-US" sz="2000" dirty="0" smtClean="0"/>
              <a:t>equivalence class are to be formed.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042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40248"/>
          </a:xfrm>
        </p:spPr>
        <p:txBody>
          <a:bodyPr>
            <a:normAutofit fontScale="77500" lnSpcReduction="20000"/>
          </a:bodyPr>
          <a:lstStyle/>
          <a:p>
            <a:pPr marL="271463" lvl="1" algn="just">
              <a:lnSpc>
                <a:spcPct val="160000"/>
              </a:lnSpc>
            </a:pPr>
            <a:r>
              <a:rPr lang="en-US" dirty="0"/>
              <a:t>Example: “stringed instruments: guitar, violin, viola, bass”</a:t>
            </a:r>
          </a:p>
          <a:p>
            <a:pPr marL="728663" lvl="3" algn="just">
              <a:lnSpc>
                <a:spcPct val="160000"/>
              </a:lnSpc>
            </a:pPr>
            <a:r>
              <a:rPr lang="en-US" dirty="0"/>
              <a:t>Four valid equivalence classes: guitar, violin, viola, bass</a:t>
            </a:r>
          </a:p>
          <a:p>
            <a:pPr marL="728663" lvl="3" algn="just">
              <a:lnSpc>
                <a:spcPct val="160000"/>
              </a:lnSpc>
            </a:pPr>
            <a:r>
              <a:rPr lang="en-US" dirty="0"/>
              <a:t>One invalid equivalence class: everything else, e.g. piano, drums, … </a:t>
            </a:r>
            <a:endParaRPr lang="en-IN" dirty="0" smtClean="0"/>
          </a:p>
          <a:p>
            <a:pPr marL="358775" lvl="3" indent="-271463" algn="just">
              <a:lnSpc>
                <a:spcPct val="160000"/>
              </a:lnSpc>
              <a:buNone/>
            </a:pPr>
            <a:r>
              <a:rPr lang="en-US" sz="2400" b="1" dirty="0" smtClean="0"/>
              <a:t>Rules </a:t>
            </a:r>
            <a:r>
              <a:rPr lang="en-US" sz="2400" b="1" dirty="0"/>
              <a:t>to be </a:t>
            </a:r>
            <a:r>
              <a:rPr lang="en-US" sz="2400" b="1" dirty="0" smtClean="0"/>
              <a:t>followed</a:t>
            </a:r>
          </a:p>
          <a:p>
            <a:pPr marL="785813" lvl="3" indent="-285750" algn="just">
              <a:lnSpc>
                <a:spcPct val="160000"/>
              </a:lnSpc>
            </a:pPr>
            <a:r>
              <a:rPr lang="en-US" dirty="0" smtClean="0"/>
              <a:t>Functions </a:t>
            </a:r>
            <a:r>
              <a:rPr lang="en-US" dirty="0"/>
              <a:t>receiving input from input-/ </a:t>
            </a:r>
            <a:r>
              <a:rPr lang="en-US" dirty="0" smtClean="0"/>
              <a:t>output-channels</a:t>
            </a:r>
          </a:p>
          <a:p>
            <a:pPr marL="1243013" lvl="4" indent="-285750" algn="just">
              <a:lnSpc>
                <a:spcPct val="160000"/>
              </a:lnSpc>
            </a:pPr>
            <a:r>
              <a:rPr lang="en-US" dirty="0" smtClean="0"/>
              <a:t>Form </a:t>
            </a:r>
            <a:r>
              <a:rPr lang="en-US" dirty="0"/>
              <a:t>valid and invalid equivalence </a:t>
            </a:r>
            <a:r>
              <a:rPr lang="en-US" dirty="0" smtClean="0"/>
              <a:t>classes</a:t>
            </a:r>
            <a:endParaRPr lang="en-US" dirty="0"/>
          </a:p>
          <a:p>
            <a:pPr marL="1243013" lvl="4" indent="-285750" algn="just">
              <a:lnSpc>
                <a:spcPct val="160000"/>
              </a:lnSpc>
            </a:pPr>
            <a:r>
              <a:rPr lang="en-US" b="1" dirty="0" smtClean="0"/>
              <a:t>Reason</a:t>
            </a:r>
            <a:r>
              <a:rPr lang="en-US" b="1" dirty="0"/>
              <a:t>: error handling routines for invalid input must be </a:t>
            </a:r>
            <a:r>
              <a:rPr lang="en-US" b="1" dirty="0" smtClean="0"/>
              <a:t>implemented</a:t>
            </a:r>
          </a:p>
          <a:p>
            <a:pPr marL="785813" lvl="3" indent="-285750" algn="just">
              <a:lnSpc>
                <a:spcPct val="160000"/>
              </a:lnSpc>
            </a:pPr>
            <a:r>
              <a:rPr lang="en-US" dirty="0"/>
              <a:t>S</a:t>
            </a:r>
            <a:r>
              <a:rPr lang="en-US" dirty="0" smtClean="0"/>
              <a:t>ubordinate functions </a:t>
            </a:r>
          </a:p>
          <a:p>
            <a:pPr marL="1243013" lvl="4" indent="-285750" algn="just">
              <a:lnSpc>
                <a:spcPct val="160000"/>
              </a:lnSpc>
            </a:pPr>
            <a:r>
              <a:rPr lang="en-US" dirty="0" smtClean="0"/>
              <a:t>Comply </a:t>
            </a:r>
            <a:r>
              <a:rPr lang="en-US" dirty="0"/>
              <a:t>to limitations regarding </a:t>
            </a:r>
            <a:r>
              <a:rPr lang="en-US" dirty="0" smtClean="0"/>
              <a:t>input</a:t>
            </a:r>
          </a:p>
          <a:p>
            <a:pPr marL="1243013" lvl="4" indent="-285750" algn="just">
              <a:lnSpc>
                <a:spcPct val="160000"/>
              </a:lnSpc>
            </a:pPr>
            <a:r>
              <a:rPr lang="en-US" dirty="0" smtClean="0"/>
              <a:t>Calling </a:t>
            </a:r>
            <a:r>
              <a:rPr lang="en-US" dirty="0"/>
              <a:t>function may already implement error handling </a:t>
            </a:r>
            <a:r>
              <a:rPr lang="en-US" dirty="0" smtClean="0"/>
              <a:t>routines</a:t>
            </a:r>
          </a:p>
          <a:p>
            <a:pPr marL="1700213" lvl="5" indent="-285750" algn="just">
              <a:lnSpc>
                <a:spcPct val="160000"/>
              </a:lnSpc>
            </a:pPr>
            <a:r>
              <a:rPr lang="en-US" dirty="0" smtClean="0">
                <a:latin typeface="Helvetica LT Std Cond" panose="020B0506020202030204" pitchFamily="34" charset="0"/>
              </a:rPr>
              <a:t>Subordinate </a:t>
            </a:r>
            <a:r>
              <a:rPr lang="en-US" dirty="0">
                <a:latin typeface="Helvetica LT Std Cond" panose="020B0506020202030204" pitchFamily="34" charset="0"/>
              </a:rPr>
              <a:t>function is likely to NOT implement an additional error </a:t>
            </a:r>
            <a:r>
              <a:rPr lang="en-US" dirty="0" smtClean="0">
                <a:latin typeface="Helvetica LT Std Cond" panose="020B0506020202030204" pitchFamily="34" charset="0"/>
              </a:rPr>
              <a:t>handling</a:t>
            </a:r>
          </a:p>
          <a:p>
            <a:pPr marL="2157413" lvl="6" indent="-285750" algn="just">
              <a:lnSpc>
                <a:spcPct val="160000"/>
              </a:lnSpc>
            </a:pPr>
            <a:r>
              <a:rPr lang="en-US" dirty="0" smtClean="0">
                <a:latin typeface="Helvetica LT Std Cond" panose="020B0506020202030204" pitchFamily="34" charset="0"/>
              </a:rPr>
              <a:t>Would </a:t>
            </a:r>
            <a:r>
              <a:rPr lang="en-US" dirty="0">
                <a:latin typeface="Helvetica LT Std Cond" panose="020B0506020202030204" pitchFamily="34" charset="0"/>
              </a:rPr>
              <a:t>lead to dynamically unreachable </a:t>
            </a:r>
            <a:r>
              <a:rPr lang="en-US" dirty="0" smtClean="0">
                <a:latin typeface="Helvetica LT Std Cond" panose="020B0506020202030204" pitchFamily="34" charset="0"/>
              </a:rPr>
              <a:t>code</a:t>
            </a:r>
          </a:p>
          <a:p>
            <a:pPr marL="785813" lvl="3" indent="-285750" algn="just">
              <a:lnSpc>
                <a:spcPct val="160000"/>
              </a:lnSpc>
            </a:pPr>
            <a:r>
              <a:rPr lang="en-US" dirty="0" smtClean="0"/>
              <a:t>Dependencies </a:t>
            </a:r>
            <a:r>
              <a:rPr lang="en-US" dirty="0"/>
              <a:t>between input </a:t>
            </a:r>
            <a:r>
              <a:rPr lang="en-US" dirty="0" smtClean="0"/>
              <a:t>values</a:t>
            </a:r>
          </a:p>
          <a:p>
            <a:pPr marL="1243013" lvl="4" indent="-285750" algn="just">
              <a:lnSpc>
                <a:spcPct val="160000"/>
              </a:lnSpc>
            </a:pPr>
            <a:r>
              <a:rPr lang="en-US" dirty="0" smtClean="0"/>
              <a:t>Some </a:t>
            </a:r>
            <a:r>
              <a:rPr lang="en-US" dirty="0"/>
              <a:t>combinations of </a:t>
            </a:r>
            <a:r>
              <a:rPr lang="en-US" dirty="0" smtClean="0"/>
              <a:t>input </a:t>
            </a:r>
            <a:r>
              <a:rPr lang="en-US" dirty="0"/>
              <a:t>values may not be applicable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86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402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Two </a:t>
            </a:r>
            <a:r>
              <a:rPr lang="en-US" b="1" dirty="0" smtClean="0"/>
              <a:t>rules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Derive </a:t>
            </a:r>
            <a:r>
              <a:rPr lang="en-US" dirty="0"/>
              <a:t>test cases regarding </a:t>
            </a:r>
            <a:r>
              <a:rPr lang="en-US" b="1" dirty="0"/>
              <a:t>valid </a:t>
            </a:r>
            <a:r>
              <a:rPr lang="en-US" dirty="0"/>
              <a:t>equivalence classes by selecting test data from </a:t>
            </a:r>
            <a:r>
              <a:rPr lang="en-US" b="1" dirty="0" smtClean="0"/>
              <a:t>as many </a:t>
            </a:r>
            <a:r>
              <a:rPr lang="en-US" dirty="0"/>
              <a:t>valid equivalence classes as </a:t>
            </a:r>
            <a:r>
              <a:rPr lang="en-US" dirty="0" smtClean="0"/>
              <a:t>possible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Reduces </a:t>
            </a:r>
            <a:r>
              <a:rPr lang="en-US" dirty="0"/>
              <a:t>number of test cases regarding valid equivalence classes to a </a:t>
            </a:r>
            <a:r>
              <a:rPr lang="en-US" dirty="0" smtClean="0"/>
              <a:t>minimum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Derive </a:t>
            </a:r>
            <a:r>
              <a:rPr lang="en-US" dirty="0"/>
              <a:t>test cases regarding </a:t>
            </a:r>
            <a:r>
              <a:rPr lang="en-US" b="1" dirty="0"/>
              <a:t>invalid </a:t>
            </a:r>
            <a:r>
              <a:rPr lang="en-US" dirty="0"/>
              <a:t>equivalence classes by combining test data </a:t>
            </a:r>
            <a:r>
              <a:rPr lang="en-US" dirty="0" smtClean="0"/>
              <a:t>from exactly </a:t>
            </a:r>
            <a:r>
              <a:rPr lang="en-US" b="1" dirty="0"/>
              <a:t>one </a:t>
            </a:r>
            <a:r>
              <a:rPr lang="en-US" dirty="0"/>
              <a:t>invalid equivalence class with test data from valid equivalence </a:t>
            </a:r>
            <a:r>
              <a:rPr lang="en-US" dirty="0" smtClean="0"/>
              <a:t>classes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using two or more invalid input values at the same time, which </a:t>
            </a:r>
            <a:r>
              <a:rPr lang="en-US" dirty="0" smtClean="0"/>
              <a:t>value caused </a:t>
            </a:r>
            <a:r>
              <a:rPr lang="en-US" dirty="0"/>
              <a:t>the error handling to be processed?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092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 – </a:t>
            </a:r>
            <a:r>
              <a:rPr lang="en-US" b="1" dirty="0" smtClean="0"/>
              <a:t>Specification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routine of a booking system computes invoices from private and </a:t>
            </a:r>
            <a:r>
              <a:rPr lang="en-US" dirty="0" smtClean="0"/>
              <a:t>business customers.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computing, the system requires the customer ID, the invoice amount, and </a:t>
            </a:r>
            <a:r>
              <a:rPr lang="en-US" dirty="0" smtClean="0"/>
              <a:t>the receipt </a:t>
            </a:r>
            <a:r>
              <a:rPr lang="en-US" dirty="0"/>
              <a:t>of payment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Invoice </a:t>
            </a:r>
            <a:r>
              <a:rPr lang="en-US" dirty="0"/>
              <a:t>amount and receipt of payment are positive numbers (minimum is one</a:t>
            </a:r>
            <a:r>
              <a:rPr lang="en-US" dirty="0" smtClean="0"/>
              <a:t>) without </a:t>
            </a:r>
            <a:r>
              <a:rPr lang="en-US" dirty="0"/>
              <a:t>leading zeros, limited to six </a:t>
            </a:r>
            <a:r>
              <a:rPr lang="en-US" dirty="0" smtClean="0"/>
              <a:t>digits.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Customer </a:t>
            </a:r>
            <a:r>
              <a:rPr lang="en-US" dirty="0"/>
              <a:t>IDs start with a “P” for private or a “B” for business </a:t>
            </a:r>
            <a:r>
              <a:rPr lang="en-US" dirty="0" smtClean="0"/>
              <a:t>customers.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routine produces true, if the receipt of payment is equal to or greater </a:t>
            </a:r>
            <a:r>
              <a:rPr lang="en-US" dirty="0" smtClean="0"/>
              <a:t>than the </a:t>
            </a:r>
            <a:r>
              <a:rPr lang="en-US" dirty="0"/>
              <a:t>invoice amount. The routine produces false, if the receipt of payment is </a:t>
            </a:r>
            <a:r>
              <a:rPr lang="en-US" dirty="0" smtClean="0"/>
              <a:t>less than </a:t>
            </a:r>
            <a:r>
              <a:rPr lang="en-US" dirty="0"/>
              <a:t>the invoice </a:t>
            </a:r>
            <a:r>
              <a:rPr lang="en-US" dirty="0" smtClean="0"/>
              <a:t>amount.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9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Example – </a:t>
            </a:r>
            <a:r>
              <a:rPr lang="en-US" sz="2000" b="1" dirty="0" smtClean="0"/>
              <a:t>Specification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routine of a booking system computes invoices from private and </a:t>
            </a:r>
            <a:r>
              <a:rPr lang="en-US" sz="1600" dirty="0" smtClean="0"/>
              <a:t>business customers.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/>
              <a:t>For </a:t>
            </a:r>
            <a:r>
              <a:rPr lang="en-US" sz="1600" dirty="0"/>
              <a:t>computing, the system requires the </a:t>
            </a:r>
            <a:r>
              <a:rPr lang="en-US" sz="1600" b="1" dirty="0">
                <a:solidFill>
                  <a:srgbClr val="4285F4"/>
                </a:solidFill>
              </a:rPr>
              <a:t>customer ID</a:t>
            </a:r>
            <a:r>
              <a:rPr lang="en-US" sz="1600" dirty="0"/>
              <a:t>, the </a:t>
            </a:r>
            <a:r>
              <a:rPr lang="en-US" sz="1600" b="1" dirty="0">
                <a:solidFill>
                  <a:srgbClr val="4285F4"/>
                </a:solidFill>
              </a:rPr>
              <a:t>invoice amount</a:t>
            </a:r>
            <a:r>
              <a:rPr lang="en-US" sz="1600" dirty="0"/>
              <a:t>, </a:t>
            </a:r>
            <a:r>
              <a:rPr lang="en-US" sz="1600" dirty="0" smtClean="0"/>
              <a:t>and the </a:t>
            </a:r>
            <a:r>
              <a:rPr lang="en-US" sz="1600" b="1" dirty="0">
                <a:solidFill>
                  <a:srgbClr val="4285F4"/>
                </a:solidFill>
              </a:rPr>
              <a:t>receipt of payment</a:t>
            </a:r>
            <a:r>
              <a:rPr lang="en-US" sz="1600" dirty="0" smtClean="0">
                <a:solidFill>
                  <a:srgbClr val="4285F4"/>
                </a:solidFill>
              </a:rPr>
              <a:t>.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/>
              <a:t>Invoice </a:t>
            </a:r>
            <a:r>
              <a:rPr lang="en-US" sz="1600" dirty="0"/>
              <a:t>amount and receipt of payment are </a:t>
            </a:r>
            <a:r>
              <a:rPr lang="en-US" sz="1600" i="1" dirty="0">
                <a:solidFill>
                  <a:srgbClr val="FF0000"/>
                </a:solidFill>
              </a:rPr>
              <a:t>positive numbers (minimum is one</a:t>
            </a:r>
            <a:r>
              <a:rPr lang="en-US" sz="1600" i="1" dirty="0" smtClean="0">
                <a:solidFill>
                  <a:srgbClr val="FF0000"/>
                </a:solidFill>
              </a:rPr>
              <a:t>) without </a:t>
            </a:r>
            <a:r>
              <a:rPr lang="en-US" sz="1600" i="1" dirty="0">
                <a:solidFill>
                  <a:srgbClr val="FF0000"/>
                </a:solidFill>
              </a:rPr>
              <a:t>leading zeros, limited to six digits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lnSpc>
                <a:spcPct val="170000"/>
              </a:lnSpc>
            </a:pPr>
            <a:r>
              <a:rPr lang="en-US" sz="1600" i="1" dirty="0" smtClean="0">
                <a:solidFill>
                  <a:srgbClr val="FF0000"/>
                </a:solidFill>
              </a:rPr>
              <a:t>Customer </a:t>
            </a:r>
            <a:r>
              <a:rPr lang="en-US" sz="1600" i="1" dirty="0">
                <a:solidFill>
                  <a:srgbClr val="FF0000"/>
                </a:solidFill>
              </a:rPr>
              <a:t>IDs start with a “P” for private or a “B” for business customers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/>
              <a:t>The </a:t>
            </a:r>
            <a:r>
              <a:rPr lang="en-US" sz="1600" b="1" dirty="0">
                <a:solidFill>
                  <a:srgbClr val="4285F4"/>
                </a:solidFill>
              </a:rPr>
              <a:t>routine produces </a:t>
            </a:r>
            <a:r>
              <a:rPr lang="en-US" sz="1600" i="1" dirty="0">
                <a:solidFill>
                  <a:srgbClr val="FF0000"/>
                </a:solidFill>
              </a:rPr>
              <a:t>true, if the receipt of payment is equal to or greater </a:t>
            </a:r>
            <a:r>
              <a:rPr lang="en-US" sz="1600" i="1" dirty="0" smtClean="0">
                <a:solidFill>
                  <a:srgbClr val="FF0000"/>
                </a:solidFill>
              </a:rPr>
              <a:t>than the </a:t>
            </a:r>
            <a:r>
              <a:rPr lang="en-US" sz="1600" i="1" dirty="0">
                <a:solidFill>
                  <a:srgbClr val="FF0000"/>
                </a:solidFill>
              </a:rPr>
              <a:t>invoice amount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r>
              <a:rPr lang="en-US" sz="1600" dirty="0"/>
              <a:t>The routine produces </a:t>
            </a:r>
            <a:r>
              <a:rPr lang="en-US" sz="1600" i="1" dirty="0">
                <a:solidFill>
                  <a:srgbClr val="FF0000"/>
                </a:solidFill>
              </a:rPr>
              <a:t>false, if the receipt of payment is </a:t>
            </a:r>
            <a:r>
              <a:rPr lang="en-US" sz="1600" i="1" dirty="0" smtClean="0">
                <a:solidFill>
                  <a:srgbClr val="FF0000"/>
                </a:solidFill>
              </a:rPr>
              <a:t>less than </a:t>
            </a:r>
            <a:r>
              <a:rPr lang="en-US" sz="1600" i="1" dirty="0">
                <a:solidFill>
                  <a:srgbClr val="FF0000"/>
                </a:solidFill>
              </a:rPr>
              <a:t>the invoice amount</a:t>
            </a:r>
            <a:r>
              <a:rPr lang="en-US" sz="1600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Description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4285F4"/>
                </a:solidFill>
              </a:rPr>
              <a:t>Blue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Bold</a:t>
            </a:r>
            <a:r>
              <a:rPr lang="en-US" sz="2000" dirty="0"/>
              <a:t>: values; </a:t>
            </a: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Red</a:t>
            </a:r>
            <a:r>
              <a:rPr lang="en-US" sz="2000" i="1" dirty="0" smtClean="0"/>
              <a:t> </a:t>
            </a:r>
            <a:r>
              <a:rPr lang="en-US" sz="2000" dirty="0"/>
              <a:t>and </a:t>
            </a:r>
            <a:r>
              <a:rPr lang="en-US" sz="2000" i="1" dirty="0"/>
              <a:t>Italic</a:t>
            </a:r>
            <a:r>
              <a:rPr lang="en-US" sz="2000" dirty="0"/>
              <a:t>: conditions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01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– Constructing equivalence classes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37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0309647"/>
              </p:ext>
            </p:extLst>
          </p:nvPr>
        </p:nvGraphicFramePr>
        <p:xfrm>
          <a:off x="723900" y="1778242"/>
          <a:ext cx="7696200" cy="4498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5400"/>
                <a:gridCol w="2565400"/>
                <a:gridCol w="2565400"/>
              </a:tblGrid>
              <a:tr h="89979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Variable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Valid equivalence classes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Invalid equivalence</a:t>
                      </a:r>
                      <a:b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classes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89979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Customer ID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1)P123</a:t>
                      </a:r>
                      <a:b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2)B135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3) D123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89979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Invoice amount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4) 1 &lt;= IA &lt;= 999999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Helvetica LT Std Cond" panose="020B0506020202030204" pitchFamily="34" charset="0"/>
                        </a:rPr>
                        <a:t>5) IA &lt;= 0</a:t>
                      </a:r>
                      <a:br>
                        <a:rPr lang="pt-BR" sz="160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pt-BR" sz="1600">
                          <a:effectLst/>
                          <a:latin typeface="Helvetica LT Std Cond" panose="020B0506020202030204" pitchFamily="34" charset="0"/>
                        </a:rPr>
                        <a:t>6) IA &gt; 999999</a:t>
                      </a:r>
                      <a:endParaRPr lang="pt-BR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89979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Receipt of payment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7) 1 &lt;= RoP &lt;= 999999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8) </a:t>
                      </a:r>
                      <a:r>
                        <a:rPr lang="en-IN" sz="1600" dirty="0" err="1">
                          <a:effectLst/>
                          <a:latin typeface="Helvetica LT Std Cond" panose="020B0506020202030204" pitchFamily="34" charset="0"/>
                        </a:rPr>
                        <a:t>RoP</a:t>
                      </a:r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 &lt;= 0</a:t>
                      </a:r>
                      <a:b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9) </a:t>
                      </a:r>
                      <a:r>
                        <a:rPr lang="en-IN" sz="1600" dirty="0" err="1">
                          <a:effectLst/>
                          <a:latin typeface="Helvetica LT Std Cond" panose="020B0506020202030204" pitchFamily="34" charset="0"/>
                        </a:rPr>
                        <a:t>RoP</a:t>
                      </a:r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 &gt; 999999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89979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Routine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Helvetica LT Std Cond" panose="020B0506020202030204" pitchFamily="34" charset="0"/>
                        </a:rPr>
                        <a:t>10) True (RoP &gt;= IA)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11) False (</a:t>
                      </a:r>
                      <a:r>
                        <a:rPr lang="en-IN" sz="1600" dirty="0" err="1">
                          <a:effectLst/>
                          <a:latin typeface="Helvetica LT Std Cond" panose="020B0506020202030204" pitchFamily="34" charset="0"/>
                        </a:rPr>
                        <a:t>RoP</a:t>
                      </a:r>
                      <a:r>
                        <a:rPr lang="en-IN" sz="1600" dirty="0">
                          <a:effectLst/>
                          <a:latin typeface="Helvetica LT Std Cond" panose="020B0506020202030204" pitchFamily="34" charset="0"/>
                        </a:rPr>
                        <a:t> &lt; IA)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052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Functional equivalence class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– Creating test cases with boundary value analysis 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38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8111715"/>
              </p:ext>
            </p:extLst>
          </p:nvPr>
        </p:nvGraphicFramePr>
        <p:xfrm>
          <a:off x="680358" y="1574046"/>
          <a:ext cx="7783284" cy="41823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7214"/>
                <a:gridCol w="1297214"/>
                <a:gridCol w="1297214"/>
                <a:gridCol w="1297214"/>
                <a:gridCol w="1297214"/>
                <a:gridCol w="1297214"/>
              </a:tblGrid>
              <a:tr h="62505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Test case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Equivalence</a:t>
                      </a:r>
                      <a:b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classes used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Customer</a:t>
                      </a:r>
                      <a:b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ID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Invoice</a:t>
                      </a:r>
                      <a:b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amount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Receipt of</a:t>
                      </a:r>
                      <a:b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</a:br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Payment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Routine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1, 4L, 7U, 10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“P123”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999999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True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2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2, 4U, 7L, 11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“B135”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999999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False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3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3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“D123” 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-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4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5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“P123”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0 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-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5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6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“P123”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1000000 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-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6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8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“P123”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0 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-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  <a:tr h="5081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7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9 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“P123”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Helvetica LT Std Cond" panose="020B0506020202030204" pitchFamily="34" charset="0"/>
                        </a:rPr>
                        <a:t>1 </a:t>
                      </a:r>
                      <a:endParaRPr lang="en-IN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Helvetica LT Std Cond" panose="020B0506020202030204" pitchFamily="34" charset="0"/>
                        </a:rPr>
                        <a:t>1000000 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Helvetica LT Std Cond" panose="020B0506020202030204" pitchFamily="34" charset="0"/>
                        </a:rPr>
                        <a:t>-</a:t>
                      </a:r>
                      <a:endParaRPr lang="en-IN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1570" y="5708605"/>
            <a:ext cx="6368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Helvetica LT Std Cond" panose="020B0506020202030204" pitchFamily="34" charset="0"/>
              </a:rPr>
              <a:t>Most test cases are negative (i.e., they produce an error)! </a:t>
            </a:r>
            <a:endParaRPr lang="en-IN" sz="1600" dirty="0">
              <a:solidFill>
                <a:srgbClr val="FF0000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943" y="5779004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U: Upper bound</a:t>
            </a:r>
            <a:b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L: Lower bound</a:t>
            </a:r>
            <a:b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Helvetica LT Std Cond" panose="020B0506020202030204" pitchFamily="34" charset="0"/>
              </a:rPr>
              <a:t>Red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Helvetica LT Std Cond" panose="020B0506020202030204" pitchFamily="34" charset="0"/>
              </a:rPr>
              <a:t>Bold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: Values from invalid equivalence classes</a:t>
            </a:r>
            <a:r>
              <a:rPr lang="en-US" dirty="0">
                <a:latin typeface="Helvetica LT Std Cond" panose="020B0506020202030204" pitchFamily="34" charset="0"/>
              </a:rPr>
              <a:t> </a:t>
            </a:r>
            <a:endParaRPr lang="en-IN" dirty="0"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3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Example: Testing </a:t>
            </a:r>
            <a:r>
              <a:rPr lang="en-US" altLang="en-US" sz="3600" dirty="0"/>
              <a:t>a triangle </a:t>
            </a:r>
            <a:r>
              <a:rPr lang="en-US" altLang="en-US" sz="3600" dirty="0" smtClean="0"/>
              <a:t>analyzer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4227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b="1" dirty="0"/>
              <a:t>Program specification: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b="1" dirty="0" smtClean="0"/>
              <a:t>Input</a:t>
            </a:r>
            <a:r>
              <a:rPr lang="en-US" altLang="en-US" b="1" dirty="0"/>
              <a:t>:	</a:t>
            </a:r>
            <a:r>
              <a:rPr lang="en-US" altLang="en-US" dirty="0"/>
              <a:t>3 numbers separated by commas or spaces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b="1" dirty="0"/>
              <a:t>Processing</a:t>
            </a:r>
            <a:r>
              <a:rPr lang="en-US" altLang="en-US" b="1" dirty="0" smtClean="0"/>
              <a:t>: 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Determine </a:t>
            </a:r>
            <a:r>
              <a:rPr lang="en-US" altLang="en-US" dirty="0"/>
              <a:t>if three numbers make a valid triangle; if not, </a:t>
            </a:r>
            <a:r>
              <a:rPr lang="en-US" altLang="en-US" dirty="0" smtClean="0"/>
              <a:t>print message </a:t>
            </a:r>
            <a:r>
              <a:rPr lang="en-US" altLang="en-US" dirty="0"/>
              <a:t>NOT A </a:t>
            </a:r>
            <a:r>
              <a:rPr lang="en-US" altLang="en-US" dirty="0" smtClean="0"/>
              <a:t>TRIANGLE</a:t>
            </a:r>
            <a:r>
              <a:rPr lang="en-US" altLang="en-US" dirty="0"/>
              <a:t>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it is a triangle, classify it according to the length of the sides as scalene </a:t>
            </a:r>
            <a:r>
              <a:rPr lang="en-US" altLang="en-US" dirty="0" smtClean="0"/>
              <a:t>(</a:t>
            </a:r>
            <a:r>
              <a:rPr lang="en-US" altLang="en-US" dirty="0"/>
              <a:t>no sides equal), isosceles (two sides equal), or equilateral (all sides equal).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it is a triangle, classify it according to the largest angle as acute (less </a:t>
            </a:r>
            <a:r>
              <a:rPr lang="en-US" altLang="en-US" dirty="0" smtClean="0"/>
              <a:t>than 90 </a:t>
            </a:r>
            <a:r>
              <a:rPr lang="en-US" altLang="en-US" dirty="0"/>
              <a:t>degree), obtuse (greater than 90 degree), or right (exactly 90 degree).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b="1" dirty="0" smtClean="0"/>
              <a:t>Output</a:t>
            </a:r>
            <a:r>
              <a:rPr lang="en-US" altLang="en-US" b="1" dirty="0"/>
              <a:t>:</a:t>
            </a:r>
            <a:r>
              <a:rPr lang="en-US" altLang="en-US" dirty="0"/>
              <a:t>	One line listing the three numbers provided as input and the </a:t>
            </a:r>
            <a:r>
              <a:rPr lang="en-US" altLang="en-US" dirty="0" smtClean="0"/>
              <a:t>classification or </a:t>
            </a:r>
            <a:r>
              <a:rPr lang="en-US" altLang="en-US" dirty="0"/>
              <a:t>the not a triangle message.</a:t>
            </a:r>
            <a:endParaRPr lang="en-US" altLang="en-US" sz="3200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3200" b="1" dirty="0" smtClean="0"/>
              <a:t>Example:	</a:t>
            </a:r>
            <a:r>
              <a:rPr lang="en-US" altLang="en-US" sz="3200" dirty="0" smtClean="0"/>
              <a:t>3,4,5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Scalene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Right</a:t>
            </a:r>
            <a:endParaRPr lang="en-US" altLang="en-US" sz="3200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3200" dirty="0"/>
              <a:t>		</a:t>
            </a:r>
            <a:r>
              <a:rPr lang="en-US" altLang="en-US" sz="3200" dirty="0" smtClean="0"/>
              <a:t>6,1,6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Isosceles</a:t>
            </a:r>
            <a:r>
              <a:rPr lang="en-US" altLang="en-US" sz="3200" dirty="0"/>
              <a:t>	Acute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3200" dirty="0"/>
              <a:t>		</a:t>
            </a:r>
            <a:r>
              <a:rPr lang="en-US" altLang="en-US" sz="3200" dirty="0" smtClean="0"/>
              <a:t>5,1,2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Not </a:t>
            </a:r>
            <a:r>
              <a:rPr lang="en-US" altLang="en-US" sz="3200" dirty="0"/>
              <a:t>a triangle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78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Black and white box testing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275" y="961293"/>
            <a:ext cx="8369450" cy="552157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buFontTx/>
              <a:buNone/>
            </a:pPr>
            <a:r>
              <a:rPr lang="en-US" altLang="en-US" dirty="0"/>
              <a:t>What is the difference between black- and white-box testing?</a:t>
            </a:r>
          </a:p>
          <a:p>
            <a:pPr algn="just">
              <a:lnSpc>
                <a:spcPct val="160000"/>
              </a:lnSpc>
            </a:pPr>
            <a:r>
              <a:rPr lang="en-US" altLang="en-US" b="1" dirty="0" smtClean="0"/>
              <a:t>Black-box</a:t>
            </a:r>
            <a:r>
              <a:rPr lang="en-US" altLang="en-US" dirty="0" smtClean="0"/>
              <a:t> </a:t>
            </a:r>
            <a:r>
              <a:rPr lang="en-US" altLang="en-US" dirty="0"/>
              <a:t>(procedural) </a:t>
            </a:r>
            <a:r>
              <a:rPr lang="en-US" altLang="en-US" b="1" dirty="0"/>
              <a:t>test</a:t>
            </a:r>
            <a:r>
              <a:rPr lang="en-US" altLang="en-US" dirty="0"/>
              <a:t>: Written without knowledge of how the class under test is implemented.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 smtClean="0"/>
              <a:t>focuses </a:t>
            </a:r>
            <a:r>
              <a:rPr lang="en-US" altLang="en-US" dirty="0"/>
              <a:t>on input/output of each component or </a:t>
            </a:r>
            <a:r>
              <a:rPr lang="en-US" altLang="en-US" dirty="0" smtClean="0"/>
              <a:t>call</a:t>
            </a:r>
            <a:endParaRPr lang="en-US" altLang="en-US" dirty="0"/>
          </a:p>
          <a:p>
            <a:pPr algn="just">
              <a:lnSpc>
                <a:spcPct val="160000"/>
              </a:lnSpc>
            </a:pPr>
            <a:r>
              <a:rPr lang="en-US" altLang="en-US" b="1" dirty="0" smtClean="0"/>
              <a:t>White-box</a:t>
            </a:r>
            <a:r>
              <a:rPr lang="en-US" altLang="en-US" dirty="0" smtClean="0"/>
              <a:t> </a:t>
            </a:r>
            <a:r>
              <a:rPr lang="en-US" altLang="en-US" dirty="0"/>
              <a:t>(structural) </a:t>
            </a:r>
            <a:r>
              <a:rPr lang="en-US" altLang="en-US" b="1" dirty="0"/>
              <a:t>test</a:t>
            </a:r>
            <a:r>
              <a:rPr lang="en-US" altLang="en-US" dirty="0"/>
              <a:t>: Written with knowledge of </a:t>
            </a:r>
            <a:r>
              <a:rPr lang="en-US" altLang="en-US" dirty="0" smtClean="0"/>
              <a:t>the implementation </a:t>
            </a:r>
            <a:r>
              <a:rPr lang="en-US" altLang="en-US" dirty="0"/>
              <a:t>of the code under test.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 smtClean="0"/>
              <a:t>focuses </a:t>
            </a:r>
            <a:r>
              <a:rPr lang="en-US" altLang="en-US" dirty="0"/>
              <a:t>on internal states of objects and code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/>
              <a:t>focuses on trying to cover all code paths/statements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 smtClean="0"/>
              <a:t>requires </a:t>
            </a:r>
            <a:r>
              <a:rPr lang="en-US" altLang="en-US" dirty="0"/>
              <a:t>internal knowledge of the component to craft input</a:t>
            </a:r>
          </a:p>
          <a:p>
            <a:pPr lvl="2" algn="just">
              <a:lnSpc>
                <a:spcPct val="160000"/>
              </a:lnSpc>
            </a:pPr>
            <a:r>
              <a:rPr lang="en-US" altLang="en-US" dirty="0"/>
              <a:t>example: knowing that the internal data structure for a spreadsheet uses 256 rows/columns, test with 255 or 257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6002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Example: Testing a triangle analyzer</a:t>
            </a:r>
            <a:endParaRPr lang="en-IN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5" name="Text Box 1027"/>
          <p:cNvSpPr txBox="1">
            <a:spLocks noGrp="1" noChangeArrowheads="1"/>
          </p:cNvSpPr>
          <p:nvPr>
            <p:ph idx="1"/>
          </p:nvPr>
        </p:nvSpPr>
        <p:spPr bwMode="auto">
          <a:xfrm>
            <a:off x="223152" y="805992"/>
            <a:ext cx="84870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en-US" sz="1500" b="1" dirty="0"/>
              <a:t>Functional Test Cases: 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/>
              <a:t>		</a:t>
            </a:r>
            <a:r>
              <a:rPr lang="en-US" altLang="en-US" sz="1500" b="1" dirty="0" smtClean="0"/>
              <a:t>	Acute</a:t>
            </a:r>
            <a:r>
              <a:rPr lang="en-US" altLang="en-US" sz="1500" b="1" dirty="0"/>
              <a:t>		Obtuse		Right	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 smtClean="0"/>
              <a:t>Scalene</a:t>
            </a:r>
            <a:r>
              <a:rPr lang="en-US" altLang="en-US" sz="1500" b="1" dirty="0"/>
              <a:t>:		</a:t>
            </a:r>
            <a:r>
              <a:rPr lang="en-US" altLang="en-US" sz="1500" b="1" dirty="0" smtClean="0"/>
              <a:t>	</a:t>
            </a:r>
            <a:r>
              <a:rPr lang="en-US" altLang="en-US" sz="1500" dirty="0" smtClean="0"/>
              <a:t>6,5,3</a:t>
            </a:r>
            <a:r>
              <a:rPr lang="en-US" altLang="en-US" sz="1500" dirty="0"/>
              <a:t>		5,6,10		3,4,5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/>
              <a:t>Isosceles:		</a:t>
            </a:r>
            <a:r>
              <a:rPr lang="en-US" altLang="en-US" sz="1500" b="1" dirty="0" smtClean="0"/>
              <a:t>	</a:t>
            </a:r>
            <a:r>
              <a:rPr lang="en-US" altLang="en-US" sz="1500" dirty="0" smtClean="0"/>
              <a:t>6,1,6</a:t>
            </a:r>
            <a:r>
              <a:rPr lang="en-US" altLang="en-US" sz="1500" dirty="0"/>
              <a:t>		7,4,4		1,2, 2^(0.5)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/>
              <a:t>Equilateral:		</a:t>
            </a:r>
            <a:r>
              <a:rPr lang="en-US" altLang="en-US" sz="1500" b="1" dirty="0" smtClean="0"/>
              <a:t>	</a:t>
            </a:r>
            <a:r>
              <a:rPr lang="en-US" altLang="en-US" sz="1500" dirty="0" smtClean="0"/>
              <a:t>4,4,4</a:t>
            </a:r>
            <a:r>
              <a:rPr lang="en-US" altLang="en-US" sz="1500" dirty="0"/>
              <a:t>		Not possible	</a:t>
            </a:r>
            <a:r>
              <a:rPr lang="en-US" altLang="en-US" sz="1500" dirty="0" smtClean="0"/>
              <a:t>Not </a:t>
            </a:r>
            <a:r>
              <a:rPr lang="en-US" altLang="en-US" sz="1500" dirty="0"/>
              <a:t>possible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en-US" sz="1500" b="1" dirty="0" smtClean="0"/>
              <a:t>Functional </a:t>
            </a:r>
            <a:r>
              <a:rPr lang="en-US" altLang="en-US" sz="1500" b="1" dirty="0"/>
              <a:t>Test Cases: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/>
              <a:t>	Input		Expected Results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b="1" dirty="0"/>
              <a:t>	</a:t>
            </a:r>
            <a:r>
              <a:rPr lang="en-US" altLang="en-US" sz="1500" dirty="0"/>
              <a:t>4,4,4		Equilateral acute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1,2,8		Not a triangle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6,5,3		Scalene acute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5,6,10		Scalene obtuse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3,4,5		Scalene right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6,1,6		Isosceles acute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7,4,4		Isosceles obtuse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500" dirty="0"/>
              <a:t>	1,1,2^(0.5)		Isosceles right</a:t>
            </a:r>
          </a:p>
        </p:txBody>
      </p:sp>
    </p:spTree>
    <p:extLst>
      <p:ext uri="{BB962C8B-B14F-4D97-AF65-F5344CB8AC3E}">
        <p14:creationId xmlns="" xmlns:p14="http://schemas.microsoft.com/office/powerpoint/2010/main" val="1539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Example: Testing a triangle analyzer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Test cases for special inputs and invalid formats: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/>
              <a:t>3,4,5,6		Four sides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646</a:t>
            </a:r>
            <a:r>
              <a:rPr lang="en-US" altLang="en-US" dirty="0"/>
              <a:t>		</a:t>
            </a:r>
            <a:r>
              <a:rPr lang="en-US" altLang="en-US" dirty="0" smtClean="0"/>
              <a:t>	Three-digit </a:t>
            </a:r>
            <a:r>
              <a:rPr lang="en-US" altLang="en-US" dirty="0"/>
              <a:t>single number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3</a:t>
            </a:r>
            <a:r>
              <a:rPr lang="en-US" altLang="en-US" dirty="0"/>
              <a:t>,,4,5		Two commas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3 </a:t>
            </a:r>
            <a:r>
              <a:rPr lang="en-US" altLang="en-US" dirty="0"/>
              <a:t>4,5		Missing comma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3.14.6,4,5</a:t>
            </a:r>
            <a:r>
              <a:rPr lang="en-US" altLang="en-US" dirty="0"/>
              <a:t>		Two decimal points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4,6</a:t>
            </a:r>
            <a:r>
              <a:rPr lang="en-US" altLang="en-US" dirty="0"/>
              <a:t>		</a:t>
            </a:r>
            <a:r>
              <a:rPr lang="en-US" altLang="en-US" dirty="0" smtClean="0"/>
              <a:t>	Two </a:t>
            </a:r>
            <a:r>
              <a:rPr lang="en-US" altLang="en-US" dirty="0"/>
              <a:t>sides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5,5,A</a:t>
            </a:r>
            <a:r>
              <a:rPr lang="en-US" altLang="en-US" dirty="0"/>
              <a:t>		Character as a side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6</a:t>
            </a:r>
            <a:r>
              <a:rPr lang="en-US" altLang="en-US" dirty="0"/>
              <a:t>,-4,6		Negative number as a side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-</a:t>
            </a:r>
            <a:r>
              <a:rPr lang="en-US" altLang="en-US" dirty="0"/>
              <a:t>3,-3,-3		All negative numbers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/>
              <a:t>			Empty </a:t>
            </a:r>
            <a:r>
              <a:rPr lang="en-US" altLang="en-US" dirty="0" smtClean="0"/>
              <a:t>input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30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1847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When choosing values from an equivalence class to test, use the values that are most likely to cause the program to fail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Errors </a:t>
            </a:r>
            <a:r>
              <a:rPr lang="en-US" sz="2000" dirty="0"/>
              <a:t>tend to occur at the boundaries of equivalence classes rather than at the "center"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If (200 &lt; </a:t>
            </a:r>
            <a:r>
              <a:rPr lang="en-US" sz="2000" dirty="0" err="1"/>
              <a:t>areaCode</a:t>
            </a:r>
            <a:r>
              <a:rPr lang="en-US" sz="2000" dirty="0"/>
              <a:t> &amp;&amp; </a:t>
            </a:r>
            <a:r>
              <a:rPr lang="en-US" sz="2000" dirty="0" err="1"/>
              <a:t>areaCode</a:t>
            </a:r>
            <a:r>
              <a:rPr lang="en-US" sz="2000" dirty="0"/>
              <a:t> &lt; 999) { // valid area code }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Wrong!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If (200 &lt;= </a:t>
            </a:r>
            <a:r>
              <a:rPr lang="en-US" sz="2000" dirty="0" err="1"/>
              <a:t>areaCode</a:t>
            </a:r>
            <a:r>
              <a:rPr lang="en-US" sz="2000" dirty="0"/>
              <a:t> &amp;&amp; </a:t>
            </a:r>
            <a:r>
              <a:rPr lang="en-US" sz="2000" dirty="0" err="1"/>
              <a:t>areaCode</a:t>
            </a:r>
            <a:r>
              <a:rPr lang="en-US" sz="2000" dirty="0"/>
              <a:t> &lt;= 999) { // valid area code }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Testing area codes 200 and 999 would catch this error, but a center value like 770 would not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addition to testing center values, we should also test boundary values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Right on a boundary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AF2E0F"/>
                </a:solidFill>
              </a:rPr>
              <a:t>Very close to a boundary on either </a:t>
            </a:r>
            <a:r>
              <a:rPr lang="en-US" sz="2000" b="1" dirty="0" smtClean="0">
                <a:solidFill>
                  <a:srgbClr val="AF2E0F"/>
                </a:solidFill>
              </a:rPr>
              <a:t>side</a:t>
            </a:r>
            <a:endParaRPr lang="en-US" sz="2000" b="1" dirty="0">
              <a:solidFill>
                <a:srgbClr val="AF2E0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8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Create test cases to test boundaries of equivalence classes</a:t>
            </a:r>
          </a:p>
          <a:p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43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552700" y="2024743"/>
            <a:ext cx="4038600" cy="3733800"/>
            <a:chOff x="2590800" y="2667000"/>
            <a:chExt cx="4038600" cy="37338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2590800" y="2667000"/>
              <a:ext cx="4038600" cy="3733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267200" y="2667000"/>
              <a:ext cx="0" cy="37338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4724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44958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5827140" y="398637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4800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3505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2819400" y="450832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581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339101" y="2865325"/>
              <a:ext cx="758189" cy="1121048"/>
            </a:xfrm>
            <a:custGeom>
              <a:avLst/>
              <a:gdLst>
                <a:gd name="connsiteX0" fmla="*/ 688369 w 758189"/>
                <a:gd name="connsiteY0" fmla="*/ 11439 h 1121048"/>
                <a:gd name="connsiteX1" fmla="*/ 626724 w 758189"/>
                <a:gd name="connsiteY1" fmla="*/ 1165 h 1121048"/>
                <a:gd name="connsiteX2" fmla="*/ 400692 w 758189"/>
                <a:gd name="connsiteY2" fmla="*/ 21713 h 1121048"/>
                <a:gd name="connsiteX3" fmla="*/ 359596 w 758189"/>
                <a:gd name="connsiteY3" fmla="*/ 73084 h 1121048"/>
                <a:gd name="connsiteX4" fmla="*/ 339047 w 758189"/>
                <a:gd name="connsiteY4" fmla="*/ 93632 h 1121048"/>
                <a:gd name="connsiteX5" fmla="*/ 308225 w 758189"/>
                <a:gd name="connsiteY5" fmla="*/ 186100 h 1121048"/>
                <a:gd name="connsiteX6" fmla="*/ 297951 w 758189"/>
                <a:gd name="connsiteY6" fmla="*/ 216922 h 1121048"/>
                <a:gd name="connsiteX7" fmla="*/ 287677 w 758189"/>
                <a:gd name="connsiteY7" fmla="*/ 299115 h 1121048"/>
                <a:gd name="connsiteX8" fmla="*/ 267128 w 758189"/>
                <a:gd name="connsiteY8" fmla="*/ 391583 h 1121048"/>
                <a:gd name="connsiteX9" fmla="*/ 205483 w 758189"/>
                <a:gd name="connsiteY9" fmla="*/ 463502 h 1121048"/>
                <a:gd name="connsiteX10" fmla="*/ 174661 w 758189"/>
                <a:gd name="connsiteY10" fmla="*/ 473776 h 1121048"/>
                <a:gd name="connsiteX11" fmla="*/ 123290 w 758189"/>
                <a:gd name="connsiteY11" fmla="*/ 514873 h 1121048"/>
                <a:gd name="connsiteX12" fmla="*/ 92468 w 758189"/>
                <a:gd name="connsiteY12" fmla="*/ 525147 h 1121048"/>
                <a:gd name="connsiteX13" fmla="*/ 51371 w 758189"/>
                <a:gd name="connsiteY13" fmla="*/ 566244 h 1121048"/>
                <a:gd name="connsiteX14" fmla="*/ 20548 w 758189"/>
                <a:gd name="connsiteY14" fmla="*/ 617614 h 1121048"/>
                <a:gd name="connsiteX15" fmla="*/ 10274 w 758189"/>
                <a:gd name="connsiteY15" fmla="*/ 658711 h 1121048"/>
                <a:gd name="connsiteX16" fmla="*/ 0 w 758189"/>
                <a:gd name="connsiteY16" fmla="*/ 689533 h 1121048"/>
                <a:gd name="connsiteX17" fmla="*/ 10274 w 758189"/>
                <a:gd name="connsiteY17" fmla="*/ 997758 h 1121048"/>
                <a:gd name="connsiteX18" fmla="*/ 20548 w 758189"/>
                <a:gd name="connsiteY18" fmla="*/ 1028581 h 1121048"/>
                <a:gd name="connsiteX19" fmla="*/ 41097 w 758189"/>
                <a:gd name="connsiteY19" fmla="*/ 1049129 h 1121048"/>
                <a:gd name="connsiteX20" fmla="*/ 123290 w 758189"/>
                <a:gd name="connsiteY20" fmla="*/ 1100500 h 1121048"/>
                <a:gd name="connsiteX21" fmla="*/ 154112 w 758189"/>
                <a:gd name="connsiteY21" fmla="*/ 1110774 h 1121048"/>
                <a:gd name="connsiteX22" fmla="*/ 184935 w 758189"/>
                <a:gd name="connsiteY22" fmla="*/ 1121048 h 1121048"/>
                <a:gd name="connsiteX23" fmla="*/ 400692 w 758189"/>
                <a:gd name="connsiteY23" fmla="*/ 1110774 h 1121048"/>
                <a:gd name="connsiteX24" fmla="*/ 431515 w 758189"/>
                <a:gd name="connsiteY24" fmla="*/ 1100500 h 1121048"/>
                <a:gd name="connsiteX25" fmla="*/ 452063 w 758189"/>
                <a:gd name="connsiteY25" fmla="*/ 1079951 h 1121048"/>
                <a:gd name="connsiteX26" fmla="*/ 493160 w 758189"/>
                <a:gd name="connsiteY26" fmla="*/ 1018306 h 1121048"/>
                <a:gd name="connsiteX27" fmla="*/ 534256 w 758189"/>
                <a:gd name="connsiteY27" fmla="*/ 895017 h 1121048"/>
                <a:gd name="connsiteX28" fmla="*/ 544530 w 758189"/>
                <a:gd name="connsiteY28" fmla="*/ 864194 h 1121048"/>
                <a:gd name="connsiteX29" fmla="*/ 585627 w 758189"/>
                <a:gd name="connsiteY29" fmla="*/ 812823 h 1121048"/>
                <a:gd name="connsiteX30" fmla="*/ 606175 w 758189"/>
                <a:gd name="connsiteY30" fmla="*/ 751178 h 1121048"/>
                <a:gd name="connsiteX31" fmla="*/ 616450 w 758189"/>
                <a:gd name="connsiteY31" fmla="*/ 720356 h 1121048"/>
                <a:gd name="connsiteX32" fmla="*/ 647272 w 758189"/>
                <a:gd name="connsiteY32" fmla="*/ 689533 h 1121048"/>
                <a:gd name="connsiteX33" fmla="*/ 667820 w 758189"/>
                <a:gd name="connsiteY33" fmla="*/ 627888 h 1121048"/>
                <a:gd name="connsiteX34" fmla="*/ 678095 w 758189"/>
                <a:gd name="connsiteY34" fmla="*/ 597066 h 1121048"/>
                <a:gd name="connsiteX35" fmla="*/ 698643 w 758189"/>
                <a:gd name="connsiteY35" fmla="*/ 566244 h 1121048"/>
                <a:gd name="connsiteX36" fmla="*/ 719191 w 758189"/>
                <a:gd name="connsiteY36" fmla="*/ 504599 h 1121048"/>
                <a:gd name="connsiteX37" fmla="*/ 739739 w 758189"/>
                <a:gd name="connsiteY37" fmla="*/ 432679 h 1121048"/>
                <a:gd name="connsiteX38" fmla="*/ 739739 w 758189"/>
                <a:gd name="connsiteY38" fmla="*/ 31987 h 1121048"/>
                <a:gd name="connsiteX39" fmla="*/ 678095 w 758189"/>
                <a:gd name="connsiteY39" fmla="*/ 11439 h 1121048"/>
                <a:gd name="connsiteX40" fmla="*/ 585627 w 758189"/>
                <a:gd name="connsiteY40" fmla="*/ 11439 h 112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58189" h="1121048">
                  <a:moveTo>
                    <a:pt x="688369" y="11439"/>
                  </a:moveTo>
                  <a:cubicBezTo>
                    <a:pt x="667821" y="8014"/>
                    <a:pt x="647556" y="1165"/>
                    <a:pt x="626724" y="1165"/>
                  </a:cubicBezTo>
                  <a:cubicBezTo>
                    <a:pt x="453231" y="1165"/>
                    <a:pt x="487924" y="-7363"/>
                    <a:pt x="400692" y="21713"/>
                  </a:cubicBezTo>
                  <a:cubicBezTo>
                    <a:pt x="351069" y="71338"/>
                    <a:pt x="411450" y="8268"/>
                    <a:pt x="359596" y="73084"/>
                  </a:cubicBezTo>
                  <a:cubicBezTo>
                    <a:pt x="353545" y="80648"/>
                    <a:pt x="345897" y="86783"/>
                    <a:pt x="339047" y="93632"/>
                  </a:cubicBezTo>
                  <a:lnTo>
                    <a:pt x="308225" y="186100"/>
                  </a:lnTo>
                  <a:lnTo>
                    <a:pt x="297951" y="216922"/>
                  </a:lnTo>
                  <a:cubicBezTo>
                    <a:pt x="294526" y="244320"/>
                    <a:pt x="291582" y="271782"/>
                    <a:pt x="287677" y="299115"/>
                  </a:cubicBezTo>
                  <a:cubicBezTo>
                    <a:pt x="284521" y="321209"/>
                    <a:pt x="279363" y="367113"/>
                    <a:pt x="267128" y="391583"/>
                  </a:cubicBezTo>
                  <a:cubicBezTo>
                    <a:pt x="257926" y="409988"/>
                    <a:pt x="220650" y="458446"/>
                    <a:pt x="205483" y="463502"/>
                  </a:cubicBezTo>
                  <a:cubicBezTo>
                    <a:pt x="195209" y="466927"/>
                    <a:pt x="184347" y="468933"/>
                    <a:pt x="174661" y="473776"/>
                  </a:cubicBezTo>
                  <a:cubicBezTo>
                    <a:pt x="51295" y="535458"/>
                    <a:pt x="218843" y="457539"/>
                    <a:pt x="123290" y="514873"/>
                  </a:cubicBezTo>
                  <a:cubicBezTo>
                    <a:pt x="114004" y="520445"/>
                    <a:pt x="102742" y="521722"/>
                    <a:pt x="92468" y="525147"/>
                  </a:cubicBezTo>
                  <a:cubicBezTo>
                    <a:pt x="78769" y="538846"/>
                    <a:pt x="57497" y="547865"/>
                    <a:pt x="51371" y="566244"/>
                  </a:cubicBezTo>
                  <a:cubicBezTo>
                    <a:pt x="38034" y="606256"/>
                    <a:pt x="48755" y="589408"/>
                    <a:pt x="20548" y="617614"/>
                  </a:cubicBezTo>
                  <a:cubicBezTo>
                    <a:pt x="17123" y="631313"/>
                    <a:pt x="14153" y="645134"/>
                    <a:pt x="10274" y="658711"/>
                  </a:cubicBezTo>
                  <a:cubicBezTo>
                    <a:pt x="7299" y="669124"/>
                    <a:pt x="0" y="678703"/>
                    <a:pt x="0" y="689533"/>
                  </a:cubicBezTo>
                  <a:cubicBezTo>
                    <a:pt x="0" y="792332"/>
                    <a:pt x="4055" y="895148"/>
                    <a:pt x="10274" y="997758"/>
                  </a:cubicBezTo>
                  <a:cubicBezTo>
                    <a:pt x="10929" y="1008568"/>
                    <a:pt x="14976" y="1019294"/>
                    <a:pt x="20548" y="1028581"/>
                  </a:cubicBezTo>
                  <a:cubicBezTo>
                    <a:pt x="25532" y="1036887"/>
                    <a:pt x="35046" y="1041565"/>
                    <a:pt x="41097" y="1049129"/>
                  </a:cubicBezTo>
                  <a:cubicBezTo>
                    <a:pt x="82542" y="1100934"/>
                    <a:pt x="34350" y="1070853"/>
                    <a:pt x="123290" y="1100500"/>
                  </a:cubicBezTo>
                  <a:lnTo>
                    <a:pt x="154112" y="1110774"/>
                  </a:lnTo>
                  <a:lnTo>
                    <a:pt x="184935" y="1121048"/>
                  </a:lnTo>
                  <a:cubicBezTo>
                    <a:pt x="256854" y="1117623"/>
                    <a:pt x="328940" y="1116753"/>
                    <a:pt x="400692" y="1110774"/>
                  </a:cubicBezTo>
                  <a:cubicBezTo>
                    <a:pt x="411485" y="1109875"/>
                    <a:pt x="422228" y="1106072"/>
                    <a:pt x="431515" y="1100500"/>
                  </a:cubicBezTo>
                  <a:cubicBezTo>
                    <a:pt x="439821" y="1095516"/>
                    <a:pt x="446251" y="1087700"/>
                    <a:pt x="452063" y="1079951"/>
                  </a:cubicBezTo>
                  <a:cubicBezTo>
                    <a:pt x="466881" y="1060194"/>
                    <a:pt x="493160" y="1018306"/>
                    <a:pt x="493160" y="1018306"/>
                  </a:cubicBezTo>
                  <a:lnTo>
                    <a:pt x="534256" y="895017"/>
                  </a:lnTo>
                  <a:cubicBezTo>
                    <a:pt x="537681" y="884743"/>
                    <a:pt x="536872" y="871852"/>
                    <a:pt x="544530" y="864194"/>
                  </a:cubicBezTo>
                  <a:cubicBezTo>
                    <a:pt x="561611" y="847114"/>
                    <a:pt x="575257" y="836155"/>
                    <a:pt x="585627" y="812823"/>
                  </a:cubicBezTo>
                  <a:cubicBezTo>
                    <a:pt x="594424" y="793030"/>
                    <a:pt x="599325" y="771726"/>
                    <a:pt x="606175" y="751178"/>
                  </a:cubicBezTo>
                  <a:cubicBezTo>
                    <a:pt x="609600" y="740904"/>
                    <a:pt x="608792" y="728014"/>
                    <a:pt x="616450" y="720356"/>
                  </a:cubicBezTo>
                  <a:lnTo>
                    <a:pt x="647272" y="689533"/>
                  </a:lnTo>
                  <a:lnTo>
                    <a:pt x="667820" y="627888"/>
                  </a:lnTo>
                  <a:cubicBezTo>
                    <a:pt x="671245" y="617614"/>
                    <a:pt x="672088" y="606077"/>
                    <a:pt x="678095" y="597066"/>
                  </a:cubicBezTo>
                  <a:lnTo>
                    <a:pt x="698643" y="566244"/>
                  </a:lnTo>
                  <a:cubicBezTo>
                    <a:pt x="705492" y="545696"/>
                    <a:pt x="713938" y="525612"/>
                    <a:pt x="719191" y="504599"/>
                  </a:cubicBezTo>
                  <a:cubicBezTo>
                    <a:pt x="732092" y="452995"/>
                    <a:pt x="725000" y="476898"/>
                    <a:pt x="739739" y="432679"/>
                  </a:cubicBezTo>
                  <a:cubicBezTo>
                    <a:pt x="754975" y="295563"/>
                    <a:pt x="772234" y="180538"/>
                    <a:pt x="739739" y="31987"/>
                  </a:cubicBezTo>
                  <a:cubicBezTo>
                    <a:pt x="735110" y="10828"/>
                    <a:pt x="699754" y="11439"/>
                    <a:pt x="678095" y="11439"/>
                  </a:cubicBezTo>
                  <a:lnTo>
                    <a:pt x="585627" y="114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13662" y="3973568"/>
              <a:ext cx="791110" cy="1145720"/>
            </a:xfrm>
            <a:custGeom>
              <a:avLst/>
              <a:gdLst>
                <a:gd name="connsiteX0" fmla="*/ 688369 w 791110"/>
                <a:gd name="connsiteY0" fmla="*/ 0 h 1145720"/>
                <a:gd name="connsiteX1" fmla="*/ 585627 w 791110"/>
                <a:gd name="connsiteY1" fmla="*/ 30823 h 1145720"/>
                <a:gd name="connsiteX2" fmla="*/ 462337 w 791110"/>
                <a:gd name="connsiteY2" fmla="*/ 61645 h 1145720"/>
                <a:gd name="connsiteX3" fmla="*/ 359596 w 791110"/>
                <a:gd name="connsiteY3" fmla="*/ 92468 h 1145720"/>
                <a:gd name="connsiteX4" fmla="*/ 287677 w 791110"/>
                <a:gd name="connsiteY4" fmla="*/ 113016 h 1145720"/>
                <a:gd name="connsiteX5" fmla="*/ 215758 w 791110"/>
                <a:gd name="connsiteY5" fmla="*/ 184935 h 1145720"/>
                <a:gd name="connsiteX6" fmla="*/ 174661 w 791110"/>
                <a:gd name="connsiteY6" fmla="*/ 226032 h 1145720"/>
                <a:gd name="connsiteX7" fmla="*/ 154113 w 791110"/>
                <a:gd name="connsiteY7" fmla="*/ 256854 h 1145720"/>
                <a:gd name="connsiteX8" fmla="*/ 102742 w 791110"/>
                <a:gd name="connsiteY8" fmla="*/ 308225 h 1145720"/>
                <a:gd name="connsiteX9" fmla="*/ 61645 w 791110"/>
                <a:gd name="connsiteY9" fmla="*/ 380144 h 1145720"/>
                <a:gd name="connsiteX10" fmla="*/ 41097 w 791110"/>
                <a:gd name="connsiteY10" fmla="*/ 410967 h 1145720"/>
                <a:gd name="connsiteX11" fmla="*/ 10274 w 791110"/>
                <a:gd name="connsiteY11" fmla="*/ 523982 h 1145720"/>
                <a:gd name="connsiteX12" fmla="*/ 0 w 791110"/>
                <a:gd name="connsiteY12" fmla="*/ 606176 h 1145720"/>
                <a:gd name="connsiteX13" fmla="*/ 10274 w 791110"/>
                <a:gd name="connsiteY13" fmla="*/ 965771 h 1145720"/>
                <a:gd name="connsiteX14" fmla="*/ 30823 w 791110"/>
                <a:gd name="connsiteY14" fmla="*/ 1078787 h 1145720"/>
                <a:gd name="connsiteX15" fmla="*/ 51371 w 791110"/>
                <a:gd name="connsiteY15" fmla="*/ 1109609 h 1145720"/>
                <a:gd name="connsiteX16" fmla="*/ 82193 w 791110"/>
                <a:gd name="connsiteY16" fmla="*/ 1119883 h 1145720"/>
                <a:gd name="connsiteX17" fmla="*/ 154113 w 791110"/>
                <a:gd name="connsiteY17" fmla="*/ 1140432 h 1145720"/>
                <a:gd name="connsiteX18" fmla="*/ 380144 w 791110"/>
                <a:gd name="connsiteY18" fmla="*/ 1109609 h 1145720"/>
                <a:gd name="connsiteX19" fmla="*/ 410966 w 791110"/>
                <a:gd name="connsiteY19" fmla="*/ 1089061 h 1145720"/>
                <a:gd name="connsiteX20" fmla="*/ 421241 w 791110"/>
                <a:gd name="connsiteY20" fmla="*/ 1047964 h 1145720"/>
                <a:gd name="connsiteX21" fmla="*/ 410966 w 791110"/>
                <a:gd name="connsiteY21" fmla="*/ 893852 h 1145720"/>
                <a:gd name="connsiteX22" fmla="*/ 400692 w 791110"/>
                <a:gd name="connsiteY22" fmla="*/ 863029 h 1145720"/>
                <a:gd name="connsiteX23" fmla="*/ 390418 w 791110"/>
                <a:gd name="connsiteY23" fmla="*/ 821933 h 1145720"/>
                <a:gd name="connsiteX24" fmla="*/ 380144 w 791110"/>
                <a:gd name="connsiteY24" fmla="*/ 750014 h 1145720"/>
                <a:gd name="connsiteX25" fmla="*/ 390418 w 791110"/>
                <a:gd name="connsiteY25" fmla="*/ 647272 h 1145720"/>
                <a:gd name="connsiteX26" fmla="*/ 493160 w 791110"/>
                <a:gd name="connsiteY26" fmla="*/ 616450 h 1145720"/>
                <a:gd name="connsiteX27" fmla="*/ 554805 w 791110"/>
                <a:gd name="connsiteY27" fmla="*/ 606176 h 1145720"/>
                <a:gd name="connsiteX28" fmla="*/ 616450 w 791110"/>
                <a:gd name="connsiteY28" fmla="*/ 585627 h 1145720"/>
                <a:gd name="connsiteX29" fmla="*/ 647272 w 791110"/>
                <a:gd name="connsiteY29" fmla="*/ 575353 h 1145720"/>
                <a:gd name="connsiteX30" fmla="*/ 698643 w 791110"/>
                <a:gd name="connsiteY30" fmla="*/ 523982 h 1145720"/>
                <a:gd name="connsiteX31" fmla="*/ 729465 w 791110"/>
                <a:gd name="connsiteY31" fmla="*/ 493160 h 1145720"/>
                <a:gd name="connsiteX32" fmla="*/ 750014 w 791110"/>
                <a:gd name="connsiteY32" fmla="*/ 431515 h 1145720"/>
                <a:gd name="connsiteX33" fmla="*/ 760288 w 791110"/>
                <a:gd name="connsiteY33" fmla="*/ 400692 h 1145720"/>
                <a:gd name="connsiteX34" fmla="*/ 770562 w 791110"/>
                <a:gd name="connsiteY34" fmla="*/ 359596 h 1145720"/>
                <a:gd name="connsiteX35" fmla="*/ 791110 w 791110"/>
                <a:gd name="connsiteY35" fmla="*/ 246580 h 1145720"/>
                <a:gd name="connsiteX36" fmla="*/ 780836 w 791110"/>
                <a:gd name="connsiteY36" fmla="*/ 102742 h 1145720"/>
                <a:gd name="connsiteX37" fmla="*/ 750014 w 791110"/>
                <a:gd name="connsiteY37" fmla="*/ 82194 h 1145720"/>
                <a:gd name="connsiteX38" fmla="*/ 729465 w 791110"/>
                <a:gd name="connsiteY38" fmla="*/ 61645 h 1145720"/>
                <a:gd name="connsiteX39" fmla="*/ 636998 w 791110"/>
                <a:gd name="connsiteY39" fmla="*/ 10274 h 1145720"/>
                <a:gd name="connsiteX40" fmla="*/ 606175 w 791110"/>
                <a:gd name="connsiteY40" fmla="*/ 10274 h 11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91110" h="1145720">
                  <a:moveTo>
                    <a:pt x="688369" y="0"/>
                  </a:moveTo>
                  <a:cubicBezTo>
                    <a:pt x="578874" y="43799"/>
                    <a:pt x="694766" y="1058"/>
                    <a:pt x="585627" y="30823"/>
                  </a:cubicBezTo>
                  <a:cubicBezTo>
                    <a:pt x="396816" y="82316"/>
                    <a:pt x="648644" y="24384"/>
                    <a:pt x="462337" y="61645"/>
                  </a:cubicBezTo>
                  <a:cubicBezTo>
                    <a:pt x="380789" y="77955"/>
                    <a:pt x="464455" y="66254"/>
                    <a:pt x="359596" y="92468"/>
                  </a:cubicBezTo>
                  <a:cubicBezTo>
                    <a:pt x="307993" y="105369"/>
                    <a:pt x="331895" y="98277"/>
                    <a:pt x="287677" y="113016"/>
                  </a:cubicBezTo>
                  <a:lnTo>
                    <a:pt x="215758" y="184935"/>
                  </a:lnTo>
                  <a:lnTo>
                    <a:pt x="174661" y="226032"/>
                  </a:lnTo>
                  <a:cubicBezTo>
                    <a:pt x="167812" y="236306"/>
                    <a:pt x="162244" y="247561"/>
                    <a:pt x="154113" y="256854"/>
                  </a:cubicBezTo>
                  <a:cubicBezTo>
                    <a:pt x="138166" y="275079"/>
                    <a:pt x="116175" y="288076"/>
                    <a:pt x="102742" y="308225"/>
                  </a:cubicBezTo>
                  <a:cubicBezTo>
                    <a:pt x="52689" y="383301"/>
                    <a:pt x="113772" y="288918"/>
                    <a:pt x="61645" y="380144"/>
                  </a:cubicBezTo>
                  <a:cubicBezTo>
                    <a:pt x="55519" y="390865"/>
                    <a:pt x="46112" y="399683"/>
                    <a:pt x="41097" y="410967"/>
                  </a:cubicBezTo>
                  <a:cubicBezTo>
                    <a:pt x="25987" y="444965"/>
                    <a:pt x="15961" y="487019"/>
                    <a:pt x="10274" y="523982"/>
                  </a:cubicBezTo>
                  <a:cubicBezTo>
                    <a:pt x="6075" y="551272"/>
                    <a:pt x="3425" y="578778"/>
                    <a:pt x="0" y="606176"/>
                  </a:cubicBezTo>
                  <a:cubicBezTo>
                    <a:pt x="3425" y="726041"/>
                    <a:pt x="4570" y="845993"/>
                    <a:pt x="10274" y="965771"/>
                  </a:cubicBezTo>
                  <a:cubicBezTo>
                    <a:pt x="10869" y="978267"/>
                    <a:pt x="21485" y="1056997"/>
                    <a:pt x="30823" y="1078787"/>
                  </a:cubicBezTo>
                  <a:cubicBezTo>
                    <a:pt x="35687" y="1090136"/>
                    <a:pt x="41729" y="1101895"/>
                    <a:pt x="51371" y="1109609"/>
                  </a:cubicBezTo>
                  <a:cubicBezTo>
                    <a:pt x="59828" y="1116374"/>
                    <a:pt x="71780" y="1116908"/>
                    <a:pt x="82193" y="1119883"/>
                  </a:cubicBezTo>
                  <a:cubicBezTo>
                    <a:pt x="172507" y="1145688"/>
                    <a:pt x="80204" y="1115797"/>
                    <a:pt x="154113" y="1140432"/>
                  </a:cubicBezTo>
                  <a:cubicBezTo>
                    <a:pt x="499631" y="1123156"/>
                    <a:pt x="292691" y="1179573"/>
                    <a:pt x="380144" y="1109609"/>
                  </a:cubicBezTo>
                  <a:cubicBezTo>
                    <a:pt x="389786" y="1101895"/>
                    <a:pt x="400692" y="1095910"/>
                    <a:pt x="410966" y="1089061"/>
                  </a:cubicBezTo>
                  <a:cubicBezTo>
                    <a:pt x="414391" y="1075362"/>
                    <a:pt x="421241" y="1062085"/>
                    <a:pt x="421241" y="1047964"/>
                  </a:cubicBezTo>
                  <a:cubicBezTo>
                    <a:pt x="421241" y="996479"/>
                    <a:pt x="416652" y="945022"/>
                    <a:pt x="410966" y="893852"/>
                  </a:cubicBezTo>
                  <a:cubicBezTo>
                    <a:pt x="409770" y="883088"/>
                    <a:pt x="403667" y="873442"/>
                    <a:pt x="400692" y="863029"/>
                  </a:cubicBezTo>
                  <a:cubicBezTo>
                    <a:pt x="396813" y="849452"/>
                    <a:pt x="392944" y="835826"/>
                    <a:pt x="390418" y="821933"/>
                  </a:cubicBezTo>
                  <a:cubicBezTo>
                    <a:pt x="386086" y="798107"/>
                    <a:pt x="383569" y="773987"/>
                    <a:pt x="380144" y="750014"/>
                  </a:cubicBezTo>
                  <a:cubicBezTo>
                    <a:pt x="383569" y="715767"/>
                    <a:pt x="373076" y="677002"/>
                    <a:pt x="390418" y="647272"/>
                  </a:cubicBezTo>
                  <a:cubicBezTo>
                    <a:pt x="393880" y="641338"/>
                    <a:pt x="477714" y="619539"/>
                    <a:pt x="493160" y="616450"/>
                  </a:cubicBezTo>
                  <a:cubicBezTo>
                    <a:pt x="513587" y="612365"/>
                    <a:pt x="534257" y="609601"/>
                    <a:pt x="554805" y="606176"/>
                  </a:cubicBezTo>
                  <a:lnTo>
                    <a:pt x="616450" y="585627"/>
                  </a:lnTo>
                  <a:lnTo>
                    <a:pt x="647272" y="575353"/>
                  </a:lnTo>
                  <a:lnTo>
                    <a:pt x="698643" y="523982"/>
                  </a:lnTo>
                  <a:lnTo>
                    <a:pt x="729465" y="493160"/>
                  </a:lnTo>
                  <a:lnTo>
                    <a:pt x="750014" y="431515"/>
                  </a:lnTo>
                  <a:cubicBezTo>
                    <a:pt x="753439" y="421241"/>
                    <a:pt x="757661" y="411199"/>
                    <a:pt x="760288" y="400692"/>
                  </a:cubicBezTo>
                  <a:cubicBezTo>
                    <a:pt x="763713" y="386993"/>
                    <a:pt x="767499" y="373380"/>
                    <a:pt x="770562" y="359596"/>
                  </a:cubicBezTo>
                  <a:cubicBezTo>
                    <a:pt x="780135" y="316519"/>
                    <a:pt x="783675" y="291188"/>
                    <a:pt x="791110" y="246580"/>
                  </a:cubicBezTo>
                  <a:cubicBezTo>
                    <a:pt x="787685" y="198634"/>
                    <a:pt x="792494" y="149375"/>
                    <a:pt x="780836" y="102742"/>
                  </a:cubicBezTo>
                  <a:cubicBezTo>
                    <a:pt x="777841" y="90763"/>
                    <a:pt x="759656" y="89908"/>
                    <a:pt x="750014" y="82194"/>
                  </a:cubicBezTo>
                  <a:cubicBezTo>
                    <a:pt x="742450" y="76143"/>
                    <a:pt x="737215" y="67457"/>
                    <a:pt x="729465" y="61645"/>
                  </a:cubicBezTo>
                  <a:cubicBezTo>
                    <a:pt x="704255" y="42737"/>
                    <a:pt x="671319" y="15995"/>
                    <a:pt x="636998" y="10274"/>
                  </a:cubicBezTo>
                  <a:cubicBezTo>
                    <a:pt x="626863" y="8585"/>
                    <a:pt x="616449" y="10274"/>
                    <a:pt x="606175" y="102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339101" y="4921321"/>
              <a:ext cx="504785" cy="1222625"/>
            </a:xfrm>
            <a:custGeom>
              <a:avLst/>
              <a:gdLst>
                <a:gd name="connsiteX0" fmla="*/ 339047 w 504785"/>
                <a:gd name="connsiteY0" fmla="*/ 41097 h 1222625"/>
                <a:gd name="connsiteX1" fmla="*/ 256854 w 504785"/>
                <a:gd name="connsiteY1" fmla="*/ 10275 h 1222625"/>
                <a:gd name="connsiteX2" fmla="*/ 205483 w 504785"/>
                <a:gd name="connsiteY2" fmla="*/ 0 h 1222625"/>
                <a:gd name="connsiteX3" fmla="*/ 61645 w 504785"/>
                <a:gd name="connsiteY3" fmla="*/ 10275 h 1222625"/>
                <a:gd name="connsiteX4" fmla="*/ 30823 w 504785"/>
                <a:gd name="connsiteY4" fmla="*/ 20549 h 1222625"/>
                <a:gd name="connsiteX5" fmla="*/ 10274 w 504785"/>
                <a:gd name="connsiteY5" fmla="*/ 82194 h 1222625"/>
                <a:gd name="connsiteX6" fmla="*/ 0 w 504785"/>
                <a:gd name="connsiteY6" fmla="*/ 113016 h 1222625"/>
                <a:gd name="connsiteX7" fmla="*/ 10274 w 504785"/>
                <a:gd name="connsiteY7" fmla="*/ 441789 h 1222625"/>
                <a:gd name="connsiteX8" fmla="*/ 20548 w 504785"/>
                <a:gd name="connsiteY8" fmla="*/ 523982 h 1222625"/>
                <a:gd name="connsiteX9" fmla="*/ 30823 w 504785"/>
                <a:gd name="connsiteY9" fmla="*/ 626724 h 1222625"/>
                <a:gd name="connsiteX10" fmla="*/ 61645 w 504785"/>
                <a:gd name="connsiteY10" fmla="*/ 791110 h 1222625"/>
                <a:gd name="connsiteX11" fmla="*/ 92468 w 504785"/>
                <a:gd name="connsiteY11" fmla="*/ 893852 h 1222625"/>
                <a:gd name="connsiteX12" fmla="*/ 113016 w 504785"/>
                <a:gd name="connsiteY12" fmla="*/ 986319 h 1222625"/>
                <a:gd name="connsiteX13" fmla="*/ 123290 w 504785"/>
                <a:gd name="connsiteY13" fmla="*/ 1017142 h 1222625"/>
                <a:gd name="connsiteX14" fmla="*/ 143838 w 504785"/>
                <a:gd name="connsiteY14" fmla="*/ 1099335 h 1222625"/>
                <a:gd name="connsiteX15" fmla="*/ 164387 w 504785"/>
                <a:gd name="connsiteY15" fmla="*/ 1119883 h 1222625"/>
                <a:gd name="connsiteX16" fmla="*/ 184935 w 504785"/>
                <a:gd name="connsiteY16" fmla="*/ 1150706 h 1222625"/>
                <a:gd name="connsiteX17" fmla="*/ 215757 w 504785"/>
                <a:gd name="connsiteY17" fmla="*/ 1171254 h 1222625"/>
                <a:gd name="connsiteX18" fmla="*/ 236306 w 504785"/>
                <a:gd name="connsiteY18" fmla="*/ 1191803 h 1222625"/>
                <a:gd name="connsiteX19" fmla="*/ 297951 w 504785"/>
                <a:gd name="connsiteY19" fmla="*/ 1222625 h 1222625"/>
                <a:gd name="connsiteX20" fmla="*/ 441789 w 504785"/>
                <a:gd name="connsiteY20" fmla="*/ 1212351 h 1222625"/>
                <a:gd name="connsiteX21" fmla="*/ 462337 w 504785"/>
                <a:gd name="connsiteY21" fmla="*/ 1181528 h 1222625"/>
                <a:gd name="connsiteX22" fmla="*/ 493160 w 504785"/>
                <a:gd name="connsiteY22" fmla="*/ 1068513 h 1222625"/>
                <a:gd name="connsiteX23" fmla="*/ 493160 w 504785"/>
                <a:gd name="connsiteY23" fmla="*/ 246580 h 1222625"/>
                <a:gd name="connsiteX24" fmla="*/ 472611 w 504785"/>
                <a:gd name="connsiteY24" fmla="*/ 143839 h 1222625"/>
                <a:gd name="connsiteX25" fmla="*/ 452063 w 504785"/>
                <a:gd name="connsiteY25" fmla="*/ 123290 h 1222625"/>
                <a:gd name="connsiteX26" fmla="*/ 431515 w 504785"/>
                <a:gd name="connsiteY26" fmla="*/ 92468 h 1222625"/>
                <a:gd name="connsiteX27" fmla="*/ 339047 w 504785"/>
                <a:gd name="connsiteY27" fmla="*/ 61645 h 1222625"/>
                <a:gd name="connsiteX28" fmla="*/ 339047 w 504785"/>
                <a:gd name="connsiteY28" fmla="*/ 41097 h 122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785" h="1222625">
                  <a:moveTo>
                    <a:pt x="339047" y="41097"/>
                  </a:moveTo>
                  <a:cubicBezTo>
                    <a:pt x="325348" y="32535"/>
                    <a:pt x="278333" y="15645"/>
                    <a:pt x="256854" y="10275"/>
                  </a:cubicBezTo>
                  <a:cubicBezTo>
                    <a:pt x="239913" y="6040"/>
                    <a:pt x="222607" y="3425"/>
                    <a:pt x="205483" y="0"/>
                  </a:cubicBezTo>
                  <a:cubicBezTo>
                    <a:pt x="157537" y="3425"/>
                    <a:pt x="109384" y="4658"/>
                    <a:pt x="61645" y="10275"/>
                  </a:cubicBezTo>
                  <a:cubicBezTo>
                    <a:pt x="50889" y="11540"/>
                    <a:pt x="37118" y="11736"/>
                    <a:pt x="30823" y="20549"/>
                  </a:cubicBezTo>
                  <a:cubicBezTo>
                    <a:pt x="18233" y="38174"/>
                    <a:pt x="17124" y="61646"/>
                    <a:pt x="10274" y="82194"/>
                  </a:cubicBezTo>
                  <a:lnTo>
                    <a:pt x="0" y="113016"/>
                  </a:lnTo>
                  <a:cubicBezTo>
                    <a:pt x="3425" y="222607"/>
                    <a:pt x="4799" y="332281"/>
                    <a:pt x="10274" y="441789"/>
                  </a:cubicBezTo>
                  <a:cubicBezTo>
                    <a:pt x="11653" y="469365"/>
                    <a:pt x="17499" y="496540"/>
                    <a:pt x="20548" y="523982"/>
                  </a:cubicBezTo>
                  <a:cubicBezTo>
                    <a:pt x="24349" y="558190"/>
                    <a:pt x="26173" y="592621"/>
                    <a:pt x="30823" y="626724"/>
                  </a:cubicBezTo>
                  <a:cubicBezTo>
                    <a:pt x="36049" y="665044"/>
                    <a:pt x="47246" y="743112"/>
                    <a:pt x="61645" y="791110"/>
                  </a:cubicBezTo>
                  <a:cubicBezTo>
                    <a:pt x="83592" y="864269"/>
                    <a:pt x="78938" y="832969"/>
                    <a:pt x="92468" y="893852"/>
                  </a:cubicBezTo>
                  <a:cubicBezTo>
                    <a:pt x="103064" y="941533"/>
                    <a:pt x="100485" y="942461"/>
                    <a:pt x="113016" y="986319"/>
                  </a:cubicBezTo>
                  <a:cubicBezTo>
                    <a:pt x="115991" y="996732"/>
                    <a:pt x="120663" y="1006635"/>
                    <a:pt x="123290" y="1017142"/>
                  </a:cubicBezTo>
                  <a:cubicBezTo>
                    <a:pt x="126446" y="1029768"/>
                    <a:pt x="133773" y="1082561"/>
                    <a:pt x="143838" y="1099335"/>
                  </a:cubicBezTo>
                  <a:cubicBezTo>
                    <a:pt x="148822" y="1107641"/>
                    <a:pt x="158336" y="1112319"/>
                    <a:pt x="164387" y="1119883"/>
                  </a:cubicBezTo>
                  <a:cubicBezTo>
                    <a:pt x="172101" y="1129525"/>
                    <a:pt x="176204" y="1141974"/>
                    <a:pt x="184935" y="1150706"/>
                  </a:cubicBezTo>
                  <a:cubicBezTo>
                    <a:pt x="193666" y="1159437"/>
                    <a:pt x="206115" y="1163540"/>
                    <a:pt x="215757" y="1171254"/>
                  </a:cubicBezTo>
                  <a:cubicBezTo>
                    <a:pt x="223321" y="1177305"/>
                    <a:pt x="228742" y="1185752"/>
                    <a:pt x="236306" y="1191803"/>
                  </a:cubicBezTo>
                  <a:cubicBezTo>
                    <a:pt x="264758" y="1214565"/>
                    <a:pt x="265396" y="1211774"/>
                    <a:pt x="297951" y="1222625"/>
                  </a:cubicBezTo>
                  <a:cubicBezTo>
                    <a:pt x="345897" y="1219200"/>
                    <a:pt x="395156" y="1224009"/>
                    <a:pt x="441789" y="1212351"/>
                  </a:cubicBezTo>
                  <a:cubicBezTo>
                    <a:pt x="453768" y="1209356"/>
                    <a:pt x="457322" y="1192812"/>
                    <a:pt x="462337" y="1181528"/>
                  </a:cubicBezTo>
                  <a:cubicBezTo>
                    <a:pt x="481299" y="1138864"/>
                    <a:pt x="484370" y="1112464"/>
                    <a:pt x="493160" y="1068513"/>
                  </a:cubicBezTo>
                  <a:cubicBezTo>
                    <a:pt x="507237" y="674362"/>
                    <a:pt x="510021" y="743989"/>
                    <a:pt x="493160" y="246580"/>
                  </a:cubicBezTo>
                  <a:cubicBezTo>
                    <a:pt x="492818" y="236503"/>
                    <a:pt x="485418" y="165183"/>
                    <a:pt x="472611" y="143839"/>
                  </a:cubicBezTo>
                  <a:cubicBezTo>
                    <a:pt x="467627" y="135533"/>
                    <a:pt x="458114" y="130854"/>
                    <a:pt x="452063" y="123290"/>
                  </a:cubicBezTo>
                  <a:cubicBezTo>
                    <a:pt x="444349" y="113648"/>
                    <a:pt x="441986" y="99012"/>
                    <a:pt x="431515" y="92468"/>
                  </a:cubicBezTo>
                  <a:cubicBezTo>
                    <a:pt x="431509" y="92464"/>
                    <a:pt x="354461" y="66783"/>
                    <a:pt x="339047" y="61645"/>
                  </a:cubicBezTo>
                  <a:cubicBezTo>
                    <a:pt x="303631" y="49840"/>
                    <a:pt x="352746" y="49659"/>
                    <a:pt x="339047" y="410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28162" y="4191856"/>
              <a:ext cx="717070" cy="1808252"/>
            </a:xfrm>
            <a:custGeom>
              <a:avLst/>
              <a:gdLst>
                <a:gd name="connsiteX0" fmla="*/ 359595 w 717070"/>
                <a:gd name="connsiteY0" fmla="*/ 0 h 1808252"/>
                <a:gd name="connsiteX1" fmla="*/ 328773 w 717070"/>
                <a:gd name="connsiteY1" fmla="*/ 51371 h 1808252"/>
                <a:gd name="connsiteX2" fmla="*/ 246580 w 717070"/>
                <a:gd name="connsiteY2" fmla="*/ 123290 h 1808252"/>
                <a:gd name="connsiteX3" fmla="*/ 184935 w 717070"/>
                <a:gd name="connsiteY3" fmla="*/ 195209 h 1808252"/>
                <a:gd name="connsiteX4" fmla="*/ 143838 w 717070"/>
                <a:gd name="connsiteY4" fmla="*/ 236306 h 1808252"/>
                <a:gd name="connsiteX5" fmla="*/ 123290 w 717070"/>
                <a:gd name="connsiteY5" fmla="*/ 267128 h 1808252"/>
                <a:gd name="connsiteX6" fmla="*/ 82193 w 717070"/>
                <a:gd name="connsiteY6" fmla="*/ 318499 h 1808252"/>
                <a:gd name="connsiteX7" fmla="*/ 61645 w 717070"/>
                <a:gd name="connsiteY7" fmla="*/ 380144 h 1808252"/>
                <a:gd name="connsiteX8" fmla="*/ 51371 w 717070"/>
                <a:gd name="connsiteY8" fmla="*/ 410966 h 1808252"/>
                <a:gd name="connsiteX9" fmla="*/ 30822 w 717070"/>
                <a:gd name="connsiteY9" fmla="*/ 554805 h 1808252"/>
                <a:gd name="connsiteX10" fmla="*/ 0 w 717070"/>
                <a:gd name="connsiteY10" fmla="*/ 1037690 h 1808252"/>
                <a:gd name="connsiteX11" fmla="*/ 10274 w 717070"/>
                <a:gd name="connsiteY11" fmla="*/ 1356189 h 1808252"/>
                <a:gd name="connsiteX12" fmla="*/ 30822 w 717070"/>
                <a:gd name="connsiteY12" fmla="*/ 1448656 h 1808252"/>
                <a:gd name="connsiteX13" fmla="*/ 51371 w 717070"/>
                <a:gd name="connsiteY13" fmla="*/ 1469205 h 1808252"/>
                <a:gd name="connsiteX14" fmla="*/ 92467 w 717070"/>
                <a:gd name="connsiteY14" fmla="*/ 1530850 h 1808252"/>
                <a:gd name="connsiteX15" fmla="*/ 123290 w 717070"/>
                <a:gd name="connsiteY15" fmla="*/ 1551398 h 1808252"/>
                <a:gd name="connsiteX16" fmla="*/ 174660 w 717070"/>
                <a:gd name="connsiteY16" fmla="*/ 1602769 h 1808252"/>
                <a:gd name="connsiteX17" fmla="*/ 195209 w 717070"/>
                <a:gd name="connsiteY17" fmla="*/ 1623317 h 1808252"/>
                <a:gd name="connsiteX18" fmla="*/ 226031 w 717070"/>
                <a:gd name="connsiteY18" fmla="*/ 1654140 h 1808252"/>
                <a:gd name="connsiteX19" fmla="*/ 287676 w 717070"/>
                <a:gd name="connsiteY19" fmla="*/ 1695236 h 1808252"/>
                <a:gd name="connsiteX20" fmla="*/ 318499 w 717070"/>
                <a:gd name="connsiteY20" fmla="*/ 1715784 h 1808252"/>
                <a:gd name="connsiteX21" fmla="*/ 380144 w 717070"/>
                <a:gd name="connsiteY21" fmla="*/ 1746607 h 1808252"/>
                <a:gd name="connsiteX22" fmla="*/ 462337 w 717070"/>
                <a:gd name="connsiteY22" fmla="*/ 1797978 h 1808252"/>
                <a:gd name="connsiteX23" fmla="*/ 493159 w 717070"/>
                <a:gd name="connsiteY23" fmla="*/ 1808252 h 1808252"/>
                <a:gd name="connsiteX24" fmla="*/ 626723 w 717070"/>
                <a:gd name="connsiteY24" fmla="*/ 1797978 h 1808252"/>
                <a:gd name="connsiteX25" fmla="*/ 657546 w 717070"/>
                <a:gd name="connsiteY25" fmla="*/ 1787704 h 1808252"/>
                <a:gd name="connsiteX26" fmla="*/ 678094 w 717070"/>
                <a:gd name="connsiteY26" fmla="*/ 1767155 h 1808252"/>
                <a:gd name="connsiteX27" fmla="*/ 698642 w 717070"/>
                <a:gd name="connsiteY27" fmla="*/ 1736333 h 1808252"/>
                <a:gd name="connsiteX28" fmla="*/ 698642 w 717070"/>
                <a:gd name="connsiteY28" fmla="*/ 1417834 h 1808252"/>
                <a:gd name="connsiteX29" fmla="*/ 688368 w 717070"/>
                <a:gd name="connsiteY29" fmla="*/ 1345915 h 1808252"/>
                <a:gd name="connsiteX30" fmla="*/ 647272 w 717070"/>
                <a:gd name="connsiteY30" fmla="*/ 1160980 h 1808252"/>
                <a:gd name="connsiteX31" fmla="*/ 636998 w 717070"/>
                <a:gd name="connsiteY31" fmla="*/ 1068513 h 1808252"/>
                <a:gd name="connsiteX32" fmla="*/ 616449 w 717070"/>
                <a:gd name="connsiteY32" fmla="*/ 852755 h 1808252"/>
                <a:gd name="connsiteX33" fmla="*/ 462337 w 717070"/>
                <a:gd name="connsiteY33" fmla="*/ 41097 h 1808252"/>
                <a:gd name="connsiteX34" fmla="*/ 328773 w 717070"/>
                <a:gd name="connsiteY34" fmla="*/ 41097 h 180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17070" h="1808252">
                  <a:moveTo>
                    <a:pt x="359595" y="0"/>
                  </a:moveTo>
                  <a:cubicBezTo>
                    <a:pt x="349321" y="17124"/>
                    <a:pt x="341248" y="35778"/>
                    <a:pt x="328773" y="51371"/>
                  </a:cubicBezTo>
                  <a:cubicBezTo>
                    <a:pt x="258451" y="139274"/>
                    <a:pt x="302762" y="75134"/>
                    <a:pt x="246580" y="123290"/>
                  </a:cubicBezTo>
                  <a:cubicBezTo>
                    <a:pt x="166871" y="191612"/>
                    <a:pt x="235274" y="136480"/>
                    <a:pt x="184935" y="195209"/>
                  </a:cubicBezTo>
                  <a:cubicBezTo>
                    <a:pt x="172327" y="209918"/>
                    <a:pt x="154584" y="220186"/>
                    <a:pt x="143838" y="236306"/>
                  </a:cubicBezTo>
                  <a:cubicBezTo>
                    <a:pt x="136989" y="246580"/>
                    <a:pt x="131004" y="257486"/>
                    <a:pt x="123290" y="267128"/>
                  </a:cubicBezTo>
                  <a:cubicBezTo>
                    <a:pt x="64731" y="340326"/>
                    <a:pt x="145436" y="223635"/>
                    <a:pt x="82193" y="318499"/>
                  </a:cubicBezTo>
                  <a:lnTo>
                    <a:pt x="61645" y="380144"/>
                  </a:lnTo>
                  <a:cubicBezTo>
                    <a:pt x="58220" y="390418"/>
                    <a:pt x="53495" y="400347"/>
                    <a:pt x="51371" y="410966"/>
                  </a:cubicBezTo>
                  <a:cubicBezTo>
                    <a:pt x="37304" y="481297"/>
                    <a:pt x="38957" y="465315"/>
                    <a:pt x="30822" y="554805"/>
                  </a:cubicBezTo>
                  <a:cubicBezTo>
                    <a:pt x="5984" y="828023"/>
                    <a:pt x="11698" y="768627"/>
                    <a:pt x="0" y="1037690"/>
                  </a:cubicBezTo>
                  <a:cubicBezTo>
                    <a:pt x="3425" y="1143856"/>
                    <a:pt x="4541" y="1250122"/>
                    <a:pt x="10274" y="1356189"/>
                  </a:cubicBezTo>
                  <a:cubicBezTo>
                    <a:pt x="10808" y="1366070"/>
                    <a:pt x="19949" y="1430535"/>
                    <a:pt x="30822" y="1448656"/>
                  </a:cubicBezTo>
                  <a:cubicBezTo>
                    <a:pt x="35806" y="1456962"/>
                    <a:pt x="45559" y="1461455"/>
                    <a:pt x="51371" y="1469205"/>
                  </a:cubicBezTo>
                  <a:cubicBezTo>
                    <a:pt x="66188" y="1488962"/>
                    <a:pt x="71919" y="1517151"/>
                    <a:pt x="92467" y="1530850"/>
                  </a:cubicBezTo>
                  <a:cubicBezTo>
                    <a:pt x="102741" y="1537699"/>
                    <a:pt x="113997" y="1543267"/>
                    <a:pt x="123290" y="1551398"/>
                  </a:cubicBezTo>
                  <a:cubicBezTo>
                    <a:pt x="141515" y="1567345"/>
                    <a:pt x="157536" y="1585645"/>
                    <a:pt x="174660" y="1602769"/>
                  </a:cubicBezTo>
                  <a:lnTo>
                    <a:pt x="195209" y="1623317"/>
                  </a:lnTo>
                  <a:cubicBezTo>
                    <a:pt x="205483" y="1633591"/>
                    <a:pt x="213941" y="1646080"/>
                    <a:pt x="226031" y="1654140"/>
                  </a:cubicBezTo>
                  <a:lnTo>
                    <a:pt x="287676" y="1695236"/>
                  </a:lnTo>
                  <a:cubicBezTo>
                    <a:pt x="297950" y="1702085"/>
                    <a:pt x="306785" y="1711879"/>
                    <a:pt x="318499" y="1715784"/>
                  </a:cubicBezTo>
                  <a:cubicBezTo>
                    <a:pt x="361035" y="1729964"/>
                    <a:pt x="340310" y="1720052"/>
                    <a:pt x="380144" y="1746607"/>
                  </a:cubicBezTo>
                  <a:cubicBezTo>
                    <a:pt x="412707" y="1795451"/>
                    <a:pt x="388978" y="1773525"/>
                    <a:pt x="462337" y="1797978"/>
                  </a:cubicBezTo>
                  <a:lnTo>
                    <a:pt x="493159" y="1808252"/>
                  </a:lnTo>
                  <a:cubicBezTo>
                    <a:pt x="537680" y="1804827"/>
                    <a:pt x="582415" y="1803516"/>
                    <a:pt x="626723" y="1797978"/>
                  </a:cubicBezTo>
                  <a:cubicBezTo>
                    <a:pt x="637469" y="1796635"/>
                    <a:pt x="648259" y="1793276"/>
                    <a:pt x="657546" y="1787704"/>
                  </a:cubicBezTo>
                  <a:cubicBezTo>
                    <a:pt x="665852" y="1782720"/>
                    <a:pt x="672043" y="1774719"/>
                    <a:pt x="678094" y="1767155"/>
                  </a:cubicBezTo>
                  <a:cubicBezTo>
                    <a:pt x="685808" y="1757513"/>
                    <a:pt x="691793" y="1746607"/>
                    <a:pt x="698642" y="1736333"/>
                  </a:cubicBezTo>
                  <a:cubicBezTo>
                    <a:pt x="730576" y="1608606"/>
                    <a:pt x="714581" y="1688784"/>
                    <a:pt x="698642" y="1417834"/>
                  </a:cubicBezTo>
                  <a:cubicBezTo>
                    <a:pt x="697220" y="1393659"/>
                    <a:pt x="693117" y="1369661"/>
                    <a:pt x="688368" y="1345915"/>
                  </a:cubicBezTo>
                  <a:cubicBezTo>
                    <a:pt x="673188" y="1270014"/>
                    <a:pt x="656244" y="1241730"/>
                    <a:pt x="647272" y="1160980"/>
                  </a:cubicBezTo>
                  <a:cubicBezTo>
                    <a:pt x="643847" y="1130158"/>
                    <a:pt x="640084" y="1099371"/>
                    <a:pt x="636998" y="1068513"/>
                  </a:cubicBezTo>
                  <a:cubicBezTo>
                    <a:pt x="629809" y="996627"/>
                    <a:pt x="616449" y="852755"/>
                    <a:pt x="616449" y="852755"/>
                  </a:cubicBezTo>
                  <a:cubicBezTo>
                    <a:pt x="597119" y="98887"/>
                    <a:pt x="861935" y="56466"/>
                    <a:pt x="462337" y="41097"/>
                  </a:cubicBezTo>
                  <a:cubicBezTo>
                    <a:pt x="417849" y="39386"/>
                    <a:pt x="373294" y="41097"/>
                    <a:pt x="328773" y="410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362602" y="2753474"/>
              <a:ext cx="1411474" cy="1181528"/>
            </a:xfrm>
            <a:custGeom>
              <a:avLst/>
              <a:gdLst>
                <a:gd name="connsiteX0" fmla="*/ 353236 w 1411474"/>
                <a:gd name="connsiteY0" fmla="*/ 41097 h 1181528"/>
                <a:gd name="connsiteX1" fmla="*/ 209398 w 1411474"/>
                <a:gd name="connsiteY1" fmla="*/ 10274 h 1181528"/>
                <a:gd name="connsiteX2" fmla="*/ 178576 w 1411474"/>
                <a:gd name="connsiteY2" fmla="*/ 0 h 1181528"/>
                <a:gd name="connsiteX3" fmla="*/ 55286 w 1411474"/>
                <a:gd name="connsiteY3" fmla="*/ 61645 h 1181528"/>
                <a:gd name="connsiteX4" fmla="*/ 34737 w 1411474"/>
                <a:gd name="connsiteY4" fmla="*/ 82193 h 1181528"/>
                <a:gd name="connsiteX5" fmla="*/ 14189 w 1411474"/>
                <a:gd name="connsiteY5" fmla="*/ 102742 h 1181528"/>
                <a:gd name="connsiteX6" fmla="*/ 14189 w 1411474"/>
                <a:gd name="connsiteY6" fmla="*/ 400692 h 1181528"/>
                <a:gd name="connsiteX7" fmla="*/ 45011 w 1411474"/>
                <a:gd name="connsiteY7" fmla="*/ 534256 h 1181528"/>
                <a:gd name="connsiteX8" fmla="*/ 86108 w 1411474"/>
                <a:gd name="connsiteY8" fmla="*/ 585627 h 1181528"/>
                <a:gd name="connsiteX9" fmla="*/ 106656 w 1411474"/>
                <a:gd name="connsiteY9" fmla="*/ 904126 h 1181528"/>
                <a:gd name="connsiteX10" fmla="*/ 137479 w 1411474"/>
                <a:gd name="connsiteY10" fmla="*/ 1037690 h 1181528"/>
                <a:gd name="connsiteX11" fmla="*/ 219672 w 1411474"/>
                <a:gd name="connsiteY11" fmla="*/ 1109609 h 1181528"/>
                <a:gd name="connsiteX12" fmla="*/ 250495 w 1411474"/>
                <a:gd name="connsiteY12" fmla="*/ 1130157 h 1181528"/>
                <a:gd name="connsiteX13" fmla="*/ 281317 w 1411474"/>
                <a:gd name="connsiteY13" fmla="*/ 1150706 h 1181528"/>
                <a:gd name="connsiteX14" fmla="*/ 342962 w 1411474"/>
                <a:gd name="connsiteY14" fmla="*/ 1171254 h 1181528"/>
                <a:gd name="connsiteX15" fmla="*/ 373785 w 1411474"/>
                <a:gd name="connsiteY15" fmla="*/ 1181528 h 1181528"/>
                <a:gd name="connsiteX16" fmla="*/ 589542 w 1411474"/>
                <a:gd name="connsiteY16" fmla="*/ 1171254 h 1181528"/>
                <a:gd name="connsiteX17" fmla="*/ 620364 w 1411474"/>
                <a:gd name="connsiteY17" fmla="*/ 1150706 h 1181528"/>
                <a:gd name="connsiteX18" fmla="*/ 661461 w 1411474"/>
                <a:gd name="connsiteY18" fmla="*/ 1099335 h 1181528"/>
                <a:gd name="connsiteX19" fmla="*/ 723106 w 1411474"/>
                <a:gd name="connsiteY19" fmla="*/ 1037690 h 1181528"/>
                <a:gd name="connsiteX20" fmla="*/ 743654 w 1411474"/>
                <a:gd name="connsiteY20" fmla="*/ 996593 h 1181528"/>
                <a:gd name="connsiteX21" fmla="*/ 815573 w 1411474"/>
                <a:gd name="connsiteY21" fmla="*/ 945223 h 1181528"/>
                <a:gd name="connsiteX22" fmla="*/ 866944 w 1411474"/>
                <a:gd name="connsiteY22" fmla="*/ 904126 h 1181528"/>
                <a:gd name="connsiteX23" fmla="*/ 928589 w 1411474"/>
                <a:gd name="connsiteY23" fmla="*/ 883578 h 1181528"/>
                <a:gd name="connsiteX24" fmla="*/ 1000508 w 1411474"/>
                <a:gd name="connsiteY24" fmla="*/ 863029 h 1181528"/>
                <a:gd name="connsiteX25" fmla="*/ 1164895 w 1411474"/>
                <a:gd name="connsiteY25" fmla="*/ 852755 h 1181528"/>
                <a:gd name="connsiteX26" fmla="*/ 1267636 w 1411474"/>
                <a:gd name="connsiteY26" fmla="*/ 842481 h 1181528"/>
                <a:gd name="connsiteX27" fmla="*/ 1339555 w 1411474"/>
                <a:gd name="connsiteY27" fmla="*/ 821933 h 1181528"/>
                <a:gd name="connsiteX28" fmla="*/ 1360104 w 1411474"/>
                <a:gd name="connsiteY28" fmla="*/ 801384 h 1181528"/>
                <a:gd name="connsiteX29" fmla="*/ 1370378 w 1411474"/>
                <a:gd name="connsiteY29" fmla="*/ 770562 h 1181528"/>
                <a:gd name="connsiteX30" fmla="*/ 1390926 w 1411474"/>
                <a:gd name="connsiteY30" fmla="*/ 739739 h 1181528"/>
                <a:gd name="connsiteX31" fmla="*/ 1411474 w 1411474"/>
                <a:gd name="connsiteY31" fmla="*/ 606175 h 1181528"/>
                <a:gd name="connsiteX32" fmla="*/ 1401200 w 1411474"/>
                <a:gd name="connsiteY32" fmla="*/ 328773 h 1181528"/>
                <a:gd name="connsiteX33" fmla="*/ 1390926 w 1411474"/>
                <a:gd name="connsiteY33" fmla="*/ 297951 h 1181528"/>
                <a:gd name="connsiteX34" fmla="*/ 1360104 w 1411474"/>
                <a:gd name="connsiteY34" fmla="*/ 277402 h 1181528"/>
                <a:gd name="connsiteX35" fmla="*/ 1288185 w 1411474"/>
                <a:gd name="connsiteY35" fmla="*/ 246580 h 1181528"/>
                <a:gd name="connsiteX36" fmla="*/ 1247088 w 1411474"/>
                <a:gd name="connsiteY36" fmla="*/ 236306 h 1181528"/>
                <a:gd name="connsiteX37" fmla="*/ 1185443 w 1411474"/>
                <a:gd name="connsiteY37" fmla="*/ 215757 h 1181528"/>
                <a:gd name="connsiteX38" fmla="*/ 1154620 w 1411474"/>
                <a:gd name="connsiteY38" fmla="*/ 205483 h 1181528"/>
                <a:gd name="connsiteX39" fmla="*/ 918315 w 1411474"/>
                <a:gd name="connsiteY39" fmla="*/ 184935 h 1181528"/>
                <a:gd name="connsiteX40" fmla="*/ 856670 w 1411474"/>
                <a:gd name="connsiteY40" fmla="*/ 174661 h 1181528"/>
                <a:gd name="connsiteX41" fmla="*/ 712832 w 1411474"/>
                <a:gd name="connsiteY41" fmla="*/ 154113 h 1181528"/>
                <a:gd name="connsiteX42" fmla="*/ 610090 w 1411474"/>
                <a:gd name="connsiteY42" fmla="*/ 123290 h 1181528"/>
                <a:gd name="connsiteX43" fmla="*/ 568994 w 1411474"/>
                <a:gd name="connsiteY43" fmla="*/ 113016 h 1181528"/>
                <a:gd name="connsiteX44" fmla="*/ 507349 w 1411474"/>
                <a:gd name="connsiteY44" fmla="*/ 92468 h 1181528"/>
                <a:gd name="connsiteX45" fmla="*/ 414881 w 1411474"/>
                <a:gd name="connsiteY45" fmla="*/ 61645 h 1181528"/>
                <a:gd name="connsiteX46" fmla="*/ 353236 w 1411474"/>
                <a:gd name="connsiteY46" fmla="*/ 41097 h 1181528"/>
                <a:gd name="connsiteX47" fmla="*/ 353236 w 1411474"/>
                <a:gd name="connsiteY47" fmla="*/ 41097 h 118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11474" h="1181528">
                  <a:moveTo>
                    <a:pt x="353236" y="41097"/>
                  </a:moveTo>
                  <a:cubicBezTo>
                    <a:pt x="249548" y="28136"/>
                    <a:pt x="297238" y="39555"/>
                    <a:pt x="209398" y="10274"/>
                  </a:cubicBezTo>
                  <a:lnTo>
                    <a:pt x="178576" y="0"/>
                  </a:lnTo>
                  <a:cubicBezTo>
                    <a:pt x="82682" y="13699"/>
                    <a:pt x="123781" y="-6850"/>
                    <a:pt x="55286" y="61645"/>
                  </a:cubicBezTo>
                  <a:lnTo>
                    <a:pt x="34737" y="82193"/>
                  </a:lnTo>
                  <a:lnTo>
                    <a:pt x="14189" y="102742"/>
                  </a:lnTo>
                  <a:cubicBezTo>
                    <a:pt x="-7921" y="235406"/>
                    <a:pt x="-1248" y="169127"/>
                    <a:pt x="14189" y="400692"/>
                  </a:cubicBezTo>
                  <a:cubicBezTo>
                    <a:pt x="15400" y="418855"/>
                    <a:pt x="27651" y="516896"/>
                    <a:pt x="45011" y="534256"/>
                  </a:cubicBezTo>
                  <a:cubicBezTo>
                    <a:pt x="74291" y="563536"/>
                    <a:pt x="60187" y="546745"/>
                    <a:pt x="86108" y="585627"/>
                  </a:cubicBezTo>
                  <a:cubicBezTo>
                    <a:pt x="120091" y="721563"/>
                    <a:pt x="87553" y="579387"/>
                    <a:pt x="106656" y="904126"/>
                  </a:cubicBezTo>
                  <a:cubicBezTo>
                    <a:pt x="108337" y="932697"/>
                    <a:pt x="119700" y="1011021"/>
                    <a:pt x="137479" y="1037690"/>
                  </a:cubicBezTo>
                  <a:cubicBezTo>
                    <a:pt x="171725" y="1089061"/>
                    <a:pt x="147753" y="1061664"/>
                    <a:pt x="219672" y="1109609"/>
                  </a:cubicBezTo>
                  <a:lnTo>
                    <a:pt x="250495" y="1130157"/>
                  </a:lnTo>
                  <a:cubicBezTo>
                    <a:pt x="260769" y="1137006"/>
                    <a:pt x="269603" y="1146801"/>
                    <a:pt x="281317" y="1150706"/>
                  </a:cubicBezTo>
                  <a:lnTo>
                    <a:pt x="342962" y="1171254"/>
                  </a:lnTo>
                  <a:lnTo>
                    <a:pt x="373785" y="1181528"/>
                  </a:lnTo>
                  <a:cubicBezTo>
                    <a:pt x="445704" y="1178103"/>
                    <a:pt x="518097" y="1180184"/>
                    <a:pt x="589542" y="1171254"/>
                  </a:cubicBezTo>
                  <a:cubicBezTo>
                    <a:pt x="601794" y="1169722"/>
                    <a:pt x="610722" y="1158420"/>
                    <a:pt x="620364" y="1150706"/>
                  </a:cubicBezTo>
                  <a:cubicBezTo>
                    <a:pt x="655090" y="1122925"/>
                    <a:pt x="628598" y="1136306"/>
                    <a:pt x="661461" y="1099335"/>
                  </a:cubicBezTo>
                  <a:cubicBezTo>
                    <a:pt x="680767" y="1077615"/>
                    <a:pt x="723106" y="1037690"/>
                    <a:pt x="723106" y="1037690"/>
                  </a:cubicBezTo>
                  <a:cubicBezTo>
                    <a:pt x="729955" y="1023991"/>
                    <a:pt x="733687" y="1008222"/>
                    <a:pt x="743654" y="996593"/>
                  </a:cubicBezTo>
                  <a:cubicBezTo>
                    <a:pt x="759428" y="978189"/>
                    <a:pt x="795887" y="960972"/>
                    <a:pt x="815573" y="945223"/>
                  </a:cubicBezTo>
                  <a:cubicBezTo>
                    <a:pt x="842258" y="923875"/>
                    <a:pt x="831370" y="919937"/>
                    <a:pt x="866944" y="904126"/>
                  </a:cubicBezTo>
                  <a:cubicBezTo>
                    <a:pt x="886737" y="895329"/>
                    <a:pt x="908041" y="890427"/>
                    <a:pt x="928589" y="883578"/>
                  </a:cubicBezTo>
                  <a:cubicBezTo>
                    <a:pt x="947362" y="877320"/>
                    <a:pt x="982082" y="864872"/>
                    <a:pt x="1000508" y="863029"/>
                  </a:cubicBezTo>
                  <a:cubicBezTo>
                    <a:pt x="1055138" y="857566"/>
                    <a:pt x="1110154" y="856966"/>
                    <a:pt x="1164895" y="852755"/>
                  </a:cubicBezTo>
                  <a:cubicBezTo>
                    <a:pt x="1199211" y="850115"/>
                    <a:pt x="1233389" y="845906"/>
                    <a:pt x="1267636" y="842481"/>
                  </a:cubicBezTo>
                  <a:cubicBezTo>
                    <a:pt x="1275313" y="840562"/>
                    <a:pt x="1329027" y="828250"/>
                    <a:pt x="1339555" y="821933"/>
                  </a:cubicBezTo>
                  <a:cubicBezTo>
                    <a:pt x="1347861" y="816949"/>
                    <a:pt x="1353254" y="808234"/>
                    <a:pt x="1360104" y="801384"/>
                  </a:cubicBezTo>
                  <a:cubicBezTo>
                    <a:pt x="1363529" y="791110"/>
                    <a:pt x="1365535" y="780248"/>
                    <a:pt x="1370378" y="770562"/>
                  </a:cubicBezTo>
                  <a:cubicBezTo>
                    <a:pt x="1375900" y="759517"/>
                    <a:pt x="1386590" y="751301"/>
                    <a:pt x="1390926" y="739739"/>
                  </a:cubicBezTo>
                  <a:cubicBezTo>
                    <a:pt x="1399751" y="716204"/>
                    <a:pt x="1409887" y="618874"/>
                    <a:pt x="1411474" y="606175"/>
                  </a:cubicBezTo>
                  <a:cubicBezTo>
                    <a:pt x="1408049" y="513708"/>
                    <a:pt x="1407355" y="421099"/>
                    <a:pt x="1401200" y="328773"/>
                  </a:cubicBezTo>
                  <a:cubicBezTo>
                    <a:pt x="1400480" y="317967"/>
                    <a:pt x="1397691" y="306408"/>
                    <a:pt x="1390926" y="297951"/>
                  </a:cubicBezTo>
                  <a:cubicBezTo>
                    <a:pt x="1383212" y="288309"/>
                    <a:pt x="1370825" y="283528"/>
                    <a:pt x="1360104" y="277402"/>
                  </a:cubicBezTo>
                  <a:cubicBezTo>
                    <a:pt x="1332709" y="261748"/>
                    <a:pt x="1316999" y="254812"/>
                    <a:pt x="1288185" y="246580"/>
                  </a:cubicBezTo>
                  <a:cubicBezTo>
                    <a:pt x="1274608" y="242701"/>
                    <a:pt x="1260613" y="240364"/>
                    <a:pt x="1247088" y="236306"/>
                  </a:cubicBezTo>
                  <a:cubicBezTo>
                    <a:pt x="1226342" y="230082"/>
                    <a:pt x="1205991" y="222607"/>
                    <a:pt x="1185443" y="215757"/>
                  </a:cubicBezTo>
                  <a:cubicBezTo>
                    <a:pt x="1175169" y="212332"/>
                    <a:pt x="1165341" y="207015"/>
                    <a:pt x="1154620" y="205483"/>
                  </a:cubicBezTo>
                  <a:cubicBezTo>
                    <a:pt x="1028351" y="187445"/>
                    <a:pt x="1106870" y="196720"/>
                    <a:pt x="918315" y="184935"/>
                  </a:cubicBezTo>
                  <a:cubicBezTo>
                    <a:pt x="897767" y="181510"/>
                    <a:pt x="877292" y="177607"/>
                    <a:pt x="856670" y="174661"/>
                  </a:cubicBezTo>
                  <a:cubicBezTo>
                    <a:pt x="790393" y="165193"/>
                    <a:pt x="774108" y="166369"/>
                    <a:pt x="712832" y="154113"/>
                  </a:cubicBezTo>
                  <a:cubicBezTo>
                    <a:pt x="631315" y="137809"/>
                    <a:pt x="714900" y="149493"/>
                    <a:pt x="610090" y="123290"/>
                  </a:cubicBezTo>
                  <a:cubicBezTo>
                    <a:pt x="596391" y="119865"/>
                    <a:pt x="582519" y="117073"/>
                    <a:pt x="568994" y="113016"/>
                  </a:cubicBezTo>
                  <a:cubicBezTo>
                    <a:pt x="548248" y="106792"/>
                    <a:pt x="527897" y="99317"/>
                    <a:pt x="507349" y="92468"/>
                  </a:cubicBezTo>
                  <a:lnTo>
                    <a:pt x="414881" y="61645"/>
                  </a:lnTo>
                  <a:cubicBezTo>
                    <a:pt x="414879" y="61644"/>
                    <a:pt x="353237" y="41097"/>
                    <a:pt x="353236" y="41097"/>
                  </a:cubicBezTo>
                  <a:lnTo>
                    <a:pt x="353236" y="4109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 flipH="1">
              <a:off x="3709675" y="4390529"/>
              <a:ext cx="73152" cy="764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981580" y="4663249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538838" y="4246491"/>
              <a:ext cx="702098" cy="647490"/>
            </a:xfrm>
            <a:custGeom>
              <a:avLst/>
              <a:gdLst>
                <a:gd name="connsiteX0" fmla="*/ 506889 w 702098"/>
                <a:gd name="connsiteY0" fmla="*/ 636997 h 647490"/>
                <a:gd name="connsiteX1" fmla="*/ 568534 w 702098"/>
                <a:gd name="connsiteY1" fmla="*/ 626723 h 647490"/>
                <a:gd name="connsiteX2" fmla="*/ 640453 w 702098"/>
                <a:gd name="connsiteY2" fmla="*/ 606175 h 647490"/>
                <a:gd name="connsiteX3" fmla="*/ 691823 w 702098"/>
                <a:gd name="connsiteY3" fmla="*/ 544530 h 647490"/>
                <a:gd name="connsiteX4" fmla="*/ 702098 w 702098"/>
                <a:gd name="connsiteY4" fmla="*/ 513708 h 647490"/>
                <a:gd name="connsiteX5" fmla="*/ 691823 w 702098"/>
                <a:gd name="connsiteY5" fmla="*/ 369869 h 647490"/>
                <a:gd name="connsiteX6" fmla="*/ 661001 w 702098"/>
                <a:gd name="connsiteY6" fmla="*/ 267128 h 647490"/>
                <a:gd name="connsiteX7" fmla="*/ 609630 w 702098"/>
                <a:gd name="connsiteY7" fmla="*/ 174660 h 647490"/>
                <a:gd name="connsiteX8" fmla="*/ 578808 w 702098"/>
                <a:gd name="connsiteY8" fmla="*/ 154112 h 647490"/>
                <a:gd name="connsiteX9" fmla="*/ 558259 w 702098"/>
                <a:gd name="connsiteY9" fmla="*/ 133564 h 647490"/>
                <a:gd name="connsiteX10" fmla="*/ 496614 w 702098"/>
                <a:gd name="connsiteY10" fmla="*/ 113015 h 647490"/>
                <a:gd name="connsiteX11" fmla="*/ 434969 w 702098"/>
                <a:gd name="connsiteY11" fmla="*/ 71919 h 647490"/>
                <a:gd name="connsiteX12" fmla="*/ 373325 w 702098"/>
                <a:gd name="connsiteY12" fmla="*/ 51370 h 647490"/>
                <a:gd name="connsiteX13" fmla="*/ 352776 w 702098"/>
                <a:gd name="connsiteY13" fmla="*/ 30822 h 647490"/>
                <a:gd name="connsiteX14" fmla="*/ 250035 w 702098"/>
                <a:gd name="connsiteY14" fmla="*/ 0 h 647490"/>
                <a:gd name="connsiteX15" fmla="*/ 95922 w 702098"/>
                <a:gd name="connsiteY15" fmla="*/ 10274 h 647490"/>
                <a:gd name="connsiteX16" fmla="*/ 34277 w 702098"/>
                <a:gd name="connsiteY16" fmla="*/ 30822 h 647490"/>
                <a:gd name="connsiteX17" fmla="*/ 13729 w 702098"/>
                <a:gd name="connsiteY17" fmla="*/ 61645 h 647490"/>
                <a:gd name="connsiteX18" fmla="*/ 13729 w 702098"/>
                <a:gd name="connsiteY18" fmla="*/ 226031 h 647490"/>
                <a:gd name="connsiteX19" fmla="*/ 44551 w 702098"/>
                <a:gd name="connsiteY19" fmla="*/ 256854 h 647490"/>
                <a:gd name="connsiteX20" fmla="*/ 137019 w 702098"/>
                <a:gd name="connsiteY20" fmla="*/ 297950 h 647490"/>
                <a:gd name="connsiteX21" fmla="*/ 167841 w 702098"/>
                <a:gd name="connsiteY21" fmla="*/ 308224 h 647490"/>
                <a:gd name="connsiteX22" fmla="*/ 188390 w 702098"/>
                <a:gd name="connsiteY22" fmla="*/ 328773 h 647490"/>
                <a:gd name="connsiteX23" fmla="*/ 219212 w 702098"/>
                <a:gd name="connsiteY23" fmla="*/ 339047 h 647490"/>
                <a:gd name="connsiteX24" fmla="*/ 270583 w 702098"/>
                <a:gd name="connsiteY24" fmla="*/ 380144 h 647490"/>
                <a:gd name="connsiteX25" fmla="*/ 311680 w 702098"/>
                <a:gd name="connsiteY25" fmla="*/ 441788 h 647490"/>
                <a:gd name="connsiteX26" fmla="*/ 342502 w 702098"/>
                <a:gd name="connsiteY26" fmla="*/ 503433 h 647490"/>
                <a:gd name="connsiteX27" fmla="*/ 383599 w 702098"/>
                <a:gd name="connsiteY27" fmla="*/ 544530 h 647490"/>
                <a:gd name="connsiteX28" fmla="*/ 434969 w 702098"/>
                <a:gd name="connsiteY28" fmla="*/ 595901 h 647490"/>
                <a:gd name="connsiteX29" fmla="*/ 455518 w 702098"/>
                <a:gd name="connsiteY29" fmla="*/ 616449 h 647490"/>
                <a:gd name="connsiteX30" fmla="*/ 517163 w 702098"/>
                <a:gd name="connsiteY30" fmla="*/ 647272 h 647490"/>
                <a:gd name="connsiteX31" fmla="*/ 506889 w 702098"/>
                <a:gd name="connsiteY31" fmla="*/ 636997 h 64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2098" h="647490">
                  <a:moveTo>
                    <a:pt x="506889" y="636997"/>
                  </a:moveTo>
                  <a:cubicBezTo>
                    <a:pt x="515451" y="633572"/>
                    <a:pt x="548107" y="630808"/>
                    <a:pt x="568534" y="626723"/>
                  </a:cubicBezTo>
                  <a:cubicBezTo>
                    <a:pt x="600784" y="620273"/>
                    <a:pt x="611078" y="615966"/>
                    <a:pt x="640453" y="606175"/>
                  </a:cubicBezTo>
                  <a:cubicBezTo>
                    <a:pt x="663178" y="583450"/>
                    <a:pt x="677517" y="573141"/>
                    <a:pt x="691823" y="544530"/>
                  </a:cubicBezTo>
                  <a:cubicBezTo>
                    <a:pt x="696666" y="534844"/>
                    <a:pt x="698673" y="523982"/>
                    <a:pt x="702098" y="513708"/>
                  </a:cubicBezTo>
                  <a:cubicBezTo>
                    <a:pt x="698673" y="465762"/>
                    <a:pt x="697131" y="417643"/>
                    <a:pt x="691823" y="369869"/>
                  </a:cubicBezTo>
                  <a:cubicBezTo>
                    <a:pt x="689235" y="346579"/>
                    <a:pt x="666166" y="282623"/>
                    <a:pt x="661001" y="267128"/>
                  </a:cubicBezTo>
                  <a:cubicBezTo>
                    <a:pt x="650295" y="235008"/>
                    <a:pt x="639913" y="194848"/>
                    <a:pt x="609630" y="174660"/>
                  </a:cubicBezTo>
                  <a:cubicBezTo>
                    <a:pt x="599356" y="167811"/>
                    <a:pt x="588450" y="161826"/>
                    <a:pt x="578808" y="154112"/>
                  </a:cubicBezTo>
                  <a:cubicBezTo>
                    <a:pt x="571244" y="148061"/>
                    <a:pt x="566923" y="137896"/>
                    <a:pt x="558259" y="133564"/>
                  </a:cubicBezTo>
                  <a:cubicBezTo>
                    <a:pt x="538886" y="123877"/>
                    <a:pt x="514636" y="125030"/>
                    <a:pt x="496614" y="113015"/>
                  </a:cubicBezTo>
                  <a:cubicBezTo>
                    <a:pt x="476066" y="99316"/>
                    <a:pt x="458397" y="79729"/>
                    <a:pt x="434969" y="71919"/>
                  </a:cubicBezTo>
                  <a:lnTo>
                    <a:pt x="373325" y="51370"/>
                  </a:lnTo>
                  <a:cubicBezTo>
                    <a:pt x="366475" y="44521"/>
                    <a:pt x="361440" y="35154"/>
                    <a:pt x="352776" y="30822"/>
                  </a:cubicBezTo>
                  <a:cubicBezTo>
                    <a:pt x="327763" y="18316"/>
                    <a:pt x="279531" y="7374"/>
                    <a:pt x="250035" y="0"/>
                  </a:cubicBezTo>
                  <a:cubicBezTo>
                    <a:pt x="198664" y="3425"/>
                    <a:pt x="146890" y="2993"/>
                    <a:pt x="95922" y="10274"/>
                  </a:cubicBezTo>
                  <a:cubicBezTo>
                    <a:pt x="74480" y="13337"/>
                    <a:pt x="34277" y="30822"/>
                    <a:pt x="34277" y="30822"/>
                  </a:cubicBezTo>
                  <a:cubicBezTo>
                    <a:pt x="27428" y="41096"/>
                    <a:pt x="19251" y="50600"/>
                    <a:pt x="13729" y="61645"/>
                  </a:cubicBezTo>
                  <a:cubicBezTo>
                    <a:pt x="-10691" y="110486"/>
                    <a:pt x="2730" y="182036"/>
                    <a:pt x="13729" y="226031"/>
                  </a:cubicBezTo>
                  <a:cubicBezTo>
                    <a:pt x="17253" y="240127"/>
                    <a:pt x="33389" y="247552"/>
                    <a:pt x="44551" y="256854"/>
                  </a:cubicBezTo>
                  <a:cubicBezTo>
                    <a:pt x="77112" y="283989"/>
                    <a:pt x="92223" y="283018"/>
                    <a:pt x="137019" y="297950"/>
                  </a:cubicBezTo>
                  <a:lnTo>
                    <a:pt x="167841" y="308224"/>
                  </a:lnTo>
                  <a:cubicBezTo>
                    <a:pt x="174691" y="315074"/>
                    <a:pt x="180084" y="323789"/>
                    <a:pt x="188390" y="328773"/>
                  </a:cubicBezTo>
                  <a:cubicBezTo>
                    <a:pt x="197676" y="334345"/>
                    <a:pt x="209526" y="334204"/>
                    <a:pt x="219212" y="339047"/>
                  </a:cubicBezTo>
                  <a:cubicBezTo>
                    <a:pt x="235392" y="347137"/>
                    <a:pt x="259113" y="364851"/>
                    <a:pt x="270583" y="380144"/>
                  </a:cubicBezTo>
                  <a:cubicBezTo>
                    <a:pt x="285401" y="399901"/>
                    <a:pt x="311680" y="441788"/>
                    <a:pt x="311680" y="441788"/>
                  </a:cubicBezTo>
                  <a:cubicBezTo>
                    <a:pt x="321624" y="471621"/>
                    <a:pt x="320775" y="478084"/>
                    <a:pt x="342502" y="503433"/>
                  </a:cubicBezTo>
                  <a:cubicBezTo>
                    <a:pt x="355110" y="518142"/>
                    <a:pt x="372853" y="528410"/>
                    <a:pt x="383599" y="544530"/>
                  </a:cubicBezTo>
                  <a:cubicBezTo>
                    <a:pt x="418823" y="597367"/>
                    <a:pt x="386047" y="556764"/>
                    <a:pt x="434969" y="595901"/>
                  </a:cubicBezTo>
                  <a:cubicBezTo>
                    <a:pt x="442533" y="601952"/>
                    <a:pt x="447954" y="610398"/>
                    <a:pt x="455518" y="616449"/>
                  </a:cubicBezTo>
                  <a:cubicBezTo>
                    <a:pt x="474202" y="631396"/>
                    <a:pt x="493176" y="643274"/>
                    <a:pt x="517163" y="647272"/>
                  </a:cubicBezTo>
                  <a:cubicBezTo>
                    <a:pt x="527297" y="648961"/>
                    <a:pt x="498327" y="640422"/>
                    <a:pt x="506889" y="6369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873783" y="4515440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633213" y="4991586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6168294" y="4964507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514189" y="3702121"/>
              <a:ext cx="863029" cy="1596724"/>
            </a:xfrm>
            <a:custGeom>
              <a:avLst/>
              <a:gdLst>
                <a:gd name="connsiteX0" fmla="*/ 297951 w 863029"/>
                <a:gd name="connsiteY0" fmla="*/ 14504 h 1596724"/>
                <a:gd name="connsiteX1" fmla="*/ 123290 w 863029"/>
                <a:gd name="connsiteY1" fmla="*/ 35052 h 1596724"/>
                <a:gd name="connsiteX2" fmla="*/ 61645 w 863029"/>
                <a:gd name="connsiteY2" fmla="*/ 55601 h 1596724"/>
                <a:gd name="connsiteX3" fmla="*/ 20548 w 863029"/>
                <a:gd name="connsiteY3" fmla="*/ 117246 h 1596724"/>
                <a:gd name="connsiteX4" fmla="*/ 0 w 863029"/>
                <a:gd name="connsiteY4" fmla="*/ 178890 h 1596724"/>
                <a:gd name="connsiteX5" fmla="*/ 10274 w 863029"/>
                <a:gd name="connsiteY5" fmla="*/ 898082 h 1596724"/>
                <a:gd name="connsiteX6" fmla="*/ 20548 w 863029"/>
                <a:gd name="connsiteY6" fmla="*/ 1000823 h 1596724"/>
                <a:gd name="connsiteX7" fmla="*/ 41097 w 863029"/>
                <a:gd name="connsiteY7" fmla="*/ 1144661 h 1596724"/>
                <a:gd name="connsiteX8" fmla="*/ 61645 w 863029"/>
                <a:gd name="connsiteY8" fmla="*/ 1401515 h 1596724"/>
                <a:gd name="connsiteX9" fmla="*/ 71919 w 863029"/>
                <a:gd name="connsiteY9" fmla="*/ 1473434 h 1596724"/>
                <a:gd name="connsiteX10" fmla="*/ 82193 w 863029"/>
                <a:gd name="connsiteY10" fmla="*/ 1504257 h 1596724"/>
                <a:gd name="connsiteX11" fmla="*/ 113016 w 863029"/>
                <a:gd name="connsiteY11" fmla="*/ 1514531 h 1596724"/>
                <a:gd name="connsiteX12" fmla="*/ 143838 w 863029"/>
                <a:gd name="connsiteY12" fmla="*/ 1535079 h 1596724"/>
                <a:gd name="connsiteX13" fmla="*/ 164387 w 863029"/>
                <a:gd name="connsiteY13" fmla="*/ 1555628 h 1596724"/>
                <a:gd name="connsiteX14" fmla="*/ 226032 w 863029"/>
                <a:gd name="connsiteY14" fmla="*/ 1576176 h 1596724"/>
                <a:gd name="connsiteX15" fmla="*/ 421241 w 863029"/>
                <a:gd name="connsiteY15" fmla="*/ 1596724 h 1596724"/>
                <a:gd name="connsiteX16" fmla="*/ 750014 w 863029"/>
                <a:gd name="connsiteY16" fmla="*/ 1576176 h 1596724"/>
                <a:gd name="connsiteX17" fmla="*/ 780836 w 863029"/>
                <a:gd name="connsiteY17" fmla="*/ 1565902 h 1596724"/>
                <a:gd name="connsiteX18" fmla="*/ 842481 w 863029"/>
                <a:gd name="connsiteY18" fmla="*/ 1463160 h 1596724"/>
                <a:gd name="connsiteX19" fmla="*/ 852755 w 863029"/>
                <a:gd name="connsiteY19" fmla="*/ 1432338 h 1596724"/>
                <a:gd name="connsiteX20" fmla="*/ 863029 w 863029"/>
                <a:gd name="connsiteY20" fmla="*/ 1401515 h 1596724"/>
                <a:gd name="connsiteX21" fmla="*/ 852755 w 863029"/>
                <a:gd name="connsiteY21" fmla="*/ 1196032 h 1596724"/>
                <a:gd name="connsiteX22" fmla="*/ 832207 w 863029"/>
                <a:gd name="connsiteY22" fmla="*/ 1093290 h 1596724"/>
                <a:gd name="connsiteX23" fmla="*/ 821933 w 863029"/>
                <a:gd name="connsiteY23" fmla="*/ 1041920 h 1596724"/>
                <a:gd name="connsiteX24" fmla="*/ 811659 w 863029"/>
                <a:gd name="connsiteY24" fmla="*/ 1011097 h 1596724"/>
                <a:gd name="connsiteX25" fmla="*/ 791110 w 863029"/>
                <a:gd name="connsiteY25" fmla="*/ 918630 h 1596724"/>
                <a:gd name="connsiteX26" fmla="*/ 780836 w 863029"/>
                <a:gd name="connsiteY26" fmla="*/ 836437 h 1596724"/>
                <a:gd name="connsiteX27" fmla="*/ 770562 w 863029"/>
                <a:gd name="connsiteY27" fmla="*/ 774792 h 1596724"/>
                <a:gd name="connsiteX28" fmla="*/ 760288 w 863029"/>
                <a:gd name="connsiteY28" fmla="*/ 548760 h 1596724"/>
                <a:gd name="connsiteX29" fmla="*/ 739739 w 863029"/>
                <a:gd name="connsiteY29" fmla="*/ 353551 h 1596724"/>
                <a:gd name="connsiteX30" fmla="*/ 698643 w 863029"/>
                <a:gd name="connsiteY30" fmla="*/ 209713 h 1596724"/>
                <a:gd name="connsiteX31" fmla="*/ 678095 w 863029"/>
                <a:gd name="connsiteY31" fmla="*/ 148068 h 1596724"/>
                <a:gd name="connsiteX32" fmla="*/ 636998 w 863029"/>
                <a:gd name="connsiteY32" fmla="*/ 106971 h 1596724"/>
                <a:gd name="connsiteX33" fmla="*/ 585627 w 863029"/>
                <a:gd name="connsiteY33" fmla="*/ 55601 h 1596724"/>
                <a:gd name="connsiteX34" fmla="*/ 565079 w 863029"/>
                <a:gd name="connsiteY34" fmla="*/ 35052 h 1596724"/>
                <a:gd name="connsiteX35" fmla="*/ 503434 w 863029"/>
                <a:gd name="connsiteY35" fmla="*/ 14504 h 1596724"/>
                <a:gd name="connsiteX36" fmla="*/ 297951 w 863029"/>
                <a:gd name="connsiteY36" fmla="*/ 14504 h 159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3029" h="1596724">
                  <a:moveTo>
                    <a:pt x="297951" y="14504"/>
                  </a:moveTo>
                  <a:cubicBezTo>
                    <a:pt x="234594" y="17929"/>
                    <a:pt x="179842" y="19629"/>
                    <a:pt x="123290" y="35052"/>
                  </a:cubicBezTo>
                  <a:cubicBezTo>
                    <a:pt x="102393" y="40751"/>
                    <a:pt x="61645" y="55601"/>
                    <a:pt x="61645" y="55601"/>
                  </a:cubicBezTo>
                  <a:cubicBezTo>
                    <a:pt x="47946" y="76149"/>
                    <a:pt x="28358" y="93817"/>
                    <a:pt x="20548" y="117246"/>
                  </a:cubicBezTo>
                  <a:lnTo>
                    <a:pt x="0" y="178890"/>
                  </a:lnTo>
                  <a:cubicBezTo>
                    <a:pt x="3425" y="418621"/>
                    <a:pt x="4282" y="658402"/>
                    <a:pt x="10274" y="898082"/>
                  </a:cubicBezTo>
                  <a:cubicBezTo>
                    <a:pt x="11134" y="932489"/>
                    <a:pt x="16747" y="966616"/>
                    <a:pt x="20548" y="1000823"/>
                  </a:cubicBezTo>
                  <a:cubicBezTo>
                    <a:pt x="29119" y="1077956"/>
                    <a:pt x="29519" y="1075194"/>
                    <a:pt x="41097" y="1144661"/>
                  </a:cubicBezTo>
                  <a:cubicBezTo>
                    <a:pt x="47946" y="1230279"/>
                    <a:pt x="49498" y="1316487"/>
                    <a:pt x="61645" y="1401515"/>
                  </a:cubicBezTo>
                  <a:cubicBezTo>
                    <a:pt x="65070" y="1425488"/>
                    <a:pt x="67170" y="1449688"/>
                    <a:pt x="71919" y="1473434"/>
                  </a:cubicBezTo>
                  <a:cubicBezTo>
                    <a:pt x="74043" y="1484054"/>
                    <a:pt x="74535" y="1496599"/>
                    <a:pt x="82193" y="1504257"/>
                  </a:cubicBezTo>
                  <a:cubicBezTo>
                    <a:pt x="89851" y="1511915"/>
                    <a:pt x="102742" y="1511106"/>
                    <a:pt x="113016" y="1514531"/>
                  </a:cubicBezTo>
                  <a:cubicBezTo>
                    <a:pt x="123290" y="1521380"/>
                    <a:pt x="134196" y="1527365"/>
                    <a:pt x="143838" y="1535079"/>
                  </a:cubicBezTo>
                  <a:cubicBezTo>
                    <a:pt x="151402" y="1541130"/>
                    <a:pt x="155723" y="1551296"/>
                    <a:pt x="164387" y="1555628"/>
                  </a:cubicBezTo>
                  <a:cubicBezTo>
                    <a:pt x="183760" y="1565315"/>
                    <a:pt x="204793" y="1571928"/>
                    <a:pt x="226032" y="1576176"/>
                  </a:cubicBezTo>
                  <a:cubicBezTo>
                    <a:pt x="324537" y="1595877"/>
                    <a:pt x="259984" y="1585206"/>
                    <a:pt x="421241" y="1596724"/>
                  </a:cubicBezTo>
                  <a:cubicBezTo>
                    <a:pt x="592758" y="1590598"/>
                    <a:pt x="634999" y="1609037"/>
                    <a:pt x="750014" y="1576176"/>
                  </a:cubicBezTo>
                  <a:cubicBezTo>
                    <a:pt x="760427" y="1573201"/>
                    <a:pt x="770562" y="1569327"/>
                    <a:pt x="780836" y="1565902"/>
                  </a:cubicBezTo>
                  <a:cubicBezTo>
                    <a:pt x="837249" y="1509489"/>
                    <a:pt x="815806" y="1543184"/>
                    <a:pt x="842481" y="1463160"/>
                  </a:cubicBezTo>
                  <a:lnTo>
                    <a:pt x="852755" y="1432338"/>
                  </a:lnTo>
                  <a:lnTo>
                    <a:pt x="863029" y="1401515"/>
                  </a:lnTo>
                  <a:cubicBezTo>
                    <a:pt x="859604" y="1333021"/>
                    <a:pt x="859579" y="1264272"/>
                    <a:pt x="852755" y="1196032"/>
                  </a:cubicBezTo>
                  <a:cubicBezTo>
                    <a:pt x="849280" y="1161280"/>
                    <a:pt x="839056" y="1127537"/>
                    <a:pt x="832207" y="1093290"/>
                  </a:cubicBezTo>
                  <a:cubicBezTo>
                    <a:pt x="828782" y="1076167"/>
                    <a:pt x="827455" y="1058486"/>
                    <a:pt x="821933" y="1041920"/>
                  </a:cubicBezTo>
                  <a:cubicBezTo>
                    <a:pt x="818508" y="1031646"/>
                    <a:pt x="814008" y="1021669"/>
                    <a:pt x="811659" y="1011097"/>
                  </a:cubicBezTo>
                  <a:cubicBezTo>
                    <a:pt x="787550" y="902609"/>
                    <a:pt x="814238" y="988014"/>
                    <a:pt x="791110" y="918630"/>
                  </a:cubicBezTo>
                  <a:cubicBezTo>
                    <a:pt x="787685" y="891232"/>
                    <a:pt x="784741" y="863770"/>
                    <a:pt x="780836" y="836437"/>
                  </a:cubicBezTo>
                  <a:cubicBezTo>
                    <a:pt x="777890" y="815815"/>
                    <a:pt x="772046" y="795571"/>
                    <a:pt x="770562" y="774792"/>
                  </a:cubicBezTo>
                  <a:cubicBezTo>
                    <a:pt x="765189" y="699562"/>
                    <a:pt x="764717" y="624052"/>
                    <a:pt x="760288" y="548760"/>
                  </a:cubicBezTo>
                  <a:cubicBezTo>
                    <a:pt x="757692" y="504629"/>
                    <a:pt x="750157" y="405640"/>
                    <a:pt x="739739" y="353551"/>
                  </a:cubicBezTo>
                  <a:cubicBezTo>
                    <a:pt x="726837" y="289043"/>
                    <a:pt x="718228" y="268469"/>
                    <a:pt x="698643" y="209713"/>
                  </a:cubicBezTo>
                  <a:lnTo>
                    <a:pt x="678095" y="148068"/>
                  </a:lnTo>
                  <a:cubicBezTo>
                    <a:pt x="664396" y="134369"/>
                    <a:pt x="647744" y="123091"/>
                    <a:pt x="636998" y="106971"/>
                  </a:cubicBezTo>
                  <a:cubicBezTo>
                    <a:pt x="601771" y="54131"/>
                    <a:pt x="634554" y="94743"/>
                    <a:pt x="585627" y="55601"/>
                  </a:cubicBezTo>
                  <a:cubicBezTo>
                    <a:pt x="578063" y="49550"/>
                    <a:pt x="573743" y="39384"/>
                    <a:pt x="565079" y="35052"/>
                  </a:cubicBezTo>
                  <a:cubicBezTo>
                    <a:pt x="545706" y="25365"/>
                    <a:pt x="523982" y="21353"/>
                    <a:pt x="503434" y="14504"/>
                  </a:cubicBezTo>
                  <a:cubicBezTo>
                    <a:pt x="410881" y="-16346"/>
                    <a:pt x="361308" y="11079"/>
                    <a:pt x="297951" y="1450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827140" y="446939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38116" y="4277293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39244" y="496731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67740" y="4330644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42716" y="3595716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71117" y="427049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08633" y="4208611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7"/>
            <p:cNvSpPr>
              <a:spLocks noChangeArrowheads="1"/>
            </p:cNvSpPr>
            <p:nvPr/>
          </p:nvSpPr>
          <p:spPr bwMode="auto">
            <a:xfrm>
              <a:off x="2895600" y="488322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553393" y="553092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4762500" y="551208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4606284" y="505788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4855824" y="470581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>
              <a:off x="5228243" y="3290298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3244254"/>
              <a:ext cx="201168" cy="1999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429000" y="3144270"/>
              <a:ext cx="439690" cy="199968"/>
              <a:chOff x="3657600" y="5362632"/>
              <a:chExt cx="439690" cy="199968"/>
            </a:xfrm>
          </p:grpSpPr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363063" y="4008643"/>
              <a:ext cx="439690" cy="199968"/>
              <a:chOff x="3657600" y="5362632"/>
              <a:chExt cx="439690" cy="199968"/>
            </a:xfrm>
          </p:grpSpPr>
          <p:sp>
            <p:nvSpPr>
              <p:cNvPr id="70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839459" y="5057882"/>
              <a:ext cx="439690" cy="199968"/>
              <a:chOff x="3657600" y="5362632"/>
              <a:chExt cx="439690" cy="199968"/>
            </a:xfrm>
          </p:grpSpPr>
          <p:sp>
            <p:nvSpPr>
              <p:cNvPr id="66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18839" y="3657600"/>
              <a:ext cx="439690" cy="199968"/>
              <a:chOff x="3657600" y="5362632"/>
              <a:chExt cx="439690" cy="199968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89372" y="3986373"/>
              <a:ext cx="439690" cy="199968"/>
              <a:chOff x="3657600" y="5362632"/>
              <a:chExt cx="439690" cy="199968"/>
            </a:xfrm>
          </p:grpSpPr>
          <p:sp>
            <p:nvSpPr>
              <p:cNvPr id="58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146013" y="5302456"/>
              <a:ext cx="439690" cy="199968"/>
              <a:chOff x="3657600" y="5362632"/>
              <a:chExt cx="439690" cy="199968"/>
            </a:xfrm>
          </p:grpSpPr>
          <p:sp>
            <p:nvSpPr>
              <p:cNvPr id="54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947305" y="4432207"/>
              <a:ext cx="439690" cy="199968"/>
              <a:chOff x="3657600" y="5362632"/>
              <a:chExt cx="439690" cy="199968"/>
            </a:xfrm>
          </p:grpSpPr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3704243" y="5408676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7600" y="5362632"/>
                <a:ext cx="439690" cy="1999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28"/>
              <p:cNvSpPr>
                <a:spLocks noChangeArrowheads="1"/>
              </p:cNvSpPr>
              <p:nvPr/>
            </p:nvSpPr>
            <p:spPr bwMode="auto">
              <a:xfrm>
                <a:off x="3923353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28"/>
              <p:cNvSpPr>
                <a:spLocks noChangeArrowheads="1"/>
              </p:cNvSpPr>
              <p:nvPr/>
            </p:nvSpPr>
            <p:spPr bwMode="auto">
              <a:xfrm>
                <a:off x="3807875" y="5424943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656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Value Analysis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44</a:t>
            </a:fld>
            <a:endParaRPr lang="en-IN"/>
          </a:p>
        </p:txBody>
      </p:sp>
      <p:graphicFrame>
        <p:nvGraphicFramePr>
          <p:cNvPr id="5" name="Group 1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92200947"/>
              </p:ext>
            </p:extLst>
          </p:nvPr>
        </p:nvGraphicFramePr>
        <p:xfrm>
          <a:off x="930728" y="1387124"/>
          <a:ext cx="7282543" cy="2622804"/>
        </p:xfrm>
        <a:graphic>
          <a:graphicData uri="http://schemas.openxmlformats.org/drawingml/2006/table">
            <a:tbl>
              <a:tblPr/>
              <a:tblGrid>
                <a:gridCol w="3418114"/>
                <a:gridCol w="386442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Boundary Cases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741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Value Analysis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45</a:t>
            </a:fld>
            <a:endParaRPr lang="en-IN"/>
          </a:p>
        </p:txBody>
      </p:sp>
      <p:graphicFrame>
        <p:nvGraphicFramePr>
          <p:cNvPr id="5" name="Group 1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36330574"/>
              </p:ext>
            </p:extLst>
          </p:nvPr>
        </p:nvGraphicFramePr>
        <p:xfrm>
          <a:off x="827314" y="1230086"/>
          <a:ext cx="7424058" cy="4093028"/>
        </p:xfrm>
        <a:graphic>
          <a:graphicData uri="http://schemas.openxmlformats.org/drawingml/2006/table">
            <a:tbl>
              <a:tblPr/>
              <a:tblGrid>
                <a:gridCol w="3712029"/>
                <a:gridCol w="3712029"/>
              </a:tblGrid>
              <a:tr h="503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Boundary Cases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8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-100, -99, -98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-10, -9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-1, 0, 1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9, 10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98, 99, 100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01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Value Analysis - examples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46</a:t>
            </a:fld>
            <a:endParaRPr lang="en-IN"/>
          </a:p>
        </p:txBody>
      </p:sp>
      <p:graphicFrame>
        <p:nvGraphicFramePr>
          <p:cNvPr id="5" name="Group 2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70452451"/>
              </p:ext>
            </p:extLst>
          </p:nvPr>
        </p:nvGraphicFramePr>
        <p:xfrm>
          <a:off x="903512" y="1360714"/>
          <a:ext cx="7424058" cy="4006015"/>
        </p:xfrm>
        <a:graphic>
          <a:graphicData uri="http://schemas.openxmlformats.org/drawingml/2006/table">
            <a:tbl>
              <a:tblPr/>
              <a:tblGrid>
                <a:gridCol w="3712029"/>
                <a:gridCol w="3712029"/>
              </a:tblGrid>
              <a:tr h="442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Boundary Cases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1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 number N such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-99 &lt;= N &lt;=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-100, -99, -98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-10, -9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-1, 0, 1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9, 10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98, 99, 100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1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[200,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(200, 999]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Any 4 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199, 200, 201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Area code: 998, 999, 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200, 199, 198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Prefix: 998, 999, 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" panose="020B0506020202030204" pitchFamily="34" charset="0"/>
                        </a:rPr>
                        <a:t>Suffix: 3 digits, 5 digits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44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Value Analysis -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Numeric values are often entered as strings which are then converted to numbers internally [</a:t>
            </a:r>
            <a:r>
              <a:rPr lang="en-US" sz="2400" dirty="0" err="1"/>
              <a:t>int</a:t>
            </a:r>
            <a:r>
              <a:rPr lang="en-US" sz="2400" dirty="0"/>
              <a:t> x = 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);]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conversion requires the program to distinguish between digits and non-digits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boundary case to consider: Will the program accept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:</a:t>
            </a:r>
            <a:r>
              <a:rPr lang="en-US" sz="2400" dirty="0"/>
              <a:t> as digits?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47</a:t>
            </a:fld>
            <a:endParaRPr lang="en-IN"/>
          </a:p>
        </p:txBody>
      </p:sp>
      <p:graphicFrame>
        <p:nvGraphicFramePr>
          <p:cNvPr id="5" name="Group 18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88762054"/>
              </p:ext>
            </p:extLst>
          </p:nvPr>
        </p:nvGraphicFramePr>
        <p:xfrm>
          <a:off x="2133600" y="4974774"/>
          <a:ext cx="6334125" cy="914400"/>
        </p:xfrm>
        <a:graphic>
          <a:graphicData uri="http://schemas.openxmlformats.org/drawingml/2006/table">
            <a:tbl>
              <a:tblPr/>
              <a:tblGrid>
                <a:gridCol w="527050"/>
                <a:gridCol w="530225"/>
                <a:gridCol w="527050"/>
                <a:gridCol w="527050"/>
                <a:gridCol w="527050"/>
                <a:gridCol w="530225"/>
                <a:gridCol w="527050"/>
                <a:gridCol w="527050"/>
                <a:gridCol w="530225"/>
                <a:gridCol w="527050"/>
                <a:gridCol w="527050"/>
                <a:gridCol w="5270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88"/>
          <p:cNvSpPr txBox="1">
            <a:spLocks noChangeArrowheads="1"/>
          </p:cNvSpPr>
          <p:nvPr/>
        </p:nvSpPr>
        <p:spPr bwMode="auto">
          <a:xfrm>
            <a:off x="762000" y="4974774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7" name="Text Box 189"/>
          <p:cNvSpPr txBox="1">
            <a:spLocks noChangeArrowheads="1"/>
          </p:cNvSpPr>
          <p:nvPr/>
        </p:nvSpPr>
        <p:spPr bwMode="auto">
          <a:xfrm>
            <a:off x="762000" y="5431974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ASCII</a:t>
            </a:r>
          </a:p>
        </p:txBody>
      </p:sp>
    </p:spTree>
    <p:extLst>
      <p:ext uri="{BB962C8B-B14F-4D97-AF65-F5344CB8AC3E}">
        <p14:creationId xmlns="" xmlns:p14="http://schemas.microsoft.com/office/powerpoint/2010/main" val="7398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Cause Effect graphing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 lnSpcReduction="10000"/>
          </a:bodyPr>
          <a:lstStyle/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rgbClr val="C00000"/>
                </a:solidFill>
              </a:rPr>
              <a:t>Equivalence  classes  </a:t>
            </a:r>
            <a:r>
              <a:rPr lang="en-US" dirty="0"/>
              <a:t>and </a:t>
            </a:r>
            <a:r>
              <a:rPr lang="en-US" b="1" dirty="0">
                <a:solidFill>
                  <a:srgbClr val="0071C1"/>
                </a:solidFill>
              </a:rPr>
              <a:t>boundary value analysis </a:t>
            </a:r>
            <a:r>
              <a:rPr lang="en-US" dirty="0"/>
              <a:t>consider </a:t>
            </a:r>
            <a:r>
              <a:rPr lang="en-US" b="1" dirty="0">
                <a:solidFill>
                  <a:srgbClr val="53831D"/>
                </a:solidFill>
              </a:rPr>
              <a:t>each input </a:t>
            </a:r>
            <a:r>
              <a:rPr lang="en-US" b="1" dirty="0" smtClean="0">
                <a:solidFill>
                  <a:srgbClr val="53831D"/>
                </a:solidFill>
              </a:rPr>
              <a:t>separately.</a:t>
            </a:r>
            <a:endParaRPr lang="en-US" b="1" dirty="0">
              <a:solidFill>
                <a:srgbClr val="53831D"/>
              </a:solidFill>
            </a:endParaRP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To handle multiple inputs, different combinations of equivalent classes of inputs can be </a:t>
            </a:r>
            <a:r>
              <a:rPr lang="en-US" dirty="0" smtClean="0"/>
              <a:t>tried.</a:t>
            </a:r>
            <a:endParaRPr lang="en-US" dirty="0"/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Number of combinations can be large – if n diff. input conditions such that </a:t>
            </a:r>
            <a:r>
              <a:rPr lang="en-US" dirty="0"/>
              <a:t>each condition is valid/invalid, total: 2</a:t>
            </a:r>
            <a:r>
              <a:rPr lang="en-US" baseline="30000" dirty="0"/>
              <a:t>n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Cause </a:t>
            </a:r>
            <a:r>
              <a:rPr lang="en-US" dirty="0"/>
              <a:t>effect graphing helps in </a:t>
            </a:r>
            <a:r>
              <a:rPr lang="en-US" b="1" dirty="0"/>
              <a:t>selecting combinations </a:t>
            </a:r>
            <a:r>
              <a:rPr lang="en-US" dirty="0"/>
              <a:t>as  input </a:t>
            </a:r>
            <a:r>
              <a:rPr lang="en-US" dirty="0" smtClean="0"/>
              <a:t>conditions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68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Cause Effect graphing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Identify causes and effects in the system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b="1" dirty="0" smtClean="0"/>
              <a:t>Cause: </a:t>
            </a:r>
            <a:r>
              <a:rPr lang="en-US" altLang="en-US" dirty="0" smtClean="0"/>
              <a:t>distinct input condition which can be true or false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b="1" dirty="0" smtClean="0"/>
              <a:t>Effect: </a:t>
            </a:r>
            <a:r>
              <a:rPr lang="en-US" altLang="en-US" dirty="0" smtClean="0"/>
              <a:t>distinct output condition (T/F)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 smtClean="0"/>
              <a:t>Identify which causes can produce which effects; can combine causes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Causes/effects are nodes in the graph and </a:t>
            </a:r>
            <a:r>
              <a:rPr lang="en-US" altLang="en-US" sz="2800" b="1" dirty="0" smtClean="0"/>
              <a:t>arcs are drawn to capture dependency;</a:t>
            </a:r>
            <a:r>
              <a:rPr lang="en-US" altLang="en-US" sz="2800" dirty="0" smtClean="0"/>
              <a:t> and/or are allowed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From the CE graph, can make a decision table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Lists combination of conditions that set different effects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Together they check for various effects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Decision table </a:t>
            </a:r>
            <a:r>
              <a:rPr lang="en-US" altLang="en-US" dirty="0"/>
              <a:t>can be used for </a:t>
            </a:r>
            <a:r>
              <a:rPr lang="en-US" altLang="en-US" b="1" dirty="0"/>
              <a:t>forming the test </a:t>
            </a:r>
            <a:r>
              <a:rPr lang="en-US" altLang="en-US" b="1" dirty="0" smtClean="0"/>
              <a:t>cases</a:t>
            </a:r>
            <a:endParaRPr lang="en-US" alt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D0CEE8-CA21-4CAF-931C-740DFF3E8868}" type="slidenum">
              <a:rPr lang="en-US" altLang="en-US">
                <a:solidFill>
                  <a:srgbClr val="045C75"/>
                </a:solidFill>
              </a:rPr>
              <a:pPr/>
              <a:t>49</a:t>
            </a:fld>
            <a:endParaRPr lang="en-US" altLang="en-US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05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Functional Testing?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testing based on the client requirements on how well it is functioning.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Field Level Validation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Login field (username/password)</a:t>
            </a:r>
          </a:p>
          <a:p>
            <a:r>
              <a:rPr lang="en-US" dirty="0" smtClean="0"/>
              <a:t>Business Level Validation</a:t>
            </a:r>
          </a:p>
          <a:p>
            <a:pPr>
              <a:buNone/>
            </a:pPr>
            <a:r>
              <a:rPr lang="en-US" dirty="0" smtClean="0"/>
              <a:t>  - Checking the rules of each is working or not</a:t>
            </a:r>
          </a:p>
          <a:p>
            <a:r>
              <a:rPr lang="en-US" dirty="0" smtClean="0"/>
              <a:t>End to end flow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- whether the flow of data is proper.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Cause Effect graphing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59991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3600" dirty="0" smtClean="0"/>
              <a:t>According to Myer Cause &amp; Effect Graphing is done through the following steps: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 smtClean="0"/>
              <a:t>Step – 1:</a:t>
            </a:r>
            <a:r>
              <a:rPr lang="en-US" sz="3600" dirty="0" smtClean="0"/>
              <a:t> For a module, </a:t>
            </a:r>
            <a:r>
              <a:rPr lang="en-US" sz="3600" b="1" dirty="0" smtClean="0"/>
              <a:t>identify the input conditions </a:t>
            </a:r>
            <a:r>
              <a:rPr lang="en-US" sz="3600" dirty="0" smtClean="0"/>
              <a:t>(causes) 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/>
              <a:t>                and actions (effect).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 smtClean="0"/>
              <a:t>Step – 2:</a:t>
            </a:r>
            <a:r>
              <a:rPr lang="en-US" sz="3600" dirty="0" smtClean="0"/>
              <a:t> Develop a </a:t>
            </a:r>
            <a:r>
              <a:rPr lang="en-US" sz="3600" b="1" dirty="0" smtClean="0"/>
              <a:t>cause-effect graph</a:t>
            </a:r>
            <a:r>
              <a:rPr lang="en-US" sz="3600" dirty="0" smtClean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 smtClean="0"/>
              <a:t>Step – 3:</a:t>
            </a:r>
            <a:r>
              <a:rPr lang="en-US" sz="3600" dirty="0" smtClean="0"/>
              <a:t> </a:t>
            </a:r>
            <a:r>
              <a:rPr lang="en-US" sz="3600" b="1" dirty="0" smtClean="0"/>
              <a:t>Transform</a:t>
            </a:r>
            <a:r>
              <a:rPr lang="en-US" sz="3600" dirty="0" smtClean="0"/>
              <a:t> cause-effect graph </a:t>
            </a:r>
            <a:r>
              <a:rPr lang="en-US" sz="3600" b="1" dirty="0" smtClean="0"/>
              <a:t>into a decision table</a:t>
            </a:r>
            <a:r>
              <a:rPr lang="en-US" sz="3600" dirty="0" smtClean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 smtClean="0"/>
              <a:t>Step – 4:</a:t>
            </a:r>
            <a:r>
              <a:rPr lang="en-US" sz="3600" dirty="0" smtClean="0"/>
              <a:t> </a:t>
            </a:r>
            <a:r>
              <a:rPr lang="en-US" sz="3600" b="1" dirty="0" smtClean="0"/>
              <a:t>Convert decision table rules to test cases</a:t>
            </a:r>
            <a:r>
              <a:rPr lang="en-US" sz="3600" dirty="0" smtClean="0"/>
              <a:t>.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/>
              <a:t>                 Each column of the decision table represents a test case.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9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Effect Graph Symbols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1026" name="Picture 2" descr="Image result for cause and effect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6" y="1413101"/>
            <a:ext cx="7405551" cy="4628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760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729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000" dirty="0" smtClean="0"/>
              <a:t>Consider </a:t>
            </a:r>
            <a:r>
              <a:rPr lang="en-US" altLang="en-US" sz="2000" b="1" dirty="0" smtClean="0"/>
              <a:t>each node </a:t>
            </a:r>
            <a:r>
              <a:rPr lang="en-US" altLang="en-US" sz="2000" dirty="0" smtClean="0"/>
              <a:t>as having the </a:t>
            </a:r>
            <a:r>
              <a:rPr lang="en-US" altLang="en-US" sz="2000" b="1" dirty="0" smtClean="0"/>
              <a:t>value 0 or 1 </a:t>
            </a:r>
            <a:r>
              <a:rPr lang="en-US" altLang="en-US" sz="2000" dirty="0" smtClean="0"/>
              <a:t>where </a:t>
            </a:r>
          </a:p>
          <a:p>
            <a:pPr lvl="1">
              <a:lnSpc>
                <a:spcPct val="170000"/>
              </a:lnSpc>
            </a:pPr>
            <a:r>
              <a:rPr lang="en-US" altLang="en-US" sz="2000" b="1" dirty="0" smtClean="0"/>
              <a:t>0</a:t>
            </a:r>
            <a:r>
              <a:rPr lang="en-US" altLang="en-US" sz="2000" dirty="0" smtClean="0"/>
              <a:t> represents the </a:t>
            </a:r>
            <a:r>
              <a:rPr lang="en-US" altLang="en-US" sz="2000" b="1" dirty="0" smtClean="0"/>
              <a:t>'absent state' </a:t>
            </a:r>
            <a:r>
              <a:rPr lang="en-US" altLang="en-US" sz="2000" dirty="0" smtClean="0"/>
              <a:t>and </a:t>
            </a:r>
          </a:p>
          <a:p>
            <a:pPr lvl="1">
              <a:lnSpc>
                <a:spcPct val="170000"/>
              </a:lnSpc>
            </a:pPr>
            <a:r>
              <a:rPr lang="en-US" altLang="en-US" sz="2000" b="1" dirty="0" smtClean="0"/>
              <a:t>1</a:t>
            </a:r>
            <a:r>
              <a:rPr lang="en-US" altLang="en-US" sz="2000" dirty="0" smtClean="0"/>
              <a:t> represents the </a:t>
            </a:r>
            <a:r>
              <a:rPr lang="en-US" altLang="en-US" sz="2000" b="1" dirty="0" smtClean="0"/>
              <a:t>'present state'.</a:t>
            </a:r>
            <a:r>
              <a:rPr lang="en-US" altLang="en-US" sz="2000" dirty="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altLang="en-US" sz="2000" dirty="0" smtClean="0"/>
              <a:t>Then the </a:t>
            </a:r>
            <a:r>
              <a:rPr lang="en-US" altLang="en-US" sz="2000" b="1" dirty="0" smtClean="0"/>
              <a:t>identity function </a:t>
            </a:r>
            <a:r>
              <a:rPr lang="en-US" altLang="en-US" sz="2000" dirty="0" smtClean="0"/>
              <a:t>states that if </a:t>
            </a:r>
            <a:r>
              <a:rPr lang="en-US" altLang="en-US" sz="2000" b="1" dirty="0" smtClean="0"/>
              <a:t>c1 is 1, e1 is 1 </a:t>
            </a:r>
            <a:r>
              <a:rPr lang="en-US" altLang="en-US" sz="2000" dirty="0" smtClean="0"/>
              <a:t>or we can say if </a:t>
            </a:r>
            <a:r>
              <a:rPr lang="en-US" altLang="en-US" sz="2000" b="1" dirty="0" smtClean="0"/>
              <a:t>c0 is 0, e0 is 0. </a:t>
            </a:r>
          </a:p>
          <a:p>
            <a:pPr>
              <a:lnSpc>
                <a:spcPct val="170000"/>
              </a:lnSpc>
            </a:pPr>
            <a:r>
              <a:rPr lang="en-US" altLang="en-US" sz="2000" dirty="0" smtClean="0"/>
              <a:t> The </a:t>
            </a:r>
            <a:r>
              <a:rPr lang="en-US" altLang="en-US" sz="2000" b="1" dirty="0" smtClean="0"/>
              <a:t>NOT function </a:t>
            </a:r>
            <a:r>
              <a:rPr lang="en-US" altLang="en-US" sz="2000" dirty="0" smtClean="0"/>
              <a:t>states that if </a:t>
            </a:r>
            <a:r>
              <a:rPr lang="en-US" altLang="en-US" sz="2000" b="1" dirty="0" smtClean="0"/>
              <a:t>C1 is 1, e1 is 0 </a:t>
            </a:r>
            <a:r>
              <a:rPr lang="en-US" altLang="en-US" sz="2000" dirty="0" smtClean="0"/>
              <a:t>and vice-versa. </a:t>
            </a:r>
          </a:p>
          <a:p>
            <a:pPr>
              <a:lnSpc>
                <a:spcPct val="17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OR function </a:t>
            </a:r>
            <a:r>
              <a:rPr lang="en-US" altLang="en-US" sz="2000" dirty="0" smtClean="0"/>
              <a:t>states that if </a:t>
            </a:r>
            <a:r>
              <a:rPr lang="en-US" altLang="en-US" sz="2000" b="1" dirty="0" smtClean="0"/>
              <a:t>C1 or C2 or C3 is 1, e1 is 1 else e1 is 0</a:t>
            </a:r>
            <a:r>
              <a:rPr lang="en-US" altLang="en-US" sz="2000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AND function </a:t>
            </a:r>
            <a:r>
              <a:rPr lang="en-US" altLang="en-US" sz="2000" dirty="0" smtClean="0"/>
              <a:t>states that if </a:t>
            </a:r>
            <a:r>
              <a:rPr lang="en-US" altLang="en-US" sz="2000" b="1" dirty="0" smtClean="0"/>
              <a:t>both C1, and C2 are 1, e1 is 1; else e1 is 0</a:t>
            </a:r>
            <a:r>
              <a:rPr lang="en-US" altLang="en-US" sz="2000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en-US" altLang="en-US" sz="2000" dirty="0" smtClean="0"/>
              <a:t>The AND </a:t>
            </a:r>
            <a:r>
              <a:rPr lang="en-US" altLang="en-US" sz="2000" dirty="0" err="1" smtClean="0"/>
              <a:t>and</a:t>
            </a:r>
            <a:r>
              <a:rPr lang="en-US" altLang="en-US" sz="2000" dirty="0" smtClean="0"/>
              <a:t> OR functions are allowed to have any number of inputs.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1765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17513" y="163285"/>
            <a:ext cx="8229600" cy="8191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4053018"/>
            <a:ext cx="82296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What are the driving input variables?</a:t>
            </a:r>
          </a:p>
          <a:p>
            <a:pPr eaLnBrk="1" hangingPunct="1"/>
            <a:r>
              <a:rPr lang="en-US" altLang="en-US" sz="2400" dirty="0" smtClean="0"/>
              <a:t>What are the driving output variables?</a:t>
            </a:r>
          </a:p>
          <a:p>
            <a:pPr eaLnBrk="1" hangingPunct="1"/>
            <a:r>
              <a:rPr lang="en-US" altLang="en-US" sz="2400" dirty="0" smtClean="0"/>
              <a:t>Can you list the causes and the effects ?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103F90-098D-4ED1-8F18-3456C73E107E}" type="slidenum">
              <a:rPr lang="en-US" altLang="en-US">
                <a:solidFill>
                  <a:srgbClr val="045C75"/>
                </a:solidFill>
              </a:rPr>
              <a:pPr/>
              <a:t>53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6" y="1225454"/>
            <a:ext cx="87264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064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Causes &amp; Effects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D49930-EDDC-4110-8CFA-10F7AF9BCCB1}" type="slidenum">
              <a:rPr lang="en-US" altLang="en-US">
                <a:solidFill>
                  <a:srgbClr val="045C75"/>
                </a:solidFill>
              </a:rPr>
              <a:pPr/>
              <a:t>54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50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4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42899" y="228600"/>
            <a:ext cx="84582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Step 3: </a:t>
            </a:r>
            <a:r>
              <a:rPr lang="en-US" altLang="en-US" sz="2800" dirty="0" smtClean="0"/>
              <a:t>Construct Cause &amp; Effect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F1F5CB-B7E1-4E86-A1B1-8DFC0D1E04C6}" type="slidenum">
              <a:rPr lang="en-US" altLang="en-US">
                <a:solidFill>
                  <a:srgbClr val="045C75"/>
                </a:solidFill>
              </a:rPr>
              <a:pPr/>
              <a:t>55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5" y="692005"/>
            <a:ext cx="6637003" cy="640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675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Step 4: </a:t>
            </a:r>
            <a:r>
              <a:rPr lang="en-US" altLang="en-US" sz="2800" dirty="0" smtClean="0"/>
              <a:t>Annotate the graph with constraints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4691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Annotate the graph with constraints describing combinations of causes and/or effects that are impossible because of syntactic or environmental constraints or considerations.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Example: Can be both Male and Female!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Types of constraints?</a:t>
            </a: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Exclusive: Can’t both be true</a:t>
            </a: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Inclusive: At least one must be true</a:t>
            </a: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One and only one: Exactly one must be true</a:t>
            </a: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Requires: If A implies B</a:t>
            </a: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Mask: If effect X then not effect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F416E8-CC52-46E6-A6BF-E50E21628B75}" type="slidenum">
              <a:rPr lang="en-US" altLang="en-US">
                <a:solidFill>
                  <a:srgbClr val="045C75"/>
                </a:solidFill>
              </a:rPr>
              <a:pPr/>
              <a:t>56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6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7275" y="5362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Types of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8F38F1-09CA-4DB4-ABE0-904119900D4C}" type="slidenum">
              <a:rPr lang="en-US" altLang="en-US">
                <a:solidFill>
                  <a:srgbClr val="045C75"/>
                </a:solidFill>
              </a:rPr>
              <a:pPr/>
              <a:t>57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00"/>
            <a:ext cx="57435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9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93914"/>
            <a:ext cx="8229600" cy="5905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Example: Adding a One-and-only-one Constraint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9F41DC-778F-430B-9278-9375A6CD913B}" type="slidenum">
              <a:rPr lang="en-US" altLang="en-US">
                <a:solidFill>
                  <a:srgbClr val="045C75"/>
                </a:solidFill>
              </a:rPr>
              <a:pPr/>
              <a:t>58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" y="1195614"/>
            <a:ext cx="77724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57700"/>
            <a:ext cx="32004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3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C00000"/>
                </a:solidFill>
              </a:rPr>
              <a:t>Step 5: </a:t>
            </a:r>
            <a:r>
              <a:rPr lang="en-US" altLang="en-US" sz="3200" dirty="0" smtClean="0"/>
              <a:t>Construct limited entry decision table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 smtClean="0"/>
              <a:t>Methodically trace state conditions in the graphs, converting them into a limited-entry decision table. </a:t>
            </a:r>
          </a:p>
          <a:p>
            <a:pPr algn="just" eaLnBrk="1" hangingPunct="1"/>
            <a:r>
              <a:rPr lang="en-US" altLang="en-US" dirty="0" smtClean="0"/>
              <a:t>Each column in the table represents a test case.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219CBE-23B4-4850-A207-BF88CC5F6D93}" type="slidenum">
              <a:rPr lang="en-US" altLang="en-US">
                <a:solidFill>
                  <a:srgbClr val="045C75"/>
                </a:solidFill>
              </a:rPr>
              <a:pPr/>
              <a:t>59</a:t>
            </a:fld>
            <a:endParaRPr lang="en-US" altLang="en-US">
              <a:solidFill>
                <a:srgbClr val="045C75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7856978"/>
              </p:ext>
            </p:extLst>
          </p:nvPr>
        </p:nvGraphicFramePr>
        <p:xfrm>
          <a:off x="707571" y="2699657"/>
          <a:ext cx="7707084" cy="35688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3394"/>
                <a:gridCol w="1044738"/>
                <a:gridCol w="1044738"/>
                <a:gridCol w="1044738"/>
                <a:gridCol w="1044738"/>
                <a:gridCol w="1044738"/>
              </a:tblGrid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Case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Cause 1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1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Cause c</a:t>
                      </a:r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Effect 100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7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Effect e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2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980"/>
            <a:ext cx="7886700" cy="539568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Testing software </a:t>
            </a:r>
            <a:r>
              <a:rPr lang="en-US" b="1" dirty="0">
                <a:solidFill>
                  <a:srgbClr val="0071C1"/>
                </a:solidFill>
              </a:rPr>
              <a:t>against a specification </a:t>
            </a:r>
            <a:r>
              <a:rPr lang="en-US" dirty="0"/>
              <a:t>of its external behavior </a:t>
            </a:r>
            <a:r>
              <a:rPr lang="en-US" b="1" dirty="0">
                <a:solidFill>
                  <a:srgbClr val="C00000"/>
                </a:solidFill>
              </a:rPr>
              <a:t>without knowledge of internal implementation </a:t>
            </a:r>
            <a:r>
              <a:rPr lang="en-US" dirty="0"/>
              <a:t>details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Can be applied to software “units” (e.g., classes) or to entire programs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External behavior is defined in API docs, Functional specs, Requirements specs, etc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en-US" dirty="0"/>
              <a:t>Because black box testing purposely disregards the program's control structure, attention is focused primarily on the information domain (i.e., data that goes in, data that comes out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en-US" b="1" dirty="0"/>
              <a:t>The Goal: </a:t>
            </a:r>
            <a:r>
              <a:rPr lang="en-US" dirty="0"/>
              <a:t>Derive sets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conditions (test cases) </a:t>
            </a:r>
            <a:r>
              <a:rPr lang="en-US" dirty="0"/>
              <a:t>that fully exercise the external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0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Example: Limited entry decision table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B42270-ABE8-49F3-B51B-F7EB7564C23C}" type="slidenum">
              <a:rPr lang="en-US" altLang="en-US">
                <a:solidFill>
                  <a:srgbClr val="045C75"/>
                </a:solidFill>
              </a:rPr>
              <a:pPr/>
              <a:t>60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" y="1426029"/>
            <a:ext cx="86312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29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7963"/>
            <a:ext cx="6172200" cy="283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381000" y="199763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C00000"/>
                </a:solidFill>
              </a:rPr>
              <a:t>Step 6: </a:t>
            </a:r>
            <a:r>
              <a:rPr lang="en-US" altLang="en-US" sz="3200" dirty="0" smtClean="0"/>
              <a:t>Convert into test cases.</a:t>
            </a:r>
          </a:p>
        </p:txBody>
      </p:sp>
      <p:sp>
        <p:nvSpPr>
          <p:cNvPr id="46084" name="Content Placeholder 7"/>
          <p:cNvSpPr>
            <a:spLocks noGrp="1"/>
          </p:cNvSpPr>
          <p:nvPr>
            <p:ph idx="1"/>
          </p:nvPr>
        </p:nvSpPr>
        <p:spPr>
          <a:xfrm>
            <a:off x="6629400" y="1447800"/>
            <a:ext cx="19812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Columns to rows</a:t>
            </a:r>
          </a:p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Read off the 1’s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219288-8919-412E-A156-3FF6D8A89B56}" type="slidenum">
              <a:rPr lang="en-US" altLang="en-US">
                <a:solidFill>
                  <a:srgbClr val="045C75"/>
                </a:solidFill>
              </a:rPr>
              <a:pPr/>
              <a:t>61</a:t>
            </a:fld>
            <a:endParaRPr lang="en-US" altLang="en-US">
              <a:solidFill>
                <a:srgbClr val="045C75"/>
              </a:solidFill>
            </a:endParaRP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56517"/>
            <a:ext cx="68929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27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Combinatorial test design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62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" y="1169409"/>
            <a:ext cx="7970837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7275" y="4615133"/>
            <a:ext cx="8572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Modeling of input space or the environment is  not 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exclusive</a:t>
            </a:r>
            <a:r>
              <a:rPr lang="en-US" altLang="en-US" sz="2400">
                <a:latin typeface="Times New Roman" panose="02020603050405020304" pitchFamily="18" charset="0"/>
              </a:rPr>
              <a:t> and one might apply either one or both depending on the application under test. </a:t>
            </a:r>
          </a:p>
        </p:txBody>
      </p:sp>
    </p:spTree>
    <p:extLst>
      <p:ext uri="{BB962C8B-B14F-4D97-AF65-F5344CB8AC3E}">
        <p14:creationId xmlns="" xmlns:p14="http://schemas.microsoft.com/office/powerpoint/2010/main" val="1215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Pizza Delivery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PDS  takes orders online, checks for their validity, and schedules Pizza for delivery.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customer  is required  to specify the following four items  as part of the online order: Pizza size, Toppings list,  Delivery address and a home phone number. Let us denote these four factors by </a:t>
            </a:r>
            <a:r>
              <a:rPr lang="en-US" altLang="en-US" dirty="0">
                <a:solidFill>
                  <a:schemeClr val="hlink"/>
                </a:solidFill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hlink"/>
                </a:solidFill>
              </a:rPr>
              <a:t>T</a:t>
            </a:r>
            <a:r>
              <a:rPr lang="en-US" altLang="en-US" dirty="0"/>
              <a:t>,  </a:t>
            </a: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,  and </a:t>
            </a:r>
            <a:r>
              <a:rPr lang="en-US" altLang="en-US" dirty="0">
                <a:solidFill>
                  <a:schemeClr val="hlink"/>
                </a:solidFill>
              </a:rPr>
              <a:t>P</a:t>
            </a:r>
            <a:r>
              <a:rPr lang="en-US" altLang="en-US" dirty="0"/>
              <a:t>, </a:t>
            </a:r>
            <a:r>
              <a:rPr lang="en-US" altLang="en-US" dirty="0" smtClean="0"/>
              <a:t>respectively.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Pizza Delivery Service (PDS): Specs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Suppose now that there are three varieties for size: </a:t>
            </a:r>
            <a:r>
              <a:rPr lang="en-US" altLang="en-US" dirty="0">
                <a:solidFill>
                  <a:schemeClr val="hlink"/>
                </a:solidFill>
              </a:rPr>
              <a:t>Large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hlink"/>
                </a:solidFill>
              </a:rPr>
              <a:t>Medium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chemeClr val="hlink"/>
                </a:solidFill>
              </a:rPr>
              <a:t>Small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There is a list of 6 </a:t>
            </a:r>
            <a:r>
              <a:rPr lang="en-US" altLang="en-US" dirty="0">
                <a:solidFill>
                  <a:schemeClr val="hlink"/>
                </a:solidFill>
              </a:rPr>
              <a:t>toppings </a:t>
            </a:r>
            <a:r>
              <a:rPr lang="en-US" altLang="en-US" dirty="0"/>
              <a:t>from which to select. In addition, the customer can </a:t>
            </a:r>
            <a:r>
              <a:rPr lang="en-US" altLang="en-US" dirty="0">
                <a:solidFill>
                  <a:schemeClr val="hlink"/>
                </a:solidFill>
              </a:rPr>
              <a:t>customize</a:t>
            </a:r>
            <a:r>
              <a:rPr lang="en-US" altLang="en-US" dirty="0"/>
              <a:t> the toppings.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dirty="0">
                <a:solidFill>
                  <a:schemeClr val="hlink"/>
                </a:solidFill>
              </a:rPr>
              <a:t>delivery address</a:t>
            </a:r>
            <a:r>
              <a:rPr lang="en-US" altLang="en-US" dirty="0"/>
              <a:t> consists of customer name, one line of address, city, and the zip code. The phone number is a numeric string possibly containing the dash (``--") separator.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PDS: Input space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</a:rPr>
              <a:t>total number of  factor combinations is  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+2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=24</a:t>
            </a:r>
            <a:r>
              <a:rPr lang="en-US" altLang="en-US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Suppose we consider  6+1=7 levels for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Toppings</a:t>
            </a:r>
            <a:r>
              <a:rPr lang="en-US" altLang="en-US" dirty="0">
                <a:latin typeface="Times New Roman" panose="02020603050405020304" pitchFamily="18" charset="0"/>
              </a:rPr>
              <a:t>. Number of combinations= 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+5x2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+2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+5x2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=84.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Different types of values for Address and Phone number will further increase the </a:t>
            </a:r>
            <a:r>
              <a:rPr lang="en-US" altLang="en-US" dirty="0" smtClean="0">
                <a:latin typeface="Times New Roman" panose="02020603050405020304" pitchFamily="18" charset="0"/>
              </a:rPr>
              <a:t>combinations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49" y="1096673"/>
            <a:ext cx="61468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740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Testing a 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The Graphical User Interface of application  T  consists of three menus labeled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dirty="0">
                <a:latin typeface="Times New Roman" panose="02020603050405020304" pitchFamily="18" charset="0"/>
              </a:rPr>
              <a:t>, 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Edit</a:t>
            </a:r>
            <a:r>
              <a:rPr lang="en-US" altLang="en-US" dirty="0">
                <a:latin typeface="Times New Roman" panose="02020603050405020304" pitchFamily="18" charset="0"/>
              </a:rPr>
              <a:t>, and 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Format</a:t>
            </a:r>
            <a:r>
              <a:rPr lang="en-US" altLang="en-US" dirty="0">
                <a:latin typeface="Times New Roman" panose="02020603050405020304" pitchFamily="18" charset="0"/>
              </a:rPr>
              <a:t>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We have three factors in T. Each of these three factors can be set to any of four levels. Thus we have a total  4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=64 factor combinations.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2038423"/>
            <a:ext cx="6634163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90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Cause-effects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3" y="1169987"/>
            <a:ext cx="8661486" cy="53614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73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Guidelines for Cause-Effect Functional Testing Technique</a:t>
            </a:r>
            <a:r>
              <a:rPr lang="en-US" sz="2400" dirty="0" smtClean="0"/>
              <a:t>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0877"/>
          </a:xfrm>
        </p:spPr>
        <p:txBody>
          <a:bodyPr rtlCol="0">
            <a:normAutofit fontScale="55000" lnSpcReduction="20000"/>
          </a:bodyPr>
          <a:lstStyle/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variables refer to </a:t>
            </a:r>
            <a:r>
              <a:rPr lang="en-US" sz="3600" b="1" dirty="0" smtClean="0"/>
              <a:t>physical quantities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C00000"/>
                </a:solidFill>
              </a:rPr>
              <a:t>domain testing and equivalence class testing</a:t>
            </a:r>
            <a:r>
              <a:rPr lang="en-US" sz="3600" dirty="0" smtClean="0"/>
              <a:t> are indicated.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variables are </a:t>
            </a:r>
            <a:r>
              <a:rPr lang="en-US" sz="3600" b="1" dirty="0" smtClean="0"/>
              <a:t>independent,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domain testing and equivalence class testing </a:t>
            </a:r>
            <a:r>
              <a:rPr lang="en-US" sz="3600" dirty="0" smtClean="0"/>
              <a:t>are indicated.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</a:t>
            </a:r>
            <a:r>
              <a:rPr lang="en-US" sz="3600" b="1" dirty="0" smtClean="0"/>
              <a:t>variables are dependent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C00000"/>
                </a:solidFill>
              </a:rPr>
              <a:t>decision table testing </a:t>
            </a:r>
            <a:r>
              <a:rPr lang="en-US" sz="3600" dirty="0" smtClean="0"/>
              <a:t>is indicated.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</a:t>
            </a:r>
            <a:r>
              <a:rPr lang="en-US" sz="3600" b="1" dirty="0" smtClean="0"/>
              <a:t>single-fault assumption </a:t>
            </a:r>
            <a:r>
              <a:rPr lang="en-US" sz="3600" dirty="0" smtClean="0"/>
              <a:t>is warranted, </a:t>
            </a:r>
            <a:r>
              <a:rPr lang="en-US" sz="3600" b="1" dirty="0" smtClean="0">
                <a:solidFill>
                  <a:srgbClr val="C00000"/>
                </a:solidFill>
              </a:rPr>
              <a:t>boundary value analysis (BVA) and robustness testing </a:t>
            </a:r>
            <a:r>
              <a:rPr lang="en-US" sz="3600" dirty="0" smtClean="0"/>
              <a:t>are indicated.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</a:t>
            </a:r>
            <a:r>
              <a:rPr lang="en-US" sz="3600" b="1" dirty="0" smtClean="0"/>
              <a:t>the multiple-fault assumption</a:t>
            </a:r>
            <a:r>
              <a:rPr lang="en-US" sz="3600" dirty="0" smtClean="0"/>
              <a:t> is warranted, </a:t>
            </a:r>
            <a:r>
              <a:rPr lang="en-US" sz="3600" b="1" dirty="0" smtClean="0">
                <a:solidFill>
                  <a:srgbClr val="C00000"/>
                </a:solidFill>
              </a:rPr>
              <a:t>worst-case testing, robust worst-case testing and decision table testing </a:t>
            </a:r>
            <a:r>
              <a:rPr lang="en-US" sz="3600" dirty="0" smtClean="0"/>
              <a:t>are identical.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</a:t>
            </a:r>
            <a:r>
              <a:rPr lang="en-US" sz="3600" b="1" dirty="0" smtClean="0"/>
              <a:t>program contains significant exception handling</a:t>
            </a:r>
            <a:r>
              <a:rPr lang="en-US" sz="3600" b="1" dirty="0" smtClean="0">
                <a:solidFill>
                  <a:srgbClr val="C00000"/>
                </a:solidFill>
              </a:rPr>
              <a:t>, robustness testing and decision table testing </a:t>
            </a:r>
            <a:r>
              <a:rPr lang="en-US" sz="3600" dirty="0" smtClean="0"/>
              <a:t>are indicated.</a:t>
            </a:r>
          </a:p>
          <a:p>
            <a:pPr marL="242888" indent="-242888"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 smtClean="0"/>
              <a:t>If the variables refer to </a:t>
            </a:r>
            <a:r>
              <a:rPr lang="en-US" sz="3600" b="1" dirty="0" smtClean="0"/>
              <a:t>logical quantities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C00000"/>
                </a:solidFill>
              </a:rPr>
              <a:t>equivalence class testing and decision table testing </a:t>
            </a:r>
            <a:r>
              <a:rPr lang="en-US" sz="3600" dirty="0" smtClean="0"/>
              <a:t>are indicated.</a:t>
            </a:r>
          </a:p>
          <a:p>
            <a:pPr algn="just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7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400" dirty="0"/>
              <a:t>Questions answered </a:t>
            </a:r>
            <a:r>
              <a:rPr lang="en-US" altLang="en-US" sz="3400" dirty="0" smtClean="0"/>
              <a:t>by Black-box </a:t>
            </a:r>
            <a:r>
              <a:rPr lang="en-US" altLang="en-US" sz="3400" dirty="0"/>
              <a:t>Testing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169409"/>
            <a:ext cx="8223325" cy="535113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How is functional validity tested?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How are system behavior and performance tested?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What classes of input will make good test cases?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Is the system particularly sensitive to certain input values?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How are the boundary values of a data class isolated?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What data rates and data volume can the system tolerate?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What effect will specific combinations of data have on system operation?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23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967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Black box testing tends to find different kinds of errors than white box testing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Missing functions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Usability problems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Performance problems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Concurrency and timing errors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Initialization and termination errors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Etc.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Unlike </a:t>
            </a:r>
            <a:r>
              <a:rPr lang="en-US" sz="2000" dirty="0"/>
              <a:t>white box testing, black box testing tends to be applied later in the development process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36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Selecting a Black-box Testing Tool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4227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When selecting a black-box testing tool there are several</a:t>
            </a:r>
            <a:br>
              <a:rPr lang="en-US" dirty="0"/>
            </a:br>
            <a:r>
              <a:rPr lang="en-US" dirty="0"/>
              <a:t>things to look for</a:t>
            </a:r>
            <a:r>
              <a:rPr lang="en-US" dirty="0" smtClean="0"/>
              <a:t>:</a:t>
            </a:r>
          </a:p>
          <a:p>
            <a:pPr marL="914400" lvl="1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platforms does it support</a:t>
            </a:r>
            <a:r>
              <a:rPr lang="en-US" dirty="0" smtClean="0"/>
              <a:t>?</a:t>
            </a:r>
          </a:p>
          <a:p>
            <a:pPr marL="914400" lvl="1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resilient is it to differences in the way images</a:t>
            </a:r>
            <a:br>
              <a:rPr lang="en-US" dirty="0"/>
            </a:br>
            <a:r>
              <a:rPr lang="en-US" dirty="0" smtClean="0"/>
              <a:t>are </a:t>
            </a:r>
            <a:r>
              <a:rPr lang="en-US" dirty="0"/>
              <a:t>rendered</a:t>
            </a:r>
            <a:r>
              <a:rPr lang="en-US" dirty="0" smtClean="0"/>
              <a:t>?</a:t>
            </a:r>
          </a:p>
          <a:p>
            <a:pPr marL="914400" lvl="1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facilities exist to aid in image recapture</a:t>
            </a:r>
            <a:r>
              <a:rPr lang="en-US" dirty="0" smtClean="0"/>
              <a:t>?</a:t>
            </a:r>
          </a:p>
          <a:p>
            <a:pPr marL="914400" lvl="1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does it identify images (by coordinates or</a:t>
            </a:r>
            <a:br>
              <a:rPr lang="en-US" dirty="0"/>
            </a:br>
            <a:r>
              <a:rPr lang="en-US" dirty="0"/>
              <a:t>image recognition)?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/>
              <a:t>Whichever tool you choose, hopefully you recognize the</a:t>
            </a:r>
            <a:br>
              <a:rPr lang="en-US" dirty="0"/>
            </a:br>
            <a:r>
              <a:rPr lang="en-US" dirty="0"/>
              <a:t>importance of black-box testing in ensuring you are</a:t>
            </a:r>
            <a:br>
              <a:rPr lang="en-US" dirty="0"/>
            </a:br>
            <a:r>
              <a:rPr lang="en-US" dirty="0"/>
              <a:t>delivering applications that have been tested as they will</a:t>
            </a:r>
            <a:br>
              <a:rPr lang="en-US" dirty="0"/>
            </a:br>
            <a:r>
              <a:rPr lang="en-US" dirty="0"/>
              <a:t>be used and meet customer needs.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8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019908"/>
            <a:ext cx="8369450" cy="5511521"/>
          </a:xfrm>
        </p:spPr>
        <p:txBody>
          <a:bodyPr rtlCol="0">
            <a:normAutofit fontScale="70000" lnSpcReduction="20000"/>
          </a:bodyPr>
          <a:lstStyle/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Myer methodology, test cases can be designed for the Triangle Problem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b="1" dirty="0" smtClean="0"/>
              <a:t>Step – 1:</a:t>
            </a:r>
            <a:r>
              <a:rPr lang="en-US" dirty="0" smtClean="0"/>
              <a:t> First of all we need to identify the causes and its effects.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b="1" dirty="0" smtClean="0"/>
              <a:t>The causes designated by letter “C” are as under</a:t>
            </a:r>
            <a:endParaRPr lang="en-US" dirty="0" smtClean="0"/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C1 : Side “x” is less than sum of “y” and “z” </a:t>
            </a:r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C2 : Side “y” is less than sum of “x” and “z” </a:t>
            </a:r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C3 : Side “z” is less then sum of “x” and “y”</a:t>
            </a:r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C4 : Side “x” is equal to side “y”</a:t>
            </a:r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C5 : Side “x” is equal to side “z”</a:t>
            </a:r>
          </a:p>
          <a:p>
            <a:pPr lvl="1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/>
              <a:t>C6 : Side “y” is equal to side “z”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009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b="1" dirty="0" smtClean="0"/>
              <a:t>The effects designated by letter “e” are as under</a:t>
            </a:r>
            <a:endParaRPr lang="en-US" altLang="en-US" sz="2200" dirty="0" smtClean="0"/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e1 : Not a triangle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e2 : Scalene triangle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e3 : Isosceles triangle.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e4 : Equilateral triangle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e5 : Impossible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200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Cause-effect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9467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Examining the relation of inputs and outputs (if it is simple, e.g., combinational)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solidFill>
                  <a:srgbClr val="AF2E0F"/>
                </a:solidFill>
              </a:rPr>
              <a:t>Causes</a:t>
            </a:r>
            <a:r>
              <a:rPr lang="en-US" b="1" dirty="0">
                <a:solidFill>
                  <a:srgbClr val="AF2E0F"/>
                </a:solidFill>
              </a:rPr>
              <a:t>: </a:t>
            </a:r>
            <a:r>
              <a:rPr lang="en-US" dirty="0"/>
              <a:t>input equivalence classes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solidFill>
                  <a:srgbClr val="0F9D58"/>
                </a:solidFill>
              </a:rPr>
              <a:t>Effects</a:t>
            </a:r>
            <a:r>
              <a:rPr lang="en-US" b="1" dirty="0">
                <a:solidFill>
                  <a:srgbClr val="0F9D58"/>
                </a:solidFill>
              </a:rPr>
              <a:t>: </a:t>
            </a:r>
            <a:r>
              <a:rPr lang="en-US" dirty="0"/>
              <a:t>output equivalence classes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Boole-graph</a:t>
            </a:r>
            <a:r>
              <a:rPr lang="en-US" dirty="0"/>
              <a:t>: relations of causes and effects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AND</a:t>
            </a:r>
            <a:r>
              <a:rPr lang="en-US" dirty="0"/>
              <a:t>, OR relations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Invalid </a:t>
            </a:r>
            <a:r>
              <a:rPr lang="en-US" dirty="0"/>
              <a:t>combinations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Decision </a:t>
            </a:r>
            <a:r>
              <a:rPr lang="en-US" dirty="0"/>
              <a:t>table: Covering the Boole-graph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Truth </a:t>
            </a:r>
            <a:r>
              <a:rPr lang="en-US" dirty="0"/>
              <a:t>table based representation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Columns </a:t>
            </a:r>
            <a:r>
              <a:rPr lang="en-US" dirty="0"/>
              <a:t>represent test data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01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74</a:t>
            </a:fld>
            <a:endParaRPr lang="en-IN"/>
          </a:p>
        </p:txBody>
      </p:sp>
      <p:pic>
        <p:nvPicPr>
          <p:cNvPr id="2050" name="Picture 2" descr="Example of Cause-effect diagram triangl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21"/>
          <a:stretch/>
        </p:blipFill>
        <p:spPr bwMode="auto">
          <a:xfrm>
            <a:off x="2102704" y="2177143"/>
            <a:ext cx="5027438" cy="456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7274" y="1396778"/>
            <a:ext cx="6742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Step 2: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 Build up a cause-effect graph</a:t>
            </a:r>
            <a:endParaRPr lang="en-IN" dirty="0"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Step 3:</a:t>
            </a:r>
            <a:r>
              <a:rPr lang="en-US" sz="2000" b="1" dirty="0"/>
              <a:t> </a:t>
            </a:r>
            <a:r>
              <a:rPr lang="en-US" sz="2000" dirty="0"/>
              <a:t>Convert cause-effect graph into a decision table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9677" y="1736357"/>
          <a:ext cx="7997055" cy="459689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11380"/>
                <a:gridCol w="571425"/>
                <a:gridCol w="571425"/>
                <a:gridCol w="571425"/>
                <a:gridCol w="571425"/>
                <a:gridCol w="571425"/>
                <a:gridCol w="571425"/>
                <a:gridCol w="571425"/>
                <a:gridCol w="571425"/>
                <a:gridCol w="571425"/>
                <a:gridCol w="571425"/>
                <a:gridCol w="571425"/>
              </a:tblGrid>
              <a:tr h="766149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Conditions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R2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R3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R4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R5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R6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R7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R8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R9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R10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R11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C1: X &lt; Y+Z?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C2: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Y </a:t>
                      </a:r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&lt;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X+Z</a:t>
                      </a:r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C3: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Z </a:t>
                      </a:r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&lt;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X+Y?</a:t>
                      </a:r>
                      <a:endParaRPr lang="en-IN" sz="1500" b="1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C4: </a:t>
                      </a:r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X=Y?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C4: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X=Z?</a:t>
                      </a:r>
                      <a:endParaRPr lang="en-IN" sz="1500" b="1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C5: </a:t>
                      </a:r>
                      <a:r>
                        <a:rPr lang="en-IN" sz="1500" b="1" dirty="0" smtClean="0">
                          <a:effectLst/>
                          <a:latin typeface="Helvetica LT Std Cond" panose="020B0506020202030204" pitchFamily="34" charset="0"/>
                        </a:rPr>
                        <a:t>Y=Z?</a:t>
                      </a:r>
                      <a:endParaRPr lang="en-IN" sz="1500" b="1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0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endParaRPr lang="en-IN" sz="1500" b="1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</a:tr>
              <a:tr h="532409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e1: Not a Triangle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e2: Scalene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e3: </a:t>
                      </a:r>
                      <a:r>
                        <a:rPr lang="en-IN" sz="1500" b="1" dirty="0" err="1">
                          <a:effectLst/>
                          <a:latin typeface="Helvetica LT Std Cond" panose="020B0506020202030204" pitchFamily="34" charset="0"/>
                        </a:rPr>
                        <a:t>IsoScele</a:t>
                      </a:r>
                      <a:endParaRPr lang="en-IN" sz="1500" b="1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</a:tr>
              <a:tr h="298668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e4: Equilateral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</a:tr>
              <a:tr h="311654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  <a:latin typeface="Helvetica LT Std Cond" panose="020B0506020202030204" pitchFamily="34" charset="0"/>
                        </a:rPr>
                        <a:t>e5: Impossible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effectLst/>
                        <a:latin typeface="Helvetica LT Std Cond" panose="020B0506020202030204" pitchFamily="34" charset="0"/>
                      </a:endParaRP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64928" marR="64928" marT="32464" marB="32464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Helvetica LT Std Cond" panose="020B0506020202030204" pitchFamily="34" charset="0"/>
                      </a:endParaRP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Helvetica LT Std Cond" panose="020B0506020202030204" pitchFamily="34" charset="0"/>
                      </a:endParaRP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Helvetica LT Std Cond" panose="020B0506020202030204" pitchFamily="34" charset="0"/>
                      </a:endParaRPr>
                    </a:p>
                  </a:txBody>
                  <a:tcPr marL="77913" marR="77913" marT="38957" marB="38957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7738" y="1169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2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 </a:t>
            </a:r>
            <a:r>
              <a:rPr lang="en-US" dirty="0" smtClean="0"/>
              <a:t>11 </a:t>
            </a:r>
            <a:r>
              <a:rPr lang="en-US" dirty="0"/>
              <a:t>test cases according to the 11 rules.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0342" y="1681910"/>
          <a:ext cx="6966857" cy="45953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75540"/>
                <a:gridCol w="764189"/>
                <a:gridCol w="764189"/>
                <a:gridCol w="764189"/>
                <a:gridCol w="3298750"/>
              </a:tblGrid>
              <a:tr h="623918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effectLst/>
                          <a:latin typeface="Helvetica LT Std Cond" panose="020B0506020202030204" pitchFamily="34" charset="0"/>
                        </a:rPr>
                        <a:t>Test Case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effectLst/>
                          <a:latin typeface="Helvetica LT Std Cond" panose="020B0506020202030204" pitchFamily="34" charset="0"/>
                        </a:rPr>
                        <a:t>X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effectLst/>
                          <a:latin typeface="Helvetica LT Std Cond" panose="020B0506020202030204" pitchFamily="34" charset="0"/>
                        </a:rPr>
                        <a:t>Y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effectLst/>
                          <a:latin typeface="Helvetica LT Std Cond" panose="020B0506020202030204" pitchFamily="34" charset="0"/>
                        </a:rPr>
                        <a:t>Z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effectLst/>
                          <a:latin typeface="Helvetica LT Std Cond" panose="020B0506020202030204" pitchFamily="34" charset="0"/>
                        </a:rPr>
                        <a:t>Expected Result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4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Not a triangle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4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Not a triangle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3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1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4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Not a triangle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4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5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5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5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Equilateral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5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Impossible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6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Impossible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7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3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Isosceles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8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?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Impossible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9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3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Isosceles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10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3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2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Isosceles</a:t>
                      </a:r>
                    </a:p>
                  </a:txBody>
                  <a:tcPr marL="70525" marR="70525" marT="35263" marB="35263" anchor="ctr"/>
                </a:tc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11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3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>
                          <a:effectLst/>
                          <a:latin typeface="Helvetica LT Std Cond" panose="020B0506020202030204" pitchFamily="34" charset="0"/>
                        </a:rPr>
                        <a:t>4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5</a:t>
                      </a:r>
                    </a:p>
                  </a:txBody>
                  <a:tcPr marL="70525" marR="70525" marT="35263" marB="352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Helvetica LT Std Cond" panose="020B0506020202030204" pitchFamily="34" charset="0"/>
                        </a:rPr>
                        <a:t>Scalene</a:t>
                      </a:r>
                    </a:p>
                  </a:txBody>
                  <a:tcPr marL="70525" marR="70525" marT="35263" marB="35263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5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Information Domain: </a:t>
            </a:r>
            <a:r>
              <a:rPr lang="en-US" sz="3200" dirty="0" smtClean="0"/>
              <a:t>inputs </a:t>
            </a:r>
            <a:r>
              <a:rPr lang="en-US" sz="3200" dirty="0"/>
              <a:t>and outputs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980"/>
            <a:ext cx="7886700" cy="54060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Inputs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 input values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Try many different values for each individual </a:t>
            </a:r>
            <a:r>
              <a:rPr lang="en-US" dirty="0" smtClean="0"/>
              <a:t>input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Combinations of inputs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Individual inputs are not independent from each other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Programs process multiple input values together, not just one at a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Try many different combinations of inputs in order to achieve good coverage of the input domain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Ordering </a:t>
            </a:r>
            <a:r>
              <a:rPr lang="en-US" dirty="0"/>
              <a:t>and Timing of inputs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 addition to the particular combination of input values chosen, the ordering and timing of the inputs can also make a </a:t>
            </a:r>
            <a:r>
              <a:rPr lang="en-US" dirty="0" smtClean="0"/>
              <a:t>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66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Information Domain: </a:t>
            </a:r>
            <a:r>
              <a:rPr lang="en-US" sz="3200" dirty="0" smtClean="0"/>
              <a:t>inputs </a:t>
            </a:r>
            <a:r>
              <a:rPr lang="en-US" sz="3200" dirty="0"/>
              <a:t>and outputs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980"/>
            <a:ext cx="7886700" cy="5395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Defining the input domain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Boolean value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 or F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Numeric value in a particular range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99 &lt;= N &lt;= 99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Integer, Floating point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One of a fixed set of enumerated values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{Jan, Feb, Mar, …}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{Visa, MasterCard, Discover, …}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Formatted strings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Phone numbers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File names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URLs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Credit card numbers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Regular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80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2321</TotalTime>
  <Words>4630</Words>
  <Application>Microsoft Office PowerPoint</Application>
  <PresentationFormat>On-screen Show (4:3)</PresentationFormat>
  <Paragraphs>933</Paragraphs>
  <Slides>76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CA 7503 Software Testing</vt:lpstr>
      <vt:lpstr>Lecture 4 :  Functional Testing</vt:lpstr>
      <vt:lpstr>Testing questions</vt:lpstr>
      <vt:lpstr>Black and white box testing</vt:lpstr>
      <vt:lpstr>What is Functional Testing? </vt:lpstr>
      <vt:lpstr>Black Box Testing</vt:lpstr>
      <vt:lpstr>Black Box Testing</vt:lpstr>
      <vt:lpstr>The Information Domain: inputs and outputs</vt:lpstr>
      <vt:lpstr>The Information Domain: inputs and outputs</vt:lpstr>
      <vt:lpstr>Slide 10</vt:lpstr>
      <vt:lpstr>Slide 11</vt:lpstr>
      <vt:lpstr>Functional Testing </vt:lpstr>
      <vt:lpstr>Functional Testing</vt:lpstr>
      <vt:lpstr>Equivalence Partitioning</vt:lpstr>
      <vt:lpstr>Equivalence Class Partitioning</vt:lpstr>
      <vt:lpstr>Equivalence Class Testing 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Equivalence Partitioning - examples</vt:lpstr>
      <vt:lpstr>Equivalence Partitioning - examples</vt:lpstr>
      <vt:lpstr>Equivalence Partitioning - examples</vt:lpstr>
      <vt:lpstr>Equivalence Partitioning - examples</vt:lpstr>
      <vt:lpstr>Equivalence Partitioning - examples</vt:lpstr>
      <vt:lpstr>Functional equivalence class construction</vt:lpstr>
      <vt:lpstr>Functional equivalence class construction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Functional equivalence class construction </vt:lpstr>
      <vt:lpstr>Example: Testing a triangle analyzer</vt:lpstr>
      <vt:lpstr>Example: Testing a triangle analyzer</vt:lpstr>
      <vt:lpstr>Example: Testing a triangle analyzer</vt:lpstr>
      <vt:lpstr>Boundary Value Analysis</vt:lpstr>
      <vt:lpstr>Boundary Value Analysis</vt:lpstr>
      <vt:lpstr>Boundary Value Analysis - examples</vt:lpstr>
      <vt:lpstr>Boundary Value Analysis - examples</vt:lpstr>
      <vt:lpstr>Boundary Value Analysis - examples</vt:lpstr>
      <vt:lpstr>Boundary Value Analysis - examples</vt:lpstr>
      <vt:lpstr>Cause Effect graphing</vt:lpstr>
      <vt:lpstr>Cause Effect graphing</vt:lpstr>
      <vt:lpstr>Cause Effect graphing</vt:lpstr>
      <vt:lpstr>Cause Effect Graph Symbols</vt:lpstr>
      <vt:lpstr>Example</vt:lpstr>
      <vt:lpstr>Example</vt:lpstr>
      <vt:lpstr>Example: Causes &amp; Effects</vt:lpstr>
      <vt:lpstr>Step 3: Construct Cause &amp; Effect Graph</vt:lpstr>
      <vt:lpstr>Step 4: Annotate the graph with constraints</vt:lpstr>
      <vt:lpstr>Types of Constraints</vt:lpstr>
      <vt:lpstr>Example: Adding a One-and-only-one Constraint </vt:lpstr>
      <vt:lpstr>Step 5: Construct limited entry decision table</vt:lpstr>
      <vt:lpstr>Example: Limited entry decision table</vt:lpstr>
      <vt:lpstr>Step 6: Convert into test cases.</vt:lpstr>
      <vt:lpstr>Combinatorial test design process</vt:lpstr>
      <vt:lpstr>Example: Pizza Delivery Service</vt:lpstr>
      <vt:lpstr>Pizza Delivery Service (PDS): Specs</vt:lpstr>
      <vt:lpstr>PDS: Input space model</vt:lpstr>
      <vt:lpstr>Example: Testing a GUI</vt:lpstr>
      <vt:lpstr>Cause-effects analysis</vt:lpstr>
      <vt:lpstr>Guidelines for Cause-Effect Functional Testing Technique:</vt:lpstr>
      <vt:lpstr>Questions answered by Black-box Testing</vt:lpstr>
      <vt:lpstr>Selecting a Black-box Testing Tool </vt:lpstr>
      <vt:lpstr>Example</vt:lpstr>
      <vt:lpstr>Example</vt:lpstr>
      <vt:lpstr>Cause-effect analysis </vt:lpstr>
      <vt:lpstr>Example</vt:lpstr>
      <vt:lpstr>Example</vt:lpstr>
      <vt:lpstr>Example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172</cp:revision>
  <dcterms:created xsi:type="dcterms:W3CDTF">2017-05-18T04:15:45Z</dcterms:created>
  <dcterms:modified xsi:type="dcterms:W3CDTF">2020-09-04T08:12:53Z</dcterms:modified>
</cp:coreProperties>
</file>