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370" r:id="rId2"/>
    <p:sldId id="307" r:id="rId3"/>
    <p:sldId id="424" r:id="rId4"/>
    <p:sldId id="464" r:id="rId5"/>
    <p:sldId id="425" r:id="rId6"/>
    <p:sldId id="436" r:id="rId7"/>
    <p:sldId id="475" r:id="rId8"/>
    <p:sldId id="465" r:id="rId9"/>
    <p:sldId id="466" r:id="rId10"/>
    <p:sldId id="437" r:id="rId11"/>
    <p:sldId id="438" r:id="rId12"/>
    <p:sldId id="439" r:id="rId13"/>
    <p:sldId id="440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67" r:id="rId22"/>
    <p:sldId id="472" r:id="rId23"/>
    <p:sldId id="473" r:id="rId24"/>
    <p:sldId id="474" r:id="rId25"/>
    <p:sldId id="453" r:id="rId26"/>
    <p:sldId id="454" r:id="rId27"/>
    <p:sldId id="455" r:id="rId28"/>
    <p:sldId id="456" r:id="rId29"/>
    <p:sldId id="457" r:id="rId30"/>
    <p:sldId id="458" r:id="rId31"/>
    <p:sldId id="476" r:id="rId32"/>
    <p:sldId id="460" r:id="rId33"/>
    <p:sldId id="461" r:id="rId34"/>
    <p:sldId id="462" r:id="rId35"/>
    <p:sldId id="46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F2E0F"/>
    <a:srgbClr val="0071C1"/>
    <a:srgbClr val="F4B400"/>
    <a:srgbClr val="0F9D58"/>
    <a:srgbClr val="53831D"/>
    <a:srgbClr val="DB4437"/>
    <a:srgbClr val="4285F4"/>
    <a:srgbClr val="D16E06"/>
    <a:srgbClr val="571054"/>
    <a:srgbClr val="656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167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648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8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6828" y="3428373"/>
            <a:ext cx="6347011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0306" y="1516828"/>
            <a:ext cx="8304903" cy="1312433"/>
          </a:xfrm>
          <a:ln w="57150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07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9251" y="3341288"/>
            <a:ext cx="6347011" cy="1720570"/>
          </a:xfrm>
        </p:spPr>
        <p:txBody>
          <a:bodyPr/>
          <a:lstStyle/>
          <a:p>
            <a:endParaRPr lang="en-IN" i="1" dirty="0">
              <a:latin typeface="Book Antiqua" panose="0204060205030503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dirty="0" smtClean="0"/>
              <a:t>CA 7503</a:t>
            </a:r>
            <a:br>
              <a:rPr lang="en-US" dirty="0" smtClean="0"/>
            </a:br>
            <a:r>
              <a:rPr lang="en-US" dirty="0" smtClean="0"/>
              <a:t>Software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3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Control Flow Graph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5016650" cy="547295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100" dirty="0"/>
              <a:t>The control flow graph G = (N, E) of </a:t>
            </a:r>
            <a:r>
              <a:rPr lang="en-IN" sz="2100" dirty="0" smtClean="0"/>
              <a:t>a program </a:t>
            </a:r>
            <a:r>
              <a:rPr lang="en-IN" sz="2100" dirty="0"/>
              <a:t>consists of a set of </a:t>
            </a:r>
            <a:r>
              <a:rPr lang="en-IN" sz="2100" b="1" dirty="0">
                <a:solidFill>
                  <a:srgbClr val="FF0000"/>
                </a:solidFill>
              </a:rPr>
              <a:t>nodes</a:t>
            </a:r>
            <a:r>
              <a:rPr lang="en-IN" sz="2100" dirty="0"/>
              <a:t> N and </a:t>
            </a:r>
            <a:r>
              <a:rPr lang="en-IN" sz="2100" dirty="0" smtClean="0"/>
              <a:t>a set </a:t>
            </a:r>
            <a:r>
              <a:rPr lang="en-IN" sz="2100" dirty="0"/>
              <a:t>of </a:t>
            </a:r>
            <a:r>
              <a:rPr lang="en-IN" sz="2100" b="1" dirty="0">
                <a:solidFill>
                  <a:schemeClr val="accent6"/>
                </a:solidFill>
              </a:rPr>
              <a:t>edge</a:t>
            </a:r>
            <a:r>
              <a:rPr lang="en-IN" sz="2100" dirty="0"/>
              <a:t> </a:t>
            </a:r>
            <a:r>
              <a:rPr lang="en-IN" sz="2100" dirty="0" smtClean="0"/>
              <a:t>E.</a:t>
            </a:r>
            <a:endParaRPr lang="en-IN" sz="2100" dirty="0"/>
          </a:p>
          <a:p>
            <a:pPr algn="just">
              <a:lnSpc>
                <a:spcPct val="150000"/>
              </a:lnSpc>
            </a:pPr>
            <a:r>
              <a:rPr lang="en-IN" sz="2100" dirty="0" smtClean="0"/>
              <a:t>Each </a:t>
            </a:r>
            <a:r>
              <a:rPr lang="en-IN" sz="2100" b="1" dirty="0">
                <a:solidFill>
                  <a:srgbClr val="FF0000"/>
                </a:solidFill>
              </a:rPr>
              <a:t>node</a:t>
            </a:r>
            <a:r>
              <a:rPr lang="en-IN" sz="2100" dirty="0"/>
              <a:t> represents a set of </a:t>
            </a:r>
            <a:r>
              <a:rPr lang="en-IN" sz="2100" dirty="0" smtClean="0"/>
              <a:t>program statements</a:t>
            </a:r>
            <a:r>
              <a:rPr lang="en-IN" sz="2100" dirty="0"/>
              <a:t>. There are five types of nodes</a:t>
            </a:r>
            <a:r>
              <a:rPr lang="en-IN" sz="2100" dirty="0" smtClean="0"/>
              <a:t>. There </a:t>
            </a:r>
            <a:r>
              <a:rPr lang="en-IN" sz="2100" dirty="0"/>
              <a:t>is a unique </a:t>
            </a:r>
            <a:r>
              <a:rPr lang="en-IN" sz="2100" b="1" dirty="0">
                <a:solidFill>
                  <a:srgbClr val="7030A0"/>
                </a:solidFill>
              </a:rPr>
              <a:t>entry </a:t>
            </a:r>
            <a:r>
              <a:rPr lang="en-IN" sz="2100" dirty="0"/>
              <a:t>node and </a:t>
            </a:r>
            <a:r>
              <a:rPr lang="en-IN" sz="2100" dirty="0" smtClean="0"/>
              <a:t>a unique </a:t>
            </a:r>
            <a:r>
              <a:rPr lang="en-IN" sz="2100" b="1" dirty="0" smtClean="0">
                <a:solidFill>
                  <a:srgbClr val="7030A0"/>
                </a:solidFill>
              </a:rPr>
              <a:t>exit</a:t>
            </a:r>
            <a:r>
              <a:rPr lang="en-IN" sz="2100" dirty="0" smtClean="0"/>
              <a:t> </a:t>
            </a:r>
            <a:r>
              <a:rPr lang="en-IN" sz="2100" dirty="0"/>
              <a:t>node</a:t>
            </a:r>
            <a:r>
              <a:rPr lang="en-IN" sz="21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100" dirty="0"/>
              <a:t>There is an edge from node n1 to node n2 </a:t>
            </a:r>
            <a:r>
              <a:rPr lang="en-IN" sz="2100" dirty="0" smtClean="0"/>
              <a:t>if the </a:t>
            </a:r>
            <a:r>
              <a:rPr lang="en-IN" sz="2100" dirty="0"/>
              <a:t>control may flow from the last </a:t>
            </a:r>
            <a:r>
              <a:rPr lang="en-IN" sz="2100" dirty="0" smtClean="0"/>
              <a:t>statement in n1 to </a:t>
            </a:r>
            <a:r>
              <a:rPr lang="en-IN" sz="2100" dirty="0"/>
              <a:t>the first statement in n2.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10</a:t>
            </a:fld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5607125" y="1629336"/>
            <a:ext cx="3149600" cy="3733800"/>
            <a:chOff x="2997200" y="1562100"/>
            <a:chExt cx="3149600" cy="373380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403600" y="1943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NZ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403600" y="3467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NZ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394200" y="2705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NZ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708400" y="46101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NZ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860800" y="24003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860800" y="3086100"/>
              <a:ext cx="609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32200" y="24765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708400" y="4000500"/>
              <a:ext cx="152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937000" y="3771900"/>
              <a:ext cx="508000" cy="990600"/>
            </a:xfrm>
            <a:custGeom>
              <a:avLst/>
              <a:gdLst>
                <a:gd name="T0" fmla="*/ 192 w 320"/>
                <a:gd name="T1" fmla="*/ 672 h 672"/>
                <a:gd name="T2" fmla="*/ 288 w 320"/>
                <a:gd name="T3" fmla="*/ 240 h 672"/>
                <a:gd name="T4" fmla="*/ 0 w 320"/>
                <a:gd name="T5" fmla="*/ 0 h 672"/>
                <a:gd name="T6" fmla="*/ 0 60000 65536"/>
                <a:gd name="T7" fmla="*/ 0 60000 65536"/>
                <a:gd name="T8" fmla="*/ 0 60000 65536"/>
                <a:gd name="T9" fmla="*/ 0 w 320"/>
                <a:gd name="T10" fmla="*/ 0 h 672"/>
                <a:gd name="T11" fmla="*/ 320 w 32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0" h="672">
                  <a:moveTo>
                    <a:pt x="192" y="672"/>
                  </a:moveTo>
                  <a:cubicBezTo>
                    <a:pt x="256" y="512"/>
                    <a:pt x="320" y="352"/>
                    <a:pt x="288" y="240"/>
                  </a:cubicBezTo>
                  <a:cubicBezTo>
                    <a:pt x="256" y="128"/>
                    <a:pt x="128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784600" y="1562100"/>
              <a:ext cx="152400" cy="457200"/>
            </a:xfrm>
            <a:custGeom>
              <a:avLst/>
              <a:gdLst>
                <a:gd name="T0" fmla="*/ 96 w 96"/>
                <a:gd name="T1" fmla="*/ 0 h 288"/>
                <a:gd name="T2" fmla="*/ 0 w 96"/>
                <a:gd name="T3" fmla="*/ 96 h 288"/>
                <a:gd name="T4" fmla="*/ 96 w 96"/>
                <a:gd name="T5" fmla="*/ 192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96" y="160"/>
                    <a:pt x="96" y="192"/>
                  </a:cubicBezTo>
                  <a:cubicBezTo>
                    <a:pt x="96" y="224"/>
                    <a:pt x="16" y="272"/>
                    <a:pt x="0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997200" y="3924300"/>
              <a:ext cx="482600" cy="1371600"/>
            </a:xfrm>
            <a:custGeom>
              <a:avLst/>
              <a:gdLst>
                <a:gd name="T0" fmla="*/ 304 w 304"/>
                <a:gd name="T1" fmla="*/ 0 h 864"/>
                <a:gd name="T2" fmla="*/ 16 w 304"/>
                <a:gd name="T3" fmla="*/ 288 h 864"/>
                <a:gd name="T4" fmla="*/ 208 w 304"/>
                <a:gd name="T5" fmla="*/ 624 h 864"/>
                <a:gd name="T6" fmla="*/ 112 w 304"/>
                <a:gd name="T7" fmla="*/ 864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864"/>
                <a:gd name="T14" fmla="*/ 304 w 30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864">
                  <a:moveTo>
                    <a:pt x="304" y="0"/>
                  </a:moveTo>
                  <a:cubicBezTo>
                    <a:pt x="168" y="92"/>
                    <a:pt x="32" y="184"/>
                    <a:pt x="16" y="288"/>
                  </a:cubicBezTo>
                  <a:cubicBezTo>
                    <a:pt x="0" y="392"/>
                    <a:pt x="192" y="528"/>
                    <a:pt x="208" y="624"/>
                  </a:cubicBezTo>
                  <a:cubicBezTo>
                    <a:pt x="224" y="720"/>
                    <a:pt x="128" y="824"/>
                    <a:pt x="112" y="8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546600" y="1714500"/>
              <a:ext cx="14478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Verdana" panose="020B0604030504040204" pitchFamily="34" charset="0"/>
                </a:rPr>
                <a:t>“nodes”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H="1">
              <a:off x="4013200" y="20193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4699000" y="21717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775200" y="3543300"/>
              <a:ext cx="1371600" cy="3698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>
                  <a:latin typeface="Verdana" panose="020B0604030504040204" pitchFamily="34" charset="0"/>
                </a:rPr>
                <a:t>“edges”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 flipV="1">
              <a:off x="4318000" y="33909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H="1">
              <a:off x="4546600" y="40005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45966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Control Flow Graph: Nodes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998" y="888054"/>
            <a:ext cx="8369450" cy="547295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A </a:t>
            </a:r>
            <a:r>
              <a:rPr lang="en-IN" b="1" dirty="0">
                <a:solidFill>
                  <a:srgbClr val="00B050"/>
                </a:solidFill>
              </a:rPr>
              <a:t>decision node </a:t>
            </a:r>
            <a:r>
              <a:rPr lang="en-IN" dirty="0"/>
              <a:t>contains a </a:t>
            </a:r>
            <a:r>
              <a:rPr lang="en-IN" dirty="0" smtClean="0"/>
              <a:t>conditional statement </a:t>
            </a:r>
            <a:r>
              <a:rPr lang="en-IN" dirty="0"/>
              <a:t>that creates 2 or more </a:t>
            </a:r>
            <a:r>
              <a:rPr lang="en-IN" dirty="0" smtClean="0"/>
              <a:t>control branches </a:t>
            </a:r>
            <a:r>
              <a:rPr lang="en-IN" dirty="0"/>
              <a:t>(e.g. if or switch statements</a:t>
            </a:r>
            <a:r>
              <a:rPr lang="en-IN" dirty="0" smtClean="0"/>
              <a:t>).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A </a:t>
            </a:r>
            <a:r>
              <a:rPr lang="en-IN" b="1" dirty="0">
                <a:solidFill>
                  <a:srgbClr val="0071C1"/>
                </a:solidFill>
              </a:rPr>
              <a:t>merge node </a:t>
            </a:r>
            <a:r>
              <a:rPr lang="en-IN" dirty="0"/>
              <a:t>usually does not contain </a:t>
            </a:r>
            <a:r>
              <a:rPr lang="en-IN" dirty="0" smtClean="0"/>
              <a:t>any statement </a:t>
            </a:r>
            <a:r>
              <a:rPr lang="en-IN" dirty="0"/>
              <a:t>and is used to represent a </a:t>
            </a:r>
            <a:r>
              <a:rPr lang="en-IN" dirty="0" smtClean="0"/>
              <a:t>program  point </a:t>
            </a:r>
            <a:r>
              <a:rPr lang="en-IN" dirty="0"/>
              <a:t>where multiple control branches </a:t>
            </a:r>
            <a:r>
              <a:rPr lang="en-IN" dirty="0" smtClean="0"/>
              <a:t>merge.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A </a:t>
            </a:r>
            <a:r>
              <a:rPr lang="en-IN" b="1" dirty="0">
                <a:solidFill>
                  <a:srgbClr val="7030A0"/>
                </a:solidFill>
              </a:rPr>
              <a:t>statement node </a:t>
            </a:r>
            <a:r>
              <a:rPr lang="en-IN" dirty="0"/>
              <a:t>contains a sequence </a:t>
            </a:r>
            <a:r>
              <a:rPr lang="en-IN" dirty="0" smtClean="0"/>
              <a:t>of statements</a:t>
            </a:r>
            <a:r>
              <a:rPr lang="en-IN" dirty="0"/>
              <a:t>. The control must </a:t>
            </a:r>
            <a:r>
              <a:rPr lang="en-IN" b="1" dirty="0">
                <a:solidFill>
                  <a:srgbClr val="00B050"/>
                </a:solidFill>
              </a:rPr>
              <a:t>enter </a:t>
            </a:r>
            <a:r>
              <a:rPr lang="en-IN" dirty="0"/>
              <a:t>from </a:t>
            </a:r>
            <a:r>
              <a:rPr lang="en-IN" dirty="0" smtClean="0"/>
              <a:t>the</a:t>
            </a:r>
            <a:r>
              <a:rPr lang="en-IN" b="1" dirty="0" smtClean="0"/>
              <a:t> first </a:t>
            </a:r>
            <a:r>
              <a:rPr lang="en-IN" dirty="0"/>
              <a:t>statement </a:t>
            </a:r>
            <a:r>
              <a:rPr lang="en-IN" dirty="0" smtClean="0"/>
              <a:t>and</a:t>
            </a:r>
            <a:r>
              <a:rPr lang="en-IN" b="1" dirty="0" smtClean="0"/>
              <a:t> </a:t>
            </a: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exit </a:t>
            </a:r>
            <a:r>
              <a:rPr lang="en-IN" dirty="0"/>
              <a:t>from the</a:t>
            </a:r>
            <a:r>
              <a:rPr lang="en-IN" b="1" dirty="0"/>
              <a:t> last </a:t>
            </a:r>
            <a:r>
              <a:rPr lang="en-IN" dirty="0"/>
              <a:t>statement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43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Control Flow Graph: An Example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76" y="978947"/>
            <a:ext cx="8803724" cy="52982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4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test case </a:t>
            </a:r>
            <a:r>
              <a:rPr lang="en-IN" dirty="0"/>
              <a:t>is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complete path </a:t>
            </a:r>
            <a:r>
              <a:rPr lang="en-IN" dirty="0"/>
              <a:t>from the </a:t>
            </a:r>
            <a:r>
              <a:rPr lang="en-IN" dirty="0" smtClean="0"/>
              <a:t>entry node </a:t>
            </a:r>
            <a:r>
              <a:rPr lang="en-IN" dirty="0"/>
              <a:t>to the exit node of a control flow </a:t>
            </a:r>
            <a:r>
              <a:rPr lang="en-IN" dirty="0" smtClean="0"/>
              <a:t>graph.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A 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test coverage </a:t>
            </a:r>
            <a:r>
              <a:rPr lang="en-IN" dirty="0"/>
              <a:t>criterion measures the </a:t>
            </a:r>
            <a:r>
              <a:rPr lang="en-IN" dirty="0" smtClean="0"/>
              <a:t>extent to </a:t>
            </a:r>
            <a:r>
              <a:rPr lang="en-IN" dirty="0"/>
              <a:t>which a set of test cases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covers</a:t>
            </a:r>
            <a:r>
              <a:rPr lang="en-IN" dirty="0"/>
              <a:t> a program</a:t>
            </a:r>
            <a:r>
              <a:rPr lang="en-IN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Statement Coverage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Branch Coverage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Path Coverage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62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6" name="Group 2"/>
          <p:cNvGrpSpPr>
            <a:grpSpLocks/>
          </p:cNvGrpSpPr>
          <p:nvPr/>
        </p:nvGrpSpPr>
        <p:grpSpPr bwMode="auto">
          <a:xfrm>
            <a:off x="281354" y="3723543"/>
            <a:ext cx="3154974" cy="2360734"/>
            <a:chOff x="192" y="2361"/>
            <a:chExt cx="2153" cy="1611"/>
          </a:xfrm>
        </p:grpSpPr>
        <p:sp>
          <p:nvSpPr>
            <p:cNvPr id="236547" name="Line 3"/>
            <p:cNvSpPr>
              <a:spLocks noChangeShapeType="1"/>
            </p:cNvSpPr>
            <p:nvPr/>
          </p:nvSpPr>
          <p:spPr bwMode="auto">
            <a:xfrm>
              <a:off x="2345" y="2361"/>
              <a:ext cx="0" cy="1611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0064" tIns="24025" rIns="60064" bIns="24025">
              <a:spAutoFit/>
            </a:bodyPr>
            <a:lstStyle/>
            <a:p>
              <a:endParaRPr lang="en-IN" sz="1662"/>
            </a:p>
          </p:txBody>
        </p:sp>
        <p:sp>
          <p:nvSpPr>
            <p:cNvPr id="236548" name="Rectangle 4"/>
            <p:cNvSpPr>
              <a:spLocks noChangeArrowheads="1"/>
            </p:cNvSpPr>
            <p:nvPr/>
          </p:nvSpPr>
          <p:spPr bwMode="auto">
            <a:xfrm>
              <a:off x="192" y="3024"/>
              <a:ext cx="2033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0064" tIns="24025" rIns="60064" bIns="24025">
              <a:spAutoFit/>
            </a:bodyPr>
            <a:lstStyle>
              <a:lvl1pPr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17563" indent="-349250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90638" indent="-352425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58950" indent="-3540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28850" indent="-350838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86050" indent="-350838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43250" indent="-350838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00450" indent="-350838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57650" indent="-350838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lnSpc>
                  <a:spcPct val="93000"/>
                </a:lnSpc>
                <a:spcBef>
                  <a:spcPct val="46000"/>
                </a:spcBef>
              </a:pPr>
              <a:r>
                <a:rPr lang="en-GB" altLang="en-US" sz="2308" b="1" i="1">
                  <a:solidFill>
                    <a:schemeClr val="hlink"/>
                  </a:solidFill>
                </a:rPr>
                <a:t>Stronger structural techniques (different structural elements)</a:t>
              </a:r>
            </a:p>
          </p:txBody>
        </p:sp>
      </p:grpSp>
      <p:sp>
        <p:nvSpPr>
          <p:cNvPr id="236549" name="Rectangle 5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 useBgFill="1">
        <p:nvSpPr>
          <p:cNvPr id="236550" name="Rectangle 6"/>
          <p:cNvSpPr>
            <a:spLocks noChangeArrowheads="1"/>
          </p:cNvSpPr>
          <p:nvPr/>
        </p:nvSpPr>
        <p:spPr bwMode="hidden">
          <a:xfrm>
            <a:off x="351692" y="3535973"/>
            <a:ext cx="1758462" cy="4220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551" name="Oval 7"/>
          <p:cNvSpPr>
            <a:spLocks noChangeAspect="1" noChangeArrowheads="1"/>
          </p:cNvSpPr>
          <p:nvPr/>
        </p:nvSpPr>
        <p:spPr bwMode="auto">
          <a:xfrm>
            <a:off x="2079382" y="2344616"/>
            <a:ext cx="1033096" cy="5920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552" name="Oval 8"/>
          <p:cNvSpPr>
            <a:spLocks noChangeAspect="1" noChangeArrowheads="1"/>
          </p:cNvSpPr>
          <p:nvPr/>
        </p:nvSpPr>
        <p:spPr bwMode="auto">
          <a:xfrm>
            <a:off x="2124808" y="2370992"/>
            <a:ext cx="940777" cy="5392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553" name="Oval 9"/>
          <p:cNvSpPr>
            <a:spLocks noChangeAspect="1" noChangeArrowheads="1"/>
          </p:cNvSpPr>
          <p:nvPr/>
        </p:nvSpPr>
        <p:spPr bwMode="auto">
          <a:xfrm>
            <a:off x="2168770" y="2395905"/>
            <a:ext cx="854320" cy="48943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554" name="Oval 10"/>
          <p:cNvSpPr>
            <a:spLocks noChangeAspect="1" noChangeArrowheads="1"/>
          </p:cNvSpPr>
          <p:nvPr/>
        </p:nvSpPr>
        <p:spPr bwMode="auto">
          <a:xfrm>
            <a:off x="2212731" y="2422281"/>
            <a:ext cx="767862" cy="43961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555" name="Oval 11"/>
          <p:cNvSpPr>
            <a:spLocks noChangeAspect="1" noChangeArrowheads="1"/>
          </p:cNvSpPr>
          <p:nvPr/>
        </p:nvSpPr>
        <p:spPr bwMode="auto">
          <a:xfrm>
            <a:off x="2250831" y="2444262"/>
            <a:ext cx="691662" cy="395654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556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85590" tIns="43547" rIns="85590" bIns="43547" rtlCol="0" anchor="ctr">
            <a:normAutofit fontScale="90000"/>
          </a:bodyPr>
          <a:lstStyle/>
          <a:p>
            <a:pPr defTabSz="829428">
              <a:lnSpc>
                <a:spcPct val="98000"/>
              </a:lnSpc>
            </a:pPr>
            <a:r>
              <a:rPr lang="en-GB" altLang="en-US"/>
              <a:t>Using structural coverage</a:t>
            </a:r>
          </a:p>
        </p:txBody>
      </p:sp>
      <p:grpSp>
        <p:nvGrpSpPr>
          <p:cNvPr id="236557" name="Group 13"/>
          <p:cNvGrpSpPr>
            <a:grpSpLocks/>
          </p:cNvGrpSpPr>
          <p:nvPr/>
        </p:nvGrpSpPr>
        <p:grpSpPr bwMode="auto">
          <a:xfrm>
            <a:off x="4022482" y="6059371"/>
            <a:ext cx="2980592" cy="455735"/>
            <a:chOff x="2745" y="3955"/>
            <a:chExt cx="2034" cy="311"/>
          </a:xfrm>
        </p:grpSpPr>
        <p:sp>
          <p:nvSpPr>
            <p:cNvPr id="236558" name="Rectangle 14"/>
            <p:cNvSpPr>
              <a:spLocks noChangeArrowheads="1"/>
            </p:cNvSpPr>
            <p:nvPr/>
          </p:nvSpPr>
          <p:spPr bwMode="auto">
            <a:xfrm>
              <a:off x="2878" y="4022"/>
              <a:ext cx="177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64" tIns="24025" rIns="60064" bIns="24025">
              <a:spAutoFit/>
            </a:bodyPr>
            <a:lstStyle>
              <a:lvl1pPr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3075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46150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0813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93888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10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082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654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226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lang="en-GB" altLang="en-US" sz="2308" b="1" i="1">
                  <a:solidFill>
                    <a:schemeClr val="hlink"/>
                  </a:solidFill>
                </a:rPr>
                <a:t>Increasing coverage</a:t>
              </a:r>
            </a:p>
          </p:txBody>
        </p:sp>
        <p:sp>
          <p:nvSpPr>
            <p:cNvPr id="236559" name="Line 15"/>
            <p:cNvSpPr>
              <a:spLocks noChangeShapeType="1"/>
            </p:cNvSpPr>
            <p:nvPr/>
          </p:nvSpPr>
          <p:spPr bwMode="auto">
            <a:xfrm>
              <a:off x="2745" y="3955"/>
              <a:ext cx="2034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64" tIns="24025" rIns="60064" bIns="24025">
              <a:spAutoFit/>
            </a:bodyPr>
            <a:lstStyle/>
            <a:p>
              <a:endParaRPr lang="en-IN" sz="1662"/>
            </a:p>
          </p:txBody>
        </p:sp>
      </p:grpSp>
      <p:grpSp>
        <p:nvGrpSpPr>
          <p:cNvPr id="236560" name="Group 16"/>
          <p:cNvGrpSpPr>
            <a:grpSpLocks/>
          </p:cNvGrpSpPr>
          <p:nvPr/>
        </p:nvGrpSpPr>
        <p:grpSpPr bwMode="auto">
          <a:xfrm>
            <a:off x="4783015" y="2936631"/>
            <a:ext cx="839666" cy="1389185"/>
            <a:chOff x="3240" y="1584"/>
            <a:chExt cx="568" cy="904"/>
          </a:xfrm>
        </p:grpSpPr>
        <p:sp>
          <p:nvSpPr>
            <p:cNvPr id="236561" name="Rectangle 17"/>
            <p:cNvSpPr>
              <a:spLocks noChangeArrowheads="1"/>
            </p:cNvSpPr>
            <p:nvPr/>
          </p:nvSpPr>
          <p:spPr bwMode="auto">
            <a:xfrm>
              <a:off x="3240" y="1584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 flipH="1">
              <a:off x="3524" y="2156"/>
              <a:ext cx="9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 flipV="1">
              <a:off x="3524" y="1916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3428" y="1820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3668" y="1820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>
              <a:off x="3380" y="1868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7" name="Line 23"/>
            <p:cNvSpPr>
              <a:spLocks noChangeShapeType="1"/>
            </p:cNvSpPr>
            <p:nvPr/>
          </p:nvSpPr>
          <p:spPr bwMode="auto">
            <a:xfrm flipH="1">
              <a:off x="3380" y="2300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8" name="Line 24"/>
            <p:cNvSpPr>
              <a:spLocks noChangeShapeType="1"/>
            </p:cNvSpPr>
            <p:nvPr/>
          </p:nvSpPr>
          <p:spPr bwMode="auto">
            <a:xfrm>
              <a:off x="3524" y="1916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69" name="Rectangle 25"/>
            <p:cNvSpPr>
              <a:spLocks noChangeArrowheads="1"/>
            </p:cNvSpPr>
            <p:nvPr/>
          </p:nvSpPr>
          <p:spPr bwMode="auto">
            <a:xfrm>
              <a:off x="3576" y="1968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70" name="Rectangle 26"/>
            <p:cNvSpPr>
              <a:spLocks noChangeArrowheads="1"/>
            </p:cNvSpPr>
            <p:nvPr/>
          </p:nvSpPr>
          <p:spPr bwMode="auto">
            <a:xfrm>
              <a:off x="3288" y="2016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71" name="Rectangle 27"/>
            <p:cNvSpPr>
              <a:spLocks noChangeArrowheads="1"/>
            </p:cNvSpPr>
            <p:nvPr/>
          </p:nvSpPr>
          <p:spPr bwMode="auto">
            <a:xfrm rot="18900000">
              <a:off x="3624" y="2112"/>
              <a:ext cx="8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grpSp>
          <p:nvGrpSpPr>
            <p:cNvPr id="236572" name="Group 28"/>
            <p:cNvGrpSpPr>
              <a:grpSpLocks/>
            </p:cNvGrpSpPr>
            <p:nvPr/>
          </p:nvGrpSpPr>
          <p:grpSpPr bwMode="auto">
            <a:xfrm>
              <a:off x="3626" y="1892"/>
              <a:ext cx="42" cy="48"/>
              <a:chOff x="3626" y="1892"/>
              <a:chExt cx="42" cy="48"/>
            </a:xfrm>
          </p:grpSpPr>
          <p:sp>
            <p:nvSpPr>
              <p:cNvPr id="236573" name="Line 29"/>
              <p:cNvSpPr>
                <a:spLocks noChangeShapeType="1"/>
              </p:cNvSpPr>
              <p:nvPr/>
            </p:nvSpPr>
            <p:spPr bwMode="auto">
              <a:xfrm flipH="1">
                <a:off x="3626" y="191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36574" name="Line 30"/>
              <p:cNvSpPr>
                <a:spLocks noChangeShapeType="1"/>
              </p:cNvSpPr>
              <p:nvPr/>
            </p:nvSpPr>
            <p:spPr bwMode="auto">
              <a:xfrm flipH="1" flipV="1">
                <a:off x="3626" y="1892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  <p:grpSp>
          <p:nvGrpSpPr>
            <p:cNvPr id="236575" name="Group 31"/>
            <p:cNvGrpSpPr>
              <a:grpSpLocks/>
            </p:cNvGrpSpPr>
            <p:nvPr/>
          </p:nvGrpSpPr>
          <p:grpSpPr bwMode="auto">
            <a:xfrm>
              <a:off x="3386" y="2276"/>
              <a:ext cx="42" cy="48"/>
              <a:chOff x="3386" y="2276"/>
              <a:chExt cx="42" cy="48"/>
            </a:xfrm>
          </p:grpSpPr>
          <p:sp>
            <p:nvSpPr>
              <p:cNvPr id="236576" name="Line 32"/>
              <p:cNvSpPr>
                <a:spLocks noChangeShapeType="1"/>
              </p:cNvSpPr>
              <p:nvPr/>
            </p:nvSpPr>
            <p:spPr bwMode="auto">
              <a:xfrm>
                <a:off x="3386" y="230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36577" name="Line 33"/>
              <p:cNvSpPr>
                <a:spLocks noChangeShapeType="1"/>
              </p:cNvSpPr>
              <p:nvPr/>
            </p:nvSpPr>
            <p:spPr bwMode="auto">
              <a:xfrm flipV="1">
                <a:off x="3386" y="227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  <p:sp>
          <p:nvSpPr>
            <p:cNvPr id="236578" name="Line 34"/>
            <p:cNvSpPr>
              <a:spLocks noChangeShapeType="1"/>
            </p:cNvSpPr>
            <p:nvPr/>
          </p:nvSpPr>
          <p:spPr bwMode="auto">
            <a:xfrm>
              <a:off x="3380" y="2300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288" y="2352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0" name="Line 36"/>
            <p:cNvSpPr>
              <a:spLocks noChangeShapeType="1"/>
            </p:cNvSpPr>
            <p:nvPr/>
          </p:nvSpPr>
          <p:spPr bwMode="auto">
            <a:xfrm flipV="1">
              <a:off x="3380" y="1676"/>
              <a:ext cx="0" cy="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3288" y="1632"/>
              <a:ext cx="184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 rot="18900000">
              <a:off x="3336" y="1776"/>
              <a:ext cx="88" cy="8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236583" name="Group 39"/>
          <p:cNvGrpSpPr>
            <a:grpSpLocks/>
          </p:cNvGrpSpPr>
          <p:nvPr/>
        </p:nvGrpSpPr>
        <p:grpSpPr bwMode="auto">
          <a:xfrm>
            <a:off x="3682512" y="4413738"/>
            <a:ext cx="841131" cy="1389185"/>
            <a:chOff x="2472" y="2688"/>
            <a:chExt cx="568" cy="904"/>
          </a:xfrm>
        </p:grpSpPr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2472" y="2688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5" name="Line 41"/>
            <p:cNvSpPr>
              <a:spLocks noChangeShapeType="1"/>
            </p:cNvSpPr>
            <p:nvPr/>
          </p:nvSpPr>
          <p:spPr bwMode="auto">
            <a:xfrm flipH="1">
              <a:off x="2756" y="3260"/>
              <a:ext cx="9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6" name="Line 42"/>
            <p:cNvSpPr>
              <a:spLocks noChangeShapeType="1"/>
            </p:cNvSpPr>
            <p:nvPr/>
          </p:nvSpPr>
          <p:spPr bwMode="auto">
            <a:xfrm flipV="1">
              <a:off x="2756" y="3020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2660" y="2924"/>
              <a:ext cx="240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8" name="Line 44"/>
            <p:cNvSpPr>
              <a:spLocks noChangeShapeType="1"/>
            </p:cNvSpPr>
            <p:nvPr/>
          </p:nvSpPr>
          <p:spPr bwMode="auto">
            <a:xfrm>
              <a:off x="2900" y="2924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89" name="Line 45"/>
            <p:cNvSpPr>
              <a:spLocks noChangeShapeType="1"/>
            </p:cNvSpPr>
            <p:nvPr/>
          </p:nvSpPr>
          <p:spPr bwMode="auto">
            <a:xfrm>
              <a:off x="2612" y="2780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90" name="Line 46"/>
            <p:cNvSpPr>
              <a:spLocks noChangeShapeType="1"/>
            </p:cNvSpPr>
            <p:nvPr/>
          </p:nvSpPr>
          <p:spPr bwMode="auto">
            <a:xfrm flipH="1">
              <a:off x="2612" y="3404"/>
              <a:ext cx="28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91" name="Line 47"/>
            <p:cNvSpPr>
              <a:spLocks noChangeShapeType="1"/>
            </p:cNvSpPr>
            <p:nvPr/>
          </p:nvSpPr>
          <p:spPr bwMode="auto">
            <a:xfrm>
              <a:off x="2756" y="3020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92" name="Rectangle 48"/>
            <p:cNvSpPr>
              <a:spLocks noChangeArrowheads="1"/>
            </p:cNvSpPr>
            <p:nvPr/>
          </p:nvSpPr>
          <p:spPr bwMode="auto">
            <a:xfrm>
              <a:off x="2808" y="3072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93" name="Rectangle 49"/>
            <p:cNvSpPr>
              <a:spLocks noChangeArrowheads="1"/>
            </p:cNvSpPr>
            <p:nvPr/>
          </p:nvSpPr>
          <p:spPr bwMode="auto">
            <a:xfrm>
              <a:off x="2520" y="3120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594" name="Rectangle 50"/>
            <p:cNvSpPr>
              <a:spLocks noChangeArrowheads="1"/>
            </p:cNvSpPr>
            <p:nvPr/>
          </p:nvSpPr>
          <p:spPr bwMode="auto">
            <a:xfrm rot="18900000">
              <a:off x="2856" y="3216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grpSp>
          <p:nvGrpSpPr>
            <p:cNvPr id="236595" name="Group 51"/>
            <p:cNvGrpSpPr>
              <a:grpSpLocks/>
            </p:cNvGrpSpPr>
            <p:nvPr/>
          </p:nvGrpSpPr>
          <p:grpSpPr bwMode="auto">
            <a:xfrm>
              <a:off x="2858" y="2996"/>
              <a:ext cx="42" cy="48"/>
              <a:chOff x="2858" y="2996"/>
              <a:chExt cx="42" cy="48"/>
            </a:xfrm>
          </p:grpSpPr>
          <p:sp>
            <p:nvSpPr>
              <p:cNvPr id="236596" name="Line 52"/>
              <p:cNvSpPr>
                <a:spLocks noChangeShapeType="1"/>
              </p:cNvSpPr>
              <p:nvPr/>
            </p:nvSpPr>
            <p:spPr bwMode="auto">
              <a:xfrm flipH="1">
                <a:off x="2858" y="302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36597" name="Line 53"/>
              <p:cNvSpPr>
                <a:spLocks noChangeShapeType="1"/>
              </p:cNvSpPr>
              <p:nvPr/>
            </p:nvSpPr>
            <p:spPr bwMode="auto">
              <a:xfrm flipH="1" flipV="1">
                <a:off x="2858" y="299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  <p:grpSp>
          <p:nvGrpSpPr>
            <p:cNvPr id="236598" name="Group 54"/>
            <p:cNvGrpSpPr>
              <a:grpSpLocks/>
            </p:cNvGrpSpPr>
            <p:nvPr/>
          </p:nvGrpSpPr>
          <p:grpSpPr bwMode="auto">
            <a:xfrm>
              <a:off x="2618" y="3380"/>
              <a:ext cx="42" cy="48"/>
              <a:chOff x="2618" y="3380"/>
              <a:chExt cx="42" cy="48"/>
            </a:xfrm>
          </p:grpSpPr>
          <p:sp>
            <p:nvSpPr>
              <p:cNvPr id="236599" name="Line 55"/>
              <p:cNvSpPr>
                <a:spLocks noChangeShapeType="1"/>
              </p:cNvSpPr>
              <p:nvPr/>
            </p:nvSpPr>
            <p:spPr bwMode="auto">
              <a:xfrm>
                <a:off x="2618" y="3404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36600" name="Line 56"/>
              <p:cNvSpPr>
                <a:spLocks noChangeShapeType="1"/>
              </p:cNvSpPr>
              <p:nvPr/>
            </p:nvSpPr>
            <p:spPr bwMode="auto">
              <a:xfrm flipV="1">
                <a:off x="2618" y="338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  <p:sp>
          <p:nvSpPr>
            <p:cNvPr id="236601" name="Rectangle 57"/>
            <p:cNvSpPr>
              <a:spLocks noChangeArrowheads="1"/>
            </p:cNvSpPr>
            <p:nvPr/>
          </p:nvSpPr>
          <p:spPr bwMode="auto">
            <a:xfrm>
              <a:off x="2520" y="345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02" name="Rectangle 58"/>
            <p:cNvSpPr>
              <a:spLocks noChangeArrowheads="1"/>
            </p:cNvSpPr>
            <p:nvPr/>
          </p:nvSpPr>
          <p:spPr bwMode="auto">
            <a:xfrm>
              <a:off x="2520" y="273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03" name="Rectangle 59"/>
            <p:cNvSpPr>
              <a:spLocks noChangeArrowheads="1"/>
            </p:cNvSpPr>
            <p:nvPr/>
          </p:nvSpPr>
          <p:spPr bwMode="auto">
            <a:xfrm rot="18900000">
              <a:off x="2568" y="2880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236604" name="Group 60"/>
          <p:cNvGrpSpPr>
            <a:grpSpLocks/>
          </p:cNvGrpSpPr>
          <p:nvPr/>
        </p:nvGrpSpPr>
        <p:grpSpPr bwMode="auto">
          <a:xfrm>
            <a:off x="4790343" y="4413738"/>
            <a:ext cx="839665" cy="1389185"/>
            <a:chOff x="3240" y="2688"/>
            <a:chExt cx="568" cy="904"/>
          </a:xfrm>
        </p:grpSpPr>
        <p:sp>
          <p:nvSpPr>
            <p:cNvPr id="236605" name="Rectangle 61"/>
            <p:cNvSpPr>
              <a:spLocks noChangeArrowheads="1"/>
            </p:cNvSpPr>
            <p:nvPr/>
          </p:nvSpPr>
          <p:spPr bwMode="auto">
            <a:xfrm>
              <a:off x="3240" y="2688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06" name="Line 62"/>
            <p:cNvSpPr>
              <a:spLocks noChangeShapeType="1"/>
            </p:cNvSpPr>
            <p:nvPr/>
          </p:nvSpPr>
          <p:spPr bwMode="auto">
            <a:xfrm flipH="1">
              <a:off x="3524" y="3260"/>
              <a:ext cx="96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07" name="Line 63"/>
            <p:cNvSpPr>
              <a:spLocks noChangeShapeType="1"/>
            </p:cNvSpPr>
            <p:nvPr/>
          </p:nvSpPr>
          <p:spPr bwMode="auto">
            <a:xfrm flipV="1">
              <a:off x="3524" y="3020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08" name="Line 64"/>
            <p:cNvSpPr>
              <a:spLocks noChangeShapeType="1"/>
            </p:cNvSpPr>
            <p:nvPr/>
          </p:nvSpPr>
          <p:spPr bwMode="auto">
            <a:xfrm>
              <a:off x="3428" y="2924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09" name="Line 65"/>
            <p:cNvSpPr>
              <a:spLocks noChangeShapeType="1"/>
            </p:cNvSpPr>
            <p:nvPr/>
          </p:nvSpPr>
          <p:spPr bwMode="auto">
            <a:xfrm>
              <a:off x="3668" y="2924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0" name="Line 66"/>
            <p:cNvSpPr>
              <a:spLocks noChangeShapeType="1"/>
            </p:cNvSpPr>
            <p:nvPr/>
          </p:nvSpPr>
          <p:spPr bwMode="auto">
            <a:xfrm>
              <a:off x="3380" y="2780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1" name="Line 67"/>
            <p:cNvSpPr>
              <a:spLocks noChangeShapeType="1"/>
            </p:cNvSpPr>
            <p:nvPr/>
          </p:nvSpPr>
          <p:spPr bwMode="auto">
            <a:xfrm flipH="1">
              <a:off x="3380" y="340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2" name="Line 68"/>
            <p:cNvSpPr>
              <a:spLocks noChangeShapeType="1"/>
            </p:cNvSpPr>
            <p:nvPr/>
          </p:nvSpPr>
          <p:spPr bwMode="auto">
            <a:xfrm>
              <a:off x="3524" y="3020"/>
              <a:ext cx="1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3" name="Rectangle 69"/>
            <p:cNvSpPr>
              <a:spLocks noChangeArrowheads="1"/>
            </p:cNvSpPr>
            <p:nvPr/>
          </p:nvSpPr>
          <p:spPr bwMode="auto">
            <a:xfrm>
              <a:off x="3576" y="3072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4" name="Rectangle 70"/>
            <p:cNvSpPr>
              <a:spLocks noChangeArrowheads="1"/>
            </p:cNvSpPr>
            <p:nvPr/>
          </p:nvSpPr>
          <p:spPr bwMode="auto">
            <a:xfrm>
              <a:off x="3288" y="3120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5" name="Rectangle 71"/>
            <p:cNvSpPr>
              <a:spLocks noChangeArrowheads="1"/>
            </p:cNvSpPr>
            <p:nvPr/>
          </p:nvSpPr>
          <p:spPr bwMode="auto">
            <a:xfrm rot="18900000">
              <a:off x="3624" y="3216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6" name="Line 72"/>
            <p:cNvSpPr>
              <a:spLocks noChangeShapeType="1"/>
            </p:cNvSpPr>
            <p:nvPr/>
          </p:nvSpPr>
          <p:spPr bwMode="auto">
            <a:xfrm>
              <a:off x="3376" y="3398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7" name="Line 73"/>
            <p:cNvSpPr>
              <a:spLocks noChangeShapeType="1"/>
            </p:cNvSpPr>
            <p:nvPr/>
          </p:nvSpPr>
          <p:spPr bwMode="auto">
            <a:xfrm flipV="1">
              <a:off x="3376" y="3362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8" name="Rectangle 74"/>
            <p:cNvSpPr>
              <a:spLocks noChangeArrowheads="1"/>
            </p:cNvSpPr>
            <p:nvPr/>
          </p:nvSpPr>
          <p:spPr bwMode="auto">
            <a:xfrm>
              <a:off x="3288" y="345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19" name="Rectangle 75"/>
            <p:cNvSpPr>
              <a:spLocks noChangeArrowheads="1"/>
            </p:cNvSpPr>
            <p:nvPr/>
          </p:nvSpPr>
          <p:spPr bwMode="auto">
            <a:xfrm>
              <a:off x="3288" y="273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20" name="Rectangle 76"/>
            <p:cNvSpPr>
              <a:spLocks noChangeArrowheads="1"/>
            </p:cNvSpPr>
            <p:nvPr/>
          </p:nvSpPr>
          <p:spPr bwMode="auto">
            <a:xfrm rot="18900000">
              <a:off x="3336" y="2880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grpSp>
          <p:nvGrpSpPr>
            <p:cNvPr id="236621" name="Group 77"/>
            <p:cNvGrpSpPr>
              <a:grpSpLocks/>
            </p:cNvGrpSpPr>
            <p:nvPr/>
          </p:nvGrpSpPr>
          <p:grpSpPr bwMode="auto">
            <a:xfrm>
              <a:off x="3626" y="2996"/>
              <a:ext cx="42" cy="48"/>
              <a:chOff x="3626" y="2996"/>
              <a:chExt cx="42" cy="48"/>
            </a:xfrm>
          </p:grpSpPr>
          <p:sp>
            <p:nvSpPr>
              <p:cNvPr id="236622" name="Line 78"/>
              <p:cNvSpPr>
                <a:spLocks noChangeShapeType="1"/>
              </p:cNvSpPr>
              <p:nvPr/>
            </p:nvSpPr>
            <p:spPr bwMode="auto">
              <a:xfrm flipH="1">
                <a:off x="3626" y="3020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36623" name="Line 79"/>
              <p:cNvSpPr>
                <a:spLocks noChangeShapeType="1"/>
              </p:cNvSpPr>
              <p:nvPr/>
            </p:nvSpPr>
            <p:spPr bwMode="auto">
              <a:xfrm flipH="1" flipV="1">
                <a:off x="3626" y="2996"/>
                <a:ext cx="42" cy="24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</p:grpSp>
      <p:grpSp>
        <p:nvGrpSpPr>
          <p:cNvPr id="236624" name="Group 80"/>
          <p:cNvGrpSpPr>
            <a:grpSpLocks/>
          </p:cNvGrpSpPr>
          <p:nvPr/>
        </p:nvGrpSpPr>
        <p:grpSpPr bwMode="auto">
          <a:xfrm>
            <a:off x="5890846" y="4413738"/>
            <a:ext cx="839666" cy="1389185"/>
            <a:chOff x="4008" y="2688"/>
            <a:chExt cx="568" cy="904"/>
          </a:xfrm>
        </p:grpSpPr>
        <p:sp>
          <p:nvSpPr>
            <p:cNvPr id="236625" name="Rectangle 81"/>
            <p:cNvSpPr>
              <a:spLocks noChangeArrowheads="1"/>
            </p:cNvSpPr>
            <p:nvPr/>
          </p:nvSpPr>
          <p:spPr bwMode="auto">
            <a:xfrm>
              <a:off x="4008" y="2688"/>
              <a:ext cx="568" cy="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26" name="Line 82"/>
            <p:cNvSpPr>
              <a:spLocks noChangeShapeType="1"/>
            </p:cNvSpPr>
            <p:nvPr/>
          </p:nvSpPr>
          <p:spPr bwMode="auto">
            <a:xfrm flipH="1">
              <a:off x="4292" y="3260"/>
              <a:ext cx="9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27" name="Line 83"/>
            <p:cNvSpPr>
              <a:spLocks noChangeShapeType="1"/>
            </p:cNvSpPr>
            <p:nvPr/>
          </p:nvSpPr>
          <p:spPr bwMode="auto">
            <a:xfrm flipV="1">
              <a:off x="4292" y="3020"/>
              <a:ext cx="0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28" name="Line 84"/>
            <p:cNvSpPr>
              <a:spLocks noChangeShapeType="1"/>
            </p:cNvSpPr>
            <p:nvPr/>
          </p:nvSpPr>
          <p:spPr bwMode="auto">
            <a:xfrm>
              <a:off x="4196" y="2924"/>
              <a:ext cx="24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29" name="Line 85"/>
            <p:cNvSpPr>
              <a:spLocks noChangeShapeType="1"/>
            </p:cNvSpPr>
            <p:nvPr/>
          </p:nvSpPr>
          <p:spPr bwMode="auto">
            <a:xfrm>
              <a:off x="4436" y="2924"/>
              <a:ext cx="0" cy="48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0" name="Line 86"/>
            <p:cNvSpPr>
              <a:spLocks noChangeShapeType="1"/>
            </p:cNvSpPr>
            <p:nvPr/>
          </p:nvSpPr>
          <p:spPr bwMode="auto">
            <a:xfrm>
              <a:off x="4148" y="2780"/>
              <a:ext cx="0" cy="72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1" name="Line 87"/>
            <p:cNvSpPr>
              <a:spLocks noChangeShapeType="1"/>
            </p:cNvSpPr>
            <p:nvPr/>
          </p:nvSpPr>
          <p:spPr bwMode="auto">
            <a:xfrm flipH="1">
              <a:off x="4148" y="3404"/>
              <a:ext cx="288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2" name="Line 88"/>
            <p:cNvSpPr>
              <a:spLocks noChangeShapeType="1"/>
            </p:cNvSpPr>
            <p:nvPr/>
          </p:nvSpPr>
          <p:spPr bwMode="auto">
            <a:xfrm>
              <a:off x="4292" y="3020"/>
              <a:ext cx="144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3" name="Rectangle 89"/>
            <p:cNvSpPr>
              <a:spLocks noChangeArrowheads="1"/>
            </p:cNvSpPr>
            <p:nvPr/>
          </p:nvSpPr>
          <p:spPr bwMode="auto">
            <a:xfrm>
              <a:off x="4344" y="3072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4" name="Rectangle 90"/>
            <p:cNvSpPr>
              <a:spLocks noChangeArrowheads="1"/>
            </p:cNvSpPr>
            <p:nvPr/>
          </p:nvSpPr>
          <p:spPr bwMode="auto">
            <a:xfrm>
              <a:off x="4056" y="3120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5" name="Rectangle 91"/>
            <p:cNvSpPr>
              <a:spLocks noChangeArrowheads="1"/>
            </p:cNvSpPr>
            <p:nvPr/>
          </p:nvSpPr>
          <p:spPr bwMode="auto">
            <a:xfrm rot="18900000">
              <a:off x="4392" y="3216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6" name="Line 92"/>
            <p:cNvSpPr>
              <a:spLocks noChangeShapeType="1"/>
            </p:cNvSpPr>
            <p:nvPr/>
          </p:nvSpPr>
          <p:spPr bwMode="auto">
            <a:xfrm>
              <a:off x="4144" y="3398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7" name="Line 93"/>
            <p:cNvSpPr>
              <a:spLocks noChangeShapeType="1"/>
            </p:cNvSpPr>
            <p:nvPr/>
          </p:nvSpPr>
          <p:spPr bwMode="auto">
            <a:xfrm flipV="1">
              <a:off x="4144" y="3362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8" name="Rectangle 94"/>
            <p:cNvSpPr>
              <a:spLocks noChangeArrowheads="1"/>
            </p:cNvSpPr>
            <p:nvPr/>
          </p:nvSpPr>
          <p:spPr bwMode="auto">
            <a:xfrm>
              <a:off x="4056" y="345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39" name="Rectangle 95"/>
            <p:cNvSpPr>
              <a:spLocks noChangeArrowheads="1"/>
            </p:cNvSpPr>
            <p:nvPr/>
          </p:nvSpPr>
          <p:spPr bwMode="auto">
            <a:xfrm>
              <a:off x="4056" y="2736"/>
              <a:ext cx="184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40" name="Rectangle 96"/>
            <p:cNvSpPr>
              <a:spLocks noChangeArrowheads="1"/>
            </p:cNvSpPr>
            <p:nvPr/>
          </p:nvSpPr>
          <p:spPr bwMode="auto">
            <a:xfrm rot="18900000">
              <a:off x="4104" y="2880"/>
              <a:ext cx="88" cy="88"/>
            </a:xfrm>
            <a:prstGeom prst="rect">
              <a:avLst/>
            </a:prstGeom>
            <a:solidFill>
              <a:srgbClr val="EDCEF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41" name="Line 97"/>
            <p:cNvSpPr>
              <a:spLocks noChangeShapeType="1"/>
            </p:cNvSpPr>
            <p:nvPr/>
          </p:nvSpPr>
          <p:spPr bwMode="auto">
            <a:xfrm flipH="1">
              <a:off x="4383" y="3014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6642" name="Line 98"/>
            <p:cNvSpPr>
              <a:spLocks noChangeShapeType="1"/>
            </p:cNvSpPr>
            <p:nvPr/>
          </p:nvSpPr>
          <p:spPr bwMode="auto">
            <a:xfrm flipH="1" flipV="1">
              <a:off x="4383" y="2978"/>
              <a:ext cx="63" cy="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236671" name="Group 127"/>
          <p:cNvGrpSpPr>
            <a:grpSpLocks/>
          </p:cNvGrpSpPr>
          <p:nvPr/>
        </p:nvGrpSpPr>
        <p:grpSpPr bwMode="auto">
          <a:xfrm>
            <a:off x="657958" y="1459523"/>
            <a:ext cx="7835412" cy="1378927"/>
            <a:chOff x="449" y="816"/>
            <a:chExt cx="5347" cy="941"/>
          </a:xfrm>
        </p:grpSpPr>
        <p:sp>
          <p:nvSpPr>
            <p:cNvPr id="236672" name="Rectangle 128"/>
            <p:cNvSpPr>
              <a:spLocks noChangeArrowheads="1"/>
            </p:cNvSpPr>
            <p:nvPr/>
          </p:nvSpPr>
          <p:spPr bwMode="auto">
            <a:xfrm>
              <a:off x="4124" y="1513"/>
              <a:ext cx="129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>
              <a:lvl1pPr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83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382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04938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780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352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924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496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068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lang="en-GB" altLang="en-US" sz="2308" b="1">
                  <a:latin typeface="Arial" panose="020B0604020202020204" pitchFamily="34" charset="0"/>
                </a:rPr>
                <a:t>Results OK?</a:t>
              </a:r>
            </a:p>
          </p:txBody>
        </p:sp>
        <p:sp>
          <p:nvSpPr>
            <p:cNvPr id="236673" name="Line 129"/>
            <p:cNvSpPr>
              <a:spLocks noChangeShapeType="1"/>
            </p:cNvSpPr>
            <p:nvPr/>
          </p:nvSpPr>
          <p:spPr bwMode="auto">
            <a:xfrm>
              <a:off x="1065" y="1073"/>
              <a:ext cx="548" cy="2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/>
            <a:p>
              <a:endParaRPr lang="en-IN" sz="1662"/>
            </a:p>
          </p:txBody>
        </p:sp>
        <p:sp>
          <p:nvSpPr>
            <p:cNvPr id="236674" name="Line 130"/>
            <p:cNvSpPr>
              <a:spLocks noChangeShapeType="1"/>
            </p:cNvSpPr>
            <p:nvPr/>
          </p:nvSpPr>
          <p:spPr bwMode="auto">
            <a:xfrm flipV="1">
              <a:off x="2404" y="1265"/>
              <a:ext cx="4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/>
            <a:p>
              <a:endParaRPr lang="en-IN" sz="1662"/>
            </a:p>
          </p:txBody>
        </p:sp>
        <p:sp>
          <p:nvSpPr>
            <p:cNvPr id="236675" name="Line 131"/>
            <p:cNvSpPr>
              <a:spLocks noChangeShapeType="1"/>
            </p:cNvSpPr>
            <p:nvPr/>
          </p:nvSpPr>
          <p:spPr bwMode="auto">
            <a:xfrm>
              <a:off x="3843" y="1427"/>
              <a:ext cx="313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/>
            <a:p>
              <a:endParaRPr lang="en-IN" sz="1662"/>
            </a:p>
          </p:txBody>
        </p:sp>
        <p:sp>
          <p:nvSpPr>
            <p:cNvPr id="236676" name="Line 132"/>
            <p:cNvSpPr>
              <a:spLocks noChangeShapeType="1"/>
            </p:cNvSpPr>
            <p:nvPr/>
          </p:nvSpPr>
          <p:spPr bwMode="auto">
            <a:xfrm flipV="1">
              <a:off x="3843" y="1119"/>
              <a:ext cx="1137" cy="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/>
            <a:p>
              <a:endParaRPr lang="en-IN" sz="1662"/>
            </a:p>
          </p:txBody>
        </p:sp>
        <p:sp>
          <p:nvSpPr>
            <p:cNvPr id="236677" name="Rectangle 133"/>
            <p:cNvSpPr>
              <a:spLocks noChangeArrowheads="1"/>
            </p:cNvSpPr>
            <p:nvPr/>
          </p:nvSpPr>
          <p:spPr bwMode="auto">
            <a:xfrm>
              <a:off x="4961" y="816"/>
              <a:ext cx="83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>
              <a:lvl1pPr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83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382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04938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780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352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924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496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068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altLang="en-US" sz="2308" b="1" dirty="0">
                  <a:latin typeface="Arial" panose="020B0604020202020204" pitchFamily="34" charset="0"/>
                </a:rPr>
                <a:t>Enough</a:t>
              </a:r>
            </a:p>
            <a:p>
              <a:pPr algn="ctr"/>
              <a:r>
                <a:rPr lang="en-GB" altLang="en-US" sz="2308" b="1" dirty="0">
                  <a:latin typeface="Arial" panose="020B0604020202020204" pitchFamily="34" charset="0"/>
                </a:rPr>
                <a:t>tests?</a:t>
              </a:r>
            </a:p>
          </p:txBody>
        </p:sp>
        <p:sp>
          <p:nvSpPr>
            <p:cNvPr id="236678" name="AutoShape 134"/>
            <p:cNvSpPr>
              <a:spLocks noChangeArrowheads="1"/>
            </p:cNvSpPr>
            <p:nvPr/>
          </p:nvSpPr>
          <p:spPr bwMode="auto">
            <a:xfrm>
              <a:off x="449" y="855"/>
              <a:ext cx="588" cy="297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60039" tIns="24015" rIns="60039" bIns="24015">
              <a:spAutoFit/>
            </a:bodyPr>
            <a:lstStyle>
              <a:lvl1pPr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83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382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04938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780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352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924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496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068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altLang="en-US" sz="2308" b="1">
                  <a:solidFill>
                    <a:srgbClr val="000000"/>
                  </a:solidFill>
                  <a:latin typeface="Arial" panose="020B0604020202020204" pitchFamily="34" charset="0"/>
                </a:rPr>
                <a:t>Spec</a:t>
              </a:r>
            </a:p>
          </p:txBody>
        </p:sp>
        <p:sp>
          <p:nvSpPr>
            <p:cNvPr id="236679" name="Rectangle 135"/>
            <p:cNvSpPr>
              <a:spLocks noChangeArrowheads="1"/>
            </p:cNvSpPr>
            <p:nvPr/>
          </p:nvSpPr>
          <p:spPr bwMode="auto">
            <a:xfrm>
              <a:off x="2859" y="1077"/>
              <a:ext cx="936" cy="2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0039" tIns="24015" rIns="60039" bIns="24015">
              <a:spAutoFit/>
            </a:bodyPr>
            <a:lstStyle>
              <a:lvl1pPr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83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382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04938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780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352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924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496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068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altLang="en-US" sz="2308" b="1">
                  <a:solidFill>
                    <a:srgbClr val="000000"/>
                  </a:solidFill>
                  <a:latin typeface="Arial" panose="020B0604020202020204" pitchFamily="34" charset="0"/>
                </a:rPr>
                <a:t>Software</a:t>
              </a:r>
            </a:p>
          </p:txBody>
        </p:sp>
        <p:sp>
          <p:nvSpPr>
            <p:cNvPr id="236680" name="Line 136"/>
            <p:cNvSpPr>
              <a:spLocks noChangeShapeType="1"/>
            </p:cNvSpPr>
            <p:nvPr/>
          </p:nvSpPr>
          <p:spPr bwMode="auto">
            <a:xfrm>
              <a:off x="1117" y="947"/>
              <a:ext cx="3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/>
            <a:p>
              <a:endParaRPr lang="en-IN" sz="1662"/>
            </a:p>
          </p:txBody>
        </p:sp>
        <p:sp>
          <p:nvSpPr>
            <p:cNvPr id="236681" name="Oval 137"/>
            <p:cNvSpPr>
              <a:spLocks noChangeArrowheads="1"/>
            </p:cNvSpPr>
            <p:nvPr/>
          </p:nvSpPr>
          <p:spPr bwMode="auto">
            <a:xfrm>
              <a:off x="1872" y="1392"/>
              <a:ext cx="116" cy="292"/>
            </a:xfrm>
            <a:prstGeom prst="ellipse">
              <a:avLst/>
            </a:prstGeom>
            <a:solidFill>
              <a:srgbClr val="E5CA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/>
            <a:p>
              <a:endParaRPr lang="en-IN" sz="1662"/>
            </a:p>
          </p:txBody>
        </p:sp>
        <p:sp>
          <p:nvSpPr>
            <p:cNvPr id="236682" name="Oval 138"/>
            <p:cNvSpPr>
              <a:spLocks noChangeArrowheads="1"/>
            </p:cNvSpPr>
            <p:nvPr/>
          </p:nvSpPr>
          <p:spPr bwMode="auto">
            <a:xfrm>
              <a:off x="1567" y="1210"/>
              <a:ext cx="838" cy="387"/>
            </a:xfrm>
            <a:prstGeom prst="ellipse">
              <a:avLst/>
            </a:prstGeom>
            <a:solidFill>
              <a:srgbClr val="E5CA7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0039" tIns="24015" rIns="60039" bIns="24015">
              <a:spAutoFit/>
            </a:bodyPr>
            <a:lstStyle>
              <a:lvl1pPr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73075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46150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20813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93888" defTabSz="9461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510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8082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654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22688" defTabSz="9461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altLang="en-US" sz="2308" b="1">
                  <a:solidFill>
                    <a:srgbClr val="000000"/>
                  </a:solidFill>
                  <a:latin typeface="Arial" panose="020B0604020202020204" pitchFamily="34" charset="0"/>
                </a:rPr>
                <a:t>Tests</a:t>
              </a:r>
            </a:p>
          </p:txBody>
        </p:sp>
      </p:grpSp>
      <p:sp>
        <p:nvSpPr>
          <p:cNvPr id="236683" name="Rectangle 139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>
        <p:nvSpPr>
          <p:cNvPr id="236684" name="Rectangle 140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 useBgFill="1">
        <p:nvSpPr>
          <p:cNvPr id="236685" name="Rectangle 141"/>
          <p:cNvSpPr>
            <a:spLocks noChangeArrowheads="1"/>
          </p:cNvSpPr>
          <p:nvPr/>
        </p:nvSpPr>
        <p:spPr bwMode="hidden">
          <a:xfrm>
            <a:off x="351692" y="3535973"/>
            <a:ext cx="1758462" cy="4220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686" name="Rectangle 142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 useBgFill="1">
        <p:nvSpPr>
          <p:cNvPr id="236687" name="Rectangle 143"/>
          <p:cNvSpPr>
            <a:spLocks noChangeArrowheads="1"/>
          </p:cNvSpPr>
          <p:nvPr/>
        </p:nvSpPr>
        <p:spPr bwMode="hidden">
          <a:xfrm>
            <a:off x="351692" y="3535973"/>
            <a:ext cx="1758462" cy="4220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688" name="Rectangle 144"/>
          <p:cNvSpPr>
            <a:spLocks noChangeArrowheads="1"/>
          </p:cNvSpPr>
          <p:nvPr/>
        </p:nvSpPr>
        <p:spPr bwMode="auto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 useBgFill="1">
        <p:nvSpPr>
          <p:cNvPr id="236689" name="Rectangle 145"/>
          <p:cNvSpPr>
            <a:spLocks noChangeArrowheads="1"/>
          </p:cNvSpPr>
          <p:nvPr/>
        </p:nvSpPr>
        <p:spPr bwMode="hidden">
          <a:xfrm>
            <a:off x="351692" y="3535973"/>
            <a:ext cx="1758462" cy="4220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690" name="Rectangle 146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 useBgFill="1">
        <p:nvSpPr>
          <p:cNvPr id="236691" name="Rectangle 147"/>
          <p:cNvSpPr>
            <a:spLocks noChangeArrowheads="1"/>
          </p:cNvSpPr>
          <p:nvPr/>
        </p:nvSpPr>
        <p:spPr bwMode="hidden">
          <a:xfrm>
            <a:off x="351692" y="3535973"/>
            <a:ext cx="1758462" cy="4220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692" name="Rectangle 148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 useBgFill="1">
        <p:nvSpPr>
          <p:cNvPr id="236693" name="Rectangle 149"/>
          <p:cNvSpPr>
            <a:spLocks noChangeArrowheads="1"/>
          </p:cNvSpPr>
          <p:nvPr/>
        </p:nvSpPr>
        <p:spPr bwMode="hidden">
          <a:xfrm>
            <a:off x="351692" y="3535973"/>
            <a:ext cx="1758462" cy="422031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6694" name="Rectangle 150"/>
          <p:cNvSpPr>
            <a:spLocks noChangeArrowheads="1"/>
          </p:cNvSpPr>
          <p:nvPr/>
        </p:nvSpPr>
        <p:spPr bwMode="hidden">
          <a:xfrm>
            <a:off x="351692" y="3569677"/>
            <a:ext cx="1602476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82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80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52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924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96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6813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i="1">
                <a:latin typeface="Arial" panose="020B0604020202020204" pitchFamily="34" charset="0"/>
              </a:rPr>
              <a:t>More tests</a:t>
            </a:r>
          </a:p>
        </p:txBody>
      </p:sp>
      <p:sp>
        <p:nvSpPr>
          <p:cNvPr id="236695" name="Line 151"/>
          <p:cNvSpPr>
            <a:spLocks noChangeShapeType="1"/>
          </p:cNvSpPr>
          <p:nvPr/>
        </p:nvSpPr>
        <p:spPr bwMode="auto">
          <a:xfrm flipV="1">
            <a:off x="1266092" y="2866292"/>
            <a:ext cx="844062" cy="7033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/>
          <a:p>
            <a:endParaRPr lang="en-IN" sz="1662"/>
          </a:p>
        </p:txBody>
      </p:sp>
      <p:grpSp>
        <p:nvGrpSpPr>
          <p:cNvPr id="152" name="Group 99"/>
          <p:cNvGrpSpPr>
            <a:grpSpLocks/>
          </p:cNvGrpSpPr>
          <p:nvPr/>
        </p:nvGrpSpPr>
        <p:grpSpPr bwMode="auto">
          <a:xfrm>
            <a:off x="2014544" y="2611995"/>
            <a:ext cx="6629400" cy="1733550"/>
            <a:chOff x="1488" y="1680"/>
            <a:chExt cx="4176" cy="1092"/>
          </a:xfrm>
        </p:grpSpPr>
        <p:sp>
          <p:nvSpPr>
            <p:cNvPr id="153" name="Rectangle 100"/>
            <p:cNvSpPr>
              <a:spLocks noChangeArrowheads="1"/>
            </p:cNvSpPr>
            <p:nvPr/>
          </p:nvSpPr>
          <p:spPr bwMode="auto">
            <a:xfrm>
              <a:off x="4128" y="2208"/>
              <a:ext cx="153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061" tIns="26025" rIns="65061" bIns="26025">
              <a:spAutoFit/>
            </a:bodyPr>
            <a:lstStyle>
              <a:lvl1pPr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83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382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404938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78013" defTabSz="9302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352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924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496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706813" defTabSz="9302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7000"/>
                </a:lnSpc>
              </a:pPr>
              <a:r>
                <a:rPr lang="en-GB" altLang="en-US" sz="2500" b="1">
                  <a:latin typeface="Arial" panose="020B0604020202020204" pitchFamily="34" charset="0"/>
                </a:rPr>
                <a:t>Coverage OK?</a:t>
              </a:r>
            </a:p>
          </p:txBody>
        </p:sp>
        <p:grpSp>
          <p:nvGrpSpPr>
            <p:cNvPr id="154" name="Group 101"/>
            <p:cNvGrpSpPr>
              <a:grpSpLocks/>
            </p:cNvGrpSpPr>
            <p:nvPr/>
          </p:nvGrpSpPr>
          <p:grpSpPr bwMode="auto">
            <a:xfrm>
              <a:off x="1488" y="1680"/>
              <a:ext cx="1599" cy="1092"/>
              <a:chOff x="1488" y="1680"/>
              <a:chExt cx="1599" cy="1092"/>
            </a:xfrm>
          </p:grpSpPr>
          <p:sp>
            <p:nvSpPr>
              <p:cNvPr id="155" name="Line 102"/>
              <p:cNvSpPr>
                <a:spLocks noChangeShapeType="1"/>
              </p:cNvSpPr>
              <p:nvPr/>
            </p:nvSpPr>
            <p:spPr bwMode="auto">
              <a:xfrm>
                <a:off x="2256" y="1680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5061" tIns="26025" rIns="65061" bIns="26025">
                <a:spAutoFit/>
              </a:bodyPr>
              <a:lstStyle/>
              <a:p>
                <a:endParaRPr lang="en-IN"/>
              </a:p>
            </p:txBody>
          </p:sp>
          <p:sp>
            <p:nvSpPr>
              <p:cNvPr id="156" name="Rectangle 103"/>
              <p:cNvSpPr>
                <a:spLocks noChangeArrowheads="1"/>
              </p:cNvSpPr>
              <p:nvPr/>
            </p:nvSpPr>
            <p:spPr bwMode="auto">
              <a:xfrm>
                <a:off x="1488" y="1872"/>
                <a:ext cx="970" cy="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5061" tIns="26025" rIns="65061" bIns="26025">
                <a:spAutoFit/>
              </a:bodyPr>
              <a:lstStyle>
                <a:lvl1pPr defTabSz="9302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468313" defTabSz="9302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38213" defTabSz="9302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04938" defTabSz="9302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878013" defTabSz="93027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335213" defTabSz="930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792413" defTabSz="930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249613" defTabSz="930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706813" defTabSz="93027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7000"/>
                  </a:lnSpc>
                </a:pPr>
                <a:r>
                  <a:rPr lang="en-GB" altLang="en-US" sz="2500" b="1" dirty="0">
                    <a:latin typeface="Arial" panose="020B0604020202020204" pitchFamily="34" charset="0"/>
                  </a:rPr>
                  <a:t>What's</a:t>
                </a:r>
              </a:p>
              <a:p>
                <a:pPr>
                  <a:lnSpc>
                    <a:spcPct val="87000"/>
                  </a:lnSpc>
                </a:pPr>
                <a:r>
                  <a:rPr lang="en-GB" altLang="en-US" sz="2500" b="1" dirty="0">
                    <a:latin typeface="Arial" panose="020B0604020202020204" pitchFamily="34" charset="0"/>
                  </a:rPr>
                  <a:t>covered?</a:t>
                </a:r>
              </a:p>
            </p:txBody>
          </p:sp>
          <p:grpSp>
            <p:nvGrpSpPr>
              <p:cNvPr id="157" name="Group 104"/>
              <p:cNvGrpSpPr>
                <a:grpSpLocks/>
              </p:cNvGrpSpPr>
              <p:nvPr/>
            </p:nvGrpSpPr>
            <p:grpSpPr bwMode="auto">
              <a:xfrm>
                <a:off x="2513" y="1824"/>
                <a:ext cx="574" cy="948"/>
                <a:chOff x="2472" y="1584"/>
                <a:chExt cx="568" cy="904"/>
              </a:xfrm>
            </p:grpSpPr>
            <p:sp>
              <p:nvSpPr>
                <p:cNvPr id="158" name="Rectangle 105"/>
                <p:cNvSpPr>
                  <a:spLocks noChangeArrowheads="1"/>
                </p:cNvSpPr>
                <p:nvPr/>
              </p:nvSpPr>
              <p:spPr bwMode="auto">
                <a:xfrm>
                  <a:off x="2472" y="1584"/>
                  <a:ext cx="568" cy="9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5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2756" y="2156"/>
                  <a:ext cx="96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0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756" y="1916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1" name="Line 108"/>
                <p:cNvSpPr>
                  <a:spLocks noChangeShapeType="1"/>
                </p:cNvSpPr>
                <p:nvPr/>
              </p:nvSpPr>
              <p:spPr bwMode="auto">
                <a:xfrm>
                  <a:off x="2660" y="1820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2" name="Line 109"/>
                <p:cNvSpPr>
                  <a:spLocks noChangeShapeType="1"/>
                </p:cNvSpPr>
                <p:nvPr/>
              </p:nvSpPr>
              <p:spPr bwMode="auto">
                <a:xfrm>
                  <a:off x="2900" y="1820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3" name="Line 110"/>
                <p:cNvSpPr>
                  <a:spLocks noChangeShapeType="1"/>
                </p:cNvSpPr>
                <p:nvPr/>
              </p:nvSpPr>
              <p:spPr bwMode="auto">
                <a:xfrm>
                  <a:off x="2612" y="1868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4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612" y="2300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5" name="Line 112"/>
                <p:cNvSpPr>
                  <a:spLocks noChangeShapeType="1"/>
                </p:cNvSpPr>
                <p:nvPr/>
              </p:nvSpPr>
              <p:spPr bwMode="auto">
                <a:xfrm>
                  <a:off x="2756" y="1916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6" name="Rectangle 113"/>
                <p:cNvSpPr>
                  <a:spLocks noChangeArrowheads="1"/>
                </p:cNvSpPr>
                <p:nvPr/>
              </p:nvSpPr>
              <p:spPr bwMode="auto">
                <a:xfrm>
                  <a:off x="2808" y="1968"/>
                  <a:ext cx="184" cy="8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7" name="Rectangle 114"/>
                <p:cNvSpPr>
                  <a:spLocks noChangeArrowheads="1"/>
                </p:cNvSpPr>
                <p:nvPr/>
              </p:nvSpPr>
              <p:spPr bwMode="auto">
                <a:xfrm>
                  <a:off x="2520" y="2016"/>
                  <a:ext cx="184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8" name="Rectangle 115"/>
                <p:cNvSpPr>
                  <a:spLocks noChangeArrowheads="1"/>
                </p:cNvSpPr>
                <p:nvPr/>
              </p:nvSpPr>
              <p:spPr bwMode="auto">
                <a:xfrm rot="18900000">
                  <a:off x="2856" y="2112"/>
                  <a:ext cx="88" cy="8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grpSp>
              <p:nvGrpSpPr>
                <p:cNvPr id="169" name="Group 116"/>
                <p:cNvGrpSpPr>
                  <a:grpSpLocks/>
                </p:cNvGrpSpPr>
                <p:nvPr/>
              </p:nvGrpSpPr>
              <p:grpSpPr bwMode="auto">
                <a:xfrm>
                  <a:off x="2858" y="1892"/>
                  <a:ext cx="42" cy="48"/>
                  <a:chOff x="2858" y="1892"/>
                  <a:chExt cx="42" cy="48"/>
                </a:xfrm>
              </p:grpSpPr>
              <p:sp>
                <p:nvSpPr>
                  <p:cNvPr id="178" name="Line 1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8" y="1916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79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858" y="1892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70" name="Group 119"/>
                <p:cNvGrpSpPr>
                  <a:grpSpLocks/>
                </p:cNvGrpSpPr>
                <p:nvPr/>
              </p:nvGrpSpPr>
              <p:grpSpPr bwMode="auto">
                <a:xfrm>
                  <a:off x="2618" y="2276"/>
                  <a:ext cx="42" cy="48"/>
                  <a:chOff x="2618" y="2276"/>
                  <a:chExt cx="42" cy="48"/>
                </a:xfrm>
              </p:grpSpPr>
              <p:sp>
                <p:nvSpPr>
                  <p:cNvPr id="176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618" y="2300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77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18" y="2276"/>
                    <a:ext cx="42" cy="24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5061" tIns="26025" rIns="65061" bIns="26025">
                    <a:spAutoFit/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1" name="Line 122"/>
                <p:cNvSpPr>
                  <a:spLocks noChangeShapeType="1"/>
                </p:cNvSpPr>
                <p:nvPr/>
              </p:nvSpPr>
              <p:spPr bwMode="auto">
                <a:xfrm>
                  <a:off x="2612" y="2300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2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20" y="2352"/>
                  <a:ext cx="184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3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2612" y="1676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4" name="Rectangle 125"/>
                <p:cNvSpPr>
                  <a:spLocks noChangeArrowheads="1"/>
                </p:cNvSpPr>
                <p:nvPr/>
              </p:nvSpPr>
              <p:spPr bwMode="auto">
                <a:xfrm>
                  <a:off x="2520" y="1632"/>
                  <a:ext cx="184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5" name="Rectangle 126"/>
                <p:cNvSpPr>
                  <a:spLocks noChangeArrowheads="1"/>
                </p:cNvSpPr>
                <p:nvPr/>
              </p:nvSpPr>
              <p:spPr bwMode="auto">
                <a:xfrm rot="18900000">
                  <a:off x="2568" y="1776"/>
                  <a:ext cx="88" cy="8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65061" tIns="26025" rIns="65061" bIns="26025">
                  <a:spAutoFit/>
                </a:bodyPr>
                <a:lstStyle/>
                <a:p>
                  <a:endParaRPr lang="en-IN"/>
                </a:p>
              </p:txBody>
            </p:sp>
          </p:grp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5501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 autoUpdateAnimBg="0"/>
      <p:bldP spid="236550" grpId="0" animBg="1"/>
      <p:bldP spid="236551" grpId="0" animBg="1"/>
      <p:bldP spid="236552" grpId="0" animBg="1"/>
      <p:bldP spid="236553" grpId="0" animBg="1"/>
      <p:bldP spid="236554" grpId="0" animBg="1"/>
      <p:bldP spid="236555" grpId="0" animBg="1"/>
      <p:bldP spid="236683" grpId="0" autoUpdateAnimBg="0"/>
      <p:bldP spid="236684" grpId="0" autoUpdateAnimBg="0"/>
      <p:bldP spid="236685" grpId="0" animBg="1"/>
      <p:bldP spid="236686" grpId="0" autoUpdateAnimBg="0"/>
      <p:bldP spid="236687" grpId="0" animBg="1"/>
      <p:bldP spid="236688" grpId="0" autoUpdateAnimBg="0"/>
      <p:bldP spid="236689" grpId="0" animBg="1"/>
      <p:bldP spid="236690" grpId="0" autoUpdateAnimBg="0"/>
      <p:bldP spid="236691" grpId="0" animBg="1"/>
      <p:bldP spid="236692" grpId="0" autoUpdateAnimBg="0"/>
      <p:bldP spid="236693" grpId="0" animBg="1"/>
      <p:bldP spid="236694" grpId="0" autoUpdateAnimBg="0"/>
      <p:bldP spid="2366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86448" tIns="42492" rIns="86448" bIns="42492" rtlCol="0" anchor="ctr">
            <a:normAutofit/>
          </a:bodyPr>
          <a:lstStyle/>
          <a:p>
            <a:r>
              <a:rPr lang="en-GB" altLang="en-US"/>
              <a:t>The test coverage trap</a:t>
            </a:r>
          </a:p>
        </p:txBody>
      </p:sp>
      <p:sp>
        <p:nvSpPr>
          <p:cNvPr id="237571" name="Line 2051"/>
          <p:cNvSpPr>
            <a:spLocks noChangeShapeType="1"/>
          </p:cNvSpPr>
          <p:nvPr/>
        </p:nvSpPr>
        <p:spPr bwMode="auto">
          <a:xfrm flipV="1">
            <a:off x="1874227" y="1216270"/>
            <a:ext cx="0" cy="324582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7572" name="Line 2052"/>
          <p:cNvSpPr>
            <a:spLocks noChangeShapeType="1"/>
          </p:cNvSpPr>
          <p:nvPr/>
        </p:nvSpPr>
        <p:spPr bwMode="auto">
          <a:xfrm>
            <a:off x="1874227" y="4462097"/>
            <a:ext cx="638907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7573" name="Rectangle 2053"/>
          <p:cNvSpPr>
            <a:spLocks noChangeArrowheads="1"/>
          </p:cNvSpPr>
          <p:nvPr/>
        </p:nvSpPr>
        <p:spPr bwMode="auto">
          <a:xfrm>
            <a:off x="5933165" y="3289789"/>
            <a:ext cx="1972763" cy="5973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84" tIns="42492" rIns="84984" bIns="42492">
            <a:spAutoFit/>
          </a:bodyPr>
          <a:lstStyle/>
          <a:p>
            <a:pPr algn="ctr"/>
            <a: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  <a:t>Structure exercised,</a:t>
            </a:r>
          </a:p>
          <a:p>
            <a:pPr algn="ctr"/>
            <a: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  <a:t>insufficient function</a:t>
            </a:r>
          </a:p>
        </p:txBody>
      </p:sp>
      <p:sp>
        <p:nvSpPr>
          <p:cNvPr id="237574" name="Rectangle 2054"/>
          <p:cNvSpPr>
            <a:spLocks noChangeArrowheads="1"/>
          </p:cNvSpPr>
          <p:nvPr/>
        </p:nvSpPr>
        <p:spPr bwMode="auto">
          <a:xfrm>
            <a:off x="2696196" y="1408235"/>
            <a:ext cx="2022456" cy="59736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4984" tIns="42492" rIns="84984" bIns="42492">
            <a:spAutoFit/>
          </a:bodyPr>
          <a:lstStyle/>
          <a:p>
            <a:pPr algn="ctr"/>
            <a: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  <a:t>Function exercised,</a:t>
            </a:r>
          </a:p>
          <a:p>
            <a:pPr algn="ctr"/>
            <a: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  <a:t>insufficient structure</a:t>
            </a:r>
          </a:p>
        </p:txBody>
      </p:sp>
      <p:grpSp>
        <p:nvGrpSpPr>
          <p:cNvPr id="237575" name="Group 2055"/>
          <p:cNvGrpSpPr>
            <a:grpSpLocks/>
          </p:cNvGrpSpPr>
          <p:nvPr/>
        </p:nvGrpSpPr>
        <p:grpSpPr bwMode="auto">
          <a:xfrm>
            <a:off x="1874228" y="1307123"/>
            <a:ext cx="5860073" cy="3154974"/>
            <a:chOff x="1279" y="712"/>
            <a:chExt cx="3999" cy="2153"/>
          </a:xfrm>
        </p:grpSpPr>
        <p:sp>
          <p:nvSpPr>
            <p:cNvPr id="237576" name="Line 2056"/>
            <p:cNvSpPr>
              <a:spLocks noChangeShapeType="1"/>
            </p:cNvSpPr>
            <p:nvPr/>
          </p:nvSpPr>
          <p:spPr bwMode="auto">
            <a:xfrm flipV="1">
              <a:off x="1279" y="1153"/>
              <a:ext cx="2858" cy="17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84" tIns="42492" rIns="84984" bIns="42492">
              <a:spAutoFit/>
            </a:bodyPr>
            <a:lstStyle/>
            <a:p>
              <a:endParaRPr lang="en-IN" sz="1662"/>
            </a:p>
          </p:txBody>
        </p:sp>
        <p:sp>
          <p:nvSpPr>
            <p:cNvPr id="237577" name="Rectangle 2057"/>
            <p:cNvSpPr>
              <a:spLocks noChangeArrowheads="1"/>
            </p:cNvSpPr>
            <p:nvPr/>
          </p:nvSpPr>
          <p:spPr bwMode="auto">
            <a:xfrm>
              <a:off x="4390" y="712"/>
              <a:ext cx="888" cy="23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4984" tIns="42492" rIns="84984" bIns="42492">
              <a:spAutoFit/>
            </a:bodyPr>
            <a:lstStyle/>
            <a:p>
              <a:pPr algn="ctr"/>
              <a:r>
                <a:rPr lang="en-GB" altLang="en-US" sz="1662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better testing</a:t>
              </a:r>
            </a:p>
          </p:txBody>
        </p:sp>
      </p:grpSp>
      <p:sp>
        <p:nvSpPr>
          <p:cNvPr id="237578" name="Rectangle 2058"/>
          <p:cNvSpPr>
            <a:spLocks noChangeArrowheads="1"/>
          </p:cNvSpPr>
          <p:nvPr/>
        </p:nvSpPr>
        <p:spPr bwMode="auto">
          <a:xfrm>
            <a:off x="2102827" y="4551485"/>
            <a:ext cx="5631473" cy="47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5679" tIns="21978" rIns="55679" bIns="21978">
            <a:spAutoFit/>
          </a:bodyPr>
          <a:lstStyle>
            <a:lvl1pPr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28738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1569" dirty="0">
                <a:latin typeface="Arial" panose="020B0604020202020204" pitchFamily="34" charset="0"/>
              </a:rPr>
              <a:t>% Statement              % Decision                   % Condition</a:t>
            </a:r>
          </a:p>
          <a:p>
            <a:pPr>
              <a:lnSpc>
                <a:spcPct val="90000"/>
              </a:lnSpc>
            </a:pPr>
            <a:r>
              <a:rPr lang="en-GB" altLang="en-US" sz="1569" dirty="0">
                <a:latin typeface="Arial" panose="020B0604020202020204" pitchFamily="34" charset="0"/>
              </a:rPr>
              <a:t>                                                                        Combination</a:t>
            </a:r>
          </a:p>
        </p:txBody>
      </p:sp>
      <p:sp>
        <p:nvSpPr>
          <p:cNvPr id="237579" name="Rectangle 2059"/>
          <p:cNvSpPr>
            <a:spLocks noChangeArrowheads="1"/>
          </p:cNvSpPr>
          <p:nvPr/>
        </p:nvSpPr>
        <p:spPr bwMode="auto">
          <a:xfrm>
            <a:off x="3519854" y="4906108"/>
            <a:ext cx="2417564" cy="29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679" tIns="21978" rIns="55679" bIns="21978">
            <a:spAutoFit/>
          </a:bodyPr>
          <a:lstStyle>
            <a:lvl1pPr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28738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754" b="1">
                <a:latin typeface="Arial" panose="020B0604020202020204" pitchFamily="34" charset="0"/>
              </a:rPr>
              <a:t>Structural testedness</a:t>
            </a:r>
          </a:p>
        </p:txBody>
      </p:sp>
      <p:sp>
        <p:nvSpPr>
          <p:cNvPr id="237580" name="Rectangle 2060"/>
          <p:cNvSpPr>
            <a:spLocks noChangeArrowheads="1"/>
          </p:cNvSpPr>
          <p:nvPr/>
        </p:nvSpPr>
        <p:spPr bwMode="auto">
          <a:xfrm>
            <a:off x="400050" y="2398835"/>
            <a:ext cx="1289050" cy="54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5679" tIns="21978" rIns="55679" bIns="21978">
            <a:spAutoFit/>
          </a:bodyPr>
          <a:lstStyle>
            <a:lvl1pPr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42913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87413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28738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3238" defTabSz="887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304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76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48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2038" defTabSz="8874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2000"/>
              </a:lnSpc>
            </a:pPr>
            <a:r>
              <a:rPr lang="en-GB" altLang="en-US" sz="1754" b="1">
                <a:latin typeface="Arial" panose="020B0604020202020204" pitchFamily="34" charset="0"/>
              </a:rPr>
              <a:t>Functional</a:t>
            </a:r>
          </a:p>
          <a:p>
            <a:pPr>
              <a:lnSpc>
                <a:spcPct val="92000"/>
              </a:lnSpc>
            </a:pPr>
            <a:r>
              <a:rPr lang="en-GB" altLang="en-US" sz="1754" b="1">
                <a:latin typeface="Arial" panose="020B0604020202020204" pitchFamily="34" charset="0"/>
              </a:rPr>
              <a:t>testedness</a:t>
            </a:r>
          </a:p>
        </p:txBody>
      </p:sp>
      <p:sp>
        <p:nvSpPr>
          <p:cNvPr id="237581" name="Rectangle 2061"/>
          <p:cNvSpPr>
            <a:spLocks noChangeArrowheads="1"/>
          </p:cNvSpPr>
          <p:nvPr/>
        </p:nvSpPr>
        <p:spPr bwMode="auto">
          <a:xfrm>
            <a:off x="1574249" y="5543551"/>
            <a:ext cx="2173779" cy="59736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none" lIns="84984" tIns="42492" rIns="84984" bIns="42492">
            <a:spAutoFit/>
          </a:bodyPr>
          <a:lstStyle/>
          <a:p>
            <a:pPr algn="ctr"/>
            <a:r>
              <a:rPr lang="en-GB" altLang="en-US" sz="1662" b="1" i="1">
                <a:latin typeface="Times New Roman" panose="02020603050405020304" pitchFamily="18" charset="0"/>
              </a:rPr>
              <a:t>100% coverage does</a:t>
            </a:r>
            <a:br>
              <a:rPr lang="en-GB" altLang="en-US" sz="1662" b="1" i="1">
                <a:latin typeface="Times New Roman" panose="02020603050405020304" pitchFamily="18" charset="0"/>
              </a:rPr>
            </a:br>
            <a:r>
              <a:rPr lang="en-GB" altLang="en-US" sz="1662" b="1" i="1">
                <a:latin typeface="Times New Roman" panose="02020603050405020304" pitchFamily="18" charset="0"/>
              </a:rPr>
              <a:t>not mean 100% tested!</a:t>
            </a:r>
          </a:p>
        </p:txBody>
      </p:sp>
      <p:sp>
        <p:nvSpPr>
          <p:cNvPr id="237582" name="Rectangle 2062"/>
          <p:cNvSpPr>
            <a:spLocks noChangeArrowheads="1"/>
          </p:cNvSpPr>
          <p:nvPr/>
        </p:nvSpPr>
        <p:spPr bwMode="auto">
          <a:xfrm>
            <a:off x="5907143" y="5537689"/>
            <a:ext cx="1530974" cy="59736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none" lIns="84984" tIns="42492" rIns="84984" bIns="42492">
            <a:spAutoFit/>
          </a:bodyPr>
          <a:lstStyle/>
          <a:p>
            <a:pPr algn="ctr"/>
            <a: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  <a:t>Coverage is not</a:t>
            </a:r>
            <a:b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GB" altLang="en-US" sz="1662" b="1" i="1">
                <a:solidFill>
                  <a:schemeClr val="bg1"/>
                </a:solidFill>
                <a:latin typeface="Times New Roman" panose="02020603050405020304" pitchFamily="18" charset="0"/>
              </a:rPr>
              <a:t>Thoroughness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50133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275" y="334066"/>
            <a:ext cx="7772400" cy="562708"/>
          </a:xfrm>
          <a:noFill/>
          <a:ln/>
        </p:spPr>
        <p:txBody>
          <a:bodyPr vert="horz" lIns="87090" tIns="43547" rIns="87090" bIns="43547" rtlCol="0" anchor="ctr">
            <a:normAutofit fontScale="90000"/>
          </a:bodyPr>
          <a:lstStyle/>
          <a:p>
            <a:r>
              <a:rPr lang="en-GB" altLang="en-US"/>
              <a:t>Statement coverage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87090" tIns="43547" rIns="87090" bIns="43547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altLang="en-US" dirty="0"/>
              <a:t>percentage of executable statements exercised by a test suite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GB" altLang="en-US" dirty="0"/>
              <a:t>	number of statements exercised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GB" altLang="en-US" dirty="0"/>
              <a:t>	    total number of statements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program has 100 statements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tests exercise 87 statements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statement coverage = 87%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627038" y="2856054"/>
            <a:ext cx="294425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33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dirty="0">
                <a:solidFill>
                  <a:schemeClr val="accent2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406769" y="6173146"/>
            <a:ext cx="6330462" cy="368159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0064" tIns="24025" rIns="60064" bIns="24025">
            <a:spAutoFit/>
          </a:bodyPr>
          <a:lstStyle>
            <a:lvl1pPr marL="350838" indent="-350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7563" indent="-3492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89050" indent="-3524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7363" indent="-3540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5675" indent="-350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28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00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72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44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308" b="1" dirty="0">
                <a:solidFill>
                  <a:schemeClr val="bg1"/>
                </a:solidFill>
                <a:latin typeface="Helvetica LT Std Cond" panose="020B0506020202030204" pitchFamily="34" charset="0"/>
              </a:rPr>
              <a:t>Typical ad hoc testing achieves 60 - 75%</a:t>
            </a:r>
          </a:p>
        </p:txBody>
      </p:sp>
      <p:grpSp>
        <p:nvGrpSpPr>
          <p:cNvPr id="238598" name="Group 6"/>
          <p:cNvGrpSpPr>
            <a:grpSpLocks/>
          </p:cNvGrpSpPr>
          <p:nvPr/>
        </p:nvGrpSpPr>
        <p:grpSpPr bwMode="auto">
          <a:xfrm>
            <a:off x="7244862" y="2022231"/>
            <a:ext cx="1255835" cy="3449515"/>
            <a:chOff x="4903" y="929"/>
            <a:chExt cx="849" cy="2244"/>
          </a:xfrm>
        </p:grpSpPr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>
              <a:off x="5186" y="1724"/>
              <a:ext cx="56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0" name="Line 8"/>
            <p:cNvSpPr>
              <a:spLocks noChangeShapeType="1"/>
            </p:cNvSpPr>
            <p:nvPr/>
          </p:nvSpPr>
          <p:spPr bwMode="auto">
            <a:xfrm>
              <a:off x="5150" y="1087"/>
              <a:ext cx="0" cy="193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1" name="AutoShape 9"/>
            <p:cNvSpPr>
              <a:spLocks noChangeArrowheads="1"/>
            </p:cNvSpPr>
            <p:nvPr/>
          </p:nvSpPr>
          <p:spPr bwMode="auto">
            <a:xfrm>
              <a:off x="4911" y="1480"/>
              <a:ext cx="479" cy="479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2" name="Rectangle 10"/>
            <p:cNvSpPr>
              <a:spLocks noChangeArrowheads="1"/>
            </p:cNvSpPr>
            <p:nvPr/>
          </p:nvSpPr>
          <p:spPr bwMode="auto">
            <a:xfrm>
              <a:off x="4903" y="929"/>
              <a:ext cx="495" cy="3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3" name="Rectangle 11"/>
            <p:cNvSpPr>
              <a:spLocks noChangeArrowheads="1"/>
            </p:cNvSpPr>
            <p:nvPr/>
          </p:nvSpPr>
          <p:spPr bwMode="auto">
            <a:xfrm>
              <a:off x="4903" y="2177"/>
              <a:ext cx="495" cy="3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4" name="Rectangle 12"/>
            <p:cNvSpPr>
              <a:spLocks noChangeArrowheads="1"/>
            </p:cNvSpPr>
            <p:nvPr/>
          </p:nvSpPr>
          <p:spPr bwMode="auto">
            <a:xfrm>
              <a:off x="4903" y="2857"/>
              <a:ext cx="495" cy="3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5" name="Line 13"/>
            <p:cNvSpPr>
              <a:spLocks noChangeShapeType="1"/>
            </p:cNvSpPr>
            <p:nvPr/>
          </p:nvSpPr>
          <p:spPr bwMode="auto">
            <a:xfrm>
              <a:off x="5748" y="1735"/>
              <a:ext cx="0" cy="95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38606" name="Line 14"/>
            <p:cNvSpPr>
              <a:spLocks noChangeShapeType="1"/>
            </p:cNvSpPr>
            <p:nvPr/>
          </p:nvSpPr>
          <p:spPr bwMode="auto">
            <a:xfrm>
              <a:off x="5187" y="2699"/>
              <a:ext cx="56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sp>
        <p:nvSpPr>
          <p:cNvPr id="238607" name="Line 15"/>
          <p:cNvSpPr>
            <a:spLocks noChangeShapeType="1"/>
          </p:cNvSpPr>
          <p:nvPr/>
        </p:nvSpPr>
        <p:spPr bwMode="auto">
          <a:xfrm>
            <a:off x="994368" y="2992316"/>
            <a:ext cx="458079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8608" name="AutoShape 16"/>
          <p:cNvSpPr>
            <a:spLocks noChangeArrowheads="1"/>
          </p:cNvSpPr>
          <p:nvPr/>
        </p:nvSpPr>
        <p:spPr bwMode="auto">
          <a:xfrm>
            <a:off x="7256585" y="2869224"/>
            <a:ext cx="709246" cy="735623"/>
          </a:xfrm>
          <a:prstGeom prst="diamond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8609" name="Rectangle 17"/>
          <p:cNvSpPr>
            <a:spLocks noChangeArrowheads="1"/>
          </p:cNvSpPr>
          <p:nvPr/>
        </p:nvSpPr>
        <p:spPr bwMode="auto">
          <a:xfrm>
            <a:off x="7244862" y="2022231"/>
            <a:ext cx="732692" cy="485043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8610" name="Rectangle 18"/>
          <p:cNvSpPr>
            <a:spLocks noChangeArrowheads="1"/>
          </p:cNvSpPr>
          <p:nvPr/>
        </p:nvSpPr>
        <p:spPr bwMode="auto">
          <a:xfrm>
            <a:off x="7244862" y="3940420"/>
            <a:ext cx="732692" cy="486508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8611" name="Rectangle 19"/>
          <p:cNvSpPr>
            <a:spLocks noChangeArrowheads="1"/>
          </p:cNvSpPr>
          <p:nvPr/>
        </p:nvSpPr>
        <p:spPr bwMode="auto">
          <a:xfrm>
            <a:off x="7244862" y="4985238"/>
            <a:ext cx="732692" cy="486508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38612" name="Text Box 20"/>
          <p:cNvSpPr txBox="1">
            <a:spLocks noChangeArrowheads="1"/>
          </p:cNvSpPr>
          <p:nvPr/>
        </p:nvSpPr>
        <p:spPr bwMode="auto">
          <a:xfrm>
            <a:off x="5910320" y="474785"/>
            <a:ext cx="2028710" cy="852546"/>
          </a:xfrm>
          <a:prstGeom prst="rect">
            <a:avLst/>
          </a:prstGeom>
          <a:solidFill>
            <a:srgbClr val="F4B4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4398" tIns="42198" rIns="84398" bIns="42198">
            <a:spAutoFit/>
          </a:bodyPr>
          <a:lstStyle/>
          <a:p>
            <a:pPr algn="ctr"/>
            <a:r>
              <a:rPr lang="en-US" altLang="en-US" sz="1662">
                <a:solidFill>
                  <a:srgbClr val="000000"/>
                </a:solidFill>
              </a:rPr>
              <a:t>Statement coverage</a:t>
            </a:r>
          </a:p>
          <a:p>
            <a:pPr algn="ctr"/>
            <a:r>
              <a:rPr lang="en-US" altLang="en-US" sz="1662">
                <a:solidFill>
                  <a:srgbClr val="000000"/>
                </a:solidFill>
              </a:rPr>
              <a:t>is normally measured</a:t>
            </a:r>
          </a:p>
          <a:p>
            <a:pPr algn="ctr"/>
            <a:r>
              <a:rPr lang="en-US" altLang="en-US" sz="1662">
                <a:solidFill>
                  <a:srgbClr val="000000"/>
                </a:solidFill>
              </a:rPr>
              <a:t>by a software tool.</a:t>
            </a:r>
          </a:p>
        </p:txBody>
      </p:sp>
      <p:sp>
        <p:nvSpPr>
          <p:cNvPr id="238613" name="Text Box 21"/>
          <p:cNvSpPr txBox="1">
            <a:spLocks noChangeArrowheads="1"/>
          </p:cNvSpPr>
          <p:nvPr/>
        </p:nvSpPr>
        <p:spPr bwMode="auto">
          <a:xfrm>
            <a:off x="7447903" y="2992316"/>
            <a:ext cx="339799" cy="4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500" tIns="43250" rIns="86500" bIns="4325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308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6985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 animBg="1"/>
      <p:bldP spid="238609" grpId="0" animBg="1"/>
      <p:bldP spid="238610" grpId="0" animBg="1"/>
      <p:bldP spid="238611" grpId="0" animBg="1"/>
      <p:bldP spid="23861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1195754" y="1739412"/>
            <a:ext cx="2129204" cy="30312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lIns="58610" tIns="23443" rIns="58610" bIns="23443">
            <a:spAutoFit/>
          </a:bodyPr>
          <a:lstStyle/>
          <a:p>
            <a:endParaRPr lang="en-IN" sz="1662">
              <a:latin typeface="Helvetica LT Std Cond" panose="020B0506020202030204" pitchFamily="34" charset="0"/>
            </a:endParaRP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hidden">
          <a:xfrm>
            <a:off x="1195754" y="1739413"/>
            <a:ext cx="2129204" cy="41763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IN" sz="1662">
              <a:latin typeface="Helvetica LT Std Cond" panose="020B0506020202030204" pitchFamily="34" charset="0"/>
            </a:endParaRP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hidden">
          <a:xfrm>
            <a:off x="1195754" y="2161443"/>
            <a:ext cx="2129204" cy="41763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IN" sz="1662">
              <a:latin typeface="Helvetica LT Std Cond" panose="020B0506020202030204" pitchFamily="34" charset="0"/>
            </a:endParaRP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hidden">
          <a:xfrm>
            <a:off x="1195754" y="2584939"/>
            <a:ext cx="2129204" cy="4191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IN" sz="1662">
              <a:latin typeface="Helvetica LT Std Cond" panose="020B0506020202030204" pitchFamily="34" charset="0"/>
            </a:endParaRP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hidden">
          <a:xfrm>
            <a:off x="1195754" y="3008436"/>
            <a:ext cx="2129204" cy="41763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IN" sz="1662">
              <a:latin typeface="Helvetica LT Std Cond" panose="020B0506020202030204" pitchFamily="34" charset="0"/>
            </a:endParaRP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hidden">
          <a:xfrm>
            <a:off x="1195754" y="3431931"/>
            <a:ext cx="2129204" cy="41763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en-IN" sz="1662">
              <a:latin typeface="Helvetica LT Std Cond" panose="020B0506020202030204" pitchFamily="34" charset="0"/>
            </a:endParaRPr>
          </a:p>
        </p:txBody>
      </p:sp>
      <p:sp>
        <p:nvSpPr>
          <p:cNvPr id="23962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87090" tIns="43547" rIns="87090" bIns="43547" rtlCol="0" anchor="ctr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GB" altLang="en-US"/>
              <a:t>Example of statement coverage</a:t>
            </a:r>
          </a:p>
        </p:txBody>
      </p:sp>
      <p:grpSp>
        <p:nvGrpSpPr>
          <p:cNvPr id="239625" name="Group 9"/>
          <p:cNvGrpSpPr>
            <a:grpSpLocks/>
          </p:cNvGrpSpPr>
          <p:nvPr/>
        </p:nvGrpSpPr>
        <p:grpSpPr bwMode="auto">
          <a:xfrm>
            <a:off x="4009292" y="1529861"/>
            <a:ext cx="4572000" cy="1758462"/>
            <a:chOff x="2736" y="864"/>
            <a:chExt cx="3120" cy="1200"/>
          </a:xfrm>
        </p:grpSpPr>
        <p:sp>
          <p:nvSpPr>
            <p:cNvPr id="239626" name="Text Box 10"/>
            <p:cNvSpPr txBox="1">
              <a:spLocks noChangeArrowheads="1"/>
            </p:cNvSpPr>
            <p:nvPr/>
          </p:nvSpPr>
          <p:spPr bwMode="black">
            <a:xfrm>
              <a:off x="3121" y="905"/>
              <a:ext cx="3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CC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pPr algn="ctr"/>
              <a:r>
                <a:rPr lang="en-US" altLang="en-US" sz="1662">
                  <a:solidFill>
                    <a:srgbClr val="00CC66"/>
                  </a:solidFill>
                  <a:latin typeface="Helvetica LT Std Cond" panose="020B0506020202030204" pitchFamily="34" charset="0"/>
                </a:rPr>
                <a:t>Test</a:t>
              </a:r>
            </a:p>
            <a:p>
              <a:pPr algn="ctr"/>
              <a:r>
                <a:rPr lang="en-US" altLang="en-US" sz="1662">
                  <a:solidFill>
                    <a:srgbClr val="00CC66"/>
                  </a:solidFill>
                  <a:latin typeface="Helvetica LT Std Cond" panose="020B0506020202030204" pitchFamily="34" charset="0"/>
                </a:rPr>
                <a:t>case</a:t>
              </a:r>
            </a:p>
          </p:txBody>
        </p:sp>
        <p:sp>
          <p:nvSpPr>
            <p:cNvPr id="239627" name="Text Box 11"/>
            <p:cNvSpPr txBox="1">
              <a:spLocks noChangeArrowheads="1"/>
            </p:cNvSpPr>
            <p:nvPr/>
          </p:nvSpPr>
          <p:spPr bwMode="black">
            <a:xfrm>
              <a:off x="3928" y="905"/>
              <a:ext cx="4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CC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pPr algn="ctr"/>
              <a:r>
                <a:rPr lang="en-US" altLang="en-US" sz="1662">
                  <a:solidFill>
                    <a:srgbClr val="00CC66"/>
                  </a:solidFill>
                  <a:latin typeface="Helvetica LT Std Cond" panose="020B0506020202030204" pitchFamily="34" charset="0"/>
                </a:rPr>
                <a:t>Input</a:t>
              </a:r>
            </a:p>
          </p:txBody>
        </p:sp>
        <p:sp>
          <p:nvSpPr>
            <p:cNvPr id="239628" name="Text Box 12"/>
            <p:cNvSpPr txBox="1">
              <a:spLocks noChangeArrowheads="1"/>
            </p:cNvSpPr>
            <p:nvPr/>
          </p:nvSpPr>
          <p:spPr bwMode="black">
            <a:xfrm>
              <a:off x="4876" y="905"/>
              <a:ext cx="63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CC66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pPr algn="ctr"/>
              <a:r>
                <a:rPr lang="en-US" altLang="en-US" sz="1662">
                  <a:solidFill>
                    <a:srgbClr val="00CC66"/>
                  </a:solidFill>
                  <a:latin typeface="Helvetica LT Std Cond" panose="020B0506020202030204" pitchFamily="34" charset="0"/>
                </a:rPr>
                <a:t>Expected</a:t>
              </a:r>
            </a:p>
            <a:p>
              <a:pPr algn="ctr"/>
              <a:r>
                <a:rPr lang="en-US" altLang="en-US" sz="1662">
                  <a:solidFill>
                    <a:srgbClr val="00CC66"/>
                  </a:solidFill>
                  <a:latin typeface="Helvetica LT Std Cond" panose="020B0506020202030204" pitchFamily="34" charset="0"/>
                </a:rPr>
                <a:t>output</a:t>
              </a:r>
            </a:p>
          </p:txBody>
        </p:sp>
        <p:sp>
          <p:nvSpPr>
            <p:cNvPr id="239629" name="Line 13"/>
            <p:cNvSpPr>
              <a:spLocks noChangeShapeType="1"/>
            </p:cNvSpPr>
            <p:nvPr/>
          </p:nvSpPr>
          <p:spPr bwMode="black">
            <a:xfrm>
              <a:off x="2736" y="1536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endParaRPr lang="en-IN" sz="1662">
                <a:latin typeface="Helvetica LT Std Cond" panose="020B0506020202030204" pitchFamily="34" charset="0"/>
              </a:endParaRPr>
            </a:p>
          </p:txBody>
        </p:sp>
        <p:sp>
          <p:nvSpPr>
            <p:cNvPr id="239630" name="Line 14"/>
            <p:cNvSpPr>
              <a:spLocks noChangeShapeType="1"/>
            </p:cNvSpPr>
            <p:nvPr/>
          </p:nvSpPr>
          <p:spPr bwMode="black">
            <a:xfrm>
              <a:off x="3696" y="86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endParaRPr lang="en-IN" sz="1662">
                <a:latin typeface="Helvetica LT Std Cond" panose="020B0506020202030204" pitchFamily="34" charset="0"/>
              </a:endParaRP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black">
            <a:xfrm>
              <a:off x="4560" y="864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endParaRPr lang="en-IN" sz="1662">
                <a:latin typeface="Helvetica LT Std Cond" panose="020B0506020202030204" pitchFamily="34" charset="0"/>
              </a:endParaRPr>
            </a:p>
          </p:txBody>
        </p:sp>
      </p:grpSp>
      <p:grpSp>
        <p:nvGrpSpPr>
          <p:cNvPr id="239632" name="Group 16"/>
          <p:cNvGrpSpPr>
            <a:grpSpLocks/>
          </p:cNvGrpSpPr>
          <p:nvPr/>
        </p:nvGrpSpPr>
        <p:grpSpPr bwMode="auto">
          <a:xfrm>
            <a:off x="4671648" y="2609846"/>
            <a:ext cx="3037742" cy="341434"/>
            <a:chOff x="3188" y="1601"/>
            <a:chExt cx="2073" cy="233"/>
          </a:xfrm>
        </p:grpSpPr>
        <p:sp>
          <p:nvSpPr>
            <p:cNvPr id="239633" name="Text Box 17"/>
            <p:cNvSpPr txBox="1">
              <a:spLocks noChangeArrowheads="1"/>
            </p:cNvSpPr>
            <p:nvPr/>
          </p:nvSpPr>
          <p:spPr bwMode="black">
            <a:xfrm>
              <a:off x="3188" y="160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r>
                <a:rPr lang="en-US" altLang="en-US" sz="1662">
                  <a:latin typeface="Helvetica LT Std Cond" panose="020B0506020202030204" pitchFamily="34" charset="0"/>
                </a:rPr>
                <a:t>1</a:t>
              </a:r>
            </a:p>
          </p:txBody>
        </p:sp>
        <p:sp>
          <p:nvSpPr>
            <p:cNvPr id="239634" name="Text Box 18"/>
            <p:cNvSpPr txBox="1">
              <a:spLocks noChangeArrowheads="1"/>
            </p:cNvSpPr>
            <p:nvPr/>
          </p:nvSpPr>
          <p:spPr bwMode="black">
            <a:xfrm>
              <a:off x="4014" y="160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r>
                <a:rPr lang="en-US" altLang="en-US" sz="1662">
                  <a:latin typeface="Helvetica LT Std Cond" panose="020B0506020202030204" pitchFamily="34" charset="0"/>
                </a:rPr>
                <a:t>7</a:t>
              </a:r>
            </a:p>
          </p:txBody>
        </p:sp>
        <p:sp>
          <p:nvSpPr>
            <p:cNvPr id="239635" name="Text Box 19"/>
            <p:cNvSpPr txBox="1">
              <a:spLocks noChangeArrowheads="1"/>
            </p:cNvSpPr>
            <p:nvPr/>
          </p:nvSpPr>
          <p:spPr bwMode="black">
            <a:xfrm>
              <a:off x="5071" y="1601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>
              <a:spAutoFit/>
            </a:bodyPr>
            <a:lstStyle/>
            <a:p>
              <a:r>
                <a:rPr lang="en-US" altLang="en-US" sz="1662">
                  <a:latin typeface="Helvetica LT Std Cond" panose="020B0506020202030204" pitchFamily="34" charset="0"/>
                </a:rPr>
                <a:t>7</a:t>
              </a:r>
            </a:p>
          </p:txBody>
        </p:sp>
      </p:grpSp>
      <p:grpSp>
        <p:nvGrpSpPr>
          <p:cNvPr id="239636" name="Group 20"/>
          <p:cNvGrpSpPr>
            <a:grpSpLocks/>
          </p:cNvGrpSpPr>
          <p:nvPr/>
        </p:nvGrpSpPr>
        <p:grpSpPr bwMode="auto">
          <a:xfrm>
            <a:off x="2697773" y="3921368"/>
            <a:ext cx="4035669" cy="1274884"/>
            <a:chOff x="1841" y="2496"/>
            <a:chExt cx="2754" cy="870"/>
          </a:xfrm>
        </p:grpSpPr>
        <p:sp>
          <p:nvSpPr>
            <p:cNvPr id="239637" name="Text Box 21"/>
            <p:cNvSpPr txBox="1">
              <a:spLocks noChangeArrowheads="1"/>
            </p:cNvSpPr>
            <p:nvPr/>
          </p:nvSpPr>
          <p:spPr bwMode="auto">
            <a:xfrm>
              <a:off x="2402" y="2784"/>
              <a:ext cx="219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98" tIns="42198" rIns="84398" bIns="42198">
              <a:spAutoFit/>
            </a:bodyPr>
            <a:lstStyle/>
            <a:p>
              <a:pPr algn="ctr"/>
              <a:r>
                <a:rPr lang="en-US" altLang="en-US" sz="1662" dirty="0">
                  <a:latin typeface="Helvetica LT Std Cond" panose="020B0506020202030204" pitchFamily="34" charset="0"/>
                </a:rPr>
                <a:t>As all 5 statements are ‘covered’ by</a:t>
              </a:r>
            </a:p>
            <a:p>
              <a:pPr algn="ctr"/>
              <a:r>
                <a:rPr lang="en-US" altLang="en-US" sz="1662" dirty="0">
                  <a:latin typeface="Helvetica LT Std Cond" panose="020B0506020202030204" pitchFamily="34" charset="0"/>
                </a:rPr>
                <a:t>this test case, we have achieved</a:t>
              </a:r>
            </a:p>
            <a:p>
              <a:pPr algn="ctr"/>
              <a:r>
                <a:rPr lang="en-US" altLang="en-US" sz="1662" dirty="0">
                  <a:latin typeface="Helvetica LT Std Cond" panose="020B0506020202030204" pitchFamily="34" charset="0"/>
                </a:rPr>
                <a:t>100% statement coverage</a:t>
              </a:r>
            </a:p>
          </p:txBody>
        </p:sp>
        <p:sp>
          <p:nvSpPr>
            <p:cNvPr id="239638" name="Line 22"/>
            <p:cNvSpPr>
              <a:spLocks noChangeShapeType="1"/>
            </p:cNvSpPr>
            <p:nvPr/>
          </p:nvSpPr>
          <p:spPr bwMode="auto">
            <a:xfrm flipH="1" flipV="1">
              <a:off x="1841" y="2496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98" tIns="42198" rIns="84398" bIns="42198">
              <a:spAutoFit/>
            </a:bodyPr>
            <a:lstStyle/>
            <a:p>
              <a:endParaRPr lang="en-IN" sz="1662"/>
            </a:p>
          </p:txBody>
        </p:sp>
      </p:grpSp>
      <p:sp>
        <p:nvSpPr>
          <p:cNvPr id="239639" name="Rectangle 23"/>
          <p:cNvSpPr>
            <a:spLocks noChangeArrowheads="1"/>
          </p:cNvSpPr>
          <p:nvPr/>
        </p:nvSpPr>
        <p:spPr bwMode="auto">
          <a:xfrm>
            <a:off x="1274885" y="1739412"/>
            <a:ext cx="2101362" cy="20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064" tIns="24025" rIns="60064" bIns="24025">
            <a:spAutoFit/>
          </a:bodyPr>
          <a:lstStyle>
            <a:lvl1pPr marL="350838" indent="-350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7563" indent="-3492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89050" indent="-3524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7363" indent="-3540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5675" indent="-350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28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00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72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44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2215" b="1">
                <a:solidFill>
                  <a:srgbClr val="000000"/>
                </a:solidFill>
                <a:latin typeface="Helvetica LT Std Cond" panose="020B0506020202030204" pitchFamily="34" charset="0"/>
              </a:rPr>
              <a:t>read(a)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2215" b="1">
                <a:solidFill>
                  <a:srgbClr val="000000"/>
                </a:solidFill>
                <a:latin typeface="Helvetica LT Std Cond" panose="020B0506020202030204" pitchFamily="34" charset="0"/>
              </a:rPr>
              <a:t>IF a &gt; 6 THEN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2215" b="1">
                <a:solidFill>
                  <a:srgbClr val="000000"/>
                </a:solidFill>
                <a:latin typeface="Helvetica LT Std Cond" panose="020B0506020202030204" pitchFamily="34" charset="0"/>
              </a:rPr>
              <a:t>    b = a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2215" b="1">
                <a:solidFill>
                  <a:srgbClr val="000000"/>
                </a:solidFill>
                <a:latin typeface="Helvetica LT Std Cond" panose="020B0506020202030204" pitchFamily="34" charset="0"/>
              </a:rPr>
              <a:t>ENDIF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2215" b="1">
                <a:solidFill>
                  <a:srgbClr val="000000"/>
                </a:solidFill>
                <a:latin typeface="Helvetica LT Std Cond" panose="020B0506020202030204" pitchFamily="34" charset="0"/>
              </a:rPr>
              <a:t>print b</a:t>
            </a:r>
            <a:endParaRPr lang="en-GB" altLang="en-US" sz="1662" b="1">
              <a:latin typeface="Helvetica LT Std Cond" panose="020B0506020202030204" pitchFamily="34" charset="0"/>
            </a:endParaRPr>
          </a:p>
        </p:txBody>
      </p:sp>
      <p:grpSp>
        <p:nvGrpSpPr>
          <p:cNvPr id="239640" name="Group 24"/>
          <p:cNvGrpSpPr>
            <a:grpSpLocks/>
          </p:cNvGrpSpPr>
          <p:nvPr/>
        </p:nvGrpSpPr>
        <p:grpSpPr bwMode="auto">
          <a:xfrm>
            <a:off x="492370" y="1740877"/>
            <a:ext cx="1667608" cy="4319954"/>
            <a:chOff x="336" y="1008"/>
            <a:chExt cx="1138" cy="2948"/>
          </a:xfrm>
        </p:grpSpPr>
        <p:sp>
          <p:nvSpPr>
            <p:cNvPr id="239641" name="Rectangle 25"/>
            <p:cNvSpPr>
              <a:spLocks noChangeArrowheads="1"/>
            </p:cNvSpPr>
            <p:nvPr/>
          </p:nvSpPr>
          <p:spPr bwMode="auto">
            <a:xfrm>
              <a:off x="432" y="1008"/>
              <a:ext cx="336" cy="14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 anchor="ctr"/>
            <a:lstStyle/>
            <a:p>
              <a:pPr algn="ctr"/>
              <a:endParaRPr lang="en-US" altLang="en-US" sz="1662" i="1"/>
            </a:p>
          </p:txBody>
        </p:sp>
        <p:sp>
          <p:nvSpPr>
            <p:cNvPr id="239642" name="Rectangle 26"/>
            <p:cNvSpPr>
              <a:spLocks noChangeArrowheads="1"/>
            </p:cNvSpPr>
            <p:nvPr/>
          </p:nvSpPr>
          <p:spPr bwMode="auto">
            <a:xfrm>
              <a:off x="528" y="1008"/>
              <a:ext cx="240" cy="1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 anchor="ctr"/>
            <a:lstStyle>
              <a:lvl1pPr marL="350838" indent="-350838" defTabSz="9366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17563" indent="-349250" defTabSz="9366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89050" indent="-352425" defTabSz="9366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57363" indent="-354013" defTabSz="9366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25675" indent="-350838" defTabSz="9366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82875" indent="-350838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140075" indent="-350838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97275" indent="-350838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54475" indent="-350838" defTabSz="9366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6000"/>
                </a:lnSpc>
                <a:spcBef>
                  <a:spcPct val="40000"/>
                </a:spcBef>
              </a:pPr>
              <a:r>
                <a:rPr lang="en-GB" altLang="en-US" sz="2215" b="1" i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  <a:p>
              <a:pPr>
                <a:lnSpc>
                  <a:spcPct val="86000"/>
                </a:lnSpc>
                <a:spcBef>
                  <a:spcPct val="40000"/>
                </a:spcBef>
              </a:pPr>
              <a:r>
                <a:rPr lang="en-GB" altLang="en-US" sz="2215" b="1" i="1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  <a:p>
              <a:pPr>
                <a:lnSpc>
                  <a:spcPct val="86000"/>
                </a:lnSpc>
                <a:spcBef>
                  <a:spcPct val="40000"/>
                </a:spcBef>
              </a:pPr>
              <a:r>
                <a:rPr lang="en-GB" altLang="en-US" sz="2215" b="1" i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  <a:p>
              <a:pPr>
                <a:lnSpc>
                  <a:spcPct val="86000"/>
                </a:lnSpc>
                <a:spcBef>
                  <a:spcPct val="40000"/>
                </a:spcBef>
              </a:pPr>
              <a:r>
                <a:rPr lang="en-GB" altLang="en-US" sz="2215" b="1" i="1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  <a:p>
              <a:pPr>
                <a:lnSpc>
                  <a:spcPct val="86000"/>
                </a:lnSpc>
                <a:spcBef>
                  <a:spcPct val="40000"/>
                </a:spcBef>
              </a:pPr>
              <a:r>
                <a:rPr lang="en-GB" altLang="en-US" sz="2215" b="1" i="1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GB" altLang="en-US" sz="1662" b="1">
                <a:latin typeface="Arial" panose="020B0604020202020204" pitchFamily="34" charset="0"/>
              </a:endParaRPr>
            </a:p>
          </p:txBody>
        </p:sp>
        <p:sp>
          <p:nvSpPr>
            <p:cNvPr id="239643" name="Text Box 27"/>
            <p:cNvSpPr txBox="1">
              <a:spLocks noChangeArrowheads="1"/>
            </p:cNvSpPr>
            <p:nvPr/>
          </p:nvSpPr>
          <p:spPr bwMode="auto">
            <a:xfrm>
              <a:off x="336" y="3360"/>
              <a:ext cx="113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 anchor="ctr"/>
            <a:lstStyle/>
            <a:p>
              <a:r>
                <a:rPr lang="en-US" altLang="en-US" sz="1662">
                  <a:latin typeface="Helvetica LT Std Cond" panose="020B0506020202030204" pitchFamily="34" charset="0"/>
                </a:rPr>
                <a:t>Statement</a:t>
              </a:r>
            </a:p>
            <a:p>
              <a:r>
                <a:rPr lang="en-US" altLang="en-US" sz="1662">
                  <a:latin typeface="Helvetica LT Std Cond" panose="020B0506020202030204" pitchFamily="34" charset="0"/>
                </a:rPr>
                <a:t>numbers</a:t>
              </a:r>
            </a:p>
          </p:txBody>
        </p:sp>
        <p:sp>
          <p:nvSpPr>
            <p:cNvPr id="239644" name="Line 28"/>
            <p:cNvSpPr>
              <a:spLocks noChangeShapeType="1"/>
            </p:cNvSpPr>
            <p:nvPr/>
          </p:nvSpPr>
          <p:spPr bwMode="auto">
            <a:xfrm flipH="1" flipV="1">
              <a:off x="624" y="2448"/>
              <a:ext cx="4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380" tIns="42189" rIns="84380" bIns="42189" anchor="ctr"/>
            <a:lstStyle/>
            <a:p>
              <a:endParaRPr lang="en-IN" sz="1662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65744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nimBg="1"/>
      <p:bldP spid="239620" grpId="0" animBg="1"/>
      <p:bldP spid="239621" grpId="0" animBg="1"/>
      <p:bldP spid="239622" grpId="0" animBg="1"/>
      <p:bldP spid="2396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87090" tIns="43547" rIns="87090" bIns="43547" rtlCol="0" anchor="t">
            <a:noAutofit/>
          </a:bodyPr>
          <a:lstStyle/>
          <a:p>
            <a:r>
              <a:rPr lang="en-GB" altLang="en-US" sz="3200" dirty="0"/>
              <a:t>Decision </a:t>
            </a:r>
            <a:r>
              <a:rPr lang="en-GB" altLang="en-US" sz="3200" dirty="0" smtClean="0"/>
              <a:t>coverage (</a:t>
            </a:r>
            <a:r>
              <a:rPr lang="en-GB" altLang="en-US" sz="3200" dirty="0"/>
              <a:t>Branch coverage)</a:t>
            </a:r>
          </a:p>
        </p:txBody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87090" tIns="43547" rIns="87090" bIns="43547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altLang="en-US" dirty="0"/>
              <a:t>percentage of decision outcomes</a:t>
            </a:r>
            <a:br>
              <a:rPr lang="en-GB" altLang="en-US" dirty="0"/>
            </a:br>
            <a:r>
              <a:rPr lang="en-GB" altLang="en-US" dirty="0"/>
              <a:t>exercised by a test suite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GB" altLang="en-US" dirty="0"/>
              <a:t>	number of decisions outcomes exercised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GB" altLang="en-US" dirty="0"/>
              <a:t>	    total number of decision outcomes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example: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program has 120 decision outcomes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tests exercise 60 decision outcomes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decision coverage = 50%</a:t>
            </a:r>
          </a:p>
        </p:txBody>
      </p:sp>
      <p:sp>
        <p:nvSpPr>
          <p:cNvPr id="240644" name="Rectangle 1028"/>
          <p:cNvSpPr>
            <a:spLocks noChangeArrowheads="1"/>
          </p:cNvSpPr>
          <p:nvPr/>
        </p:nvSpPr>
        <p:spPr bwMode="auto">
          <a:xfrm>
            <a:off x="1482369" y="6208491"/>
            <a:ext cx="6471138" cy="368159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60064" tIns="24025" rIns="60064" bIns="24025">
            <a:spAutoFit/>
          </a:bodyPr>
          <a:lstStyle>
            <a:lvl1pPr marL="350838" indent="-350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7563" indent="-3492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89050" indent="-3524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7363" indent="-3540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5675" indent="-350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828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00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972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544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45000"/>
              </a:spcBef>
            </a:pPr>
            <a:r>
              <a:rPr lang="en-GB" altLang="en-US" sz="2308" b="1">
                <a:solidFill>
                  <a:schemeClr val="bg1"/>
                </a:solidFill>
                <a:latin typeface="Helvetica LT Std Cond" panose="020B0506020202030204" pitchFamily="34" charset="0"/>
              </a:rPr>
              <a:t>Typical ad hoc testing achieves 40 - 60%</a:t>
            </a:r>
          </a:p>
        </p:txBody>
      </p:sp>
      <p:sp>
        <p:nvSpPr>
          <p:cNvPr id="240645" name="Rectangle 1029"/>
          <p:cNvSpPr>
            <a:spLocks noChangeArrowheads="1"/>
          </p:cNvSpPr>
          <p:nvPr/>
        </p:nvSpPr>
        <p:spPr bwMode="auto">
          <a:xfrm>
            <a:off x="576522" y="2918873"/>
            <a:ext cx="294425" cy="35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0064" tIns="24025" rIns="60064" bIns="24025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3350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7000"/>
              </a:lnSpc>
            </a:pPr>
            <a:r>
              <a:rPr lang="en-GB" altLang="en-US" sz="2308" b="1" dirty="0">
                <a:solidFill>
                  <a:schemeClr val="accent2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240646" name="Line 1030"/>
          <p:cNvSpPr>
            <a:spLocks noChangeShapeType="1"/>
          </p:cNvSpPr>
          <p:nvPr/>
        </p:nvSpPr>
        <p:spPr bwMode="auto">
          <a:xfrm>
            <a:off x="912936" y="3067051"/>
            <a:ext cx="5574323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grpSp>
        <p:nvGrpSpPr>
          <p:cNvPr id="240647" name="Group 1031"/>
          <p:cNvGrpSpPr>
            <a:grpSpLocks/>
          </p:cNvGrpSpPr>
          <p:nvPr/>
        </p:nvGrpSpPr>
        <p:grpSpPr bwMode="auto">
          <a:xfrm>
            <a:off x="7233139" y="2089639"/>
            <a:ext cx="1255835" cy="3448050"/>
            <a:chOff x="4903" y="929"/>
            <a:chExt cx="849" cy="2244"/>
          </a:xfrm>
        </p:grpSpPr>
        <p:sp>
          <p:nvSpPr>
            <p:cNvPr id="240648" name="Line 1032"/>
            <p:cNvSpPr>
              <a:spLocks noChangeShapeType="1"/>
            </p:cNvSpPr>
            <p:nvPr/>
          </p:nvSpPr>
          <p:spPr bwMode="auto">
            <a:xfrm>
              <a:off x="5186" y="1724"/>
              <a:ext cx="565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49" name="Line 1033"/>
            <p:cNvSpPr>
              <a:spLocks noChangeShapeType="1"/>
            </p:cNvSpPr>
            <p:nvPr/>
          </p:nvSpPr>
          <p:spPr bwMode="auto">
            <a:xfrm>
              <a:off x="5150" y="1087"/>
              <a:ext cx="0" cy="193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0" name="AutoShape 1034"/>
            <p:cNvSpPr>
              <a:spLocks noChangeArrowheads="1"/>
            </p:cNvSpPr>
            <p:nvPr/>
          </p:nvSpPr>
          <p:spPr bwMode="auto">
            <a:xfrm>
              <a:off x="4911" y="1480"/>
              <a:ext cx="479" cy="479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1" name="Rectangle 1035"/>
            <p:cNvSpPr>
              <a:spLocks noChangeArrowheads="1"/>
            </p:cNvSpPr>
            <p:nvPr/>
          </p:nvSpPr>
          <p:spPr bwMode="auto">
            <a:xfrm>
              <a:off x="4903" y="929"/>
              <a:ext cx="495" cy="3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2" name="Rectangle 1036"/>
            <p:cNvSpPr>
              <a:spLocks noChangeArrowheads="1"/>
            </p:cNvSpPr>
            <p:nvPr/>
          </p:nvSpPr>
          <p:spPr bwMode="auto">
            <a:xfrm>
              <a:off x="4903" y="2177"/>
              <a:ext cx="495" cy="3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3" name="Rectangle 1037"/>
            <p:cNvSpPr>
              <a:spLocks noChangeArrowheads="1"/>
            </p:cNvSpPr>
            <p:nvPr/>
          </p:nvSpPr>
          <p:spPr bwMode="auto">
            <a:xfrm>
              <a:off x="4903" y="2857"/>
              <a:ext cx="495" cy="31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4" name="Line 1038"/>
            <p:cNvSpPr>
              <a:spLocks noChangeShapeType="1"/>
            </p:cNvSpPr>
            <p:nvPr/>
          </p:nvSpPr>
          <p:spPr bwMode="auto">
            <a:xfrm>
              <a:off x="5748" y="1735"/>
              <a:ext cx="0" cy="958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5" name="Line 1039"/>
            <p:cNvSpPr>
              <a:spLocks noChangeShapeType="1"/>
            </p:cNvSpPr>
            <p:nvPr/>
          </p:nvSpPr>
          <p:spPr bwMode="auto">
            <a:xfrm>
              <a:off x="5187" y="2699"/>
              <a:ext cx="565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240656" name="Group 1040"/>
          <p:cNvGrpSpPr>
            <a:grpSpLocks/>
          </p:cNvGrpSpPr>
          <p:nvPr/>
        </p:nvGrpSpPr>
        <p:grpSpPr bwMode="auto">
          <a:xfrm>
            <a:off x="7652239" y="3311770"/>
            <a:ext cx="836735" cy="1497623"/>
            <a:chOff x="5233" y="1808"/>
            <a:chExt cx="571" cy="1022"/>
          </a:xfrm>
        </p:grpSpPr>
        <p:sp>
          <p:nvSpPr>
            <p:cNvPr id="240657" name="Line 1041"/>
            <p:cNvSpPr>
              <a:spLocks noChangeShapeType="1"/>
            </p:cNvSpPr>
            <p:nvPr/>
          </p:nvSpPr>
          <p:spPr bwMode="auto">
            <a:xfrm>
              <a:off x="5233" y="1808"/>
              <a:ext cx="570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8" name="Line 1042"/>
            <p:cNvSpPr>
              <a:spLocks noChangeShapeType="1"/>
            </p:cNvSpPr>
            <p:nvPr/>
          </p:nvSpPr>
          <p:spPr bwMode="auto">
            <a:xfrm>
              <a:off x="5800" y="1820"/>
              <a:ext cx="0" cy="1004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40659" name="Line 1043"/>
            <p:cNvSpPr>
              <a:spLocks noChangeShapeType="1"/>
            </p:cNvSpPr>
            <p:nvPr/>
          </p:nvSpPr>
          <p:spPr bwMode="auto">
            <a:xfrm>
              <a:off x="5234" y="2830"/>
              <a:ext cx="570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sp>
        <p:nvSpPr>
          <p:cNvPr id="240660" name="Line 1044"/>
          <p:cNvSpPr>
            <a:spLocks noChangeShapeType="1"/>
          </p:cNvSpPr>
          <p:nvPr/>
        </p:nvSpPr>
        <p:spPr bwMode="auto">
          <a:xfrm>
            <a:off x="7598020" y="2420815"/>
            <a:ext cx="0" cy="703385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1" name="Line 1045"/>
          <p:cNvSpPr>
            <a:spLocks noChangeShapeType="1"/>
          </p:cNvSpPr>
          <p:nvPr/>
        </p:nvSpPr>
        <p:spPr bwMode="auto">
          <a:xfrm>
            <a:off x="7598020" y="3477358"/>
            <a:ext cx="0" cy="701919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2" name="Line 1046"/>
          <p:cNvSpPr>
            <a:spLocks noChangeShapeType="1"/>
          </p:cNvSpPr>
          <p:nvPr/>
        </p:nvSpPr>
        <p:spPr bwMode="auto">
          <a:xfrm>
            <a:off x="7598020" y="4390292"/>
            <a:ext cx="0" cy="703385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3" name="Line 1047"/>
          <p:cNvSpPr>
            <a:spLocks noChangeShapeType="1"/>
          </p:cNvSpPr>
          <p:nvPr/>
        </p:nvSpPr>
        <p:spPr bwMode="auto">
          <a:xfrm>
            <a:off x="7598020" y="2420815"/>
            <a:ext cx="0" cy="703385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4" name="AutoShape 1048"/>
          <p:cNvSpPr>
            <a:spLocks noChangeArrowheads="1"/>
          </p:cNvSpPr>
          <p:nvPr/>
        </p:nvSpPr>
        <p:spPr bwMode="auto">
          <a:xfrm>
            <a:off x="7244862" y="2936631"/>
            <a:ext cx="709246" cy="735623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5" name="Rectangle 1049"/>
          <p:cNvSpPr>
            <a:spLocks noChangeArrowheads="1"/>
          </p:cNvSpPr>
          <p:nvPr/>
        </p:nvSpPr>
        <p:spPr bwMode="auto">
          <a:xfrm>
            <a:off x="7233139" y="2089639"/>
            <a:ext cx="732692" cy="48504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6" name="Rectangle 1050"/>
          <p:cNvSpPr>
            <a:spLocks noChangeArrowheads="1"/>
          </p:cNvSpPr>
          <p:nvPr/>
        </p:nvSpPr>
        <p:spPr bwMode="auto">
          <a:xfrm>
            <a:off x="7233139" y="4007827"/>
            <a:ext cx="732692" cy="48504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7" name="Line 1051"/>
          <p:cNvSpPr>
            <a:spLocks noChangeShapeType="1"/>
          </p:cNvSpPr>
          <p:nvPr/>
        </p:nvSpPr>
        <p:spPr bwMode="auto">
          <a:xfrm>
            <a:off x="7598020" y="4812323"/>
            <a:ext cx="0" cy="351692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8" name="Rectangle 1052"/>
          <p:cNvSpPr>
            <a:spLocks noChangeArrowheads="1"/>
          </p:cNvSpPr>
          <p:nvPr/>
        </p:nvSpPr>
        <p:spPr bwMode="auto">
          <a:xfrm>
            <a:off x="7233139" y="5052647"/>
            <a:ext cx="732692" cy="48504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240669" name="Text Box 1053"/>
          <p:cNvSpPr txBox="1">
            <a:spLocks noChangeArrowheads="1"/>
          </p:cNvSpPr>
          <p:nvPr/>
        </p:nvSpPr>
        <p:spPr bwMode="auto">
          <a:xfrm>
            <a:off x="6282952" y="1019150"/>
            <a:ext cx="2028710" cy="85254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4398" tIns="42198" rIns="84398" bIns="42198">
            <a:spAutoFit/>
          </a:bodyPr>
          <a:lstStyle/>
          <a:p>
            <a:pPr algn="ctr"/>
            <a:r>
              <a:rPr lang="en-US" altLang="en-US" sz="1662">
                <a:solidFill>
                  <a:srgbClr val="000000"/>
                </a:solidFill>
              </a:rPr>
              <a:t>Decision coverage</a:t>
            </a:r>
          </a:p>
          <a:p>
            <a:pPr algn="ctr"/>
            <a:r>
              <a:rPr lang="en-US" altLang="en-US" sz="1662">
                <a:solidFill>
                  <a:srgbClr val="000000"/>
                </a:solidFill>
              </a:rPr>
              <a:t>is normally measured</a:t>
            </a:r>
          </a:p>
          <a:p>
            <a:pPr algn="ctr"/>
            <a:r>
              <a:rPr lang="en-US" altLang="en-US" sz="1662">
                <a:solidFill>
                  <a:srgbClr val="000000"/>
                </a:solidFill>
              </a:rPr>
              <a:t>by a software tool.</a:t>
            </a:r>
          </a:p>
        </p:txBody>
      </p:sp>
      <p:sp>
        <p:nvSpPr>
          <p:cNvPr id="240670" name="Text Box 1054"/>
          <p:cNvSpPr txBox="1">
            <a:spLocks noChangeArrowheads="1"/>
          </p:cNvSpPr>
          <p:nvPr/>
        </p:nvSpPr>
        <p:spPr bwMode="auto">
          <a:xfrm>
            <a:off x="6876746" y="3509597"/>
            <a:ext cx="772867" cy="4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500" tIns="43250" rIns="86500" bIns="4325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308">
                <a:solidFill>
                  <a:srgbClr val="00CC66"/>
                </a:solidFill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40671" name="Text Box 1055"/>
          <p:cNvSpPr txBox="1">
            <a:spLocks noChangeArrowheads="1"/>
          </p:cNvSpPr>
          <p:nvPr/>
        </p:nvSpPr>
        <p:spPr bwMode="auto">
          <a:xfrm>
            <a:off x="7862038" y="2919047"/>
            <a:ext cx="899248" cy="4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500" tIns="43250" rIns="86500" bIns="4325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308">
                <a:solidFill>
                  <a:srgbClr val="00CC66"/>
                </a:solidFill>
                <a:latin typeface="Arial" panose="020B0604020202020204" pitchFamily="34" charset="0"/>
              </a:rPr>
              <a:t>False</a:t>
            </a:r>
          </a:p>
        </p:txBody>
      </p:sp>
      <p:sp>
        <p:nvSpPr>
          <p:cNvPr id="240672" name="Text Box 1056"/>
          <p:cNvSpPr txBox="1">
            <a:spLocks noChangeArrowheads="1"/>
          </p:cNvSpPr>
          <p:nvPr/>
        </p:nvSpPr>
        <p:spPr bwMode="auto">
          <a:xfrm>
            <a:off x="7447903" y="3067051"/>
            <a:ext cx="339799" cy="4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500" tIns="43250" rIns="86500" bIns="43250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831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66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049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748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320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892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64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03638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altLang="en-US" sz="2308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611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0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0" grpId="0" animBg="1"/>
      <p:bldP spid="240661" grpId="0" animBg="1"/>
      <p:bldP spid="240662" grpId="0" animBg="1"/>
      <p:bldP spid="240663" grpId="0" animBg="1"/>
      <p:bldP spid="240667" grpId="0" animBg="1"/>
      <p:bldP spid="240669" grpId="0" animBg="1" autoUpdateAnimBg="0"/>
      <p:bldP spid="240670" grpId="0" autoUpdateAnimBg="0"/>
      <p:bldP spid="24067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Paths through code</a:t>
            </a:r>
          </a:p>
        </p:txBody>
      </p:sp>
      <p:grpSp>
        <p:nvGrpSpPr>
          <p:cNvPr id="302262" name="Group 182"/>
          <p:cNvGrpSpPr>
            <a:grpSpLocks/>
          </p:cNvGrpSpPr>
          <p:nvPr/>
        </p:nvGrpSpPr>
        <p:grpSpPr bwMode="auto">
          <a:xfrm>
            <a:off x="562708" y="2004646"/>
            <a:ext cx="1255835" cy="3448050"/>
            <a:chOff x="384" y="1332"/>
            <a:chExt cx="857" cy="2353"/>
          </a:xfrm>
        </p:grpSpPr>
        <p:sp>
          <p:nvSpPr>
            <p:cNvPr id="302135" name="Line 55"/>
            <p:cNvSpPr>
              <a:spLocks noChangeShapeType="1"/>
            </p:cNvSpPr>
            <p:nvPr/>
          </p:nvSpPr>
          <p:spPr bwMode="invGray">
            <a:xfrm>
              <a:off x="633" y="221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85" name="Line 5"/>
            <p:cNvSpPr>
              <a:spLocks noChangeShapeType="1"/>
            </p:cNvSpPr>
            <p:nvPr/>
          </p:nvSpPr>
          <p:spPr bwMode="invGray">
            <a:xfrm>
              <a:off x="670" y="2166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invGray">
            <a:xfrm>
              <a:off x="633" y="1498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invGray">
            <a:xfrm>
              <a:off x="1237" y="2177"/>
              <a:ext cx="0" cy="100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invGray">
            <a:xfrm flipH="1">
              <a:off x="671" y="3188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invGray">
            <a:xfrm>
              <a:off x="633" y="2936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88" name="Rectangle 8"/>
            <p:cNvSpPr>
              <a:spLocks noChangeArrowheads="1"/>
            </p:cNvSpPr>
            <p:nvPr/>
          </p:nvSpPr>
          <p:spPr bwMode="auto">
            <a:xfrm>
              <a:off x="384" y="133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89" name="Rectangle 9"/>
            <p:cNvSpPr>
              <a:spLocks noChangeArrowheads="1"/>
            </p:cNvSpPr>
            <p:nvPr/>
          </p:nvSpPr>
          <p:spPr bwMode="auto">
            <a:xfrm>
              <a:off x="384" y="2641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090" name="Rectangle 10"/>
            <p:cNvSpPr>
              <a:spLocks noChangeArrowheads="1"/>
            </p:cNvSpPr>
            <p:nvPr/>
          </p:nvSpPr>
          <p:spPr bwMode="auto">
            <a:xfrm>
              <a:off x="384" y="3354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01" name="AutoShape 21"/>
            <p:cNvSpPr>
              <a:spLocks noChangeArrowheads="1"/>
            </p:cNvSpPr>
            <p:nvPr/>
          </p:nvSpPr>
          <p:spPr bwMode="auto">
            <a:xfrm>
              <a:off x="392" y="1910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62">
                  <a:solidFill>
                    <a:srgbClr val="000000"/>
                  </a:solidFill>
                </a:rPr>
                <a:t>?</a:t>
              </a:r>
            </a:p>
          </p:txBody>
        </p:sp>
      </p:grpSp>
      <p:grpSp>
        <p:nvGrpSpPr>
          <p:cNvPr id="302258" name="Group 178"/>
          <p:cNvGrpSpPr>
            <a:grpSpLocks/>
          </p:cNvGrpSpPr>
          <p:nvPr/>
        </p:nvGrpSpPr>
        <p:grpSpPr bwMode="auto">
          <a:xfrm>
            <a:off x="2168769" y="2013439"/>
            <a:ext cx="1606062" cy="3448050"/>
            <a:chOff x="1480" y="1338"/>
            <a:chExt cx="1096" cy="2353"/>
          </a:xfrm>
        </p:grpSpPr>
        <p:grpSp>
          <p:nvGrpSpPr>
            <p:cNvPr id="302250" name="Group 170"/>
            <p:cNvGrpSpPr>
              <a:grpSpLocks/>
            </p:cNvGrpSpPr>
            <p:nvPr/>
          </p:nvGrpSpPr>
          <p:grpSpPr bwMode="auto">
            <a:xfrm>
              <a:off x="1728" y="1504"/>
              <a:ext cx="609" cy="1862"/>
              <a:chOff x="1728" y="1504"/>
              <a:chExt cx="609" cy="1862"/>
            </a:xfrm>
          </p:grpSpPr>
          <p:sp>
            <p:nvSpPr>
              <p:cNvPr id="302141" name="Line 61"/>
              <p:cNvSpPr>
                <a:spLocks noChangeShapeType="1"/>
              </p:cNvSpPr>
              <p:nvPr/>
            </p:nvSpPr>
            <p:spPr bwMode="invGray">
              <a:xfrm>
                <a:off x="1766" y="2172"/>
                <a:ext cx="570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2142" name="Line 62"/>
              <p:cNvSpPr>
                <a:spLocks noChangeShapeType="1"/>
              </p:cNvSpPr>
              <p:nvPr/>
            </p:nvSpPr>
            <p:spPr bwMode="invGray">
              <a:xfrm>
                <a:off x="1729" y="1504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2148" name="Line 68"/>
              <p:cNvSpPr>
                <a:spLocks noChangeShapeType="1"/>
              </p:cNvSpPr>
              <p:nvPr/>
            </p:nvSpPr>
            <p:spPr bwMode="invGray">
              <a:xfrm flipH="1">
                <a:off x="1728" y="3194"/>
                <a:ext cx="609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2153" name="Line 73"/>
              <p:cNvSpPr>
                <a:spLocks noChangeShapeType="1"/>
              </p:cNvSpPr>
              <p:nvPr/>
            </p:nvSpPr>
            <p:spPr bwMode="invGray">
              <a:xfrm>
                <a:off x="1729" y="2223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2154" name="Line 74"/>
              <p:cNvSpPr>
                <a:spLocks noChangeShapeType="1"/>
              </p:cNvSpPr>
              <p:nvPr/>
            </p:nvSpPr>
            <p:spPr bwMode="invGray">
              <a:xfrm>
                <a:off x="1729" y="2942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2156" name="Line 76"/>
              <p:cNvSpPr>
                <a:spLocks noChangeShapeType="1"/>
              </p:cNvSpPr>
              <p:nvPr/>
            </p:nvSpPr>
            <p:spPr bwMode="invGray">
              <a:xfrm>
                <a:off x="2323" y="2183"/>
                <a:ext cx="0" cy="458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2157" name="Line 77"/>
              <p:cNvSpPr>
                <a:spLocks noChangeShapeType="1"/>
              </p:cNvSpPr>
              <p:nvPr/>
            </p:nvSpPr>
            <p:spPr bwMode="invGray">
              <a:xfrm>
                <a:off x="2329" y="2782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  <p:sp>
          <p:nvSpPr>
            <p:cNvPr id="302144" name="Rectangle 64"/>
            <p:cNvSpPr>
              <a:spLocks noChangeArrowheads="1"/>
            </p:cNvSpPr>
            <p:nvPr/>
          </p:nvSpPr>
          <p:spPr bwMode="auto">
            <a:xfrm>
              <a:off x="1480" y="133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45" name="Rectangle 65"/>
            <p:cNvSpPr>
              <a:spLocks noChangeArrowheads="1"/>
            </p:cNvSpPr>
            <p:nvPr/>
          </p:nvSpPr>
          <p:spPr bwMode="auto">
            <a:xfrm>
              <a:off x="1480" y="264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46" name="Rectangle 66"/>
            <p:cNvSpPr>
              <a:spLocks noChangeArrowheads="1"/>
            </p:cNvSpPr>
            <p:nvPr/>
          </p:nvSpPr>
          <p:spPr bwMode="auto">
            <a:xfrm>
              <a:off x="1480" y="33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49" name="AutoShape 69"/>
            <p:cNvSpPr>
              <a:spLocks noChangeArrowheads="1"/>
            </p:cNvSpPr>
            <p:nvPr/>
          </p:nvSpPr>
          <p:spPr bwMode="auto">
            <a:xfrm>
              <a:off x="1488" y="191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62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155" name="Rectangle 75"/>
            <p:cNvSpPr>
              <a:spLocks noChangeArrowheads="1"/>
            </p:cNvSpPr>
            <p:nvPr/>
          </p:nvSpPr>
          <p:spPr bwMode="auto">
            <a:xfrm>
              <a:off x="2076" y="264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302233" name="Group 153"/>
          <p:cNvGrpSpPr>
            <a:grpSpLocks/>
          </p:cNvGrpSpPr>
          <p:nvPr/>
        </p:nvGrpSpPr>
        <p:grpSpPr bwMode="auto">
          <a:xfrm>
            <a:off x="666751" y="1916723"/>
            <a:ext cx="291612" cy="3341077"/>
            <a:chOff x="455" y="1272"/>
            <a:chExt cx="199" cy="2280"/>
          </a:xfrm>
        </p:grpSpPr>
        <p:sp>
          <p:nvSpPr>
            <p:cNvPr id="302171" name="Line 91"/>
            <p:cNvSpPr>
              <a:spLocks noChangeShapeType="1"/>
            </p:cNvSpPr>
            <p:nvPr/>
          </p:nvSpPr>
          <p:spPr bwMode="auto">
            <a:xfrm>
              <a:off x="624" y="1566"/>
              <a:ext cx="0" cy="198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0" name="Text Box 100"/>
            <p:cNvSpPr txBox="1">
              <a:spLocks noChangeArrowheads="1"/>
            </p:cNvSpPr>
            <p:nvPr/>
          </p:nvSpPr>
          <p:spPr bwMode="auto">
            <a:xfrm>
              <a:off x="455" y="1272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34" name="Group 154"/>
          <p:cNvGrpSpPr>
            <a:grpSpLocks/>
          </p:cNvGrpSpPr>
          <p:nvPr/>
        </p:nvGrpSpPr>
        <p:grpSpPr bwMode="auto">
          <a:xfrm>
            <a:off x="920262" y="1916723"/>
            <a:ext cx="923192" cy="3344008"/>
            <a:chOff x="628" y="1272"/>
            <a:chExt cx="630" cy="2282"/>
          </a:xfrm>
        </p:grpSpPr>
        <p:sp>
          <p:nvSpPr>
            <p:cNvPr id="302173" name="Freeform 93"/>
            <p:cNvSpPr>
              <a:spLocks/>
            </p:cNvSpPr>
            <p:nvPr/>
          </p:nvSpPr>
          <p:spPr bwMode="auto">
            <a:xfrm>
              <a:off x="708" y="1572"/>
              <a:ext cx="550" cy="1982"/>
            </a:xfrm>
            <a:custGeom>
              <a:avLst/>
              <a:gdLst>
                <a:gd name="T0" fmla="*/ 33 w 550"/>
                <a:gd name="T1" fmla="*/ 0 h 1982"/>
                <a:gd name="T2" fmla="*/ 36 w 550"/>
                <a:gd name="T3" fmla="*/ 294 h 1982"/>
                <a:gd name="T4" fmla="*/ 48 w 550"/>
                <a:gd name="T5" fmla="*/ 492 h 1982"/>
                <a:gd name="T6" fmla="*/ 148 w 550"/>
                <a:gd name="T7" fmla="*/ 580 h 1982"/>
                <a:gd name="T8" fmla="*/ 461 w 550"/>
                <a:gd name="T9" fmla="*/ 607 h 1982"/>
                <a:gd name="T10" fmla="*/ 530 w 550"/>
                <a:gd name="T11" fmla="*/ 823 h 1982"/>
                <a:gd name="T12" fmla="*/ 526 w 550"/>
                <a:gd name="T13" fmla="*/ 1104 h 1982"/>
                <a:gd name="T14" fmla="*/ 526 w 550"/>
                <a:gd name="T15" fmla="*/ 1409 h 1982"/>
                <a:gd name="T16" fmla="*/ 490 w 550"/>
                <a:gd name="T17" fmla="*/ 1610 h 1982"/>
                <a:gd name="T18" fmla="*/ 168 w 550"/>
                <a:gd name="T19" fmla="*/ 1618 h 1982"/>
                <a:gd name="T20" fmla="*/ 26 w 550"/>
                <a:gd name="T21" fmla="*/ 1685 h 1982"/>
                <a:gd name="T22" fmla="*/ 14 w 550"/>
                <a:gd name="T23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82">
                  <a:moveTo>
                    <a:pt x="33" y="0"/>
                  </a:moveTo>
                  <a:cubicBezTo>
                    <a:pt x="34" y="49"/>
                    <a:pt x="34" y="212"/>
                    <a:pt x="36" y="294"/>
                  </a:cubicBezTo>
                  <a:cubicBezTo>
                    <a:pt x="38" y="376"/>
                    <a:pt x="29" y="444"/>
                    <a:pt x="48" y="492"/>
                  </a:cubicBezTo>
                  <a:cubicBezTo>
                    <a:pt x="67" y="540"/>
                    <a:pt x="79" y="561"/>
                    <a:pt x="148" y="580"/>
                  </a:cubicBezTo>
                  <a:cubicBezTo>
                    <a:pt x="217" y="599"/>
                    <a:pt x="397" y="567"/>
                    <a:pt x="461" y="607"/>
                  </a:cubicBezTo>
                  <a:cubicBezTo>
                    <a:pt x="525" y="647"/>
                    <a:pt x="519" y="740"/>
                    <a:pt x="530" y="823"/>
                  </a:cubicBezTo>
                  <a:cubicBezTo>
                    <a:pt x="541" y="906"/>
                    <a:pt x="527" y="1006"/>
                    <a:pt x="526" y="1104"/>
                  </a:cubicBezTo>
                  <a:cubicBezTo>
                    <a:pt x="525" y="1202"/>
                    <a:pt x="532" y="1325"/>
                    <a:pt x="526" y="1409"/>
                  </a:cubicBezTo>
                  <a:cubicBezTo>
                    <a:pt x="520" y="1493"/>
                    <a:pt x="550" y="1575"/>
                    <a:pt x="490" y="1610"/>
                  </a:cubicBezTo>
                  <a:cubicBezTo>
                    <a:pt x="430" y="1645"/>
                    <a:pt x="245" y="1606"/>
                    <a:pt x="168" y="1618"/>
                  </a:cubicBezTo>
                  <a:cubicBezTo>
                    <a:pt x="91" y="1630"/>
                    <a:pt x="52" y="1624"/>
                    <a:pt x="26" y="1685"/>
                  </a:cubicBezTo>
                  <a:cubicBezTo>
                    <a:pt x="0" y="1746"/>
                    <a:pt x="16" y="1920"/>
                    <a:pt x="14" y="1982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1" name="Text Box 101"/>
            <p:cNvSpPr txBox="1">
              <a:spLocks noChangeArrowheads="1"/>
            </p:cNvSpPr>
            <p:nvPr/>
          </p:nvSpPr>
          <p:spPr bwMode="auto">
            <a:xfrm>
              <a:off x="628" y="1272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64" name="Group 184"/>
          <p:cNvGrpSpPr>
            <a:grpSpLocks/>
          </p:cNvGrpSpPr>
          <p:nvPr/>
        </p:nvGrpSpPr>
        <p:grpSpPr bwMode="auto">
          <a:xfrm>
            <a:off x="4149969" y="2020766"/>
            <a:ext cx="2561492" cy="3448050"/>
            <a:chOff x="2832" y="1343"/>
            <a:chExt cx="1748" cy="2353"/>
          </a:xfrm>
        </p:grpSpPr>
        <p:sp>
          <p:nvSpPr>
            <p:cNvPr id="302137" name="Line 57"/>
            <p:cNvSpPr>
              <a:spLocks noChangeShapeType="1"/>
            </p:cNvSpPr>
            <p:nvPr/>
          </p:nvSpPr>
          <p:spPr bwMode="invGray">
            <a:xfrm>
              <a:off x="3082" y="149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invGray">
            <a:xfrm>
              <a:off x="3082" y="2228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invGray">
            <a:xfrm>
              <a:off x="3082" y="2959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13" name="Rectangle 33"/>
            <p:cNvSpPr>
              <a:spLocks noChangeArrowheads="1"/>
            </p:cNvSpPr>
            <p:nvPr/>
          </p:nvSpPr>
          <p:spPr bwMode="auto">
            <a:xfrm>
              <a:off x="2832" y="1343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14" name="Rectangle 34"/>
            <p:cNvSpPr>
              <a:spLocks noChangeArrowheads="1"/>
            </p:cNvSpPr>
            <p:nvPr/>
          </p:nvSpPr>
          <p:spPr bwMode="auto">
            <a:xfrm>
              <a:off x="2832" y="26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15" name="Rectangle 35"/>
            <p:cNvSpPr>
              <a:spLocks noChangeArrowheads="1"/>
            </p:cNvSpPr>
            <p:nvPr/>
          </p:nvSpPr>
          <p:spPr bwMode="auto">
            <a:xfrm>
              <a:off x="2832" y="336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invGray">
            <a:xfrm flipH="1">
              <a:off x="3119" y="3199"/>
              <a:ext cx="625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invGray">
            <a:xfrm rot="-5400000">
              <a:off x="3289" y="1964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invGray">
            <a:xfrm>
              <a:off x="3744" y="223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59" name="Line 79"/>
            <p:cNvSpPr>
              <a:spLocks noChangeShapeType="1"/>
            </p:cNvSpPr>
            <p:nvPr/>
          </p:nvSpPr>
          <p:spPr bwMode="invGray">
            <a:xfrm>
              <a:off x="3744" y="2765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62" name="Line 82"/>
            <p:cNvSpPr>
              <a:spLocks noChangeShapeType="1"/>
            </p:cNvSpPr>
            <p:nvPr/>
          </p:nvSpPr>
          <p:spPr bwMode="invGray">
            <a:xfrm>
              <a:off x="4323" y="2189"/>
              <a:ext cx="0" cy="472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63" name="Line 83"/>
            <p:cNvSpPr>
              <a:spLocks noChangeShapeType="1"/>
            </p:cNvSpPr>
            <p:nvPr/>
          </p:nvSpPr>
          <p:spPr bwMode="invGray">
            <a:xfrm>
              <a:off x="4323" y="2765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64" name="Line 84"/>
            <p:cNvSpPr>
              <a:spLocks noChangeShapeType="1"/>
            </p:cNvSpPr>
            <p:nvPr/>
          </p:nvSpPr>
          <p:spPr bwMode="invGray">
            <a:xfrm flipH="1">
              <a:off x="3744" y="3197"/>
              <a:ext cx="576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60" name="Line 80"/>
            <p:cNvSpPr>
              <a:spLocks noChangeShapeType="1"/>
            </p:cNvSpPr>
            <p:nvPr/>
          </p:nvSpPr>
          <p:spPr bwMode="invGray">
            <a:xfrm rot="-5400000">
              <a:off x="4100" y="1977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26" name="AutoShape 46"/>
            <p:cNvSpPr>
              <a:spLocks noChangeArrowheads="1"/>
            </p:cNvSpPr>
            <p:nvPr/>
          </p:nvSpPr>
          <p:spPr bwMode="auto">
            <a:xfrm>
              <a:off x="2840" y="1921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308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132" name="AutoShape 52"/>
            <p:cNvSpPr>
              <a:spLocks noChangeArrowheads="1"/>
            </p:cNvSpPr>
            <p:nvPr/>
          </p:nvSpPr>
          <p:spPr bwMode="auto">
            <a:xfrm>
              <a:off x="3501" y="1921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308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134" name="Rectangle 54"/>
            <p:cNvSpPr>
              <a:spLocks noChangeArrowheads="1"/>
            </p:cNvSpPr>
            <p:nvPr/>
          </p:nvSpPr>
          <p:spPr bwMode="auto">
            <a:xfrm>
              <a:off x="3501" y="26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61" name="Rectangle 81"/>
            <p:cNvSpPr>
              <a:spLocks noChangeArrowheads="1"/>
            </p:cNvSpPr>
            <p:nvPr/>
          </p:nvSpPr>
          <p:spPr bwMode="auto">
            <a:xfrm>
              <a:off x="4080" y="26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302237" name="Group 157"/>
          <p:cNvGrpSpPr>
            <a:grpSpLocks/>
          </p:cNvGrpSpPr>
          <p:nvPr/>
        </p:nvGrpSpPr>
        <p:grpSpPr bwMode="auto">
          <a:xfrm>
            <a:off x="4103074" y="1926982"/>
            <a:ext cx="291612" cy="3379177"/>
            <a:chOff x="2800" y="1279"/>
            <a:chExt cx="199" cy="2306"/>
          </a:xfrm>
        </p:grpSpPr>
        <p:sp>
          <p:nvSpPr>
            <p:cNvPr id="302176" name="Line 96"/>
            <p:cNvSpPr>
              <a:spLocks noChangeShapeType="1"/>
            </p:cNvSpPr>
            <p:nvPr/>
          </p:nvSpPr>
          <p:spPr bwMode="auto">
            <a:xfrm>
              <a:off x="2928" y="1576"/>
              <a:ext cx="0" cy="2009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3" name="Text Box 103"/>
            <p:cNvSpPr txBox="1">
              <a:spLocks noChangeArrowheads="1"/>
            </p:cNvSpPr>
            <p:nvPr/>
          </p:nvSpPr>
          <p:spPr bwMode="auto">
            <a:xfrm>
              <a:off x="2800" y="1279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38" name="Group 158"/>
          <p:cNvGrpSpPr>
            <a:grpSpLocks/>
          </p:cNvGrpSpPr>
          <p:nvPr/>
        </p:nvGrpSpPr>
        <p:grpSpPr bwMode="auto">
          <a:xfrm>
            <a:off x="4330213" y="1926981"/>
            <a:ext cx="1151792" cy="3382108"/>
            <a:chOff x="2955" y="1279"/>
            <a:chExt cx="786" cy="2308"/>
          </a:xfrm>
        </p:grpSpPr>
        <p:sp>
          <p:nvSpPr>
            <p:cNvPr id="302177" name="Freeform 97"/>
            <p:cNvSpPr>
              <a:spLocks/>
            </p:cNvSpPr>
            <p:nvPr/>
          </p:nvSpPr>
          <p:spPr bwMode="auto">
            <a:xfrm>
              <a:off x="3075" y="1584"/>
              <a:ext cx="666" cy="2003"/>
            </a:xfrm>
            <a:custGeom>
              <a:avLst/>
              <a:gdLst>
                <a:gd name="T0" fmla="*/ 29 w 666"/>
                <a:gd name="T1" fmla="*/ 0 h 2003"/>
                <a:gd name="T2" fmla="*/ 31 w 666"/>
                <a:gd name="T3" fmla="*/ 309 h 2003"/>
                <a:gd name="T4" fmla="*/ 41 w 666"/>
                <a:gd name="T5" fmla="*/ 576 h 2003"/>
                <a:gd name="T6" fmla="*/ 140 w 666"/>
                <a:gd name="T7" fmla="*/ 640 h 2003"/>
                <a:gd name="T8" fmla="*/ 465 w 666"/>
                <a:gd name="T9" fmla="*/ 644 h 2003"/>
                <a:gd name="T10" fmla="*/ 633 w 666"/>
                <a:gd name="T11" fmla="*/ 680 h 2003"/>
                <a:gd name="T12" fmla="*/ 661 w 666"/>
                <a:gd name="T13" fmla="*/ 844 h 2003"/>
                <a:gd name="T14" fmla="*/ 653 w 666"/>
                <a:gd name="T15" fmla="*/ 1152 h 2003"/>
                <a:gd name="T16" fmla="*/ 653 w 666"/>
                <a:gd name="T17" fmla="*/ 1368 h 2003"/>
                <a:gd name="T18" fmla="*/ 645 w 666"/>
                <a:gd name="T19" fmla="*/ 1520 h 2003"/>
                <a:gd name="T20" fmla="*/ 541 w 666"/>
                <a:gd name="T21" fmla="*/ 1600 h 2003"/>
                <a:gd name="T22" fmla="*/ 149 w 666"/>
                <a:gd name="T23" fmla="*/ 1616 h 2003"/>
                <a:gd name="T24" fmla="*/ 23 w 666"/>
                <a:gd name="T25" fmla="*/ 1706 h 2003"/>
                <a:gd name="T26" fmla="*/ 11 w 666"/>
                <a:gd name="T27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6" h="2003">
                  <a:moveTo>
                    <a:pt x="29" y="0"/>
                  </a:moveTo>
                  <a:cubicBezTo>
                    <a:pt x="29" y="51"/>
                    <a:pt x="29" y="213"/>
                    <a:pt x="31" y="309"/>
                  </a:cubicBezTo>
                  <a:cubicBezTo>
                    <a:pt x="33" y="405"/>
                    <a:pt x="23" y="521"/>
                    <a:pt x="41" y="576"/>
                  </a:cubicBezTo>
                  <a:cubicBezTo>
                    <a:pt x="59" y="631"/>
                    <a:pt x="69" y="629"/>
                    <a:pt x="140" y="640"/>
                  </a:cubicBezTo>
                  <a:cubicBezTo>
                    <a:pt x="211" y="651"/>
                    <a:pt x="383" y="637"/>
                    <a:pt x="465" y="644"/>
                  </a:cubicBezTo>
                  <a:cubicBezTo>
                    <a:pt x="547" y="651"/>
                    <a:pt x="600" y="647"/>
                    <a:pt x="633" y="680"/>
                  </a:cubicBezTo>
                  <a:cubicBezTo>
                    <a:pt x="666" y="713"/>
                    <a:pt x="658" y="765"/>
                    <a:pt x="661" y="844"/>
                  </a:cubicBezTo>
                  <a:cubicBezTo>
                    <a:pt x="664" y="923"/>
                    <a:pt x="654" y="1065"/>
                    <a:pt x="653" y="1152"/>
                  </a:cubicBezTo>
                  <a:cubicBezTo>
                    <a:pt x="652" y="1239"/>
                    <a:pt x="654" y="1307"/>
                    <a:pt x="653" y="1368"/>
                  </a:cubicBezTo>
                  <a:cubicBezTo>
                    <a:pt x="652" y="1429"/>
                    <a:pt x="664" y="1481"/>
                    <a:pt x="645" y="1520"/>
                  </a:cubicBezTo>
                  <a:cubicBezTo>
                    <a:pt x="626" y="1559"/>
                    <a:pt x="624" y="1584"/>
                    <a:pt x="541" y="1600"/>
                  </a:cubicBezTo>
                  <a:cubicBezTo>
                    <a:pt x="458" y="1616"/>
                    <a:pt x="235" y="1598"/>
                    <a:pt x="149" y="1616"/>
                  </a:cubicBezTo>
                  <a:cubicBezTo>
                    <a:pt x="63" y="1634"/>
                    <a:pt x="46" y="1642"/>
                    <a:pt x="23" y="1706"/>
                  </a:cubicBezTo>
                  <a:cubicBezTo>
                    <a:pt x="0" y="1770"/>
                    <a:pt x="13" y="1941"/>
                    <a:pt x="11" y="2003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4" name="Text Box 104"/>
            <p:cNvSpPr txBox="1">
              <a:spLocks noChangeArrowheads="1"/>
            </p:cNvSpPr>
            <p:nvPr/>
          </p:nvSpPr>
          <p:spPr bwMode="auto">
            <a:xfrm>
              <a:off x="2955" y="1279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39" name="Group 159"/>
          <p:cNvGrpSpPr>
            <a:grpSpLocks/>
          </p:cNvGrpSpPr>
          <p:nvPr/>
        </p:nvGrpSpPr>
        <p:grpSpPr bwMode="auto">
          <a:xfrm>
            <a:off x="4555881" y="1926981"/>
            <a:ext cx="1776046" cy="3392365"/>
            <a:chOff x="3109" y="1279"/>
            <a:chExt cx="1212" cy="2315"/>
          </a:xfrm>
        </p:grpSpPr>
        <p:sp>
          <p:nvSpPr>
            <p:cNvPr id="302178" name="Freeform 98"/>
            <p:cNvSpPr>
              <a:spLocks/>
            </p:cNvSpPr>
            <p:nvPr/>
          </p:nvSpPr>
          <p:spPr bwMode="auto">
            <a:xfrm>
              <a:off x="3238" y="1576"/>
              <a:ext cx="1083" cy="2018"/>
            </a:xfrm>
            <a:custGeom>
              <a:avLst/>
              <a:gdLst>
                <a:gd name="T0" fmla="*/ 22 w 1083"/>
                <a:gd name="T1" fmla="*/ 0 h 2018"/>
                <a:gd name="T2" fmla="*/ 22 w 1083"/>
                <a:gd name="T3" fmla="*/ 284 h 2018"/>
                <a:gd name="T4" fmla="*/ 34 w 1083"/>
                <a:gd name="T5" fmla="*/ 524 h 2018"/>
                <a:gd name="T6" fmla="*/ 138 w 1083"/>
                <a:gd name="T7" fmla="*/ 596 h 2018"/>
                <a:gd name="T8" fmla="*/ 322 w 1083"/>
                <a:gd name="T9" fmla="*/ 600 h 2018"/>
                <a:gd name="T10" fmla="*/ 809 w 1083"/>
                <a:gd name="T11" fmla="*/ 602 h 2018"/>
                <a:gd name="T12" fmla="*/ 1039 w 1083"/>
                <a:gd name="T13" fmla="*/ 624 h 2018"/>
                <a:gd name="T14" fmla="*/ 1073 w 1083"/>
                <a:gd name="T15" fmla="*/ 871 h 2018"/>
                <a:gd name="T16" fmla="*/ 1070 w 1083"/>
                <a:gd name="T17" fmla="*/ 1224 h 2018"/>
                <a:gd name="T18" fmla="*/ 1070 w 1083"/>
                <a:gd name="T19" fmla="*/ 1521 h 2018"/>
                <a:gd name="T20" fmla="*/ 1010 w 1083"/>
                <a:gd name="T21" fmla="*/ 1632 h 2018"/>
                <a:gd name="T22" fmla="*/ 842 w 1083"/>
                <a:gd name="T23" fmla="*/ 1660 h 2018"/>
                <a:gd name="T24" fmla="*/ 270 w 1083"/>
                <a:gd name="T25" fmla="*/ 1660 h 2018"/>
                <a:gd name="T26" fmla="*/ 110 w 1083"/>
                <a:gd name="T27" fmla="*/ 1668 h 2018"/>
                <a:gd name="T28" fmla="*/ 22 w 1083"/>
                <a:gd name="T29" fmla="*/ 1700 h 2018"/>
                <a:gd name="T30" fmla="*/ 2 w 1083"/>
                <a:gd name="T31" fmla="*/ 1808 h 2018"/>
                <a:gd name="T32" fmla="*/ 9 w 1083"/>
                <a:gd name="T33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3" h="2018">
                  <a:moveTo>
                    <a:pt x="22" y="0"/>
                  </a:moveTo>
                  <a:cubicBezTo>
                    <a:pt x="22" y="47"/>
                    <a:pt x="20" y="197"/>
                    <a:pt x="22" y="284"/>
                  </a:cubicBezTo>
                  <a:cubicBezTo>
                    <a:pt x="24" y="371"/>
                    <a:pt x="15" y="472"/>
                    <a:pt x="34" y="524"/>
                  </a:cubicBezTo>
                  <a:cubicBezTo>
                    <a:pt x="53" y="576"/>
                    <a:pt x="90" y="583"/>
                    <a:pt x="138" y="596"/>
                  </a:cubicBezTo>
                  <a:cubicBezTo>
                    <a:pt x="186" y="609"/>
                    <a:pt x="210" y="599"/>
                    <a:pt x="322" y="600"/>
                  </a:cubicBezTo>
                  <a:cubicBezTo>
                    <a:pt x="434" y="601"/>
                    <a:pt x="690" y="598"/>
                    <a:pt x="809" y="602"/>
                  </a:cubicBezTo>
                  <a:cubicBezTo>
                    <a:pt x="928" y="606"/>
                    <a:pt x="995" y="579"/>
                    <a:pt x="1039" y="624"/>
                  </a:cubicBezTo>
                  <a:cubicBezTo>
                    <a:pt x="1083" y="669"/>
                    <a:pt x="1068" y="771"/>
                    <a:pt x="1073" y="871"/>
                  </a:cubicBezTo>
                  <a:cubicBezTo>
                    <a:pt x="1078" y="971"/>
                    <a:pt x="1071" y="1116"/>
                    <a:pt x="1070" y="1224"/>
                  </a:cubicBezTo>
                  <a:cubicBezTo>
                    <a:pt x="1069" y="1332"/>
                    <a:pt x="1080" y="1453"/>
                    <a:pt x="1070" y="1521"/>
                  </a:cubicBezTo>
                  <a:cubicBezTo>
                    <a:pt x="1060" y="1589"/>
                    <a:pt x="1048" y="1609"/>
                    <a:pt x="1010" y="1632"/>
                  </a:cubicBezTo>
                  <a:cubicBezTo>
                    <a:pt x="972" y="1655"/>
                    <a:pt x="965" y="1655"/>
                    <a:pt x="842" y="1660"/>
                  </a:cubicBezTo>
                  <a:cubicBezTo>
                    <a:pt x="719" y="1665"/>
                    <a:pt x="392" y="1659"/>
                    <a:pt x="270" y="1660"/>
                  </a:cubicBezTo>
                  <a:cubicBezTo>
                    <a:pt x="148" y="1661"/>
                    <a:pt x="151" y="1661"/>
                    <a:pt x="110" y="1668"/>
                  </a:cubicBezTo>
                  <a:cubicBezTo>
                    <a:pt x="69" y="1675"/>
                    <a:pt x="40" y="1677"/>
                    <a:pt x="22" y="1700"/>
                  </a:cubicBezTo>
                  <a:cubicBezTo>
                    <a:pt x="4" y="1723"/>
                    <a:pt x="4" y="1755"/>
                    <a:pt x="2" y="1808"/>
                  </a:cubicBezTo>
                  <a:cubicBezTo>
                    <a:pt x="0" y="1861"/>
                    <a:pt x="8" y="1983"/>
                    <a:pt x="9" y="2018"/>
                  </a:cubicBezTo>
                </a:path>
              </a:pathLst>
            </a:custGeom>
            <a:noFill/>
            <a:ln w="508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5" name="Text Box 105"/>
            <p:cNvSpPr txBox="1">
              <a:spLocks noChangeArrowheads="1"/>
            </p:cNvSpPr>
            <p:nvPr/>
          </p:nvSpPr>
          <p:spPr bwMode="auto">
            <a:xfrm>
              <a:off x="3109" y="1279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chemeClr val="folHlink"/>
                  </a:solidFill>
                </a:rPr>
                <a:t>3</a:t>
              </a:r>
            </a:p>
          </p:txBody>
        </p:sp>
      </p:grpSp>
      <p:grpSp>
        <p:nvGrpSpPr>
          <p:cNvPr id="302235" name="Group 155"/>
          <p:cNvGrpSpPr>
            <a:grpSpLocks/>
          </p:cNvGrpSpPr>
          <p:nvPr/>
        </p:nvGrpSpPr>
        <p:grpSpPr bwMode="auto">
          <a:xfrm>
            <a:off x="2246431" y="1931377"/>
            <a:ext cx="291611" cy="3316166"/>
            <a:chOff x="1533" y="1282"/>
            <a:chExt cx="199" cy="2263"/>
          </a:xfrm>
        </p:grpSpPr>
        <p:sp>
          <p:nvSpPr>
            <p:cNvPr id="302174" name="Line 94"/>
            <p:cNvSpPr>
              <a:spLocks noChangeShapeType="1"/>
            </p:cNvSpPr>
            <p:nvPr/>
          </p:nvSpPr>
          <p:spPr bwMode="auto">
            <a:xfrm>
              <a:off x="1718" y="1567"/>
              <a:ext cx="0" cy="197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1533" y="1282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36" name="Group 156"/>
          <p:cNvGrpSpPr>
            <a:grpSpLocks/>
          </p:cNvGrpSpPr>
          <p:nvPr/>
        </p:nvGrpSpPr>
        <p:grpSpPr bwMode="auto">
          <a:xfrm>
            <a:off x="2499947" y="1931377"/>
            <a:ext cx="946638" cy="3319097"/>
            <a:chOff x="1706" y="1282"/>
            <a:chExt cx="646" cy="2265"/>
          </a:xfrm>
        </p:grpSpPr>
        <p:sp>
          <p:nvSpPr>
            <p:cNvPr id="302175" name="Freeform 95"/>
            <p:cNvSpPr>
              <a:spLocks/>
            </p:cNvSpPr>
            <p:nvPr/>
          </p:nvSpPr>
          <p:spPr bwMode="auto">
            <a:xfrm>
              <a:off x="1802" y="1568"/>
              <a:ext cx="550" cy="1979"/>
            </a:xfrm>
            <a:custGeom>
              <a:avLst/>
              <a:gdLst>
                <a:gd name="T0" fmla="*/ 34 w 550"/>
                <a:gd name="T1" fmla="*/ 0 h 1979"/>
                <a:gd name="T2" fmla="*/ 34 w 550"/>
                <a:gd name="T3" fmla="*/ 280 h 1979"/>
                <a:gd name="T4" fmla="*/ 46 w 550"/>
                <a:gd name="T5" fmla="*/ 500 h 1979"/>
                <a:gd name="T6" fmla="*/ 158 w 550"/>
                <a:gd name="T7" fmla="*/ 584 h 1979"/>
                <a:gd name="T8" fmla="*/ 461 w 550"/>
                <a:gd name="T9" fmla="*/ 604 h 1979"/>
                <a:gd name="T10" fmla="*/ 530 w 550"/>
                <a:gd name="T11" fmla="*/ 820 h 1979"/>
                <a:gd name="T12" fmla="*/ 526 w 550"/>
                <a:gd name="T13" fmla="*/ 1101 h 1979"/>
                <a:gd name="T14" fmla="*/ 526 w 550"/>
                <a:gd name="T15" fmla="*/ 1406 h 1979"/>
                <a:gd name="T16" fmla="*/ 490 w 550"/>
                <a:gd name="T17" fmla="*/ 1607 h 1979"/>
                <a:gd name="T18" fmla="*/ 168 w 550"/>
                <a:gd name="T19" fmla="*/ 1615 h 1979"/>
                <a:gd name="T20" fmla="*/ 26 w 550"/>
                <a:gd name="T21" fmla="*/ 1682 h 1979"/>
                <a:gd name="T22" fmla="*/ 14 w 550"/>
                <a:gd name="T23" fmla="*/ 1979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0" h="1979">
                  <a:moveTo>
                    <a:pt x="34" y="0"/>
                  </a:moveTo>
                  <a:cubicBezTo>
                    <a:pt x="33" y="47"/>
                    <a:pt x="32" y="197"/>
                    <a:pt x="34" y="280"/>
                  </a:cubicBezTo>
                  <a:cubicBezTo>
                    <a:pt x="36" y="363"/>
                    <a:pt x="25" y="449"/>
                    <a:pt x="46" y="500"/>
                  </a:cubicBezTo>
                  <a:cubicBezTo>
                    <a:pt x="67" y="551"/>
                    <a:pt x="89" y="567"/>
                    <a:pt x="158" y="584"/>
                  </a:cubicBezTo>
                  <a:cubicBezTo>
                    <a:pt x="227" y="601"/>
                    <a:pt x="399" y="565"/>
                    <a:pt x="461" y="604"/>
                  </a:cubicBezTo>
                  <a:cubicBezTo>
                    <a:pt x="523" y="643"/>
                    <a:pt x="519" y="737"/>
                    <a:pt x="530" y="820"/>
                  </a:cubicBezTo>
                  <a:cubicBezTo>
                    <a:pt x="541" y="903"/>
                    <a:pt x="527" y="1003"/>
                    <a:pt x="526" y="1101"/>
                  </a:cubicBezTo>
                  <a:cubicBezTo>
                    <a:pt x="525" y="1199"/>
                    <a:pt x="532" y="1322"/>
                    <a:pt x="526" y="1406"/>
                  </a:cubicBezTo>
                  <a:cubicBezTo>
                    <a:pt x="520" y="1490"/>
                    <a:pt x="550" y="1572"/>
                    <a:pt x="490" y="1607"/>
                  </a:cubicBezTo>
                  <a:cubicBezTo>
                    <a:pt x="430" y="1642"/>
                    <a:pt x="245" y="1603"/>
                    <a:pt x="168" y="1615"/>
                  </a:cubicBezTo>
                  <a:cubicBezTo>
                    <a:pt x="91" y="1627"/>
                    <a:pt x="52" y="1621"/>
                    <a:pt x="26" y="1682"/>
                  </a:cubicBezTo>
                  <a:cubicBezTo>
                    <a:pt x="0" y="1743"/>
                    <a:pt x="16" y="1917"/>
                    <a:pt x="14" y="1979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7" name="Text Box 107"/>
            <p:cNvSpPr txBox="1">
              <a:spLocks noChangeArrowheads="1"/>
            </p:cNvSpPr>
            <p:nvPr/>
          </p:nvSpPr>
          <p:spPr bwMode="auto">
            <a:xfrm>
              <a:off x="1706" y="1282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60" name="Group 180"/>
          <p:cNvGrpSpPr>
            <a:grpSpLocks/>
          </p:cNvGrpSpPr>
          <p:nvPr/>
        </p:nvGrpSpPr>
        <p:grpSpPr bwMode="auto">
          <a:xfrm>
            <a:off x="7033846" y="1107831"/>
            <a:ext cx="1606062" cy="5268058"/>
            <a:chOff x="4800" y="576"/>
            <a:chExt cx="1096" cy="3595"/>
          </a:xfrm>
        </p:grpSpPr>
        <p:sp>
          <p:nvSpPr>
            <p:cNvPr id="302214" name="Line 134"/>
            <p:cNvSpPr>
              <a:spLocks noChangeShapeType="1"/>
            </p:cNvSpPr>
            <p:nvPr/>
          </p:nvSpPr>
          <p:spPr bwMode="invGray">
            <a:xfrm>
              <a:off x="5049" y="2783"/>
              <a:ext cx="0" cy="471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89" name="Line 109"/>
            <p:cNvSpPr>
              <a:spLocks noChangeShapeType="1"/>
            </p:cNvSpPr>
            <p:nvPr/>
          </p:nvSpPr>
          <p:spPr bwMode="invGray">
            <a:xfrm>
              <a:off x="5086" y="1410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0" name="Line 110"/>
            <p:cNvSpPr>
              <a:spLocks noChangeShapeType="1"/>
            </p:cNvSpPr>
            <p:nvPr/>
          </p:nvSpPr>
          <p:spPr bwMode="invGray">
            <a:xfrm>
              <a:off x="5049" y="742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5" name="Line 115"/>
            <p:cNvSpPr>
              <a:spLocks noChangeShapeType="1"/>
            </p:cNvSpPr>
            <p:nvPr/>
          </p:nvSpPr>
          <p:spPr bwMode="invGray">
            <a:xfrm>
              <a:off x="5040" y="2304"/>
              <a:ext cx="61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6" name="Line 116"/>
            <p:cNvSpPr>
              <a:spLocks noChangeShapeType="1"/>
            </p:cNvSpPr>
            <p:nvPr/>
          </p:nvSpPr>
          <p:spPr bwMode="invGray">
            <a:xfrm>
              <a:off x="5049" y="1461"/>
              <a:ext cx="0" cy="419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invGray">
            <a:xfrm>
              <a:off x="5049" y="3464"/>
              <a:ext cx="0" cy="376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8" name="Line 118"/>
            <p:cNvSpPr>
              <a:spLocks noChangeShapeType="1"/>
            </p:cNvSpPr>
            <p:nvPr/>
          </p:nvSpPr>
          <p:spPr bwMode="invGray">
            <a:xfrm>
              <a:off x="5643" y="1421"/>
              <a:ext cx="0" cy="35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9" name="Line 119"/>
            <p:cNvSpPr>
              <a:spLocks noChangeShapeType="1"/>
            </p:cNvSpPr>
            <p:nvPr/>
          </p:nvSpPr>
          <p:spPr bwMode="invGray">
            <a:xfrm>
              <a:off x="5649" y="1911"/>
              <a:ext cx="0" cy="393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09" name="Line 129"/>
            <p:cNvSpPr>
              <a:spLocks noChangeShapeType="1"/>
            </p:cNvSpPr>
            <p:nvPr/>
          </p:nvSpPr>
          <p:spPr bwMode="invGray">
            <a:xfrm>
              <a:off x="5086" y="2732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10" name="Line 130"/>
            <p:cNvSpPr>
              <a:spLocks noChangeShapeType="1"/>
            </p:cNvSpPr>
            <p:nvPr/>
          </p:nvSpPr>
          <p:spPr bwMode="invGray">
            <a:xfrm>
              <a:off x="5049" y="2064"/>
              <a:ext cx="0" cy="42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13" name="Line 133"/>
            <p:cNvSpPr>
              <a:spLocks noChangeShapeType="1"/>
            </p:cNvSpPr>
            <p:nvPr/>
          </p:nvSpPr>
          <p:spPr bwMode="invGray">
            <a:xfrm>
              <a:off x="5040" y="3664"/>
              <a:ext cx="61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15" name="Line 135"/>
            <p:cNvSpPr>
              <a:spLocks noChangeShapeType="1"/>
            </p:cNvSpPr>
            <p:nvPr/>
          </p:nvSpPr>
          <p:spPr bwMode="invGray">
            <a:xfrm>
              <a:off x="5643" y="2743"/>
              <a:ext cx="0" cy="377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16" name="Line 136"/>
            <p:cNvSpPr>
              <a:spLocks noChangeShapeType="1"/>
            </p:cNvSpPr>
            <p:nvPr/>
          </p:nvSpPr>
          <p:spPr bwMode="invGray">
            <a:xfrm>
              <a:off x="5649" y="3255"/>
              <a:ext cx="0" cy="409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03" name="Rectangle 123"/>
            <p:cNvSpPr>
              <a:spLocks noChangeArrowheads="1"/>
            </p:cNvSpPr>
            <p:nvPr/>
          </p:nvSpPr>
          <p:spPr bwMode="auto">
            <a:xfrm>
              <a:off x="4800" y="384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1" name="AutoShape 111"/>
            <p:cNvSpPr>
              <a:spLocks noChangeArrowheads="1"/>
            </p:cNvSpPr>
            <p:nvPr/>
          </p:nvSpPr>
          <p:spPr bwMode="auto">
            <a:xfrm>
              <a:off x="4808" y="1154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2" name="Rectangle 112"/>
            <p:cNvSpPr>
              <a:spLocks noChangeArrowheads="1"/>
            </p:cNvSpPr>
            <p:nvPr/>
          </p:nvSpPr>
          <p:spPr bwMode="auto">
            <a:xfrm>
              <a:off x="4800" y="576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193" name="Rectangle 113"/>
            <p:cNvSpPr>
              <a:spLocks noChangeArrowheads="1"/>
            </p:cNvSpPr>
            <p:nvPr/>
          </p:nvSpPr>
          <p:spPr bwMode="auto">
            <a:xfrm>
              <a:off x="4800" y="188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00" name="AutoShape 120"/>
            <p:cNvSpPr>
              <a:spLocks noChangeArrowheads="1"/>
            </p:cNvSpPr>
            <p:nvPr/>
          </p:nvSpPr>
          <p:spPr bwMode="auto">
            <a:xfrm>
              <a:off x="4808" y="1160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62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201" name="Rectangle 121"/>
            <p:cNvSpPr>
              <a:spLocks noChangeArrowheads="1"/>
            </p:cNvSpPr>
            <p:nvPr/>
          </p:nvSpPr>
          <p:spPr bwMode="auto">
            <a:xfrm>
              <a:off x="4800" y="576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04" name="Rectangle 124"/>
            <p:cNvSpPr>
              <a:spLocks noChangeArrowheads="1"/>
            </p:cNvSpPr>
            <p:nvPr/>
          </p:nvSpPr>
          <p:spPr bwMode="auto">
            <a:xfrm>
              <a:off x="5396" y="1776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17" name="AutoShape 137"/>
            <p:cNvSpPr>
              <a:spLocks noChangeArrowheads="1"/>
            </p:cNvSpPr>
            <p:nvPr/>
          </p:nvSpPr>
          <p:spPr bwMode="auto">
            <a:xfrm>
              <a:off x="4800" y="2492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62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302218" name="Rectangle 138"/>
            <p:cNvSpPr>
              <a:spLocks noChangeArrowheads="1"/>
            </p:cNvSpPr>
            <p:nvPr/>
          </p:nvSpPr>
          <p:spPr bwMode="auto">
            <a:xfrm>
              <a:off x="4800" y="325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19" name="Rectangle 139"/>
            <p:cNvSpPr>
              <a:spLocks noChangeArrowheads="1"/>
            </p:cNvSpPr>
            <p:nvPr/>
          </p:nvSpPr>
          <p:spPr bwMode="auto">
            <a:xfrm>
              <a:off x="5396" y="312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</p:grpSp>
      <p:grpSp>
        <p:nvGrpSpPr>
          <p:cNvPr id="302240" name="Group 160"/>
          <p:cNvGrpSpPr>
            <a:grpSpLocks/>
          </p:cNvGrpSpPr>
          <p:nvPr/>
        </p:nvGrpSpPr>
        <p:grpSpPr bwMode="auto">
          <a:xfrm>
            <a:off x="6921026" y="996462"/>
            <a:ext cx="291612" cy="5175738"/>
            <a:chOff x="4723" y="500"/>
            <a:chExt cx="199" cy="3532"/>
          </a:xfrm>
        </p:grpSpPr>
        <p:sp>
          <p:nvSpPr>
            <p:cNvPr id="302223" name="Line 143"/>
            <p:cNvSpPr>
              <a:spLocks noChangeShapeType="1"/>
            </p:cNvSpPr>
            <p:nvPr/>
          </p:nvSpPr>
          <p:spPr bwMode="auto">
            <a:xfrm>
              <a:off x="4896" y="816"/>
              <a:ext cx="0" cy="321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27" name="Text Box 147"/>
            <p:cNvSpPr txBox="1">
              <a:spLocks noChangeArrowheads="1"/>
            </p:cNvSpPr>
            <p:nvPr/>
          </p:nvSpPr>
          <p:spPr bwMode="auto">
            <a:xfrm>
              <a:off x="4723" y="500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2241" name="Group 161"/>
          <p:cNvGrpSpPr>
            <a:grpSpLocks/>
          </p:cNvGrpSpPr>
          <p:nvPr/>
        </p:nvGrpSpPr>
        <p:grpSpPr bwMode="auto">
          <a:xfrm>
            <a:off x="7118839" y="996462"/>
            <a:ext cx="1164981" cy="5175738"/>
            <a:chOff x="4858" y="500"/>
            <a:chExt cx="795" cy="3532"/>
          </a:xfrm>
        </p:grpSpPr>
        <p:sp>
          <p:nvSpPr>
            <p:cNvPr id="302224" name="Freeform 144"/>
            <p:cNvSpPr>
              <a:spLocks/>
            </p:cNvSpPr>
            <p:nvPr/>
          </p:nvSpPr>
          <p:spPr bwMode="auto">
            <a:xfrm>
              <a:off x="4968" y="816"/>
              <a:ext cx="685" cy="3216"/>
            </a:xfrm>
            <a:custGeom>
              <a:avLst/>
              <a:gdLst>
                <a:gd name="T0" fmla="*/ 10 w 685"/>
                <a:gd name="T1" fmla="*/ 0 h 3216"/>
                <a:gd name="T2" fmla="*/ 16 w 685"/>
                <a:gd name="T3" fmla="*/ 456 h 3216"/>
                <a:gd name="T4" fmla="*/ 108 w 685"/>
                <a:gd name="T5" fmla="*/ 580 h 3216"/>
                <a:gd name="T6" fmla="*/ 572 w 685"/>
                <a:gd name="T7" fmla="*/ 596 h 3216"/>
                <a:gd name="T8" fmla="*/ 668 w 685"/>
                <a:gd name="T9" fmla="*/ 708 h 3216"/>
                <a:gd name="T10" fmla="*/ 676 w 685"/>
                <a:gd name="T11" fmla="*/ 1044 h 3216"/>
                <a:gd name="T12" fmla="*/ 672 w 685"/>
                <a:gd name="T13" fmla="*/ 1380 h 3216"/>
                <a:gd name="T14" fmla="*/ 604 w 685"/>
                <a:gd name="T15" fmla="*/ 1484 h 3216"/>
                <a:gd name="T16" fmla="*/ 436 w 685"/>
                <a:gd name="T17" fmla="*/ 1488 h 3216"/>
                <a:gd name="T18" fmla="*/ 140 w 685"/>
                <a:gd name="T19" fmla="*/ 1496 h 3216"/>
                <a:gd name="T20" fmla="*/ 32 w 685"/>
                <a:gd name="T21" fmla="*/ 1580 h 3216"/>
                <a:gd name="T22" fmla="*/ 20 w 685"/>
                <a:gd name="T23" fmla="*/ 1748 h 3216"/>
                <a:gd name="T24" fmla="*/ 20 w 685"/>
                <a:gd name="T25" fmla="*/ 2100 h 3216"/>
                <a:gd name="T26" fmla="*/ 28 w 685"/>
                <a:gd name="T27" fmla="*/ 3216 h 3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5" h="3216">
                  <a:moveTo>
                    <a:pt x="10" y="0"/>
                  </a:moveTo>
                  <a:cubicBezTo>
                    <a:pt x="11" y="76"/>
                    <a:pt x="0" y="359"/>
                    <a:pt x="16" y="456"/>
                  </a:cubicBezTo>
                  <a:cubicBezTo>
                    <a:pt x="32" y="553"/>
                    <a:pt x="15" y="557"/>
                    <a:pt x="108" y="580"/>
                  </a:cubicBezTo>
                  <a:cubicBezTo>
                    <a:pt x="201" y="603"/>
                    <a:pt x="479" y="575"/>
                    <a:pt x="572" y="596"/>
                  </a:cubicBezTo>
                  <a:cubicBezTo>
                    <a:pt x="665" y="617"/>
                    <a:pt x="651" y="633"/>
                    <a:pt x="668" y="708"/>
                  </a:cubicBezTo>
                  <a:cubicBezTo>
                    <a:pt x="685" y="783"/>
                    <a:pt x="675" y="932"/>
                    <a:pt x="676" y="1044"/>
                  </a:cubicBezTo>
                  <a:cubicBezTo>
                    <a:pt x="677" y="1156"/>
                    <a:pt x="684" y="1307"/>
                    <a:pt x="672" y="1380"/>
                  </a:cubicBezTo>
                  <a:cubicBezTo>
                    <a:pt x="660" y="1453"/>
                    <a:pt x="643" y="1466"/>
                    <a:pt x="604" y="1484"/>
                  </a:cubicBezTo>
                  <a:cubicBezTo>
                    <a:pt x="565" y="1502"/>
                    <a:pt x="513" y="1486"/>
                    <a:pt x="436" y="1488"/>
                  </a:cubicBezTo>
                  <a:cubicBezTo>
                    <a:pt x="359" y="1490"/>
                    <a:pt x="207" y="1481"/>
                    <a:pt x="140" y="1496"/>
                  </a:cubicBezTo>
                  <a:cubicBezTo>
                    <a:pt x="73" y="1511"/>
                    <a:pt x="52" y="1538"/>
                    <a:pt x="32" y="1580"/>
                  </a:cubicBezTo>
                  <a:cubicBezTo>
                    <a:pt x="12" y="1622"/>
                    <a:pt x="22" y="1661"/>
                    <a:pt x="20" y="1748"/>
                  </a:cubicBezTo>
                  <a:cubicBezTo>
                    <a:pt x="18" y="1835"/>
                    <a:pt x="19" y="1855"/>
                    <a:pt x="20" y="2100"/>
                  </a:cubicBezTo>
                  <a:cubicBezTo>
                    <a:pt x="21" y="2345"/>
                    <a:pt x="26" y="2984"/>
                    <a:pt x="28" y="3216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28" name="Text Box 148"/>
            <p:cNvSpPr txBox="1">
              <a:spLocks noChangeArrowheads="1"/>
            </p:cNvSpPr>
            <p:nvPr/>
          </p:nvSpPr>
          <p:spPr bwMode="auto">
            <a:xfrm>
              <a:off x="4858" y="500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2242" name="Group 162"/>
          <p:cNvGrpSpPr>
            <a:grpSpLocks/>
          </p:cNvGrpSpPr>
          <p:nvPr/>
        </p:nvGrpSpPr>
        <p:grpSpPr bwMode="auto">
          <a:xfrm>
            <a:off x="7316666" y="996462"/>
            <a:ext cx="1068265" cy="5169877"/>
            <a:chOff x="4993" y="500"/>
            <a:chExt cx="729" cy="3528"/>
          </a:xfrm>
        </p:grpSpPr>
        <p:sp>
          <p:nvSpPr>
            <p:cNvPr id="302225" name="Freeform 145"/>
            <p:cNvSpPr>
              <a:spLocks/>
            </p:cNvSpPr>
            <p:nvPr/>
          </p:nvSpPr>
          <p:spPr bwMode="auto">
            <a:xfrm>
              <a:off x="5094" y="820"/>
              <a:ext cx="628" cy="3208"/>
            </a:xfrm>
            <a:custGeom>
              <a:avLst/>
              <a:gdLst>
                <a:gd name="T0" fmla="*/ 18 w 628"/>
                <a:gd name="T1" fmla="*/ 0 h 3208"/>
                <a:gd name="T2" fmla="*/ 26 w 628"/>
                <a:gd name="T3" fmla="*/ 436 h 3208"/>
                <a:gd name="T4" fmla="*/ 118 w 628"/>
                <a:gd name="T5" fmla="*/ 544 h 3208"/>
                <a:gd name="T6" fmla="*/ 514 w 628"/>
                <a:gd name="T7" fmla="*/ 552 h 3208"/>
                <a:gd name="T8" fmla="*/ 610 w 628"/>
                <a:gd name="T9" fmla="*/ 660 h 3208"/>
                <a:gd name="T10" fmla="*/ 622 w 628"/>
                <a:gd name="T11" fmla="*/ 1040 h 3208"/>
                <a:gd name="T12" fmla="*/ 618 w 628"/>
                <a:gd name="T13" fmla="*/ 1376 h 3208"/>
                <a:gd name="T14" fmla="*/ 570 w 628"/>
                <a:gd name="T15" fmla="*/ 1512 h 3208"/>
                <a:gd name="T16" fmla="*/ 378 w 628"/>
                <a:gd name="T17" fmla="*/ 1524 h 3208"/>
                <a:gd name="T18" fmla="*/ 150 w 628"/>
                <a:gd name="T19" fmla="*/ 1528 h 3208"/>
                <a:gd name="T20" fmla="*/ 27 w 628"/>
                <a:gd name="T21" fmla="*/ 1588 h 3208"/>
                <a:gd name="T22" fmla="*/ 2 w 628"/>
                <a:gd name="T23" fmla="*/ 1752 h 3208"/>
                <a:gd name="T24" fmla="*/ 38 w 628"/>
                <a:gd name="T25" fmla="*/ 1872 h 3208"/>
                <a:gd name="T26" fmla="*/ 142 w 628"/>
                <a:gd name="T27" fmla="*/ 1912 h 3208"/>
                <a:gd name="T28" fmla="*/ 274 w 628"/>
                <a:gd name="T29" fmla="*/ 1916 h 3208"/>
                <a:gd name="T30" fmla="*/ 418 w 628"/>
                <a:gd name="T31" fmla="*/ 1916 h 3208"/>
                <a:gd name="T32" fmla="*/ 534 w 628"/>
                <a:gd name="T33" fmla="*/ 1936 h 3208"/>
                <a:gd name="T34" fmla="*/ 554 w 628"/>
                <a:gd name="T35" fmla="*/ 2116 h 3208"/>
                <a:gd name="T36" fmla="*/ 550 w 628"/>
                <a:gd name="T37" fmla="*/ 2460 h 3208"/>
                <a:gd name="T38" fmla="*/ 550 w 628"/>
                <a:gd name="T39" fmla="*/ 2764 h 3208"/>
                <a:gd name="T40" fmla="*/ 442 w 628"/>
                <a:gd name="T41" fmla="*/ 2844 h 3208"/>
                <a:gd name="T42" fmla="*/ 194 w 628"/>
                <a:gd name="T43" fmla="*/ 2844 h 3208"/>
                <a:gd name="T44" fmla="*/ 74 w 628"/>
                <a:gd name="T45" fmla="*/ 2856 h 3208"/>
                <a:gd name="T46" fmla="*/ 18 w 628"/>
                <a:gd name="T47" fmla="*/ 2916 h 3208"/>
                <a:gd name="T48" fmla="*/ 6 w 628"/>
                <a:gd name="T49" fmla="*/ 3020 h 3208"/>
                <a:gd name="T50" fmla="*/ 10 w 628"/>
                <a:gd name="T51" fmla="*/ 3208 h 3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8" h="3208">
                  <a:moveTo>
                    <a:pt x="18" y="0"/>
                  </a:moveTo>
                  <a:cubicBezTo>
                    <a:pt x="19" y="73"/>
                    <a:pt x="9" y="345"/>
                    <a:pt x="26" y="436"/>
                  </a:cubicBezTo>
                  <a:cubicBezTo>
                    <a:pt x="43" y="527"/>
                    <a:pt x="37" y="525"/>
                    <a:pt x="118" y="544"/>
                  </a:cubicBezTo>
                  <a:cubicBezTo>
                    <a:pt x="199" y="563"/>
                    <a:pt x="432" y="533"/>
                    <a:pt x="514" y="552"/>
                  </a:cubicBezTo>
                  <a:cubicBezTo>
                    <a:pt x="596" y="571"/>
                    <a:pt x="592" y="579"/>
                    <a:pt x="610" y="660"/>
                  </a:cubicBezTo>
                  <a:cubicBezTo>
                    <a:pt x="628" y="741"/>
                    <a:pt x="621" y="921"/>
                    <a:pt x="622" y="1040"/>
                  </a:cubicBezTo>
                  <a:cubicBezTo>
                    <a:pt x="623" y="1159"/>
                    <a:pt x="627" y="1297"/>
                    <a:pt x="618" y="1376"/>
                  </a:cubicBezTo>
                  <a:cubicBezTo>
                    <a:pt x="609" y="1455"/>
                    <a:pt x="610" y="1487"/>
                    <a:pt x="570" y="1512"/>
                  </a:cubicBezTo>
                  <a:cubicBezTo>
                    <a:pt x="530" y="1537"/>
                    <a:pt x="448" y="1521"/>
                    <a:pt x="378" y="1524"/>
                  </a:cubicBezTo>
                  <a:cubicBezTo>
                    <a:pt x="308" y="1527"/>
                    <a:pt x="208" y="1517"/>
                    <a:pt x="150" y="1528"/>
                  </a:cubicBezTo>
                  <a:cubicBezTo>
                    <a:pt x="92" y="1539"/>
                    <a:pt x="52" y="1551"/>
                    <a:pt x="27" y="1588"/>
                  </a:cubicBezTo>
                  <a:cubicBezTo>
                    <a:pt x="2" y="1625"/>
                    <a:pt x="0" y="1705"/>
                    <a:pt x="2" y="1752"/>
                  </a:cubicBezTo>
                  <a:cubicBezTo>
                    <a:pt x="4" y="1799"/>
                    <a:pt x="15" y="1845"/>
                    <a:pt x="38" y="1872"/>
                  </a:cubicBezTo>
                  <a:cubicBezTo>
                    <a:pt x="61" y="1899"/>
                    <a:pt x="103" y="1905"/>
                    <a:pt x="142" y="1912"/>
                  </a:cubicBezTo>
                  <a:cubicBezTo>
                    <a:pt x="181" y="1919"/>
                    <a:pt x="228" y="1915"/>
                    <a:pt x="274" y="1916"/>
                  </a:cubicBezTo>
                  <a:cubicBezTo>
                    <a:pt x="320" y="1917"/>
                    <a:pt x="375" y="1913"/>
                    <a:pt x="418" y="1916"/>
                  </a:cubicBezTo>
                  <a:cubicBezTo>
                    <a:pt x="461" y="1919"/>
                    <a:pt x="511" y="1903"/>
                    <a:pt x="534" y="1936"/>
                  </a:cubicBezTo>
                  <a:cubicBezTo>
                    <a:pt x="557" y="1969"/>
                    <a:pt x="551" y="2029"/>
                    <a:pt x="554" y="2116"/>
                  </a:cubicBezTo>
                  <a:cubicBezTo>
                    <a:pt x="557" y="2203"/>
                    <a:pt x="551" y="2352"/>
                    <a:pt x="550" y="2460"/>
                  </a:cubicBezTo>
                  <a:cubicBezTo>
                    <a:pt x="549" y="2568"/>
                    <a:pt x="568" y="2700"/>
                    <a:pt x="550" y="2764"/>
                  </a:cubicBezTo>
                  <a:cubicBezTo>
                    <a:pt x="532" y="2828"/>
                    <a:pt x="501" y="2831"/>
                    <a:pt x="442" y="2844"/>
                  </a:cubicBezTo>
                  <a:cubicBezTo>
                    <a:pt x="383" y="2857"/>
                    <a:pt x="255" y="2842"/>
                    <a:pt x="194" y="2844"/>
                  </a:cubicBezTo>
                  <a:cubicBezTo>
                    <a:pt x="133" y="2846"/>
                    <a:pt x="103" y="2844"/>
                    <a:pt x="74" y="2856"/>
                  </a:cubicBezTo>
                  <a:cubicBezTo>
                    <a:pt x="45" y="2868"/>
                    <a:pt x="29" y="2889"/>
                    <a:pt x="18" y="2916"/>
                  </a:cubicBezTo>
                  <a:cubicBezTo>
                    <a:pt x="7" y="2943"/>
                    <a:pt x="7" y="2971"/>
                    <a:pt x="6" y="3020"/>
                  </a:cubicBezTo>
                  <a:cubicBezTo>
                    <a:pt x="5" y="3069"/>
                    <a:pt x="9" y="3169"/>
                    <a:pt x="10" y="3208"/>
                  </a:cubicBezTo>
                </a:path>
              </a:pathLst>
            </a:custGeom>
            <a:noFill/>
            <a:ln w="508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29" name="Text Box 149"/>
            <p:cNvSpPr txBox="1">
              <a:spLocks noChangeArrowheads="1"/>
            </p:cNvSpPr>
            <p:nvPr/>
          </p:nvSpPr>
          <p:spPr bwMode="auto">
            <a:xfrm>
              <a:off x="4993" y="500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chemeClr val="folHlink"/>
                  </a:solidFill>
                </a:rPr>
                <a:t>3</a:t>
              </a:r>
            </a:p>
          </p:txBody>
        </p:sp>
      </p:grpSp>
      <p:grpSp>
        <p:nvGrpSpPr>
          <p:cNvPr id="302243" name="Group 163"/>
          <p:cNvGrpSpPr>
            <a:grpSpLocks/>
          </p:cNvGrpSpPr>
          <p:nvPr/>
        </p:nvGrpSpPr>
        <p:grpSpPr bwMode="auto">
          <a:xfrm>
            <a:off x="7514493" y="996462"/>
            <a:ext cx="912935" cy="5169877"/>
            <a:chOff x="5128" y="500"/>
            <a:chExt cx="623" cy="3528"/>
          </a:xfrm>
        </p:grpSpPr>
        <p:sp>
          <p:nvSpPr>
            <p:cNvPr id="302226" name="Freeform 146"/>
            <p:cNvSpPr>
              <a:spLocks/>
            </p:cNvSpPr>
            <p:nvPr/>
          </p:nvSpPr>
          <p:spPr bwMode="auto">
            <a:xfrm>
              <a:off x="5186" y="816"/>
              <a:ext cx="565" cy="3212"/>
            </a:xfrm>
            <a:custGeom>
              <a:avLst/>
              <a:gdLst>
                <a:gd name="T0" fmla="*/ 19 w 565"/>
                <a:gd name="T1" fmla="*/ 0 h 3212"/>
                <a:gd name="T2" fmla="*/ 22 w 565"/>
                <a:gd name="T3" fmla="*/ 932 h 3212"/>
                <a:gd name="T4" fmla="*/ 22 w 565"/>
                <a:gd name="T5" fmla="*/ 1644 h 3212"/>
                <a:gd name="T6" fmla="*/ 42 w 565"/>
                <a:gd name="T7" fmla="*/ 1824 h 3212"/>
                <a:gd name="T8" fmla="*/ 166 w 565"/>
                <a:gd name="T9" fmla="*/ 1864 h 3212"/>
                <a:gd name="T10" fmla="*/ 342 w 565"/>
                <a:gd name="T11" fmla="*/ 1868 h 3212"/>
                <a:gd name="T12" fmla="*/ 530 w 565"/>
                <a:gd name="T13" fmla="*/ 1900 h 3212"/>
                <a:gd name="T14" fmla="*/ 554 w 565"/>
                <a:gd name="T15" fmla="*/ 2128 h 3212"/>
                <a:gd name="T16" fmla="*/ 558 w 565"/>
                <a:gd name="T17" fmla="*/ 2472 h 3212"/>
                <a:gd name="T18" fmla="*/ 550 w 565"/>
                <a:gd name="T19" fmla="*/ 2760 h 3212"/>
                <a:gd name="T20" fmla="*/ 486 w 565"/>
                <a:gd name="T21" fmla="*/ 2880 h 3212"/>
                <a:gd name="T22" fmla="*/ 250 w 565"/>
                <a:gd name="T23" fmla="*/ 2896 h 3212"/>
                <a:gd name="T24" fmla="*/ 94 w 565"/>
                <a:gd name="T25" fmla="*/ 2904 h 3212"/>
                <a:gd name="T26" fmla="*/ 14 w 565"/>
                <a:gd name="T27" fmla="*/ 2968 h 3212"/>
                <a:gd name="T28" fmla="*/ 10 w 565"/>
                <a:gd name="T29" fmla="*/ 3212 h 3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5" h="3212">
                  <a:moveTo>
                    <a:pt x="19" y="0"/>
                  </a:moveTo>
                  <a:cubicBezTo>
                    <a:pt x="20" y="155"/>
                    <a:pt x="22" y="658"/>
                    <a:pt x="22" y="932"/>
                  </a:cubicBezTo>
                  <a:cubicBezTo>
                    <a:pt x="22" y="1206"/>
                    <a:pt x="19" y="1495"/>
                    <a:pt x="22" y="1644"/>
                  </a:cubicBezTo>
                  <a:cubicBezTo>
                    <a:pt x="25" y="1793"/>
                    <a:pt x="18" y="1787"/>
                    <a:pt x="42" y="1824"/>
                  </a:cubicBezTo>
                  <a:cubicBezTo>
                    <a:pt x="66" y="1861"/>
                    <a:pt x="116" y="1857"/>
                    <a:pt x="166" y="1864"/>
                  </a:cubicBezTo>
                  <a:cubicBezTo>
                    <a:pt x="216" y="1871"/>
                    <a:pt x="281" y="1862"/>
                    <a:pt x="342" y="1868"/>
                  </a:cubicBezTo>
                  <a:cubicBezTo>
                    <a:pt x="403" y="1874"/>
                    <a:pt x="495" y="1857"/>
                    <a:pt x="530" y="1900"/>
                  </a:cubicBezTo>
                  <a:cubicBezTo>
                    <a:pt x="565" y="1943"/>
                    <a:pt x="549" y="2033"/>
                    <a:pt x="554" y="2128"/>
                  </a:cubicBezTo>
                  <a:cubicBezTo>
                    <a:pt x="559" y="2223"/>
                    <a:pt x="559" y="2367"/>
                    <a:pt x="558" y="2472"/>
                  </a:cubicBezTo>
                  <a:cubicBezTo>
                    <a:pt x="557" y="2577"/>
                    <a:pt x="562" y="2692"/>
                    <a:pt x="550" y="2760"/>
                  </a:cubicBezTo>
                  <a:cubicBezTo>
                    <a:pt x="538" y="2828"/>
                    <a:pt x="536" y="2857"/>
                    <a:pt x="486" y="2880"/>
                  </a:cubicBezTo>
                  <a:cubicBezTo>
                    <a:pt x="436" y="2903"/>
                    <a:pt x="315" y="2892"/>
                    <a:pt x="250" y="2896"/>
                  </a:cubicBezTo>
                  <a:cubicBezTo>
                    <a:pt x="185" y="2900"/>
                    <a:pt x="133" y="2892"/>
                    <a:pt x="94" y="2904"/>
                  </a:cubicBezTo>
                  <a:cubicBezTo>
                    <a:pt x="55" y="2916"/>
                    <a:pt x="28" y="2917"/>
                    <a:pt x="14" y="2968"/>
                  </a:cubicBezTo>
                  <a:cubicBezTo>
                    <a:pt x="0" y="3019"/>
                    <a:pt x="11" y="3161"/>
                    <a:pt x="10" y="3212"/>
                  </a:cubicBezTo>
                </a:path>
              </a:pathLst>
            </a:cu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2230" name="Text Box 150"/>
            <p:cNvSpPr txBox="1">
              <a:spLocks noChangeArrowheads="1"/>
            </p:cNvSpPr>
            <p:nvPr/>
          </p:nvSpPr>
          <p:spPr bwMode="auto">
            <a:xfrm>
              <a:off x="5128" y="500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93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5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/>
              <a:t>Structural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Paths through code with loops</a:t>
            </a:r>
          </a:p>
        </p:txBody>
      </p:sp>
      <p:grpSp>
        <p:nvGrpSpPr>
          <p:cNvPr id="305274" name="Group 122"/>
          <p:cNvGrpSpPr>
            <a:grpSpLocks/>
          </p:cNvGrpSpPr>
          <p:nvPr/>
        </p:nvGrpSpPr>
        <p:grpSpPr bwMode="auto">
          <a:xfrm>
            <a:off x="567104" y="1841989"/>
            <a:ext cx="2096965" cy="3390900"/>
            <a:chOff x="387" y="1077"/>
            <a:chExt cx="1431" cy="2314"/>
          </a:xfrm>
        </p:grpSpPr>
        <p:sp>
          <p:nvSpPr>
            <p:cNvPr id="305156" name="Line 4"/>
            <p:cNvSpPr>
              <a:spLocks noChangeShapeType="1"/>
            </p:cNvSpPr>
            <p:nvPr/>
          </p:nvSpPr>
          <p:spPr bwMode="invGray">
            <a:xfrm>
              <a:off x="1209" y="2037"/>
              <a:ext cx="0" cy="38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57" name="Line 5"/>
            <p:cNvSpPr>
              <a:spLocks noChangeShapeType="1"/>
            </p:cNvSpPr>
            <p:nvPr/>
          </p:nvSpPr>
          <p:spPr bwMode="invGray">
            <a:xfrm flipH="1">
              <a:off x="1209" y="1641"/>
              <a:ext cx="609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58" name="Line 6"/>
            <p:cNvSpPr>
              <a:spLocks noChangeShapeType="1"/>
            </p:cNvSpPr>
            <p:nvPr/>
          </p:nvSpPr>
          <p:spPr bwMode="invGray">
            <a:xfrm>
              <a:off x="1209" y="1318"/>
              <a:ext cx="0" cy="554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59" name="Line 7"/>
            <p:cNvSpPr>
              <a:spLocks noChangeShapeType="1"/>
            </p:cNvSpPr>
            <p:nvPr/>
          </p:nvSpPr>
          <p:spPr bwMode="invGray">
            <a:xfrm flipV="1">
              <a:off x="1818" y="1641"/>
              <a:ext cx="0" cy="1005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60" name="Line 8"/>
            <p:cNvSpPr>
              <a:spLocks noChangeShapeType="1"/>
            </p:cNvSpPr>
            <p:nvPr/>
          </p:nvSpPr>
          <p:spPr bwMode="invGray">
            <a:xfrm flipH="1">
              <a:off x="639" y="2634"/>
              <a:ext cx="570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256" name="Line 104"/>
            <p:cNvSpPr>
              <a:spLocks noChangeShapeType="1"/>
            </p:cNvSpPr>
            <p:nvPr/>
          </p:nvSpPr>
          <p:spPr bwMode="invGray">
            <a:xfrm>
              <a:off x="1381" y="2640"/>
              <a:ext cx="437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960" y="107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63" name="Rectangle 11"/>
            <p:cNvSpPr>
              <a:spLocks noChangeArrowheads="1"/>
            </p:cNvSpPr>
            <p:nvPr/>
          </p:nvSpPr>
          <p:spPr bwMode="auto">
            <a:xfrm>
              <a:off x="960" y="1877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grpSp>
          <p:nvGrpSpPr>
            <p:cNvPr id="305257" name="Group 105"/>
            <p:cNvGrpSpPr>
              <a:grpSpLocks/>
            </p:cNvGrpSpPr>
            <p:nvPr/>
          </p:nvGrpSpPr>
          <p:grpSpPr bwMode="auto">
            <a:xfrm>
              <a:off x="387" y="2642"/>
              <a:ext cx="500" cy="749"/>
              <a:chOff x="1564" y="2611"/>
              <a:chExt cx="500" cy="749"/>
            </a:xfrm>
          </p:grpSpPr>
          <p:sp>
            <p:nvSpPr>
              <p:cNvPr id="305161" name="Line 9"/>
              <p:cNvSpPr>
                <a:spLocks noChangeShapeType="1"/>
              </p:cNvSpPr>
              <p:nvPr/>
            </p:nvSpPr>
            <p:spPr bwMode="invGray">
              <a:xfrm>
                <a:off x="1813" y="2611"/>
                <a:ext cx="0" cy="424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305164" name="Rectangle 12"/>
              <p:cNvSpPr>
                <a:spLocks noChangeArrowheads="1"/>
              </p:cNvSpPr>
              <p:nvPr/>
            </p:nvSpPr>
            <p:spPr bwMode="auto">
              <a:xfrm>
                <a:off x="1564" y="3029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</p:grpSp>
        <p:sp>
          <p:nvSpPr>
            <p:cNvPr id="305165" name="AutoShape 13"/>
            <p:cNvSpPr>
              <a:spLocks noChangeArrowheads="1"/>
            </p:cNvSpPr>
            <p:nvPr/>
          </p:nvSpPr>
          <p:spPr bwMode="auto">
            <a:xfrm>
              <a:off x="968" y="2378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62">
                  <a:solidFill>
                    <a:srgbClr val="000000"/>
                  </a:solidFill>
                </a:rPr>
                <a:t>?</a:t>
              </a:r>
            </a:p>
          </p:txBody>
        </p:sp>
      </p:grpSp>
      <p:grpSp>
        <p:nvGrpSpPr>
          <p:cNvPr id="305269" name="Group 117"/>
          <p:cNvGrpSpPr>
            <a:grpSpLocks/>
          </p:cNvGrpSpPr>
          <p:nvPr/>
        </p:nvGrpSpPr>
        <p:grpSpPr bwMode="auto">
          <a:xfrm>
            <a:off x="723901" y="1841990"/>
            <a:ext cx="892419" cy="3172557"/>
            <a:chOff x="494" y="1077"/>
            <a:chExt cx="609" cy="2165"/>
          </a:xfrm>
        </p:grpSpPr>
        <p:sp>
          <p:nvSpPr>
            <p:cNvPr id="305184" name="Freeform 32"/>
            <p:cNvSpPr>
              <a:spLocks/>
            </p:cNvSpPr>
            <p:nvPr/>
          </p:nvSpPr>
          <p:spPr bwMode="auto">
            <a:xfrm>
              <a:off x="494" y="1409"/>
              <a:ext cx="595" cy="1833"/>
            </a:xfrm>
            <a:custGeom>
              <a:avLst/>
              <a:gdLst>
                <a:gd name="T0" fmla="*/ 587 w 595"/>
                <a:gd name="T1" fmla="*/ 0 h 1833"/>
                <a:gd name="T2" fmla="*/ 590 w 595"/>
                <a:gd name="T3" fmla="*/ 294 h 1833"/>
                <a:gd name="T4" fmla="*/ 590 w 595"/>
                <a:gd name="T5" fmla="*/ 931 h 1833"/>
                <a:gd name="T6" fmla="*/ 582 w 595"/>
                <a:gd name="T7" fmla="*/ 1083 h 1833"/>
                <a:gd name="T8" fmla="*/ 510 w 595"/>
                <a:gd name="T9" fmla="*/ 1163 h 1833"/>
                <a:gd name="T10" fmla="*/ 374 w 595"/>
                <a:gd name="T11" fmla="*/ 1179 h 1833"/>
                <a:gd name="T12" fmla="*/ 214 w 595"/>
                <a:gd name="T13" fmla="*/ 1179 h 1833"/>
                <a:gd name="T14" fmla="*/ 90 w 595"/>
                <a:gd name="T15" fmla="*/ 1183 h 1833"/>
                <a:gd name="T16" fmla="*/ 14 w 595"/>
                <a:gd name="T17" fmla="*/ 1235 h 1833"/>
                <a:gd name="T18" fmla="*/ 6 w 595"/>
                <a:gd name="T19" fmla="*/ 1379 h 1833"/>
                <a:gd name="T20" fmla="*/ 5 w 595"/>
                <a:gd name="T21" fmla="*/ 1560 h 1833"/>
                <a:gd name="T22" fmla="*/ 5 w 595"/>
                <a:gd name="T23" fmla="*/ 1833 h 1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5" h="1833">
                  <a:moveTo>
                    <a:pt x="587" y="0"/>
                  </a:moveTo>
                  <a:cubicBezTo>
                    <a:pt x="588" y="49"/>
                    <a:pt x="590" y="139"/>
                    <a:pt x="590" y="294"/>
                  </a:cubicBezTo>
                  <a:cubicBezTo>
                    <a:pt x="590" y="449"/>
                    <a:pt x="591" y="800"/>
                    <a:pt x="590" y="931"/>
                  </a:cubicBezTo>
                  <a:cubicBezTo>
                    <a:pt x="589" y="1062"/>
                    <a:pt x="595" y="1044"/>
                    <a:pt x="582" y="1083"/>
                  </a:cubicBezTo>
                  <a:cubicBezTo>
                    <a:pt x="569" y="1122"/>
                    <a:pt x="545" y="1147"/>
                    <a:pt x="510" y="1163"/>
                  </a:cubicBezTo>
                  <a:cubicBezTo>
                    <a:pt x="475" y="1179"/>
                    <a:pt x="423" y="1176"/>
                    <a:pt x="374" y="1179"/>
                  </a:cubicBezTo>
                  <a:cubicBezTo>
                    <a:pt x="325" y="1182"/>
                    <a:pt x="261" y="1178"/>
                    <a:pt x="214" y="1179"/>
                  </a:cubicBezTo>
                  <a:cubicBezTo>
                    <a:pt x="167" y="1180"/>
                    <a:pt x="123" y="1174"/>
                    <a:pt x="90" y="1183"/>
                  </a:cubicBezTo>
                  <a:cubicBezTo>
                    <a:pt x="57" y="1192"/>
                    <a:pt x="28" y="1202"/>
                    <a:pt x="14" y="1235"/>
                  </a:cubicBezTo>
                  <a:cubicBezTo>
                    <a:pt x="0" y="1268"/>
                    <a:pt x="7" y="1325"/>
                    <a:pt x="6" y="1379"/>
                  </a:cubicBezTo>
                  <a:cubicBezTo>
                    <a:pt x="5" y="1433"/>
                    <a:pt x="5" y="1484"/>
                    <a:pt x="5" y="1560"/>
                  </a:cubicBezTo>
                  <a:cubicBezTo>
                    <a:pt x="5" y="1636"/>
                    <a:pt x="5" y="1776"/>
                    <a:pt x="5" y="1833"/>
                  </a:cubicBezTo>
                </a:path>
              </a:pathLst>
            </a:custGeom>
            <a:noFill/>
            <a:ln w="50800" cap="flat" cmpd="sng">
              <a:solidFill>
                <a:srgbClr val="00CC66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185" name="Text Box 33"/>
            <p:cNvSpPr txBox="1">
              <a:spLocks noChangeArrowheads="1"/>
            </p:cNvSpPr>
            <p:nvPr/>
          </p:nvSpPr>
          <p:spPr bwMode="auto">
            <a:xfrm>
              <a:off x="904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00CC66"/>
                  </a:solidFill>
                </a:rPr>
                <a:t>1</a:t>
              </a:r>
            </a:p>
          </p:txBody>
        </p:sp>
      </p:grpSp>
      <p:grpSp>
        <p:nvGrpSpPr>
          <p:cNvPr id="305270" name="Group 118"/>
          <p:cNvGrpSpPr>
            <a:grpSpLocks/>
          </p:cNvGrpSpPr>
          <p:nvPr/>
        </p:nvGrpSpPr>
        <p:grpSpPr bwMode="auto">
          <a:xfrm>
            <a:off x="822081" y="1841989"/>
            <a:ext cx="1792165" cy="3163765"/>
            <a:chOff x="561" y="1077"/>
            <a:chExt cx="1223" cy="2159"/>
          </a:xfrm>
        </p:grpSpPr>
        <p:sp>
          <p:nvSpPr>
            <p:cNvPr id="305259" name="Freeform 107"/>
            <p:cNvSpPr>
              <a:spLocks/>
            </p:cNvSpPr>
            <p:nvPr/>
          </p:nvSpPr>
          <p:spPr bwMode="auto">
            <a:xfrm>
              <a:off x="561" y="1428"/>
              <a:ext cx="1223" cy="1808"/>
            </a:xfrm>
            <a:custGeom>
              <a:avLst/>
              <a:gdLst>
                <a:gd name="T0" fmla="*/ 607 w 1223"/>
                <a:gd name="T1" fmla="*/ 0 h 1808"/>
                <a:gd name="T2" fmla="*/ 623 w 1223"/>
                <a:gd name="T3" fmla="*/ 988 h 1808"/>
                <a:gd name="T4" fmla="*/ 635 w 1223"/>
                <a:gd name="T5" fmla="*/ 1092 h 1808"/>
                <a:gd name="T6" fmla="*/ 703 w 1223"/>
                <a:gd name="T7" fmla="*/ 1172 h 1808"/>
                <a:gd name="T8" fmla="*/ 851 w 1223"/>
                <a:gd name="T9" fmla="*/ 1176 h 1808"/>
                <a:gd name="T10" fmla="*/ 1043 w 1223"/>
                <a:gd name="T11" fmla="*/ 1180 h 1808"/>
                <a:gd name="T12" fmla="*/ 1171 w 1223"/>
                <a:gd name="T13" fmla="*/ 1112 h 1808"/>
                <a:gd name="T14" fmla="*/ 1211 w 1223"/>
                <a:gd name="T15" fmla="*/ 976 h 1808"/>
                <a:gd name="T16" fmla="*/ 1219 w 1223"/>
                <a:gd name="T17" fmla="*/ 388 h 1808"/>
                <a:gd name="T18" fmla="*/ 1187 w 1223"/>
                <a:gd name="T19" fmla="*/ 272 h 1808"/>
                <a:gd name="T20" fmla="*/ 1079 w 1223"/>
                <a:gd name="T21" fmla="*/ 224 h 1808"/>
                <a:gd name="T22" fmla="*/ 831 w 1223"/>
                <a:gd name="T23" fmla="*/ 224 h 1808"/>
                <a:gd name="T24" fmla="*/ 715 w 1223"/>
                <a:gd name="T25" fmla="*/ 268 h 1808"/>
                <a:gd name="T26" fmla="*/ 691 w 1223"/>
                <a:gd name="T27" fmla="*/ 396 h 1808"/>
                <a:gd name="T28" fmla="*/ 695 w 1223"/>
                <a:gd name="T29" fmla="*/ 1032 h 1808"/>
                <a:gd name="T30" fmla="*/ 663 w 1223"/>
                <a:gd name="T31" fmla="*/ 1196 h 1808"/>
                <a:gd name="T32" fmla="*/ 551 w 1223"/>
                <a:gd name="T33" fmla="*/ 1244 h 1808"/>
                <a:gd name="T34" fmla="*/ 219 w 1223"/>
                <a:gd name="T35" fmla="*/ 1240 h 1808"/>
                <a:gd name="T36" fmla="*/ 35 w 1223"/>
                <a:gd name="T37" fmla="*/ 1260 h 1808"/>
                <a:gd name="T38" fmla="*/ 11 w 1223"/>
                <a:gd name="T39" fmla="*/ 1364 h 1808"/>
                <a:gd name="T40" fmla="*/ 11 w 1223"/>
                <a:gd name="T41" fmla="*/ 1808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3" h="1808">
                  <a:moveTo>
                    <a:pt x="607" y="0"/>
                  </a:moveTo>
                  <a:cubicBezTo>
                    <a:pt x="610" y="165"/>
                    <a:pt x="618" y="806"/>
                    <a:pt x="623" y="988"/>
                  </a:cubicBezTo>
                  <a:cubicBezTo>
                    <a:pt x="628" y="1170"/>
                    <a:pt x="622" y="1061"/>
                    <a:pt x="635" y="1092"/>
                  </a:cubicBezTo>
                  <a:cubicBezTo>
                    <a:pt x="648" y="1123"/>
                    <a:pt x="667" y="1158"/>
                    <a:pt x="703" y="1172"/>
                  </a:cubicBezTo>
                  <a:cubicBezTo>
                    <a:pt x="739" y="1186"/>
                    <a:pt x="794" y="1175"/>
                    <a:pt x="851" y="1176"/>
                  </a:cubicBezTo>
                  <a:cubicBezTo>
                    <a:pt x="908" y="1177"/>
                    <a:pt x="990" y="1191"/>
                    <a:pt x="1043" y="1180"/>
                  </a:cubicBezTo>
                  <a:cubicBezTo>
                    <a:pt x="1096" y="1169"/>
                    <a:pt x="1143" y="1146"/>
                    <a:pt x="1171" y="1112"/>
                  </a:cubicBezTo>
                  <a:cubicBezTo>
                    <a:pt x="1199" y="1078"/>
                    <a:pt x="1203" y="1097"/>
                    <a:pt x="1211" y="976"/>
                  </a:cubicBezTo>
                  <a:cubicBezTo>
                    <a:pt x="1219" y="855"/>
                    <a:pt x="1223" y="505"/>
                    <a:pt x="1219" y="388"/>
                  </a:cubicBezTo>
                  <a:cubicBezTo>
                    <a:pt x="1215" y="271"/>
                    <a:pt x="1210" y="299"/>
                    <a:pt x="1187" y="272"/>
                  </a:cubicBezTo>
                  <a:cubicBezTo>
                    <a:pt x="1164" y="245"/>
                    <a:pt x="1138" y="232"/>
                    <a:pt x="1079" y="224"/>
                  </a:cubicBezTo>
                  <a:cubicBezTo>
                    <a:pt x="1020" y="216"/>
                    <a:pt x="892" y="217"/>
                    <a:pt x="831" y="224"/>
                  </a:cubicBezTo>
                  <a:cubicBezTo>
                    <a:pt x="770" y="231"/>
                    <a:pt x="738" y="239"/>
                    <a:pt x="715" y="268"/>
                  </a:cubicBezTo>
                  <a:cubicBezTo>
                    <a:pt x="692" y="297"/>
                    <a:pt x="694" y="269"/>
                    <a:pt x="691" y="396"/>
                  </a:cubicBezTo>
                  <a:cubicBezTo>
                    <a:pt x="688" y="523"/>
                    <a:pt x="700" y="899"/>
                    <a:pt x="695" y="1032"/>
                  </a:cubicBezTo>
                  <a:cubicBezTo>
                    <a:pt x="690" y="1165"/>
                    <a:pt x="687" y="1161"/>
                    <a:pt x="663" y="1196"/>
                  </a:cubicBezTo>
                  <a:cubicBezTo>
                    <a:pt x="639" y="1231"/>
                    <a:pt x="625" y="1237"/>
                    <a:pt x="551" y="1244"/>
                  </a:cubicBezTo>
                  <a:cubicBezTo>
                    <a:pt x="477" y="1251"/>
                    <a:pt x="305" y="1237"/>
                    <a:pt x="219" y="1240"/>
                  </a:cubicBezTo>
                  <a:cubicBezTo>
                    <a:pt x="133" y="1243"/>
                    <a:pt x="70" y="1239"/>
                    <a:pt x="35" y="1260"/>
                  </a:cubicBezTo>
                  <a:cubicBezTo>
                    <a:pt x="0" y="1281"/>
                    <a:pt x="15" y="1273"/>
                    <a:pt x="11" y="1364"/>
                  </a:cubicBezTo>
                  <a:cubicBezTo>
                    <a:pt x="7" y="1455"/>
                    <a:pt x="11" y="1716"/>
                    <a:pt x="11" y="1808"/>
                  </a:cubicBezTo>
                </a:path>
              </a:pathLst>
            </a:custGeom>
            <a:noFill/>
            <a:ln w="50800" cap="flat" cmpd="sng">
              <a:solidFill>
                <a:srgbClr val="618FFD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261" name="Text Box 109"/>
            <p:cNvSpPr txBox="1">
              <a:spLocks noChangeArrowheads="1"/>
            </p:cNvSpPr>
            <p:nvPr/>
          </p:nvSpPr>
          <p:spPr bwMode="auto">
            <a:xfrm>
              <a:off x="1085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618FFD"/>
                  </a:solidFill>
                </a:rPr>
                <a:t>2</a:t>
              </a:r>
            </a:p>
          </p:txBody>
        </p:sp>
      </p:grpSp>
      <p:grpSp>
        <p:nvGrpSpPr>
          <p:cNvPr id="305271" name="Group 119"/>
          <p:cNvGrpSpPr>
            <a:grpSpLocks/>
          </p:cNvGrpSpPr>
          <p:nvPr/>
        </p:nvGrpSpPr>
        <p:grpSpPr bwMode="auto">
          <a:xfrm>
            <a:off x="1011116" y="1841989"/>
            <a:ext cx="1534258" cy="3140319"/>
            <a:chOff x="690" y="1077"/>
            <a:chExt cx="1047" cy="2143"/>
          </a:xfrm>
        </p:grpSpPr>
        <p:sp>
          <p:nvSpPr>
            <p:cNvPr id="305260" name="Freeform 108"/>
            <p:cNvSpPr>
              <a:spLocks/>
            </p:cNvSpPr>
            <p:nvPr/>
          </p:nvSpPr>
          <p:spPr bwMode="auto">
            <a:xfrm>
              <a:off x="690" y="1428"/>
              <a:ext cx="1047" cy="1792"/>
            </a:xfrm>
            <a:custGeom>
              <a:avLst/>
              <a:gdLst>
                <a:gd name="T0" fmla="*/ 630 w 1047"/>
                <a:gd name="T1" fmla="*/ 0 h 1792"/>
                <a:gd name="T2" fmla="*/ 634 w 1047"/>
                <a:gd name="T3" fmla="*/ 980 h 1792"/>
                <a:gd name="T4" fmla="*/ 670 w 1047"/>
                <a:gd name="T5" fmla="*/ 1104 h 1792"/>
                <a:gd name="T6" fmla="*/ 742 w 1047"/>
                <a:gd name="T7" fmla="*/ 1124 h 1792"/>
                <a:gd name="T8" fmla="*/ 954 w 1047"/>
                <a:gd name="T9" fmla="*/ 1108 h 1792"/>
                <a:gd name="T10" fmla="*/ 1030 w 1047"/>
                <a:gd name="T11" fmla="*/ 1048 h 1792"/>
                <a:gd name="T12" fmla="*/ 1038 w 1047"/>
                <a:gd name="T13" fmla="*/ 912 h 1792"/>
                <a:gd name="T14" fmla="*/ 1046 w 1047"/>
                <a:gd name="T15" fmla="*/ 396 h 1792"/>
                <a:gd name="T16" fmla="*/ 1034 w 1047"/>
                <a:gd name="T17" fmla="*/ 316 h 1792"/>
                <a:gd name="T18" fmla="*/ 978 w 1047"/>
                <a:gd name="T19" fmla="*/ 272 h 1792"/>
                <a:gd name="T20" fmla="*/ 762 w 1047"/>
                <a:gd name="T21" fmla="*/ 272 h 1792"/>
                <a:gd name="T22" fmla="*/ 698 w 1047"/>
                <a:gd name="T23" fmla="*/ 308 h 1792"/>
                <a:gd name="T24" fmla="*/ 674 w 1047"/>
                <a:gd name="T25" fmla="*/ 392 h 1792"/>
                <a:gd name="T26" fmla="*/ 678 w 1047"/>
                <a:gd name="T27" fmla="*/ 976 h 1792"/>
                <a:gd name="T28" fmla="*/ 706 w 1047"/>
                <a:gd name="T29" fmla="*/ 1044 h 1792"/>
                <a:gd name="T30" fmla="*/ 778 w 1047"/>
                <a:gd name="T31" fmla="*/ 1072 h 1792"/>
                <a:gd name="T32" fmla="*/ 914 w 1047"/>
                <a:gd name="T33" fmla="*/ 1064 h 1792"/>
                <a:gd name="T34" fmla="*/ 974 w 1047"/>
                <a:gd name="T35" fmla="*/ 1032 h 1792"/>
                <a:gd name="T36" fmla="*/ 982 w 1047"/>
                <a:gd name="T37" fmla="*/ 892 h 1792"/>
                <a:gd name="T38" fmla="*/ 1002 w 1047"/>
                <a:gd name="T39" fmla="*/ 704 h 1792"/>
                <a:gd name="T40" fmla="*/ 998 w 1047"/>
                <a:gd name="T41" fmla="*/ 428 h 1792"/>
                <a:gd name="T42" fmla="*/ 998 w 1047"/>
                <a:gd name="T43" fmla="*/ 352 h 1792"/>
                <a:gd name="T44" fmla="*/ 942 w 1047"/>
                <a:gd name="T45" fmla="*/ 316 h 1792"/>
                <a:gd name="T46" fmla="*/ 802 w 1047"/>
                <a:gd name="T47" fmla="*/ 316 h 1792"/>
                <a:gd name="T48" fmla="*/ 734 w 1047"/>
                <a:gd name="T49" fmla="*/ 352 h 1792"/>
                <a:gd name="T50" fmla="*/ 730 w 1047"/>
                <a:gd name="T51" fmla="*/ 448 h 1792"/>
                <a:gd name="T52" fmla="*/ 734 w 1047"/>
                <a:gd name="T53" fmla="*/ 776 h 1792"/>
                <a:gd name="T54" fmla="*/ 730 w 1047"/>
                <a:gd name="T55" fmla="*/ 1132 h 1792"/>
                <a:gd name="T56" fmla="*/ 650 w 1047"/>
                <a:gd name="T57" fmla="*/ 1248 h 1792"/>
                <a:gd name="T58" fmla="*/ 518 w 1047"/>
                <a:gd name="T59" fmla="*/ 1304 h 1792"/>
                <a:gd name="T60" fmla="*/ 198 w 1047"/>
                <a:gd name="T61" fmla="*/ 1308 h 1792"/>
                <a:gd name="T62" fmla="*/ 50 w 1047"/>
                <a:gd name="T63" fmla="*/ 1332 h 1792"/>
                <a:gd name="T64" fmla="*/ 6 w 1047"/>
                <a:gd name="T65" fmla="*/ 1448 h 1792"/>
                <a:gd name="T66" fmla="*/ 14 w 1047"/>
                <a:gd name="T67" fmla="*/ 1792 h 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47" h="1792">
                  <a:moveTo>
                    <a:pt x="630" y="0"/>
                  </a:moveTo>
                  <a:cubicBezTo>
                    <a:pt x="631" y="163"/>
                    <a:pt x="627" y="796"/>
                    <a:pt x="634" y="980"/>
                  </a:cubicBezTo>
                  <a:cubicBezTo>
                    <a:pt x="641" y="1164"/>
                    <a:pt x="652" y="1080"/>
                    <a:pt x="670" y="1104"/>
                  </a:cubicBezTo>
                  <a:cubicBezTo>
                    <a:pt x="688" y="1128"/>
                    <a:pt x="695" y="1123"/>
                    <a:pt x="742" y="1124"/>
                  </a:cubicBezTo>
                  <a:cubicBezTo>
                    <a:pt x="789" y="1125"/>
                    <a:pt x="906" y="1121"/>
                    <a:pt x="954" y="1108"/>
                  </a:cubicBezTo>
                  <a:cubicBezTo>
                    <a:pt x="1002" y="1095"/>
                    <a:pt x="1016" y="1081"/>
                    <a:pt x="1030" y="1048"/>
                  </a:cubicBezTo>
                  <a:cubicBezTo>
                    <a:pt x="1044" y="1015"/>
                    <a:pt x="1035" y="1021"/>
                    <a:pt x="1038" y="912"/>
                  </a:cubicBezTo>
                  <a:cubicBezTo>
                    <a:pt x="1041" y="803"/>
                    <a:pt x="1047" y="495"/>
                    <a:pt x="1046" y="396"/>
                  </a:cubicBezTo>
                  <a:cubicBezTo>
                    <a:pt x="1045" y="297"/>
                    <a:pt x="1045" y="337"/>
                    <a:pt x="1034" y="316"/>
                  </a:cubicBezTo>
                  <a:cubicBezTo>
                    <a:pt x="1023" y="295"/>
                    <a:pt x="1023" y="279"/>
                    <a:pt x="978" y="272"/>
                  </a:cubicBezTo>
                  <a:cubicBezTo>
                    <a:pt x="933" y="265"/>
                    <a:pt x="809" y="266"/>
                    <a:pt x="762" y="272"/>
                  </a:cubicBezTo>
                  <a:cubicBezTo>
                    <a:pt x="715" y="278"/>
                    <a:pt x="713" y="288"/>
                    <a:pt x="698" y="308"/>
                  </a:cubicBezTo>
                  <a:cubicBezTo>
                    <a:pt x="683" y="328"/>
                    <a:pt x="677" y="281"/>
                    <a:pt x="674" y="392"/>
                  </a:cubicBezTo>
                  <a:cubicBezTo>
                    <a:pt x="671" y="503"/>
                    <a:pt x="673" y="867"/>
                    <a:pt x="678" y="976"/>
                  </a:cubicBezTo>
                  <a:cubicBezTo>
                    <a:pt x="683" y="1085"/>
                    <a:pt x="689" y="1028"/>
                    <a:pt x="706" y="1044"/>
                  </a:cubicBezTo>
                  <a:cubicBezTo>
                    <a:pt x="723" y="1060"/>
                    <a:pt x="743" y="1069"/>
                    <a:pt x="778" y="1072"/>
                  </a:cubicBezTo>
                  <a:cubicBezTo>
                    <a:pt x="813" y="1075"/>
                    <a:pt x="881" y="1071"/>
                    <a:pt x="914" y="1064"/>
                  </a:cubicBezTo>
                  <a:cubicBezTo>
                    <a:pt x="947" y="1057"/>
                    <a:pt x="963" y="1061"/>
                    <a:pt x="974" y="1032"/>
                  </a:cubicBezTo>
                  <a:cubicBezTo>
                    <a:pt x="985" y="1003"/>
                    <a:pt x="977" y="947"/>
                    <a:pt x="982" y="892"/>
                  </a:cubicBezTo>
                  <a:cubicBezTo>
                    <a:pt x="987" y="837"/>
                    <a:pt x="999" y="781"/>
                    <a:pt x="1002" y="704"/>
                  </a:cubicBezTo>
                  <a:cubicBezTo>
                    <a:pt x="1005" y="627"/>
                    <a:pt x="999" y="487"/>
                    <a:pt x="998" y="428"/>
                  </a:cubicBezTo>
                  <a:cubicBezTo>
                    <a:pt x="997" y="369"/>
                    <a:pt x="1007" y="371"/>
                    <a:pt x="998" y="352"/>
                  </a:cubicBezTo>
                  <a:cubicBezTo>
                    <a:pt x="989" y="333"/>
                    <a:pt x="975" y="322"/>
                    <a:pt x="942" y="316"/>
                  </a:cubicBezTo>
                  <a:cubicBezTo>
                    <a:pt x="909" y="310"/>
                    <a:pt x="837" y="310"/>
                    <a:pt x="802" y="316"/>
                  </a:cubicBezTo>
                  <a:cubicBezTo>
                    <a:pt x="767" y="322"/>
                    <a:pt x="746" y="330"/>
                    <a:pt x="734" y="352"/>
                  </a:cubicBezTo>
                  <a:cubicBezTo>
                    <a:pt x="722" y="374"/>
                    <a:pt x="730" y="377"/>
                    <a:pt x="730" y="448"/>
                  </a:cubicBezTo>
                  <a:cubicBezTo>
                    <a:pt x="730" y="519"/>
                    <a:pt x="734" y="662"/>
                    <a:pt x="734" y="776"/>
                  </a:cubicBezTo>
                  <a:cubicBezTo>
                    <a:pt x="734" y="890"/>
                    <a:pt x="744" y="1053"/>
                    <a:pt x="730" y="1132"/>
                  </a:cubicBezTo>
                  <a:cubicBezTo>
                    <a:pt x="716" y="1211"/>
                    <a:pt x="685" y="1219"/>
                    <a:pt x="650" y="1248"/>
                  </a:cubicBezTo>
                  <a:cubicBezTo>
                    <a:pt x="615" y="1277"/>
                    <a:pt x="593" y="1294"/>
                    <a:pt x="518" y="1304"/>
                  </a:cubicBezTo>
                  <a:cubicBezTo>
                    <a:pt x="443" y="1314"/>
                    <a:pt x="276" y="1303"/>
                    <a:pt x="198" y="1308"/>
                  </a:cubicBezTo>
                  <a:cubicBezTo>
                    <a:pt x="120" y="1313"/>
                    <a:pt x="82" y="1309"/>
                    <a:pt x="50" y="1332"/>
                  </a:cubicBezTo>
                  <a:cubicBezTo>
                    <a:pt x="18" y="1355"/>
                    <a:pt x="12" y="1371"/>
                    <a:pt x="6" y="1448"/>
                  </a:cubicBezTo>
                  <a:cubicBezTo>
                    <a:pt x="0" y="1525"/>
                    <a:pt x="12" y="1720"/>
                    <a:pt x="14" y="1792"/>
                  </a:cubicBezTo>
                </a:path>
              </a:pathLst>
            </a:custGeom>
            <a:noFill/>
            <a:ln w="508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305262" name="Text Box 110"/>
            <p:cNvSpPr txBox="1">
              <a:spLocks noChangeArrowheads="1"/>
            </p:cNvSpPr>
            <p:nvPr/>
          </p:nvSpPr>
          <p:spPr bwMode="auto">
            <a:xfrm>
              <a:off x="1251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chemeClr val="folHlink"/>
                  </a:solidFill>
                </a:rPr>
                <a:t>3</a:t>
              </a:r>
            </a:p>
          </p:txBody>
        </p:sp>
      </p:grpSp>
      <p:grpSp>
        <p:nvGrpSpPr>
          <p:cNvPr id="305272" name="Group 120"/>
          <p:cNvGrpSpPr>
            <a:grpSpLocks/>
          </p:cNvGrpSpPr>
          <p:nvPr/>
        </p:nvGrpSpPr>
        <p:grpSpPr bwMode="auto">
          <a:xfrm>
            <a:off x="2201008" y="1841987"/>
            <a:ext cx="1998785" cy="348761"/>
            <a:chOff x="1502" y="1077"/>
            <a:chExt cx="1364" cy="238"/>
          </a:xfrm>
        </p:grpSpPr>
        <p:sp>
          <p:nvSpPr>
            <p:cNvPr id="305263" name="Text Box 111"/>
            <p:cNvSpPr txBox="1">
              <a:spLocks noChangeArrowheads="1"/>
            </p:cNvSpPr>
            <p:nvPr/>
          </p:nvSpPr>
          <p:spPr bwMode="auto">
            <a:xfrm>
              <a:off x="1502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05264" name="Text Box 112"/>
            <p:cNvSpPr txBox="1">
              <a:spLocks noChangeArrowheads="1"/>
            </p:cNvSpPr>
            <p:nvPr/>
          </p:nvSpPr>
          <p:spPr bwMode="auto">
            <a:xfrm>
              <a:off x="1753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05265" name="Text Box 113"/>
            <p:cNvSpPr txBox="1">
              <a:spLocks noChangeArrowheads="1"/>
            </p:cNvSpPr>
            <p:nvPr/>
          </p:nvSpPr>
          <p:spPr bwMode="auto">
            <a:xfrm>
              <a:off x="2004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05266" name="Text Box 114"/>
            <p:cNvSpPr txBox="1">
              <a:spLocks noChangeArrowheads="1"/>
            </p:cNvSpPr>
            <p:nvPr/>
          </p:nvSpPr>
          <p:spPr bwMode="auto">
            <a:xfrm>
              <a:off x="2256" y="1077"/>
              <a:ext cx="199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305267" name="Text Box 115"/>
            <p:cNvSpPr txBox="1">
              <a:spLocks noChangeArrowheads="1"/>
            </p:cNvSpPr>
            <p:nvPr/>
          </p:nvSpPr>
          <p:spPr bwMode="auto">
            <a:xfrm>
              <a:off x="2496" y="1077"/>
              <a:ext cx="37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62">
                  <a:solidFill>
                    <a:srgbClr val="FF0000"/>
                  </a:solidFill>
                </a:rPr>
                <a:t>8 ….</a:t>
              </a:r>
            </a:p>
          </p:txBody>
        </p:sp>
      </p:grpSp>
      <p:sp>
        <p:nvSpPr>
          <p:cNvPr id="305268" name="Text Box 116"/>
          <p:cNvSpPr txBox="1">
            <a:spLocks noChangeArrowheads="1"/>
          </p:cNvSpPr>
          <p:nvPr/>
        </p:nvSpPr>
        <p:spPr bwMode="auto">
          <a:xfrm>
            <a:off x="4009293" y="2936631"/>
            <a:ext cx="2131737" cy="111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62"/>
              <a:t>for as many times as it</a:t>
            </a:r>
          </a:p>
          <a:p>
            <a:r>
              <a:rPr lang="en-GB" altLang="en-US" sz="1662"/>
              <a:t>is possible to go round</a:t>
            </a:r>
          </a:p>
          <a:p>
            <a:r>
              <a:rPr lang="en-GB" altLang="en-US" sz="1662"/>
              <a:t>the loop (this can be</a:t>
            </a:r>
          </a:p>
          <a:p>
            <a:r>
              <a:rPr lang="en-GB" altLang="en-US" sz="1662"/>
              <a:t>unlimited, i.e. infinite)</a:t>
            </a:r>
          </a:p>
        </p:txBody>
      </p:sp>
      <p:sp>
        <p:nvSpPr>
          <p:cNvPr id="305273" name="Line 121"/>
          <p:cNvSpPr>
            <a:spLocks noChangeShapeType="1"/>
          </p:cNvSpPr>
          <p:nvPr/>
        </p:nvSpPr>
        <p:spPr bwMode="auto">
          <a:xfrm flipH="1" flipV="1">
            <a:off x="4220308" y="2303585"/>
            <a:ext cx="281354" cy="63304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66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1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268" grpId="0" autoUpdateAnimBg="0"/>
      <p:bldP spid="3052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Cyclomatic</a:t>
            </a:r>
            <a:r>
              <a:rPr lang="en-US" altLang="en-US" dirty="0"/>
              <a:t> </a:t>
            </a:r>
            <a:r>
              <a:rPr lang="en-US" altLang="en-US" dirty="0" smtClean="0"/>
              <a:t>Complexity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b="1" dirty="0" err="1"/>
              <a:t>Cyclomatic</a:t>
            </a:r>
            <a:r>
              <a:rPr lang="en-US" b="1" dirty="0"/>
              <a:t> complexity </a:t>
            </a:r>
            <a:r>
              <a:rPr lang="en-US" dirty="0"/>
              <a:t>is a software metric used to </a:t>
            </a:r>
            <a:r>
              <a:rPr lang="en-US" b="1" dirty="0">
                <a:solidFill>
                  <a:srgbClr val="FF0000"/>
                </a:solidFill>
              </a:rPr>
              <a:t>measure the complexity of a program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This metric measures </a:t>
            </a:r>
            <a:r>
              <a:rPr lang="en-US" b="1" dirty="0"/>
              <a:t>independent paths </a:t>
            </a:r>
            <a:r>
              <a:rPr lang="en-US" dirty="0"/>
              <a:t>through the program's source code. An independent path is defined as a path that has at least one edge which has not been traversed before in any other paths.</a:t>
            </a:r>
          </a:p>
          <a:p>
            <a:pPr algn="just">
              <a:lnSpc>
                <a:spcPct val="170000"/>
              </a:lnSpc>
            </a:pPr>
            <a:r>
              <a:rPr lang="en-US" dirty="0" err="1"/>
              <a:t>Cyclomatic</a:t>
            </a:r>
            <a:r>
              <a:rPr lang="en-US" dirty="0"/>
              <a:t> complexity can be calculated with respect to functions, modules, methods or classes within a program.</a:t>
            </a: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675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Cyclomatic</a:t>
            </a:r>
            <a:r>
              <a:rPr lang="en-US" altLang="en-US" dirty="0"/>
              <a:t> Complexity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dirty="0"/>
              <a:t>Three ways to compute </a:t>
            </a:r>
            <a:r>
              <a:rPr lang="en-US" altLang="en-US" dirty="0" err="1"/>
              <a:t>cyclomatic</a:t>
            </a:r>
            <a:r>
              <a:rPr lang="en-US" altLang="en-US" dirty="0"/>
              <a:t> complexity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number of regions </a:t>
            </a:r>
            <a:r>
              <a:rPr lang="en-US" altLang="en-US" dirty="0"/>
              <a:t>of the flow graph correspond to the </a:t>
            </a:r>
            <a:r>
              <a:rPr lang="en-US" altLang="en-US" dirty="0" err="1"/>
              <a:t>cyclomatic</a:t>
            </a:r>
            <a:r>
              <a:rPr lang="en-US" altLang="en-US" dirty="0"/>
              <a:t> complexity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 algn="just">
              <a:lnSpc>
                <a:spcPct val="150000"/>
              </a:lnSpc>
            </a:pPr>
            <a:r>
              <a:rPr lang="en-US" altLang="en-US" dirty="0" err="1" smtClean="0"/>
              <a:t>Cyclomatic</a:t>
            </a:r>
            <a:r>
              <a:rPr lang="en-US" altLang="en-US" dirty="0" smtClean="0"/>
              <a:t> </a:t>
            </a:r>
            <a:r>
              <a:rPr lang="en-US" altLang="en-US" dirty="0"/>
              <a:t>complexity, V(G), for a flow graph G is defined as </a:t>
            </a:r>
            <a:r>
              <a:rPr lang="en-US" altLang="en-US" b="1" dirty="0">
                <a:solidFill>
                  <a:srgbClr val="C00000"/>
                </a:solidFill>
              </a:rPr>
              <a:t>V(G) = E - N +</a:t>
            </a:r>
            <a:r>
              <a:rPr lang="en-US" altLang="en-US" b="1" dirty="0" smtClean="0">
                <a:solidFill>
                  <a:srgbClr val="C00000"/>
                </a:solidFill>
              </a:rPr>
              <a:t>2 </a:t>
            </a:r>
            <a:r>
              <a:rPr lang="en-US" altLang="en-US" dirty="0" smtClean="0">
                <a:solidFill>
                  <a:srgbClr val="C00000"/>
                </a:solidFill>
              </a:rPr>
              <a:t>,</a:t>
            </a:r>
            <a:r>
              <a:rPr lang="en-US" altLang="en-US" dirty="0"/>
              <a:t>	where E is the number of flow graph edges and N is the number of flow graph nodes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lvl="1" algn="just">
              <a:lnSpc>
                <a:spcPct val="150000"/>
              </a:lnSpc>
            </a:pPr>
            <a:r>
              <a:rPr lang="en-US" altLang="en-US" dirty="0" err="1" smtClean="0"/>
              <a:t>Cyclomatic</a:t>
            </a:r>
            <a:r>
              <a:rPr lang="en-US" altLang="en-US" dirty="0" smtClean="0"/>
              <a:t> </a:t>
            </a:r>
            <a:r>
              <a:rPr lang="en-US" altLang="en-US" dirty="0"/>
              <a:t>complexity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C00000"/>
                </a:solidFill>
              </a:rPr>
              <a:t>V(G) = P + </a:t>
            </a:r>
            <a:r>
              <a:rPr lang="en-US" altLang="en-US" b="1" dirty="0" smtClean="0">
                <a:solidFill>
                  <a:srgbClr val="C00000"/>
                </a:solidFill>
              </a:rPr>
              <a:t>1</a:t>
            </a:r>
            <a:r>
              <a:rPr lang="en-US" altLang="en-US" dirty="0" smtClean="0">
                <a:solidFill>
                  <a:srgbClr val="C00000"/>
                </a:solidFill>
              </a:rPr>
              <a:t>, </a:t>
            </a:r>
            <a:r>
              <a:rPr lang="en-US" altLang="en-US" dirty="0" smtClean="0"/>
              <a:t>where </a:t>
            </a:r>
            <a:r>
              <a:rPr lang="en-US" altLang="en-US" dirty="0"/>
              <a:t>P is the number of predicate nodes contained in the flow graph G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539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7275" y="1014258"/>
            <a:ext cx="4826982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01.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insertion_procedure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a[],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[],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02.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03.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   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i,j,k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04.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(2)    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((2a)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 (2b)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&lt;=N; (2c)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05.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(3)        p[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06.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(4)    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((4a)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=2; (4b)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&lt;=N; (4c)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07.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08.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(5)       k=p[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];j=1;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09.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(6)       while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(a[p[j-1]] &gt; a[k]) {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(7)           p[j] = p[j-1];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(8)           j--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}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(9)          p[j] = k;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://geekdetected.files.wordpress.com/2013/03/cf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6660" y="1040254"/>
            <a:ext cx="2794453" cy="54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7559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5" name="Picture 3" descr="http://geekdetected.files.wordpress.com/2013/03/cf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6660" y="1040254"/>
            <a:ext cx="2794453" cy="541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3222171"/>
            <a:ext cx="7602839" cy="2855900"/>
          </a:xfrm>
        </p:spPr>
        <p:txBody>
          <a:bodyPr>
            <a:noAutofit/>
          </a:bodyPr>
          <a:lstStyle/>
          <a:p>
            <a:r>
              <a:rPr lang="en-US" sz="1600" dirty="0"/>
              <a:t>Now, to calculate the </a:t>
            </a:r>
            <a:r>
              <a:rPr lang="en-US" sz="1600" dirty="0" err="1"/>
              <a:t>cyclomatic</a:t>
            </a:r>
            <a:r>
              <a:rPr lang="en-US" sz="1600" dirty="0"/>
              <a:t> complexity you use one of three methods:</a:t>
            </a:r>
          </a:p>
          <a:p>
            <a:r>
              <a:rPr lang="en-US" sz="1600" dirty="0"/>
              <a:t>Count the number of regions on the graph: 4</a:t>
            </a:r>
          </a:p>
          <a:p>
            <a:r>
              <a:rPr lang="en-US" sz="1600" dirty="0"/>
              <a:t>No. of predicates (red on graph) + 1 : 3 + 1 = 4</a:t>
            </a:r>
          </a:p>
          <a:p>
            <a:r>
              <a:rPr lang="en-US" sz="1600" dirty="0"/>
              <a:t>No of edges – no. of nodes + 2: 14 – 12 + 2 = 4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xmlns="" val="106980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112" name="Group 56"/>
          <p:cNvGrpSpPr>
            <a:grpSpLocks/>
          </p:cNvGrpSpPr>
          <p:nvPr/>
        </p:nvGrpSpPr>
        <p:grpSpPr bwMode="auto">
          <a:xfrm>
            <a:off x="8050823" y="3426070"/>
            <a:ext cx="1049215" cy="2987920"/>
            <a:chOff x="5494" y="2158"/>
            <a:chExt cx="716" cy="2039"/>
          </a:xfrm>
        </p:grpSpPr>
        <p:sp>
          <p:nvSpPr>
            <p:cNvPr id="301088" name="Line 32"/>
            <p:cNvSpPr>
              <a:spLocks noChangeShapeType="1"/>
            </p:cNvSpPr>
            <p:nvPr/>
          </p:nvSpPr>
          <p:spPr bwMode="auto">
            <a:xfrm>
              <a:off x="5856" y="2158"/>
              <a:ext cx="0" cy="158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solidFill>
                  <a:schemeClr val="bg1"/>
                </a:solidFill>
                <a:latin typeface="Helvetica LT Std Cond" panose="020B0506020202030204" pitchFamily="34" charset="0"/>
              </a:endParaRPr>
            </a:p>
          </p:txBody>
        </p:sp>
        <p:sp>
          <p:nvSpPr>
            <p:cNvPr id="301090" name="Rectangle 34"/>
            <p:cNvSpPr>
              <a:spLocks noChangeArrowheads="1"/>
            </p:cNvSpPr>
            <p:nvPr/>
          </p:nvSpPr>
          <p:spPr bwMode="auto">
            <a:xfrm>
              <a:off x="5494" y="3744"/>
              <a:ext cx="716" cy="45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End</a:t>
              </a:r>
            </a:p>
          </p:txBody>
        </p:sp>
      </p:grpSp>
      <p:grpSp>
        <p:nvGrpSpPr>
          <p:cNvPr id="301115" name="Group 59"/>
          <p:cNvGrpSpPr>
            <a:grpSpLocks/>
          </p:cNvGrpSpPr>
          <p:nvPr/>
        </p:nvGrpSpPr>
        <p:grpSpPr bwMode="auto">
          <a:xfrm>
            <a:off x="7463205" y="2973266"/>
            <a:ext cx="1636834" cy="871903"/>
            <a:chOff x="5093" y="1849"/>
            <a:chExt cx="1117" cy="595"/>
          </a:xfrm>
        </p:grpSpPr>
        <p:sp>
          <p:nvSpPr>
            <p:cNvPr id="301062" name="Line 6"/>
            <p:cNvSpPr>
              <a:spLocks noChangeShapeType="1"/>
            </p:cNvSpPr>
            <p:nvPr/>
          </p:nvSpPr>
          <p:spPr bwMode="auto">
            <a:xfrm>
              <a:off x="5228" y="2112"/>
              <a:ext cx="266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solidFill>
                  <a:schemeClr val="bg1"/>
                </a:solidFill>
                <a:latin typeface="Helvetica LT Std Cond" panose="020B0506020202030204" pitchFamily="34" charset="0"/>
              </a:endParaRPr>
            </a:p>
          </p:txBody>
        </p:sp>
        <p:sp>
          <p:nvSpPr>
            <p:cNvPr id="301084" name="Rectangle 28"/>
            <p:cNvSpPr>
              <a:spLocks noChangeArrowheads="1"/>
            </p:cNvSpPr>
            <p:nvPr/>
          </p:nvSpPr>
          <p:spPr bwMode="auto">
            <a:xfrm>
              <a:off x="5494" y="1850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Select</a:t>
              </a:r>
            </a:p>
            <a:p>
              <a:pPr algn="ctr"/>
              <a:r>
                <a:rPr lang="en-GB" altLang="en-US" sz="1600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trans...</a:t>
              </a:r>
            </a:p>
          </p:txBody>
        </p:sp>
        <p:sp>
          <p:nvSpPr>
            <p:cNvPr id="301094" name="Text Box 38"/>
            <p:cNvSpPr txBox="1">
              <a:spLocks noChangeArrowheads="1"/>
            </p:cNvSpPr>
            <p:nvPr/>
          </p:nvSpPr>
          <p:spPr bwMode="auto">
            <a:xfrm>
              <a:off x="5093" y="1849"/>
              <a:ext cx="30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Yes</a:t>
              </a:r>
            </a:p>
          </p:txBody>
        </p:sp>
      </p:grpSp>
      <p:sp>
        <p:nvSpPr>
          <p:cNvPr id="301067" name="Line 11"/>
          <p:cNvSpPr>
            <a:spLocks noChangeShapeType="1"/>
          </p:cNvSpPr>
          <p:nvPr/>
        </p:nvSpPr>
        <p:spPr bwMode="auto">
          <a:xfrm>
            <a:off x="5682762" y="3681046"/>
            <a:ext cx="0" cy="2561492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200">
              <a:latin typeface="Helvetica LT Std Cond" panose="020B0506020202030204" pitchFamily="34" charset="0"/>
            </a:endParaRPr>
          </a:p>
        </p:txBody>
      </p:sp>
      <p:sp>
        <p:nvSpPr>
          <p:cNvPr id="301095" name="Line 39"/>
          <p:cNvSpPr>
            <a:spLocks noChangeShapeType="1"/>
          </p:cNvSpPr>
          <p:nvPr/>
        </p:nvSpPr>
        <p:spPr bwMode="auto">
          <a:xfrm flipH="1">
            <a:off x="7195038" y="5096608"/>
            <a:ext cx="0" cy="776654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200">
              <a:latin typeface="Helvetica LT Std Cond" panose="020B0506020202030204" pitchFamily="34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1	</a:t>
            </a:r>
          </a:p>
        </p:txBody>
      </p:sp>
      <p:grpSp>
        <p:nvGrpSpPr>
          <p:cNvPr id="301097" name="Group 41"/>
          <p:cNvGrpSpPr>
            <a:grpSpLocks/>
          </p:cNvGrpSpPr>
          <p:nvPr/>
        </p:nvGrpSpPr>
        <p:grpSpPr bwMode="auto">
          <a:xfrm>
            <a:off x="6024197" y="1550377"/>
            <a:ext cx="1636834" cy="924658"/>
            <a:chOff x="4111" y="878"/>
            <a:chExt cx="1117" cy="631"/>
          </a:xfrm>
        </p:grpSpPr>
        <p:sp>
          <p:nvSpPr>
            <p:cNvPr id="301069" name="Line 13"/>
            <p:cNvSpPr>
              <a:spLocks noChangeShapeType="1"/>
            </p:cNvSpPr>
            <p:nvPr/>
          </p:nvSpPr>
          <p:spPr bwMode="auto">
            <a:xfrm>
              <a:off x="4188" y="1193"/>
              <a:ext cx="32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solidFill>
                  <a:schemeClr val="bg1"/>
                </a:solidFill>
                <a:latin typeface="Helvetica LT Std Cond" panose="020B0506020202030204" pitchFamily="34" charset="0"/>
              </a:endParaRPr>
            </a:p>
          </p:txBody>
        </p:sp>
        <p:sp>
          <p:nvSpPr>
            <p:cNvPr id="301063" name="Rectangle 7"/>
            <p:cNvSpPr>
              <a:spLocks noChangeArrowheads="1"/>
            </p:cNvSpPr>
            <p:nvPr/>
          </p:nvSpPr>
          <p:spPr bwMode="auto">
            <a:xfrm>
              <a:off x="4512" y="915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Display</a:t>
              </a:r>
            </a:p>
            <a:p>
              <a:pPr algn="ctr"/>
              <a:r>
                <a:rPr lang="en-GB" altLang="en-US" sz="1600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“Enter..</a:t>
              </a:r>
            </a:p>
          </p:txBody>
        </p:sp>
        <p:sp>
          <p:nvSpPr>
            <p:cNvPr id="301071" name="Text Box 15"/>
            <p:cNvSpPr txBox="1">
              <a:spLocks noChangeArrowheads="1"/>
            </p:cNvSpPr>
            <p:nvPr/>
          </p:nvSpPr>
          <p:spPr bwMode="auto">
            <a:xfrm>
              <a:off x="4111" y="878"/>
              <a:ext cx="30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Yes</a:t>
              </a:r>
            </a:p>
          </p:txBody>
        </p:sp>
      </p:grpSp>
      <p:grpSp>
        <p:nvGrpSpPr>
          <p:cNvPr id="301098" name="Group 42"/>
          <p:cNvGrpSpPr>
            <a:grpSpLocks/>
          </p:cNvGrpSpPr>
          <p:nvPr/>
        </p:nvGrpSpPr>
        <p:grpSpPr bwMode="auto">
          <a:xfrm>
            <a:off x="6611815" y="2475035"/>
            <a:ext cx="1154723" cy="1399442"/>
            <a:chOff x="4512" y="1509"/>
            <a:chExt cx="788" cy="955"/>
          </a:xfrm>
        </p:grpSpPr>
        <p:sp>
          <p:nvSpPr>
            <p:cNvPr id="301087" name="Line 31"/>
            <p:cNvSpPr>
              <a:spLocks noChangeShapeType="1"/>
            </p:cNvSpPr>
            <p:nvPr/>
          </p:nvSpPr>
          <p:spPr bwMode="auto">
            <a:xfrm flipH="1">
              <a:off x="4910" y="1509"/>
              <a:ext cx="0" cy="26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latin typeface="Helvetica LT Std Cond" panose="020B0506020202030204" pitchFamily="34" charset="0"/>
              </a:endParaRPr>
            </a:p>
          </p:txBody>
        </p:sp>
        <p:sp>
          <p:nvSpPr>
            <p:cNvPr id="301081" name="AutoShape 25"/>
            <p:cNvSpPr>
              <a:spLocks noChangeArrowheads="1"/>
            </p:cNvSpPr>
            <p:nvPr/>
          </p:nvSpPr>
          <p:spPr bwMode="auto">
            <a:xfrm>
              <a:off x="4512" y="1769"/>
              <a:ext cx="788" cy="695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Valid</a:t>
              </a:r>
              <a:br>
                <a:rPr lang="en-US" altLang="en-US" sz="1400" b="1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</a:br>
              <a:r>
                <a:rPr lang="en-US" altLang="en-US" sz="1400" b="1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PIN?</a:t>
              </a:r>
            </a:p>
          </p:txBody>
        </p:sp>
      </p:grpSp>
      <p:grpSp>
        <p:nvGrpSpPr>
          <p:cNvPr id="301106" name="Group 50"/>
          <p:cNvGrpSpPr>
            <a:grpSpLocks/>
          </p:cNvGrpSpPr>
          <p:nvPr/>
        </p:nvGrpSpPr>
        <p:grpSpPr bwMode="auto">
          <a:xfrm>
            <a:off x="5087816" y="2475035"/>
            <a:ext cx="1049215" cy="1370134"/>
            <a:chOff x="3472" y="1509"/>
            <a:chExt cx="716" cy="935"/>
          </a:xfrm>
        </p:grpSpPr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3873" y="1509"/>
              <a:ext cx="0" cy="34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solidFill>
                  <a:schemeClr val="bg1"/>
                </a:solidFill>
                <a:latin typeface="Helvetica LT Std Cond" panose="020B0506020202030204" pitchFamily="34" charset="0"/>
              </a:endParaRPr>
            </a:p>
          </p:txBody>
        </p:sp>
        <p:sp>
          <p:nvSpPr>
            <p:cNvPr id="301072" name="Text Box 16"/>
            <p:cNvSpPr txBox="1">
              <a:spLocks noChangeArrowheads="1"/>
            </p:cNvSpPr>
            <p:nvPr/>
          </p:nvSpPr>
          <p:spPr bwMode="auto">
            <a:xfrm>
              <a:off x="3858" y="1509"/>
              <a:ext cx="2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No</a:t>
              </a:r>
            </a:p>
          </p:txBody>
        </p:sp>
        <p:sp>
          <p:nvSpPr>
            <p:cNvPr id="301085" name="Rectangle 29"/>
            <p:cNvSpPr>
              <a:spLocks noChangeArrowheads="1"/>
            </p:cNvSpPr>
            <p:nvPr/>
          </p:nvSpPr>
          <p:spPr bwMode="auto">
            <a:xfrm>
              <a:off x="3472" y="1850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Reject</a:t>
              </a:r>
            </a:p>
            <a:p>
              <a:pPr algn="ctr"/>
              <a:r>
                <a:rPr lang="en-GB" altLang="en-US" sz="1600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card</a:t>
              </a:r>
            </a:p>
          </p:txBody>
        </p:sp>
      </p:grpSp>
      <p:grpSp>
        <p:nvGrpSpPr>
          <p:cNvPr id="301100" name="Group 44"/>
          <p:cNvGrpSpPr>
            <a:grpSpLocks/>
          </p:cNvGrpSpPr>
          <p:nvPr/>
        </p:nvGrpSpPr>
        <p:grpSpPr bwMode="auto">
          <a:xfrm>
            <a:off x="6717323" y="3681046"/>
            <a:ext cx="1049215" cy="1415562"/>
            <a:chOff x="4584" y="2332"/>
            <a:chExt cx="716" cy="966"/>
          </a:xfrm>
        </p:grpSpPr>
        <p:sp>
          <p:nvSpPr>
            <p:cNvPr id="301089" name="Line 33"/>
            <p:cNvSpPr>
              <a:spLocks noChangeShapeType="1"/>
            </p:cNvSpPr>
            <p:nvPr/>
          </p:nvSpPr>
          <p:spPr bwMode="auto">
            <a:xfrm flipH="1">
              <a:off x="4910" y="2444"/>
              <a:ext cx="0" cy="26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solidFill>
                  <a:schemeClr val="bg1"/>
                </a:solidFill>
                <a:latin typeface="Helvetica LT Std Cond" panose="020B0506020202030204" pitchFamily="34" charset="0"/>
              </a:endParaRPr>
            </a:p>
          </p:txBody>
        </p:sp>
        <p:sp>
          <p:nvSpPr>
            <p:cNvPr id="301083" name="Rectangle 27"/>
            <p:cNvSpPr>
              <a:spLocks noChangeArrowheads="1"/>
            </p:cNvSpPr>
            <p:nvPr/>
          </p:nvSpPr>
          <p:spPr bwMode="auto">
            <a:xfrm>
              <a:off x="4584" y="2704"/>
              <a:ext cx="716" cy="59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Display</a:t>
              </a:r>
            </a:p>
            <a:p>
              <a:pPr algn="ctr"/>
              <a:r>
                <a:rPr lang="en-GB" altLang="en-US" sz="160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“PIN in..</a:t>
              </a:r>
            </a:p>
          </p:txBody>
        </p:sp>
        <p:sp>
          <p:nvSpPr>
            <p:cNvPr id="301093" name="Text Box 37"/>
            <p:cNvSpPr txBox="1">
              <a:spLocks noChangeArrowheads="1"/>
            </p:cNvSpPr>
            <p:nvPr/>
          </p:nvSpPr>
          <p:spPr bwMode="auto">
            <a:xfrm>
              <a:off x="4910" y="2332"/>
              <a:ext cx="2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No</a:t>
              </a:r>
            </a:p>
          </p:txBody>
        </p:sp>
      </p:grp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7195038" y="5890846"/>
            <a:ext cx="855785" cy="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200">
              <a:latin typeface="Helvetica LT Std Cond" panose="020B0506020202030204" pitchFamily="34" charset="0"/>
            </a:endParaRPr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>
            <a:off x="5682761" y="6242538"/>
            <a:ext cx="2368062" cy="0"/>
          </a:xfrm>
          <a:prstGeom prst="line">
            <a:avLst/>
          </a:prstGeom>
          <a:noFill/>
          <a:ln w="50800">
            <a:solidFill>
              <a:srgbClr val="00CC66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200">
              <a:latin typeface="Helvetica LT Std Cond" panose="020B0506020202030204" pitchFamily="34" charset="0"/>
            </a:endParaRPr>
          </a:p>
        </p:txBody>
      </p:sp>
      <p:sp>
        <p:nvSpPr>
          <p:cNvPr id="301114" name="Rectangle 58"/>
          <p:cNvSpPr>
            <a:spLocks noChangeArrowheads="1"/>
          </p:cNvSpPr>
          <p:nvPr/>
        </p:nvSpPr>
        <p:spPr bwMode="hidden">
          <a:xfrm>
            <a:off x="554649" y="1104167"/>
            <a:ext cx="4360985" cy="373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457" tIns="42497" rIns="86457" bIns="42497"/>
          <a:lstStyle>
            <a:lvl1pPr marL="346075" indent="-346075" defTabSz="93027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9300" indent="-287338" defTabSz="93027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marL="1152525" indent="-230188" defTabSz="93027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marL="1614488" indent="-230188" defTabSz="93027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marL="2076450" indent="-231775" defTabSz="93027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25336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29908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34480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3905250" indent="-231775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Wait for card to be inserted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IF card is a valid card THEN 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	display “Enter PIN number”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	IF PIN is valid THEN 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		 select transaction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	ELSE (otherwise)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		 display “PIN invalid”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ELSE (otherwise)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GB" altLang="en-US" sz="2215" b="0" dirty="0">
                <a:solidFill>
                  <a:schemeClr val="tx1"/>
                </a:solidFill>
                <a:latin typeface="Helvetica LT Std Cond" panose="020B0506020202030204" pitchFamily="34" charset="0"/>
              </a:rPr>
              <a:t>	reject card</a:t>
            </a:r>
          </a:p>
        </p:txBody>
      </p:sp>
      <p:grpSp>
        <p:nvGrpSpPr>
          <p:cNvPr id="301096" name="Group 40"/>
          <p:cNvGrpSpPr>
            <a:grpSpLocks/>
          </p:cNvGrpSpPr>
          <p:nvPr/>
        </p:nvGrpSpPr>
        <p:grpSpPr bwMode="auto">
          <a:xfrm>
            <a:off x="5087815" y="1047751"/>
            <a:ext cx="1154723" cy="1460988"/>
            <a:chOff x="3472" y="535"/>
            <a:chExt cx="788" cy="997"/>
          </a:xfrm>
        </p:grpSpPr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3864" y="535"/>
              <a:ext cx="0" cy="302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200">
                <a:solidFill>
                  <a:schemeClr val="bg1"/>
                </a:solidFill>
                <a:latin typeface="Helvetica LT Std Cond" panose="020B0506020202030204" pitchFamily="34" charset="0"/>
              </a:endParaRPr>
            </a:p>
          </p:txBody>
        </p:sp>
        <p:sp>
          <p:nvSpPr>
            <p:cNvPr id="301076" name="AutoShape 20"/>
            <p:cNvSpPr>
              <a:spLocks noChangeArrowheads="1"/>
            </p:cNvSpPr>
            <p:nvPr/>
          </p:nvSpPr>
          <p:spPr bwMode="auto">
            <a:xfrm>
              <a:off x="3472" y="837"/>
              <a:ext cx="788" cy="695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Valid</a:t>
              </a:r>
              <a:br>
                <a:rPr lang="en-US" altLang="en-US" sz="1400" b="1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</a:br>
              <a:r>
                <a:rPr lang="en-US" altLang="en-US" sz="1400" b="1" dirty="0">
                  <a:solidFill>
                    <a:schemeClr val="bg1"/>
                  </a:solidFill>
                  <a:latin typeface="Helvetica LT Std Cond" panose="020B0506020202030204" pitchFamily="34" charset="0"/>
                </a:rPr>
                <a:t>card?</a:t>
              </a:r>
            </a:p>
          </p:txBody>
        </p:sp>
      </p:grp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5087816" y="464528"/>
            <a:ext cx="1049215" cy="66381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600">
                <a:solidFill>
                  <a:schemeClr val="bg1"/>
                </a:solidFill>
                <a:latin typeface="Helvetica LT Std Cond" panose="020B0506020202030204" pitchFamily="34" charset="0"/>
              </a:rPr>
              <a:t>Wait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18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7" grpId="0" animBg="1"/>
      <p:bldP spid="301095" grpId="0" animBg="1"/>
      <p:bldP spid="301102" grpId="0" animBg="1"/>
      <p:bldP spid="301105" grpId="0" animBg="1"/>
      <p:bldP spid="301114" grpId="0" autoUpdateAnimBg="0"/>
      <p:bldP spid="30108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550018" y="1151151"/>
            <a:ext cx="2348720" cy="316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A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A &gt; 0 THEN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IF A  = 21 THEN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	Print “Key”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ENDIF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2</a:t>
            </a:r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4339005"/>
            <a:ext cx="5363308" cy="203981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GB" altLang="en-US" dirty="0" err="1"/>
              <a:t>Cyclomatic</a:t>
            </a:r>
            <a:r>
              <a:rPr lang="en-GB" altLang="en-US" dirty="0"/>
              <a:t> complexity: _____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Minimum tests to achieve: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Statement coverage: ______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Branch coverage: _____</a:t>
            </a:r>
          </a:p>
        </p:txBody>
      </p:sp>
      <p:sp>
        <p:nvSpPr>
          <p:cNvPr id="274440" name="Text Box 8"/>
          <p:cNvSpPr txBox="1">
            <a:spLocks noChangeArrowheads="1"/>
          </p:cNvSpPr>
          <p:nvPr/>
        </p:nvSpPr>
        <p:spPr bwMode="hidden">
          <a:xfrm>
            <a:off x="3609367" y="4363685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7030A0"/>
                </a:solidFill>
                <a:latin typeface="Helvetica LT Std Cond" panose="020B0506020202030204" pitchFamily="34" charset="0"/>
              </a:rPr>
              <a:t>3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hidden">
          <a:xfrm>
            <a:off x="3440090" y="5395653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AF2E0F"/>
                </a:solidFill>
                <a:latin typeface="Helvetica LT Std Cond" panose="020B0506020202030204" pitchFamily="34" charset="0"/>
              </a:rPr>
              <a:t>1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hidden">
          <a:xfrm>
            <a:off x="3057976" y="590026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accent6"/>
                </a:solidFill>
                <a:latin typeface="Helvetica LT Std Cond" panose="020B0506020202030204" pitchFamily="34" charset="0"/>
              </a:rPr>
              <a:t>3</a:t>
            </a:r>
          </a:p>
        </p:txBody>
      </p:sp>
      <p:grpSp>
        <p:nvGrpSpPr>
          <p:cNvPr id="274444" name="Group 12"/>
          <p:cNvGrpSpPr>
            <a:grpSpLocks/>
          </p:cNvGrpSpPr>
          <p:nvPr/>
        </p:nvGrpSpPr>
        <p:grpSpPr bwMode="auto">
          <a:xfrm>
            <a:off x="6604489" y="2687622"/>
            <a:ext cx="1554773" cy="1853712"/>
            <a:chOff x="4927" y="908"/>
            <a:chExt cx="1061" cy="1265"/>
          </a:xfrm>
        </p:grpSpPr>
        <p:sp>
          <p:nvSpPr>
            <p:cNvPr id="274445" name="Line 13"/>
            <p:cNvSpPr>
              <a:spLocks noChangeShapeType="1"/>
            </p:cNvSpPr>
            <p:nvPr/>
          </p:nvSpPr>
          <p:spPr bwMode="auto">
            <a:xfrm flipH="1">
              <a:off x="5745" y="1137"/>
              <a:ext cx="1" cy="1036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4446" name="Line 14"/>
            <p:cNvSpPr>
              <a:spLocks noChangeShapeType="1"/>
            </p:cNvSpPr>
            <p:nvPr/>
          </p:nvSpPr>
          <p:spPr bwMode="auto">
            <a:xfrm>
              <a:off x="5162" y="1152"/>
              <a:ext cx="58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5488" y="1423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215" dirty="0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4448" name="Line 16"/>
            <p:cNvSpPr>
              <a:spLocks noChangeShapeType="1"/>
            </p:cNvSpPr>
            <p:nvPr/>
          </p:nvSpPr>
          <p:spPr bwMode="auto">
            <a:xfrm flipH="1">
              <a:off x="4927" y="2150"/>
              <a:ext cx="81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4449" name="Text Box 17"/>
            <p:cNvSpPr txBox="1">
              <a:spLocks noChangeArrowheads="1"/>
            </p:cNvSpPr>
            <p:nvPr/>
          </p:nvSpPr>
          <p:spPr bwMode="auto">
            <a:xfrm>
              <a:off x="5075" y="908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>
                  <a:solidFill>
                    <a:schemeClr val="bg1"/>
                  </a:solidFill>
                </a:rPr>
                <a:t>Yes</a:t>
              </a:r>
            </a:p>
          </p:txBody>
        </p:sp>
      </p:grpSp>
      <p:grpSp>
        <p:nvGrpSpPr>
          <p:cNvPr id="274450" name="Group 18"/>
          <p:cNvGrpSpPr>
            <a:grpSpLocks/>
          </p:cNvGrpSpPr>
          <p:nvPr/>
        </p:nvGrpSpPr>
        <p:grpSpPr bwMode="auto">
          <a:xfrm>
            <a:off x="5421923" y="2656850"/>
            <a:ext cx="1535723" cy="1869831"/>
            <a:chOff x="4120" y="887"/>
            <a:chExt cx="1048" cy="1276"/>
          </a:xfrm>
        </p:grpSpPr>
        <p:sp>
          <p:nvSpPr>
            <p:cNvPr id="274451" name="Line 19"/>
            <p:cNvSpPr>
              <a:spLocks noChangeShapeType="1"/>
            </p:cNvSpPr>
            <p:nvPr/>
          </p:nvSpPr>
          <p:spPr bwMode="auto">
            <a:xfrm>
              <a:off x="4927" y="1392"/>
              <a:ext cx="0" cy="77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4452" name="Line 20"/>
            <p:cNvSpPr>
              <a:spLocks noChangeShapeType="1"/>
            </p:cNvSpPr>
            <p:nvPr/>
          </p:nvSpPr>
          <p:spPr bwMode="auto">
            <a:xfrm flipH="1">
              <a:off x="4120" y="2154"/>
              <a:ext cx="80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4453" name="Line 21"/>
            <p:cNvSpPr>
              <a:spLocks noChangeShapeType="1"/>
            </p:cNvSpPr>
            <p:nvPr/>
          </p:nvSpPr>
          <p:spPr bwMode="auto">
            <a:xfrm>
              <a:off x="4360" y="1130"/>
              <a:ext cx="32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4454" name="AutoShape 22"/>
            <p:cNvSpPr>
              <a:spLocks noChangeArrowheads="1"/>
            </p:cNvSpPr>
            <p:nvPr/>
          </p:nvSpPr>
          <p:spPr bwMode="auto">
            <a:xfrm>
              <a:off x="4684" y="890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 dirty="0">
                  <a:solidFill>
                    <a:schemeClr val="bg1"/>
                  </a:solidFill>
                </a:rPr>
                <a:t>A=21</a:t>
              </a:r>
            </a:p>
          </p:txBody>
        </p:sp>
        <p:sp>
          <p:nvSpPr>
            <p:cNvPr id="274455" name="Text Box 23"/>
            <p:cNvSpPr txBox="1">
              <a:spLocks noChangeArrowheads="1"/>
            </p:cNvSpPr>
            <p:nvPr/>
          </p:nvSpPr>
          <p:spPr bwMode="auto">
            <a:xfrm>
              <a:off x="4231" y="887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Yes</a:t>
              </a:r>
            </a:p>
          </p:txBody>
        </p:sp>
        <p:sp>
          <p:nvSpPr>
            <p:cNvPr id="274456" name="Text Box 24"/>
            <p:cNvSpPr txBox="1">
              <a:spLocks noChangeArrowheads="1"/>
            </p:cNvSpPr>
            <p:nvPr/>
          </p:nvSpPr>
          <p:spPr bwMode="auto">
            <a:xfrm>
              <a:off x="4605" y="1337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</p:grp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4923692" y="2664176"/>
            <a:ext cx="879231" cy="2731477"/>
            <a:chOff x="3780" y="892"/>
            <a:chExt cx="600" cy="1864"/>
          </a:xfrm>
        </p:grpSpPr>
        <p:sp>
          <p:nvSpPr>
            <p:cNvPr id="274458" name="Line 26"/>
            <p:cNvSpPr>
              <a:spLocks noChangeShapeType="1"/>
            </p:cNvSpPr>
            <p:nvPr/>
          </p:nvSpPr>
          <p:spPr bwMode="auto">
            <a:xfrm>
              <a:off x="4119" y="1344"/>
              <a:ext cx="0" cy="1095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3880" y="2425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i="1">
                  <a:solidFill>
                    <a:schemeClr val="bg1"/>
                  </a:solidFill>
                </a:rPr>
                <a:t>End</a:t>
              </a:r>
              <a:endParaRPr lang="en-US" altLang="en-US" sz="2215">
                <a:solidFill>
                  <a:schemeClr val="bg1"/>
                </a:solidFill>
              </a:endParaRPr>
            </a:p>
          </p:txBody>
        </p:sp>
        <p:sp>
          <p:nvSpPr>
            <p:cNvPr id="274460" name="AutoShape 28"/>
            <p:cNvSpPr>
              <a:spLocks noChangeArrowheads="1"/>
            </p:cNvSpPr>
            <p:nvPr/>
          </p:nvSpPr>
          <p:spPr bwMode="auto">
            <a:xfrm>
              <a:off x="3876" y="892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>
                  <a:solidFill>
                    <a:schemeClr val="bg1"/>
                  </a:solidFill>
                </a:rPr>
                <a:t>A&gt;0</a:t>
              </a:r>
            </a:p>
          </p:txBody>
        </p:sp>
        <p:sp>
          <p:nvSpPr>
            <p:cNvPr id="274461" name="Text Box 29"/>
            <p:cNvSpPr txBox="1">
              <a:spLocks noChangeArrowheads="1"/>
            </p:cNvSpPr>
            <p:nvPr/>
          </p:nvSpPr>
          <p:spPr bwMode="auto">
            <a:xfrm>
              <a:off x="3780" y="1353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>
                  <a:solidFill>
                    <a:schemeClr val="bg1"/>
                  </a:solidFill>
                </a:rPr>
                <a:t>No</a:t>
              </a:r>
            </a:p>
          </p:txBody>
        </p:sp>
      </p:grpSp>
      <p:grpSp>
        <p:nvGrpSpPr>
          <p:cNvPr id="274462" name="Group 30"/>
          <p:cNvGrpSpPr>
            <a:grpSpLocks/>
          </p:cNvGrpSpPr>
          <p:nvPr/>
        </p:nvGrpSpPr>
        <p:grpSpPr bwMode="auto">
          <a:xfrm>
            <a:off x="5052646" y="1817185"/>
            <a:ext cx="732692" cy="846992"/>
            <a:chOff x="3868" y="314"/>
            <a:chExt cx="500" cy="578"/>
          </a:xfrm>
        </p:grpSpPr>
        <p:sp>
          <p:nvSpPr>
            <p:cNvPr id="274463" name="Line 31"/>
            <p:cNvSpPr>
              <a:spLocks noChangeShapeType="1"/>
            </p:cNvSpPr>
            <p:nvPr/>
          </p:nvSpPr>
          <p:spPr bwMode="auto">
            <a:xfrm>
              <a:off x="4116" y="590"/>
              <a:ext cx="0" cy="302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4464" name="Rectangle 32"/>
            <p:cNvSpPr>
              <a:spLocks noChangeArrowheads="1"/>
            </p:cNvSpPr>
            <p:nvPr/>
          </p:nvSpPr>
          <p:spPr bwMode="auto">
            <a:xfrm>
              <a:off x="3868" y="314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2215">
                  <a:solidFill>
                    <a:schemeClr val="bg1"/>
                  </a:solidFill>
                </a:rPr>
                <a:t>Read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63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4" grpId="0" autoUpdateAnimBg="0"/>
      <p:bldP spid="274439" grpId="0" build="p" autoUpdateAnimBg="0"/>
      <p:bldP spid="274440" grpId="0" autoUpdateAnimBg="0"/>
      <p:bldP spid="274441" grpId="0" autoUpdateAnimBg="0"/>
      <p:bldP spid="2744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3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4589" y="4325816"/>
            <a:ext cx="5363308" cy="203981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GB" altLang="en-US" dirty="0" err="1"/>
              <a:t>Cyclomatic</a:t>
            </a:r>
            <a:r>
              <a:rPr lang="en-GB" altLang="en-US" dirty="0"/>
              <a:t> complexity: _____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Minimum tests to achieve: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Statement coverage: ______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Branch coverage: _____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20949" y="1001352"/>
            <a:ext cx="3034805" cy="536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A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B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A &gt; 0 THEN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IF B  = 0 THEN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	Print “No values”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ELSE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	Print B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	IF A &gt; 21 THEN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	    Print A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	ENDIF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ENDIF</a:t>
            </a:r>
          </a:p>
          <a:p>
            <a:pPr>
              <a:lnSpc>
                <a:spcPct val="13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hidden">
          <a:xfrm>
            <a:off x="7102329" y="439763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C00000"/>
                </a:solidFill>
                <a:latin typeface="Helvetica LT Std Cond" panose="020B0506020202030204" pitchFamily="34" charset="0"/>
              </a:rPr>
              <a:t>4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hidden">
          <a:xfrm>
            <a:off x="7013674" y="537273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chemeClr val="accent6"/>
                </a:solidFill>
                <a:latin typeface="Helvetica LT Std Cond" panose="020B0506020202030204" pitchFamily="34" charset="0"/>
              </a:rPr>
              <a:t>2</a:t>
            </a:r>
          </a:p>
        </p:txBody>
      </p:sp>
      <p:sp>
        <p:nvSpPr>
          <p:cNvPr id="275463" name="Text Box 7"/>
          <p:cNvSpPr txBox="1">
            <a:spLocks noChangeArrowheads="1"/>
          </p:cNvSpPr>
          <p:nvPr/>
        </p:nvSpPr>
        <p:spPr bwMode="hidden">
          <a:xfrm>
            <a:off x="6658975" y="5903813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7030A0"/>
                </a:solidFill>
                <a:latin typeface="Helvetica LT Std Cond" panose="020B0506020202030204" pitchFamily="34" charset="0"/>
              </a:rPr>
              <a:t>4</a:t>
            </a:r>
          </a:p>
        </p:txBody>
      </p:sp>
      <p:grpSp>
        <p:nvGrpSpPr>
          <p:cNvPr id="275464" name="Group 8"/>
          <p:cNvGrpSpPr>
            <a:grpSpLocks/>
          </p:cNvGrpSpPr>
          <p:nvPr/>
        </p:nvGrpSpPr>
        <p:grpSpPr bwMode="auto">
          <a:xfrm>
            <a:off x="6827227" y="2469174"/>
            <a:ext cx="1499088" cy="1046285"/>
            <a:chOff x="4659" y="1505"/>
            <a:chExt cx="1023" cy="714"/>
          </a:xfrm>
        </p:grpSpPr>
        <p:sp>
          <p:nvSpPr>
            <p:cNvPr id="275465" name="Line 9"/>
            <p:cNvSpPr>
              <a:spLocks noChangeShapeType="1"/>
            </p:cNvSpPr>
            <p:nvPr/>
          </p:nvSpPr>
          <p:spPr bwMode="auto">
            <a:xfrm flipH="1">
              <a:off x="4893" y="1762"/>
              <a:ext cx="294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66" name="Line 10"/>
            <p:cNvSpPr>
              <a:spLocks noChangeShapeType="1"/>
            </p:cNvSpPr>
            <p:nvPr/>
          </p:nvSpPr>
          <p:spPr bwMode="auto">
            <a:xfrm>
              <a:off x="5437" y="1788"/>
              <a:ext cx="0" cy="43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67" name="Rectangle 11"/>
            <p:cNvSpPr>
              <a:spLocks noChangeArrowheads="1"/>
            </p:cNvSpPr>
            <p:nvPr/>
          </p:nvSpPr>
          <p:spPr bwMode="auto">
            <a:xfrm>
              <a:off x="5182" y="162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5468" name="Line 12"/>
            <p:cNvSpPr>
              <a:spLocks noChangeShapeType="1"/>
            </p:cNvSpPr>
            <p:nvPr/>
          </p:nvSpPr>
          <p:spPr bwMode="auto">
            <a:xfrm flipH="1">
              <a:off x="4659" y="2205"/>
              <a:ext cx="778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69" name="Text Box 13"/>
            <p:cNvSpPr txBox="1">
              <a:spLocks noChangeArrowheads="1"/>
            </p:cNvSpPr>
            <p:nvPr/>
          </p:nvSpPr>
          <p:spPr bwMode="auto">
            <a:xfrm>
              <a:off x="4782" y="1505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>
                  <a:solidFill>
                    <a:schemeClr val="bg1"/>
                  </a:solidFill>
                </a:rPr>
                <a:t>Yes</a:t>
              </a:r>
            </a:p>
          </p:txBody>
        </p:sp>
      </p:grpSp>
      <p:grpSp>
        <p:nvGrpSpPr>
          <p:cNvPr id="275470" name="Group 14"/>
          <p:cNvGrpSpPr>
            <a:grpSpLocks/>
          </p:cNvGrpSpPr>
          <p:nvPr/>
        </p:nvGrpSpPr>
        <p:grpSpPr bwMode="auto">
          <a:xfrm>
            <a:off x="5574323" y="1661747"/>
            <a:ext cx="1635369" cy="1837592"/>
            <a:chOff x="3804" y="954"/>
            <a:chExt cx="1116" cy="1254"/>
          </a:xfrm>
        </p:grpSpPr>
        <p:sp>
          <p:nvSpPr>
            <p:cNvPr id="275471" name="Line 15"/>
            <p:cNvSpPr>
              <a:spLocks noChangeShapeType="1"/>
            </p:cNvSpPr>
            <p:nvPr/>
          </p:nvSpPr>
          <p:spPr bwMode="auto">
            <a:xfrm>
              <a:off x="4659" y="1298"/>
              <a:ext cx="0" cy="21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5472" name="Line 16"/>
            <p:cNvSpPr>
              <a:spLocks noChangeShapeType="1"/>
            </p:cNvSpPr>
            <p:nvPr/>
          </p:nvSpPr>
          <p:spPr bwMode="auto">
            <a:xfrm flipH="1">
              <a:off x="3901" y="1206"/>
              <a:ext cx="519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4420" y="100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5474" name="AutoShape 18"/>
            <p:cNvSpPr>
              <a:spLocks noChangeArrowheads="1"/>
            </p:cNvSpPr>
            <p:nvPr/>
          </p:nvSpPr>
          <p:spPr bwMode="auto">
            <a:xfrm>
              <a:off x="4429" y="151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>
                  <a:solidFill>
                    <a:schemeClr val="bg1"/>
                  </a:solidFill>
                </a:rPr>
                <a:t>A&gt;21</a:t>
              </a:r>
            </a:p>
          </p:txBody>
        </p:sp>
        <p:sp>
          <p:nvSpPr>
            <p:cNvPr id="275475" name="Line 19"/>
            <p:cNvSpPr>
              <a:spLocks noChangeShapeType="1"/>
            </p:cNvSpPr>
            <p:nvPr/>
          </p:nvSpPr>
          <p:spPr bwMode="auto">
            <a:xfrm>
              <a:off x="4659" y="2018"/>
              <a:ext cx="0" cy="19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5476" name="Line 20"/>
            <p:cNvSpPr>
              <a:spLocks noChangeShapeType="1"/>
            </p:cNvSpPr>
            <p:nvPr/>
          </p:nvSpPr>
          <p:spPr bwMode="auto">
            <a:xfrm flipH="1">
              <a:off x="3804" y="2206"/>
              <a:ext cx="855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5477" name="Text Box 21"/>
            <p:cNvSpPr txBox="1">
              <a:spLocks noChangeArrowheads="1"/>
            </p:cNvSpPr>
            <p:nvPr/>
          </p:nvSpPr>
          <p:spPr bwMode="auto">
            <a:xfrm>
              <a:off x="3962" y="954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  <p:sp>
          <p:nvSpPr>
            <p:cNvPr id="275478" name="Text Box 22"/>
            <p:cNvSpPr txBox="1">
              <a:spLocks noChangeArrowheads="1"/>
            </p:cNvSpPr>
            <p:nvPr/>
          </p:nvSpPr>
          <p:spPr bwMode="auto">
            <a:xfrm>
              <a:off x="4312" y="1934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</p:grpSp>
      <p:grpSp>
        <p:nvGrpSpPr>
          <p:cNvPr id="275479" name="Group 23"/>
          <p:cNvGrpSpPr>
            <a:grpSpLocks/>
          </p:cNvGrpSpPr>
          <p:nvPr/>
        </p:nvGrpSpPr>
        <p:grpSpPr bwMode="auto">
          <a:xfrm>
            <a:off x="4391758" y="1647092"/>
            <a:ext cx="1535723" cy="1865435"/>
            <a:chOff x="2997" y="944"/>
            <a:chExt cx="1048" cy="1273"/>
          </a:xfrm>
        </p:grpSpPr>
        <p:sp>
          <p:nvSpPr>
            <p:cNvPr id="275480" name="Line 24"/>
            <p:cNvSpPr>
              <a:spLocks noChangeShapeType="1"/>
            </p:cNvSpPr>
            <p:nvPr/>
          </p:nvSpPr>
          <p:spPr bwMode="auto">
            <a:xfrm>
              <a:off x="3807" y="1334"/>
              <a:ext cx="0" cy="29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81" name="Line 25"/>
            <p:cNvSpPr>
              <a:spLocks noChangeShapeType="1"/>
            </p:cNvSpPr>
            <p:nvPr/>
          </p:nvSpPr>
          <p:spPr bwMode="auto">
            <a:xfrm>
              <a:off x="3804" y="1808"/>
              <a:ext cx="0" cy="409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82" name="Line 26"/>
            <p:cNvSpPr>
              <a:spLocks noChangeShapeType="1"/>
            </p:cNvSpPr>
            <p:nvPr/>
          </p:nvSpPr>
          <p:spPr bwMode="auto">
            <a:xfrm flipH="1">
              <a:off x="3033" y="1184"/>
              <a:ext cx="52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83" name="AutoShape 27"/>
            <p:cNvSpPr>
              <a:spLocks noChangeArrowheads="1"/>
            </p:cNvSpPr>
            <p:nvPr/>
          </p:nvSpPr>
          <p:spPr bwMode="auto">
            <a:xfrm>
              <a:off x="3561" y="944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>
                  <a:solidFill>
                    <a:schemeClr val="bg1"/>
                  </a:solidFill>
                </a:rPr>
                <a:t>B=0</a:t>
              </a:r>
            </a:p>
          </p:txBody>
        </p:sp>
        <p:sp>
          <p:nvSpPr>
            <p:cNvPr id="275484" name="Rectangle 28"/>
            <p:cNvSpPr>
              <a:spLocks noChangeArrowheads="1"/>
            </p:cNvSpPr>
            <p:nvPr/>
          </p:nvSpPr>
          <p:spPr bwMode="auto">
            <a:xfrm>
              <a:off x="3539" y="163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5485" name="Line 29"/>
            <p:cNvSpPr>
              <a:spLocks noChangeShapeType="1"/>
            </p:cNvSpPr>
            <p:nvPr/>
          </p:nvSpPr>
          <p:spPr bwMode="auto">
            <a:xfrm flipH="1">
              <a:off x="2997" y="2207"/>
              <a:ext cx="807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86" name="Text Box 30"/>
            <p:cNvSpPr txBox="1">
              <a:spLocks noChangeArrowheads="1"/>
            </p:cNvSpPr>
            <p:nvPr/>
          </p:nvSpPr>
          <p:spPr bwMode="auto">
            <a:xfrm>
              <a:off x="3136" y="958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Yes</a:t>
              </a:r>
            </a:p>
          </p:txBody>
        </p:sp>
        <p:sp>
          <p:nvSpPr>
            <p:cNvPr id="275487" name="Text Box 31"/>
            <p:cNvSpPr txBox="1">
              <a:spLocks noChangeArrowheads="1"/>
            </p:cNvSpPr>
            <p:nvPr/>
          </p:nvSpPr>
          <p:spPr bwMode="auto">
            <a:xfrm>
              <a:off x="3368" y="1383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>
                  <a:solidFill>
                    <a:schemeClr val="bg1"/>
                  </a:solidFill>
                </a:rPr>
                <a:t>Yes</a:t>
              </a:r>
            </a:p>
          </p:txBody>
        </p:sp>
      </p:grpSp>
      <p:grpSp>
        <p:nvGrpSpPr>
          <p:cNvPr id="275488" name="Group 32"/>
          <p:cNvGrpSpPr>
            <a:grpSpLocks/>
          </p:cNvGrpSpPr>
          <p:nvPr/>
        </p:nvGrpSpPr>
        <p:grpSpPr bwMode="auto">
          <a:xfrm>
            <a:off x="3906716" y="803031"/>
            <a:ext cx="848458" cy="3506666"/>
            <a:chOff x="2666" y="368"/>
            <a:chExt cx="579" cy="2393"/>
          </a:xfrm>
        </p:grpSpPr>
        <p:sp>
          <p:nvSpPr>
            <p:cNvPr id="275489" name="Line 33"/>
            <p:cNvSpPr>
              <a:spLocks noChangeShapeType="1"/>
            </p:cNvSpPr>
            <p:nvPr/>
          </p:nvSpPr>
          <p:spPr bwMode="auto">
            <a:xfrm>
              <a:off x="2996" y="1424"/>
              <a:ext cx="0" cy="1013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90" name="Line 34"/>
            <p:cNvSpPr>
              <a:spLocks noChangeShapeType="1"/>
            </p:cNvSpPr>
            <p:nvPr/>
          </p:nvSpPr>
          <p:spPr bwMode="auto">
            <a:xfrm>
              <a:off x="2993" y="644"/>
              <a:ext cx="0" cy="302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5491" name="Rectangle 35"/>
            <p:cNvSpPr>
              <a:spLocks noChangeArrowheads="1"/>
            </p:cNvSpPr>
            <p:nvPr/>
          </p:nvSpPr>
          <p:spPr bwMode="auto">
            <a:xfrm>
              <a:off x="2745" y="36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>
                  <a:solidFill>
                    <a:schemeClr val="bg1"/>
                  </a:solidFill>
                </a:rPr>
                <a:t>Read</a:t>
              </a:r>
            </a:p>
          </p:txBody>
        </p:sp>
        <p:sp>
          <p:nvSpPr>
            <p:cNvPr id="275492" name="AutoShape 36"/>
            <p:cNvSpPr>
              <a:spLocks noChangeArrowheads="1"/>
            </p:cNvSpPr>
            <p:nvPr/>
          </p:nvSpPr>
          <p:spPr bwMode="auto">
            <a:xfrm>
              <a:off x="2753" y="94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>
                  <a:solidFill>
                    <a:schemeClr val="bg1"/>
                  </a:solidFill>
                </a:rPr>
                <a:t>A&gt;0</a:t>
              </a:r>
            </a:p>
          </p:txBody>
        </p:sp>
        <p:sp>
          <p:nvSpPr>
            <p:cNvPr id="275493" name="Rectangle 37"/>
            <p:cNvSpPr>
              <a:spLocks noChangeArrowheads="1"/>
            </p:cNvSpPr>
            <p:nvPr/>
          </p:nvSpPr>
          <p:spPr bwMode="auto">
            <a:xfrm>
              <a:off x="2745" y="243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i="1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275494" name="Text Box 38"/>
            <p:cNvSpPr txBox="1">
              <a:spLocks noChangeArrowheads="1"/>
            </p:cNvSpPr>
            <p:nvPr/>
          </p:nvSpPr>
          <p:spPr bwMode="auto">
            <a:xfrm>
              <a:off x="2666" y="1387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>
                  <a:solidFill>
                    <a:schemeClr val="bg1"/>
                  </a:solidFill>
                </a:rPr>
                <a:t>No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79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 autoUpdateAnimBg="0"/>
      <p:bldP spid="275460" grpId="0" autoUpdateAnimBg="0"/>
      <p:bldP spid="275461" grpId="0" autoUpdateAnimBg="0"/>
      <p:bldP spid="275462" grpId="0" autoUpdateAnimBg="0"/>
      <p:bldP spid="2754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3212123" y="4635012"/>
            <a:ext cx="5644662" cy="2016301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GB" altLang="en-US" dirty="0" err="1"/>
              <a:t>Cyclomatic</a:t>
            </a:r>
            <a:r>
              <a:rPr lang="en-GB" altLang="en-US" dirty="0"/>
              <a:t> complexity: _____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Minimum tests to achieve: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Statement coverage: ______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Branch coverage: _____</a:t>
            </a:r>
          </a:p>
        </p:txBody>
      </p:sp>
      <p:sp>
        <p:nvSpPr>
          <p:cNvPr id="276483" name="Text Box 2051"/>
          <p:cNvSpPr txBox="1">
            <a:spLocks noChangeArrowheads="1"/>
          </p:cNvSpPr>
          <p:nvPr/>
        </p:nvSpPr>
        <p:spPr bwMode="auto">
          <a:xfrm>
            <a:off x="362741" y="936780"/>
            <a:ext cx="2598788" cy="581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A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B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A &lt; 0 THEN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“A negative”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ELSE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“A positive”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B &lt; 0 THEN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“B negative”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ELSE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“B positive”</a:t>
            </a:r>
          </a:p>
          <a:p>
            <a:pPr>
              <a:lnSpc>
                <a:spcPct val="14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</p:txBody>
      </p:sp>
      <p:sp>
        <p:nvSpPr>
          <p:cNvPr id="276484" name="Text Box 2052"/>
          <p:cNvSpPr txBox="1">
            <a:spLocks noChangeArrowheads="1"/>
          </p:cNvSpPr>
          <p:nvPr/>
        </p:nvSpPr>
        <p:spPr bwMode="hidden">
          <a:xfrm>
            <a:off x="6801859" y="4719353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chemeClr val="accent6"/>
                </a:solidFill>
                <a:latin typeface="Helvetica LT Std Cond" panose="020B0506020202030204" pitchFamily="34" charset="0"/>
              </a:rPr>
              <a:t>3</a:t>
            </a:r>
          </a:p>
        </p:txBody>
      </p:sp>
      <p:sp>
        <p:nvSpPr>
          <p:cNvPr id="276485" name="Text Box 2053"/>
          <p:cNvSpPr txBox="1">
            <a:spLocks noChangeArrowheads="1"/>
          </p:cNvSpPr>
          <p:nvPr/>
        </p:nvSpPr>
        <p:spPr bwMode="hidden">
          <a:xfrm>
            <a:off x="6615603" y="5685333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70C0"/>
                </a:solidFill>
                <a:latin typeface="Helvetica LT Std Cond" panose="020B0506020202030204" pitchFamily="34" charset="0"/>
              </a:rPr>
              <a:t>2</a:t>
            </a:r>
          </a:p>
        </p:txBody>
      </p:sp>
      <p:sp>
        <p:nvSpPr>
          <p:cNvPr id="276486" name="Text Box 2054"/>
          <p:cNvSpPr txBox="1">
            <a:spLocks noChangeArrowheads="1"/>
          </p:cNvSpPr>
          <p:nvPr/>
        </p:nvSpPr>
        <p:spPr bwMode="hidden">
          <a:xfrm>
            <a:off x="6312649" y="611095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C00000"/>
                </a:solidFill>
                <a:latin typeface="Helvetica LT Std Cond" panose="020B0506020202030204" pitchFamily="34" charset="0"/>
              </a:rPr>
              <a:t>2</a:t>
            </a:r>
          </a:p>
        </p:txBody>
      </p:sp>
      <p:sp>
        <p:nvSpPr>
          <p:cNvPr id="276487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4</a:t>
            </a:r>
          </a:p>
        </p:txBody>
      </p:sp>
      <p:grpSp>
        <p:nvGrpSpPr>
          <p:cNvPr id="276488" name="Group 2056"/>
          <p:cNvGrpSpPr>
            <a:grpSpLocks/>
          </p:cNvGrpSpPr>
          <p:nvPr/>
        </p:nvGrpSpPr>
        <p:grpSpPr bwMode="auto">
          <a:xfrm>
            <a:off x="4365382" y="644770"/>
            <a:ext cx="1192823" cy="485043"/>
            <a:chOff x="2979" y="260"/>
            <a:chExt cx="814" cy="331"/>
          </a:xfrm>
        </p:grpSpPr>
        <p:sp>
          <p:nvSpPr>
            <p:cNvPr id="276489" name="Line 2057"/>
            <p:cNvSpPr>
              <a:spLocks noChangeShapeType="1"/>
            </p:cNvSpPr>
            <p:nvPr/>
          </p:nvSpPr>
          <p:spPr bwMode="hidden">
            <a:xfrm>
              <a:off x="3359" y="416"/>
              <a:ext cx="434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>
                <a:solidFill>
                  <a:schemeClr val="bg1"/>
                </a:solidFill>
              </a:endParaRPr>
            </a:p>
          </p:txBody>
        </p:sp>
        <p:sp>
          <p:nvSpPr>
            <p:cNvPr id="276490" name="Rectangle 2058"/>
            <p:cNvSpPr>
              <a:spLocks noChangeArrowheads="1"/>
            </p:cNvSpPr>
            <p:nvPr/>
          </p:nvSpPr>
          <p:spPr bwMode="hidden">
            <a:xfrm>
              <a:off x="2979" y="2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>
                  <a:solidFill>
                    <a:schemeClr val="bg1"/>
                  </a:solidFill>
                </a:rPr>
                <a:t>Read</a:t>
              </a:r>
            </a:p>
          </p:txBody>
        </p:sp>
      </p:grpSp>
      <p:sp>
        <p:nvSpPr>
          <p:cNvPr id="276491" name="Rectangle 2059"/>
          <p:cNvSpPr>
            <a:spLocks noChangeArrowheads="1"/>
          </p:cNvSpPr>
          <p:nvPr/>
        </p:nvSpPr>
        <p:spPr bwMode="hidden">
          <a:xfrm>
            <a:off x="5562600" y="4169020"/>
            <a:ext cx="732692" cy="48504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215" i="1">
                <a:solidFill>
                  <a:schemeClr val="bg1"/>
                </a:solidFill>
              </a:rPr>
              <a:t>End</a:t>
            </a:r>
          </a:p>
        </p:txBody>
      </p:sp>
      <p:grpSp>
        <p:nvGrpSpPr>
          <p:cNvPr id="276492" name="Group 2060"/>
          <p:cNvGrpSpPr>
            <a:grpSpLocks/>
          </p:cNvGrpSpPr>
          <p:nvPr/>
        </p:nvGrpSpPr>
        <p:grpSpPr bwMode="auto">
          <a:xfrm>
            <a:off x="5410200" y="2926374"/>
            <a:ext cx="904143" cy="1285142"/>
            <a:chOff x="3692" y="1817"/>
            <a:chExt cx="617" cy="877"/>
          </a:xfrm>
        </p:grpSpPr>
        <p:sp>
          <p:nvSpPr>
            <p:cNvPr id="276493" name="Line 2061"/>
            <p:cNvSpPr>
              <a:spLocks noChangeShapeType="1"/>
            </p:cNvSpPr>
            <p:nvPr/>
          </p:nvSpPr>
          <p:spPr bwMode="hidden">
            <a:xfrm>
              <a:off x="4035" y="2316"/>
              <a:ext cx="0" cy="37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grpSp>
          <p:nvGrpSpPr>
            <p:cNvPr id="276494" name="Group 2062"/>
            <p:cNvGrpSpPr>
              <a:grpSpLocks/>
            </p:cNvGrpSpPr>
            <p:nvPr/>
          </p:nvGrpSpPr>
          <p:grpSpPr bwMode="auto">
            <a:xfrm>
              <a:off x="3692" y="1817"/>
              <a:ext cx="617" cy="604"/>
              <a:chOff x="3692" y="1817"/>
              <a:chExt cx="617" cy="604"/>
            </a:xfrm>
          </p:grpSpPr>
          <p:sp>
            <p:nvSpPr>
              <p:cNvPr id="276495" name="Line 2063"/>
              <p:cNvSpPr>
                <a:spLocks noChangeShapeType="1"/>
              </p:cNvSpPr>
              <p:nvPr/>
            </p:nvSpPr>
            <p:spPr bwMode="hidden">
              <a:xfrm flipH="1">
                <a:off x="4035" y="1817"/>
                <a:ext cx="0" cy="265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496" name="Rectangle 2064"/>
              <p:cNvSpPr>
                <a:spLocks noChangeArrowheads="1"/>
              </p:cNvSpPr>
              <p:nvPr/>
            </p:nvSpPr>
            <p:spPr bwMode="hidden">
              <a:xfrm>
                <a:off x="3809" y="2090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215">
                    <a:solidFill>
                      <a:schemeClr val="bg1"/>
                    </a:solidFill>
                  </a:rPr>
                  <a:t>Print</a:t>
                </a:r>
              </a:p>
            </p:txBody>
          </p:sp>
          <p:sp>
            <p:nvSpPr>
              <p:cNvPr id="276497" name="Text Box 2065"/>
              <p:cNvSpPr txBox="1">
                <a:spLocks noChangeArrowheads="1"/>
              </p:cNvSpPr>
              <p:nvPr/>
            </p:nvSpPr>
            <p:spPr bwMode="hidden">
              <a:xfrm>
                <a:off x="3692" y="1818"/>
                <a:ext cx="31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46" b="1"/>
                  <a:t>No</a:t>
                </a:r>
              </a:p>
            </p:txBody>
          </p:sp>
        </p:grpSp>
      </p:grpSp>
      <p:grpSp>
        <p:nvGrpSpPr>
          <p:cNvPr id="276498" name="Group 2066"/>
          <p:cNvGrpSpPr>
            <a:grpSpLocks/>
          </p:cNvGrpSpPr>
          <p:nvPr/>
        </p:nvGrpSpPr>
        <p:grpSpPr bwMode="auto">
          <a:xfrm>
            <a:off x="5555274" y="2335824"/>
            <a:ext cx="1926980" cy="1626577"/>
            <a:chOff x="3791" y="1414"/>
            <a:chExt cx="1315" cy="1110"/>
          </a:xfrm>
        </p:grpSpPr>
        <p:grpSp>
          <p:nvGrpSpPr>
            <p:cNvPr id="276499" name="Group 2067"/>
            <p:cNvGrpSpPr>
              <a:grpSpLocks/>
            </p:cNvGrpSpPr>
            <p:nvPr/>
          </p:nvGrpSpPr>
          <p:grpSpPr bwMode="auto">
            <a:xfrm>
              <a:off x="4047" y="1414"/>
              <a:ext cx="1059" cy="1110"/>
              <a:chOff x="4047" y="1414"/>
              <a:chExt cx="1059" cy="1110"/>
            </a:xfrm>
          </p:grpSpPr>
          <p:sp>
            <p:nvSpPr>
              <p:cNvPr id="276500" name="Line 2068"/>
              <p:cNvSpPr>
                <a:spLocks noChangeShapeType="1"/>
              </p:cNvSpPr>
              <p:nvPr/>
            </p:nvSpPr>
            <p:spPr bwMode="hidden">
              <a:xfrm flipH="1">
                <a:off x="4845" y="1802"/>
                <a:ext cx="0" cy="716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501" name="Line 2069"/>
              <p:cNvSpPr>
                <a:spLocks noChangeShapeType="1"/>
              </p:cNvSpPr>
              <p:nvPr/>
            </p:nvSpPr>
            <p:spPr bwMode="hidden">
              <a:xfrm>
                <a:off x="4071" y="1652"/>
                <a:ext cx="535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502" name="Rectangle 2070"/>
              <p:cNvSpPr>
                <a:spLocks noChangeArrowheads="1"/>
              </p:cNvSpPr>
              <p:nvPr/>
            </p:nvSpPr>
            <p:spPr bwMode="hidden">
              <a:xfrm>
                <a:off x="4606" y="1500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215">
                    <a:solidFill>
                      <a:schemeClr val="bg1"/>
                    </a:solidFill>
                  </a:rPr>
                  <a:t>Print</a:t>
                </a:r>
              </a:p>
            </p:txBody>
          </p:sp>
          <p:sp>
            <p:nvSpPr>
              <p:cNvPr id="276503" name="Line 2071"/>
              <p:cNvSpPr>
                <a:spLocks noChangeShapeType="1"/>
              </p:cNvSpPr>
              <p:nvPr/>
            </p:nvSpPr>
            <p:spPr bwMode="hidden">
              <a:xfrm flipH="1">
                <a:off x="4047" y="2524"/>
                <a:ext cx="806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504" name="Text Box 2072"/>
              <p:cNvSpPr txBox="1">
                <a:spLocks noChangeArrowheads="1"/>
              </p:cNvSpPr>
              <p:nvPr/>
            </p:nvSpPr>
            <p:spPr bwMode="hidden">
              <a:xfrm>
                <a:off x="4136" y="1414"/>
                <a:ext cx="343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46" b="1"/>
                  <a:t>Yes</a:t>
                </a:r>
              </a:p>
            </p:txBody>
          </p:sp>
        </p:grpSp>
        <p:sp>
          <p:nvSpPr>
            <p:cNvPr id="276505" name="AutoShape 2073"/>
            <p:cNvSpPr>
              <a:spLocks noChangeArrowheads="1"/>
            </p:cNvSpPr>
            <p:nvPr/>
          </p:nvSpPr>
          <p:spPr bwMode="hidden">
            <a:xfrm>
              <a:off x="3791" y="1414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>
                  <a:solidFill>
                    <a:schemeClr val="bg1"/>
                  </a:solidFill>
                </a:rPr>
                <a:t>B&lt;0</a:t>
              </a:r>
            </a:p>
          </p:txBody>
        </p:sp>
      </p:grpSp>
      <p:grpSp>
        <p:nvGrpSpPr>
          <p:cNvPr id="276506" name="Group 2074"/>
          <p:cNvGrpSpPr>
            <a:grpSpLocks/>
          </p:cNvGrpSpPr>
          <p:nvPr/>
        </p:nvGrpSpPr>
        <p:grpSpPr bwMode="auto">
          <a:xfrm>
            <a:off x="5442439" y="1097574"/>
            <a:ext cx="871904" cy="1285142"/>
            <a:chOff x="3714" y="569"/>
            <a:chExt cx="595" cy="877"/>
          </a:xfrm>
        </p:grpSpPr>
        <p:sp>
          <p:nvSpPr>
            <p:cNvPr id="276507" name="Line 2075"/>
            <p:cNvSpPr>
              <a:spLocks noChangeShapeType="1"/>
            </p:cNvSpPr>
            <p:nvPr/>
          </p:nvSpPr>
          <p:spPr bwMode="hidden">
            <a:xfrm>
              <a:off x="4035" y="1068"/>
              <a:ext cx="0" cy="378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6508" name="Line 2076"/>
            <p:cNvSpPr>
              <a:spLocks noChangeShapeType="1"/>
            </p:cNvSpPr>
            <p:nvPr/>
          </p:nvSpPr>
          <p:spPr bwMode="hidden">
            <a:xfrm flipH="1">
              <a:off x="4035" y="569"/>
              <a:ext cx="0" cy="273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6509" name="Rectangle 2077"/>
            <p:cNvSpPr>
              <a:spLocks noChangeArrowheads="1"/>
            </p:cNvSpPr>
            <p:nvPr/>
          </p:nvSpPr>
          <p:spPr bwMode="hidden">
            <a:xfrm>
              <a:off x="3809" y="84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6510" name="Text Box 2078"/>
            <p:cNvSpPr txBox="1">
              <a:spLocks noChangeArrowheads="1"/>
            </p:cNvSpPr>
            <p:nvPr/>
          </p:nvSpPr>
          <p:spPr bwMode="hidden">
            <a:xfrm>
              <a:off x="3714" y="569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</p:grpSp>
      <p:grpSp>
        <p:nvGrpSpPr>
          <p:cNvPr id="276511" name="Group 2079"/>
          <p:cNvGrpSpPr>
            <a:grpSpLocks/>
          </p:cNvGrpSpPr>
          <p:nvPr/>
        </p:nvGrpSpPr>
        <p:grpSpPr bwMode="auto">
          <a:xfrm>
            <a:off x="5555274" y="505558"/>
            <a:ext cx="1926980" cy="1628042"/>
            <a:chOff x="3791" y="165"/>
            <a:chExt cx="1315" cy="1111"/>
          </a:xfrm>
        </p:grpSpPr>
        <p:grpSp>
          <p:nvGrpSpPr>
            <p:cNvPr id="276512" name="Group 2080"/>
            <p:cNvGrpSpPr>
              <a:grpSpLocks/>
            </p:cNvGrpSpPr>
            <p:nvPr/>
          </p:nvGrpSpPr>
          <p:grpSpPr bwMode="auto">
            <a:xfrm>
              <a:off x="4035" y="165"/>
              <a:ext cx="1071" cy="1111"/>
              <a:chOff x="4035" y="165"/>
              <a:chExt cx="1071" cy="1111"/>
            </a:xfrm>
          </p:grpSpPr>
          <p:sp>
            <p:nvSpPr>
              <p:cNvPr id="276513" name="Line 2081"/>
              <p:cNvSpPr>
                <a:spLocks noChangeShapeType="1"/>
              </p:cNvSpPr>
              <p:nvPr/>
            </p:nvSpPr>
            <p:spPr bwMode="hidden">
              <a:xfrm flipH="1">
                <a:off x="4845" y="554"/>
                <a:ext cx="0" cy="716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514" name="Line 2082"/>
              <p:cNvSpPr>
                <a:spLocks noChangeShapeType="1"/>
              </p:cNvSpPr>
              <p:nvPr/>
            </p:nvSpPr>
            <p:spPr bwMode="hidden">
              <a:xfrm>
                <a:off x="4209" y="404"/>
                <a:ext cx="397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515" name="Rectangle 2083"/>
              <p:cNvSpPr>
                <a:spLocks noChangeArrowheads="1"/>
              </p:cNvSpPr>
              <p:nvPr/>
            </p:nvSpPr>
            <p:spPr bwMode="hidden">
              <a:xfrm>
                <a:off x="4606" y="252"/>
                <a:ext cx="500" cy="331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sz="2215">
                    <a:solidFill>
                      <a:schemeClr val="bg1"/>
                    </a:solidFill>
                  </a:rPr>
                  <a:t>Print</a:t>
                </a:r>
              </a:p>
            </p:txBody>
          </p:sp>
          <p:sp>
            <p:nvSpPr>
              <p:cNvPr id="276516" name="Line 2084"/>
              <p:cNvSpPr>
                <a:spLocks noChangeShapeType="1"/>
              </p:cNvSpPr>
              <p:nvPr/>
            </p:nvSpPr>
            <p:spPr bwMode="hidden">
              <a:xfrm flipH="1">
                <a:off x="4035" y="1276"/>
                <a:ext cx="806" cy="0"/>
              </a:xfrm>
              <a:prstGeom prst="line">
                <a:avLst/>
              </a:prstGeom>
              <a:noFill/>
              <a:ln w="50800">
                <a:solidFill>
                  <a:srgbClr val="00CC66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662"/>
              </a:p>
            </p:txBody>
          </p:sp>
          <p:sp>
            <p:nvSpPr>
              <p:cNvPr id="276517" name="Text Box 2085"/>
              <p:cNvSpPr txBox="1">
                <a:spLocks noChangeArrowheads="1"/>
              </p:cNvSpPr>
              <p:nvPr/>
            </p:nvSpPr>
            <p:spPr bwMode="hidden">
              <a:xfrm>
                <a:off x="4158" y="165"/>
                <a:ext cx="343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46" b="1"/>
                  <a:t>Yes</a:t>
                </a:r>
              </a:p>
            </p:txBody>
          </p:sp>
        </p:grpSp>
        <p:sp>
          <p:nvSpPr>
            <p:cNvPr id="276518" name="AutoShape 2086"/>
            <p:cNvSpPr>
              <a:spLocks noChangeArrowheads="1"/>
            </p:cNvSpPr>
            <p:nvPr/>
          </p:nvSpPr>
          <p:spPr bwMode="hidden">
            <a:xfrm>
              <a:off x="3791" y="16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>
                  <a:solidFill>
                    <a:schemeClr val="bg1"/>
                  </a:solidFill>
                </a:rPr>
                <a:t>A&lt;0</a:t>
              </a:r>
            </a:p>
          </p:txBody>
        </p:sp>
      </p:grpSp>
      <p:sp>
        <p:nvSpPr>
          <p:cNvPr id="276519" name="Text Box 2087"/>
          <p:cNvSpPr txBox="1">
            <a:spLocks noChangeArrowheads="1"/>
          </p:cNvSpPr>
          <p:nvPr/>
        </p:nvSpPr>
        <p:spPr bwMode="hidden">
          <a:xfrm>
            <a:off x="3004039" y="1497624"/>
            <a:ext cx="1200778" cy="60388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CC66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62" b="1">
                <a:solidFill>
                  <a:srgbClr val="000000"/>
                </a:solidFill>
              </a:rPr>
              <a:t>Note: there</a:t>
            </a:r>
            <a:br>
              <a:rPr lang="en-GB" altLang="en-US" sz="1662" b="1">
                <a:solidFill>
                  <a:srgbClr val="000000"/>
                </a:solidFill>
              </a:rPr>
            </a:br>
            <a:r>
              <a:rPr lang="en-GB" altLang="en-US" sz="1662" b="1">
                <a:solidFill>
                  <a:srgbClr val="000000"/>
                </a:solidFill>
              </a:rPr>
              <a:t>are 4 paths</a:t>
            </a:r>
            <a:endParaRPr lang="en-GB" altLang="en-US" sz="1662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061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 autoUpdateAnimBg="0"/>
      <p:bldP spid="276483" grpId="0" autoUpdateAnimBg="0"/>
      <p:bldP spid="276484" grpId="0" autoUpdateAnimBg="0"/>
      <p:bldP spid="276485" grpId="0" autoUpdateAnimBg="0"/>
      <p:bldP spid="276486" grpId="0" autoUpdateAnimBg="0"/>
      <p:bldP spid="276491" grpId="0" animBg="1" autoUpdateAnimBg="0"/>
      <p:bldP spid="27651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06" name="Group 1026"/>
          <p:cNvGrpSpPr>
            <a:grpSpLocks/>
          </p:cNvGrpSpPr>
          <p:nvPr/>
        </p:nvGrpSpPr>
        <p:grpSpPr bwMode="auto">
          <a:xfrm>
            <a:off x="5523872" y="3049509"/>
            <a:ext cx="836734" cy="1223597"/>
            <a:chOff x="3725" y="1484"/>
            <a:chExt cx="571" cy="835"/>
          </a:xfrm>
        </p:grpSpPr>
        <p:sp>
          <p:nvSpPr>
            <p:cNvPr id="277507" name="Line 1027"/>
            <p:cNvSpPr>
              <a:spLocks noChangeShapeType="1"/>
            </p:cNvSpPr>
            <p:nvPr/>
          </p:nvSpPr>
          <p:spPr bwMode="hidden">
            <a:xfrm>
              <a:off x="4034" y="151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08" name="Rectangle 1028"/>
            <p:cNvSpPr>
              <a:spLocks noChangeArrowheads="1"/>
            </p:cNvSpPr>
            <p:nvPr/>
          </p:nvSpPr>
          <p:spPr bwMode="hidden">
            <a:xfrm>
              <a:off x="3796" y="198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i="1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277509" name="Text Box 1029"/>
            <p:cNvSpPr txBox="1">
              <a:spLocks noChangeArrowheads="1"/>
            </p:cNvSpPr>
            <p:nvPr/>
          </p:nvSpPr>
          <p:spPr bwMode="hidden">
            <a:xfrm>
              <a:off x="3725" y="1484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</p:grpSp>
      <p:sp>
        <p:nvSpPr>
          <p:cNvPr id="277510" name="Rectangle 1030"/>
          <p:cNvSpPr>
            <a:spLocks noGrp="1" noChangeArrowheads="1"/>
          </p:cNvSpPr>
          <p:nvPr>
            <p:ph type="body" idx="1"/>
          </p:nvPr>
        </p:nvSpPr>
        <p:spPr>
          <a:xfrm>
            <a:off x="3253154" y="4431323"/>
            <a:ext cx="5644662" cy="225250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GB" altLang="en-US" dirty="0" err="1"/>
              <a:t>Cyclomatic</a:t>
            </a:r>
            <a:r>
              <a:rPr lang="en-GB" altLang="en-US" dirty="0"/>
              <a:t> complexity: _____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Minimum tests to achieve: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Statement coverage: ______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Branch coverage: _____</a:t>
            </a:r>
          </a:p>
        </p:txBody>
      </p:sp>
      <p:sp>
        <p:nvSpPr>
          <p:cNvPr id="277511" name="Text Box 1031"/>
          <p:cNvSpPr txBox="1">
            <a:spLocks noChangeArrowheads="1"/>
          </p:cNvSpPr>
          <p:nvPr/>
        </p:nvSpPr>
        <p:spPr bwMode="auto">
          <a:xfrm>
            <a:off x="500500" y="1091712"/>
            <a:ext cx="2598788" cy="418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A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B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A &lt; 0 THEN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“A negative”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B &lt; 0 THEN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“B negative”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</p:txBody>
      </p:sp>
      <p:sp>
        <p:nvSpPr>
          <p:cNvPr id="277512" name="Text Box 1032"/>
          <p:cNvSpPr txBox="1">
            <a:spLocks noChangeArrowheads="1"/>
          </p:cNvSpPr>
          <p:nvPr/>
        </p:nvSpPr>
        <p:spPr bwMode="hidden">
          <a:xfrm>
            <a:off x="7075382" y="452692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7030A0"/>
                </a:solidFill>
                <a:latin typeface="Helvetica LT Std Cond" panose="020B0506020202030204" pitchFamily="34" charset="0"/>
              </a:rPr>
              <a:t>3</a:t>
            </a:r>
          </a:p>
        </p:txBody>
      </p:sp>
      <p:sp>
        <p:nvSpPr>
          <p:cNvPr id="277513" name="Text Box 1033"/>
          <p:cNvSpPr txBox="1">
            <a:spLocks noChangeArrowheads="1"/>
          </p:cNvSpPr>
          <p:nvPr/>
        </p:nvSpPr>
        <p:spPr bwMode="hidden">
          <a:xfrm>
            <a:off x="6829113" y="559825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C00000"/>
                </a:solidFill>
                <a:latin typeface="Helvetica LT Std Cond" panose="020B0506020202030204" pitchFamily="34" charset="0"/>
              </a:rPr>
              <a:t>1</a:t>
            </a:r>
          </a:p>
        </p:txBody>
      </p:sp>
      <p:sp>
        <p:nvSpPr>
          <p:cNvPr id="277514" name="Text Box 1034"/>
          <p:cNvSpPr txBox="1">
            <a:spLocks noChangeArrowheads="1"/>
          </p:cNvSpPr>
          <p:nvPr/>
        </p:nvSpPr>
        <p:spPr bwMode="hidden">
          <a:xfrm>
            <a:off x="6465782" y="6079601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71C1"/>
                </a:solidFill>
                <a:latin typeface="Helvetica LT Std Cond" panose="020B0506020202030204" pitchFamily="34" charset="0"/>
              </a:rPr>
              <a:t>2</a:t>
            </a:r>
          </a:p>
        </p:txBody>
      </p:sp>
      <p:sp>
        <p:nvSpPr>
          <p:cNvPr id="277515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5</a:t>
            </a:r>
          </a:p>
        </p:txBody>
      </p:sp>
      <p:grpSp>
        <p:nvGrpSpPr>
          <p:cNvPr id="277516" name="Group 1036"/>
          <p:cNvGrpSpPr>
            <a:grpSpLocks/>
          </p:cNvGrpSpPr>
          <p:nvPr/>
        </p:nvGrpSpPr>
        <p:grpSpPr bwMode="auto">
          <a:xfrm>
            <a:off x="4446814" y="1255879"/>
            <a:ext cx="1211874" cy="485043"/>
            <a:chOff x="2990" y="260"/>
            <a:chExt cx="827" cy="331"/>
          </a:xfrm>
        </p:grpSpPr>
        <p:sp>
          <p:nvSpPr>
            <p:cNvPr id="277517" name="Line 1037"/>
            <p:cNvSpPr>
              <a:spLocks noChangeShapeType="1"/>
            </p:cNvSpPr>
            <p:nvPr/>
          </p:nvSpPr>
          <p:spPr bwMode="hidden">
            <a:xfrm>
              <a:off x="3370" y="416"/>
              <a:ext cx="447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18" name="Rectangle 1038"/>
            <p:cNvSpPr>
              <a:spLocks noChangeArrowheads="1"/>
            </p:cNvSpPr>
            <p:nvPr/>
          </p:nvSpPr>
          <p:spPr bwMode="hidden">
            <a:xfrm>
              <a:off x="2990" y="2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dirty="0">
                  <a:solidFill>
                    <a:schemeClr val="bg1"/>
                  </a:solidFill>
                </a:rPr>
                <a:t>Read</a:t>
              </a:r>
            </a:p>
          </p:txBody>
        </p:sp>
      </p:grpSp>
      <p:grpSp>
        <p:nvGrpSpPr>
          <p:cNvPr id="277519" name="Group 1039"/>
          <p:cNvGrpSpPr>
            <a:grpSpLocks/>
          </p:cNvGrpSpPr>
          <p:nvPr/>
        </p:nvGrpSpPr>
        <p:grpSpPr bwMode="auto">
          <a:xfrm>
            <a:off x="5636707" y="1110806"/>
            <a:ext cx="1926981" cy="1040423"/>
            <a:chOff x="3802" y="161"/>
            <a:chExt cx="1315" cy="710"/>
          </a:xfrm>
        </p:grpSpPr>
        <p:sp>
          <p:nvSpPr>
            <p:cNvPr id="277520" name="Line 1040"/>
            <p:cNvSpPr>
              <a:spLocks noChangeShapeType="1"/>
            </p:cNvSpPr>
            <p:nvPr/>
          </p:nvSpPr>
          <p:spPr bwMode="hidden">
            <a:xfrm flipH="1">
              <a:off x="4870" y="60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21" name="Line 1041"/>
            <p:cNvSpPr>
              <a:spLocks noChangeShapeType="1"/>
            </p:cNvSpPr>
            <p:nvPr/>
          </p:nvSpPr>
          <p:spPr bwMode="hidden">
            <a:xfrm flipH="1">
              <a:off x="4038" y="86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22" name="Line 1042"/>
            <p:cNvSpPr>
              <a:spLocks noChangeShapeType="1"/>
            </p:cNvSpPr>
            <p:nvPr/>
          </p:nvSpPr>
          <p:spPr bwMode="hidden">
            <a:xfrm>
              <a:off x="4082" y="404"/>
              <a:ext cx="535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23" name="AutoShape 1043"/>
            <p:cNvSpPr>
              <a:spLocks noChangeArrowheads="1"/>
            </p:cNvSpPr>
            <p:nvPr/>
          </p:nvSpPr>
          <p:spPr bwMode="hidden">
            <a:xfrm>
              <a:off x="3802" y="166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 dirty="0">
                  <a:solidFill>
                    <a:schemeClr val="bg1"/>
                  </a:solidFill>
                </a:rPr>
                <a:t>A&lt;0</a:t>
              </a:r>
            </a:p>
          </p:txBody>
        </p:sp>
        <p:sp>
          <p:nvSpPr>
            <p:cNvPr id="277524" name="Rectangle 1044"/>
            <p:cNvSpPr>
              <a:spLocks noChangeArrowheads="1"/>
            </p:cNvSpPr>
            <p:nvPr/>
          </p:nvSpPr>
          <p:spPr bwMode="hidden">
            <a:xfrm>
              <a:off x="4617" y="2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dirty="0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7525" name="Text Box 1045"/>
            <p:cNvSpPr txBox="1">
              <a:spLocks noChangeArrowheads="1"/>
            </p:cNvSpPr>
            <p:nvPr/>
          </p:nvSpPr>
          <p:spPr bwMode="hidden">
            <a:xfrm>
              <a:off x="4186" y="161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Yes</a:t>
              </a:r>
            </a:p>
          </p:txBody>
        </p:sp>
      </p:grpSp>
      <p:grpSp>
        <p:nvGrpSpPr>
          <p:cNvPr id="277526" name="Group 1046"/>
          <p:cNvGrpSpPr>
            <a:grpSpLocks/>
          </p:cNvGrpSpPr>
          <p:nvPr/>
        </p:nvGrpSpPr>
        <p:grpSpPr bwMode="auto">
          <a:xfrm>
            <a:off x="5548784" y="1702821"/>
            <a:ext cx="467458" cy="804496"/>
            <a:chOff x="3742" y="565"/>
            <a:chExt cx="319" cy="549"/>
          </a:xfrm>
        </p:grpSpPr>
        <p:sp>
          <p:nvSpPr>
            <p:cNvPr id="277527" name="Line 1047"/>
            <p:cNvSpPr>
              <a:spLocks noChangeShapeType="1"/>
            </p:cNvSpPr>
            <p:nvPr/>
          </p:nvSpPr>
          <p:spPr bwMode="hidden">
            <a:xfrm>
              <a:off x="4048" y="64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28" name="Text Box 1048"/>
            <p:cNvSpPr txBox="1">
              <a:spLocks noChangeArrowheads="1"/>
            </p:cNvSpPr>
            <p:nvPr/>
          </p:nvSpPr>
          <p:spPr bwMode="hidden">
            <a:xfrm>
              <a:off x="3742" y="565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</p:grpSp>
      <p:grpSp>
        <p:nvGrpSpPr>
          <p:cNvPr id="277529" name="Group 1049"/>
          <p:cNvGrpSpPr>
            <a:grpSpLocks/>
          </p:cNvGrpSpPr>
          <p:nvPr/>
        </p:nvGrpSpPr>
        <p:grpSpPr bwMode="auto">
          <a:xfrm>
            <a:off x="5636707" y="2457493"/>
            <a:ext cx="1926981" cy="968620"/>
            <a:chOff x="3802" y="1080"/>
            <a:chExt cx="1315" cy="661"/>
          </a:xfrm>
        </p:grpSpPr>
        <p:sp>
          <p:nvSpPr>
            <p:cNvPr id="277530" name="Line 1050"/>
            <p:cNvSpPr>
              <a:spLocks noChangeShapeType="1"/>
            </p:cNvSpPr>
            <p:nvPr/>
          </p:nvSpPr>
          <p:spPr bwMode="hidden">
            <a:xfrm flipH="1">
              <a:off x="4856" y="147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31" name="Line 1051"/>
            <p:cNvSpPr>
              <a:spLocks noChangeShapeType="1"/>
            </p:cNvSpPr>
            <p:nvPr/>
          </p:nvSpPr>
          <p:spPr bwMode="hidden">
            <a:xfrm>
              <a:off x="4082" y="1321"/>
              <a:ext cx="54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32" name="AutoShape 1052"/>
            <p:cNvSpPr>
              <a:spLocks noChangeArrowheads="1"/>
            </p:cNvSpPr>
            <p:nvPr/>
          </p:nvSpPr>
          <p:spPr bwMode="hidden">
            <a:xfrm>
              <a:off x="3802" y="1083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 dirty="0">
                  <a:solidFill>
                    <a:schemeClr val="bg1"/>
                  </a:solidFill>
                </a:rPr>
                <a:t>B&lt;0</a:t>
              </a:r>
            </a:p>
          </p:txBody>
        </p:sp>
        <p:sp>
          <p:nvSpPr>
            <p:cNvPr id="277533" name="Rectangle 1053"/>
            <p:cNvSpPr>
              <a:spLocks noChangeArrowheads="1"/>
            </p:cNvSpPr>
            <p:nvPr/>
          </p:nvSpPr>
          <p:spPr bwMode="hidden">
            <a:xfrm>
              <a:off x="4617" y="1169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dirty="0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7534" name="Line 1054"/>
            <p:cNvSpPr>
              <a:spLocks noChangeShapeType="1"/>
            </p:cNvSpPr>
            <p:nvPr/>
          </p:nvSpPr>
          <p:spPr bwMode="hidden">
            <a:xfrm flipH="1">
              <a:off x="4024" y="173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7535" name="Text Box 1055"/>
            <p:cNvSpPr txBox="1">
              <a:spLocks noChangeArrowheads="1"/>
            </p:cNvSpPr>
            <p:nvPr/>
          </p:nvSpPr>
          <p:spPr bwMode="hidden">
            <a:xfrm>
              <a:off x="4169" y="1080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Yes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14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0" grpId="0" build="p" autoUpdateAnimBg="0"/>
      <p:bldP spid="277511" grpId="0" autoUpdateAnimBg="0"/>
      <p:bldP spid="277512" grpId="0" autoUpdateAnimBg="0"/>
      <p:bldP spid="277513" grpId="0" autoUpdateAnimBg="0"/>
      <p:bldP spid="2775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Structural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9" y="1040454"/>
            <a:ext cx="8369450" cy="528517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Testing that is based on the structure of the </a:t>
            </a:r>
            <a:r>
              <a:rPr lang="en-IN" dirty="0" smtClean="0"/>
              <a:t>program.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Also know as </a:t>
            </a:r>
            <a:r>
              <a:rPr lang="en-US" b="1" dirty="0" smtClean="0"/>
              <a:t>‘white-box’ </a:t>
            </a:r>
            <a:r>
              <a:rPr lang="en-US" dirty="0" smtClean="0"/>
              <a:t>/ </a:t>
            </a:r>
            <a:r>
              <a:rPr lang="en-US" b="1" dirty="0" smtClean="0"/>
              <a:t>‘glass-box’ </a:t>
            </a:r>
            <a:r>
              <a:rPr lang="en-US" dirty="0" smtClean="0"/>
              <a:t>testing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Usually </a:t>
            </a:r>
            <a:r>
              <a:rPr lang="en-IN" dirty="0"/>
              <a:t>better for finding defects than for exploring </a:t>
            </a:r>
            <a:r>
              <a:rPr lang="en-IN" dirty="0" smtClean="0"/>
              <a:t>the behaviour </a:t>
            </a:r>
            <a:r>
              <a:rPr lang="en-IN" dirty="0"/>
              <a:t>of </a:t>
            </a:r>
            <a:r>
              <a:rPr lang="en-IN" dirty="0" smtClean="0"/>
              <a:t>the system.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Fundamental </a:t>
            </a:r>
            <a:r>
              <a:rPr lang="en-IN" dirty="0"/>
              <a:t>idea is that of </a:t>
            </a:r>
            <a:r>
              <a:rPr lang="en-IN" b="1" dirty="0"/>
              <a:t>basic block </a:t>
            </a:r>
            <a:r>
              <a:rPr lang="en-IN" dirty="0"/>
              <a:t>and </a:t>
            </a:r>
            <a:r>
              <a:rPr lang="en-IN" b="1" dirty="0"/>
              <a:t>flow graph </a:t>
            </a:r>
            <a:r>
              <a:rPr lang="en-IN" dirty="0" smtClean="0"/>
              <a:t>- </a:t>
            </a:r>
            <a:r>
              <a:rPr lang="en-IN" dirty="0"/>
              <a:t>most work </a:t>
            </a:r>
            <a:r>
              <a:rPr lang="en-IN" dirty="0" smtClean="0"/>
              <a:t>is defined </a:t>
            </a:r>
            <a:r>
              <a:rPr lang="en-IN" dirty="0"/>
              <a:t>in those terms</a:t>
            </a:r>
            <a:r>
              <a:rPr lang="en-IN" dirty="0" smtClean="0"/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/>
              <a:t>Two </a:t>
            </a:r>
            <a:r>
              <a:rPr lang="en-IN" dirty="0"/>
              <a:t>main </a:t>
            </a:r>
            <a:r>
              <a:rPr lang="en-IN" dirty="0" smtClean="0"/>
              <a:t>approaches:</a:t>
            </a:r>
            <a:endParaRPr lang="en-IN" dirty="0"/>
          </a:p>
          <a:p>
            <a:pPr lvl="1" algn="just">
              <a:lnSpc>
                <a:spcPct val="150000"/>
              </a:lnSpc>
            </a:pPr>
            <a:r>
              <a:rPr lang="en-IN" b="1" dirty="0" smtClean="0"/>
              <a:t>Control </a:t>
            </a:r>
            <a:r>
              <a:rPr lang="en-IN" b="1" dirty="0"/>
              <a:t>oriented: </a:t>
            </a:r>
            <a:r>
              <a:rPr lang="en-IN" dirty="0"/>
              <a:t>how much of the control aspect of the code has </a:t>
            </a:r>
            <a:r>
              <a:rPr lang="en-IN" dirty="0" smtClean="0"/>
              <a:t>been explored?</a:t>
            </a:r>
            <a:endParaRPr lang="en-IN" dirty="0"/>
          </a:p>
          <a:p>
            <a:pPr lvl="1" algn="just">
              <a:lnSpc>
                <a:spcPct val="150000"/>
              </a:lnSpc>
            </a:pPr>
            <a:r>
              <a:rPr lang="en-IN" b="1" dirty="0" smtClean="0"/>
              <a:t>Data </a:t>
            </a:r>
            <a:r>
              <a:rPr lang="en-IN" b="1" dirty="0"/>
              <a:t>oriented: </a:t>
            </a:r>
            <a:r>
              <a:rPr lang="en-IN" dirty="0"/>
              <a:t>how much of the definition/use relationship between </a:t>
            </a:r>
            <a:r>
              <a:rPr lang="en-IN" dirty="0" smtClean="0"/>
              <a:t>data elements </a:t>
            </a:r>
            <a:r>
              <a:rPr lang="en-IN" dirty="0"/>
              <a:t>has been explored</a:t>
            </a:r>
            <a:r>
              <a:rPr lang="en-IN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2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53154" y="4431323"/>
            <a:ext cx="5644662" cy="22960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GB" altLang="en-US" dirty="0" err="1"/>
              <a:t>Cyclomatic</a:t>
            </a:r>
            <a:r>
              <a:rPr lang="en-GB" altLang="en-US" dirty="0"/>
              <a:t> complexity: _____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Minimum tests to achieve: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Statement coverage: ______</a:t>
            </a:r>
          </a:p>
          <a:p>
            <a:pPr lvl="2">
              <a:lnSpc>
                <a:spcPct val="150000"/>
              </a:lnSpc>
            </a:pPr>
            <a:r>
              <a:rPr lang="en-GB" altLang="en-US" dirty="0"/>
              <a:t>Branch coverage: _____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35291" y="1118089"/>
            <a:ext cx="2598788" cy="367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Read A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A &lt; 0 THEN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“A negative”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IF A &gt; 0 THEN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     Print  “A positive”</a:t>
            </a:r>
          </a:p>
          <a:p>
            <a:pPr>
              <a:lnSpc>
                <a:spcPct val="150000"/>
              </a:lnSpc>
            </a:pPr>
            <a:r>
              <a:rPr lang="en-GB" altLang="en-US" sz="2215" dirty="0">
                <a:latin typeface="Helvetica LT Std Cond" panose="020B0506020202030204" pitchFamily="34" charset="0"/>
              </a:rPr>
              <a:t>ENDIF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hidden">
          <a:xfrm>
            <a:off x="7075382" y="463706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71C1"/>
                </a:solidFill>
                <a:latin typeface="Helvetica LT Std Cond" panose="020B0506020202030204" pitchFamily="34" charset="0"/>
              </a:rPr>
              <a:t>3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hidden">
          <a:xfrm>
            <a:off x="6784732" y="574016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AF2E0F"/>
                </a:solidFill>
                <a:latin typeface="Helvetica LT Std Cond" panose="020B0506020202030204" pitchFamily="34" charset="0"/>
              </a:rPr>
              <a:t>2</a:t>
            </a:r>
          </a:p>
        </p:txBody>
      </p:sp>
      <p:sp>
        <p:nvSpPr>
          <p:cNvPr id="278534" name="Text Box 6"/>
          <p:cNvSpPr txBox="1">
            <a:spLocks noChangeArrowheads="1"/>
          </p:cNvSpPr>
          <p:nvPr/>
        </p:nvSpPr>
        <p:spPr bwMode="hidden">
          <a:xfrm>
            <a:off x="6465782" y="628422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  <a:latin typeface="Helvetica LT Std Cond" panose="020B0506020202030204" pitchFamily="34" charset="0"/>
              </a:rPr>
              <a:t>2</a:t>
            </a:r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6</a:t>
            </a:r>
          </a:p>
        </p:txBody>
      </p:sp>
      <p:grpSp>
        <p:nvGrpSpPr>
          <p:cNvPr id="278536" name="Group 8"/>
          <p:cNvGrpSpPr>
            <a:grpSpLocks/>
          </p:cNvGrpSpPr>
          <p:nvPr/>
        </p:nvGrpSpPr>
        <p:grpSpPr bwMode="auto">
          <a:xfrm>
            <a:off x="4227189" y="1403589"/>
            <a:ext cx="1211874" cy="485043"/>
            <a:chOff x="2990" y="260"/>
            <a:chExt cx="827" cy="331"/>
          </a:xfrm>
        </p:grpSpPr>
        <p:sp>
          <p:nvSpPr>
            <p:cNvPr id="278537" name="Line 9"/>
            <p:cNvSpPr>
              <a:spLocks noChangeShapeType="1"/>
            </p:cNvSpPr>
            <p:nvPr/>
          </p:nvSpPr>
          <p:spPr bwMode="hidden">
            <a:xfrm>
              <a:off x="3370" y="416"/>
              <a:ext cx="447" cy="1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hidden">
            <a:xfrm>
              <a:off x="2990" y="260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dirty="0">
                  <a:solidFill>
                    <a:schemeClr val="bg1"/>
                  </a:solidFill>
                </a:rPr>
                <a:t>Read</a:t>
              </a:r>
            </a:p>
          </p:txBody>
        </p:sp>
      </p:grpSp>
      <p:grpSp>
        <p:nvGrpSpPr>
          <p:cNvPr id="278539" name="Group 11"/>
          <p:cNvGrpSpPr>
            <a:grpSpLocks/>
          </p:cNvGrpSpPr>
          <p:nvPr/>
        </p:nvGrpSpPr>
        <p:grpSpPr bwMode="auto">
          <a:xfrm>
            <a:off x="5762913" y="1258516"/>
            <a:ext cx="1581150" cy="1040423"/>
            <a:chOff x="4038" y="161"/>
            <a:chExt cx="1079" cy="710"/>
          </a:xfrm>
        </p:grpSpPr>
        <p:sp>
          <p:nvSpPr>
            <p:cNvPr id="278540" name="Line 12"/>
            <p:cNvSpPr>
              <a:spLocks noChangeShapeType="1"/>
            </p:cNvSpPr>
            <p:nvPr/>
          </p:nvSpPr>
          <p:spPr bwMode="hidden">
            <a:xfrm flipH="1">
              <a:off x="4870" y="60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hidden">
            <a:xfrm flipH="1">
              <a:off x="4038" y="86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hidden">
            <a:xfrm>
              <a:off x="4082" y="404"/>
              <a:ext cx="535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hidden">
            <a:xfrm>
              <a:off x="4617" y="252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dirty="0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8544" name="Text Box 16"/>
            <p:cNvSpPr txBox="1">
              <a:spLocks noChangeArrowheads="1"/>
            </p:cNvSpPr>
            <p:nvPr/>
          </p:nvSpPr>
          <p:spPr bwMode="hidden">
            <a:xfrm>
              <a:off x="4186" y="161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Yes</a:t>
              </a:r>
            </a:p>
          </p:txBody>
        </p:sp>
      </p:grpSp>
      <p:grpSp>
        <p:nvGrpSpPr>
          <p:cNvPr id="278545" name="Group 17"/>
          <p:cNvGrpSpPr>
            <a:grpSpLocks/>
          </p:cNvGrpSpPr>
          <p:nvPr/>
        </p:nvGrpSpPr>
        <p:grpSpPr bwMode="auto">
          <a:xfrm>
            <a:off x="5329159" y="1850531"/>
            <a:ext cx="467458" cy="804496"/>
            <a:chOff x="3742" y="565"/>
            <a:chExt cx="319" cy="549"/>
          </a:xfrm>
        </p:grpSpPr>
        <p:sp>
          <p:nvSpPr>
            <p:cNvPr id="278546" name="Line 18"/>
            <p:cNvSpPr>
              <a:spLocks noChangeShapeType="1"/>
            </p:cNvSpPr>
            <p:nvPr/>
          </p:nvSpPr>
          <p:spPr bwMode="hidden">
            <a:xfrm>
              <a:off x="4048" y="64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47" name="Text Box 19"/>
            <p:cNvSpPr txBox="1">
              <a:spLocks noChangeArrowheads="1"/>
            </p:cNvSpPr>
            <p:nvPr/>
          </p:nvSpPr>
          <p:spPr bwMode="hidden">
            <a:xfrm>
              <a:off x="3742" y="565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 dirty="0"/>
                <a:t>No</a:t>
              </a:r>
            </a:p>
          </p:txBody>
        </p:sp>
      </p:grpSp>
      <p:grpSp>
        <p:nvGrpSpPr>
          <p:cNvPr id="278548" name="Group 20"/>
          <p:cNvGrpSpPr>
            <a:grpSpLocks/>
          </p:cNvGrpSpPr>
          <p:nvPr/>
        </p:nvGrpSpPr>
        <p:grpSpPr bwMode="auto">
          <a:xfrm>
            <a:off x="5304247" y="3197219"/>
            <a:ext cx="836734" cy="1223597"/>
            <a:chOff x="3725" y="1484"/>
            <a:chExt cx="571" cy="835"/>
          </a:xfrm>
        </p:grpSpPr>
        <p:sp>
          <p:nvSpPr>
            <p:cNvPr id="278549" name="Line 21"/>
            <p:cNvSpPr>
              <a:spLocks noChangeShapeType="1"/>
            </p:cNvSpPr>
            <p:nvPr/>
          </p:nvSpPr>
          <p:spPr bwMode="hidden">
            <a:xfrm>
              <a:off x="4034" y="1517"/>
              <a:ext cx="0" cy="467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50" name="Rectangle 22"/>
            <p:cNvSpPr>
              <a:spLocks noChangeArrowheads="1"/>
            </p:cNvSpPr>
            <p:nvPr/>
          </p:nvSpPr>
          <p:spPr bwMode="hidden">
            <a:xfrm>
              <a:off x="3796" y="1988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i="1" dirty="0">
                  <a:solidFill>
                    <a:schemeClr val="bg1"/>
                  </a:solidFill>
                </a:rPr>
                <a:t>End</a:t>
              </a:r>
            </a:p>
          </p:txBody>
        </p:sp>
        <p:sp>
          <p:nvSpPr>
            <p:cNvPr id="278551" name="Text Box 23"/>
            <p:cNvSpPr txBox="1">
              <a:spLocks noChangeArrowheads="1"/>
            </p:cNvSpPr>
            <p:nvPr/>
          </p:nvSpPr>
          <p:spPr bwMode="hidden">
            <a:xfrm>
              <a:off x="3725" y="1484"/>
              <a:ext cx="319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No</a:t>
              </a:r>
            </a:p>
          </p:txBody>
        </p:sp>
      </p:grpSp>
      <p:grpSp>
        <p:nvGrpSpPr>
          <p:cNvPr id="278552" name="Group 24"/>
          <p:cNvGrpSpPr>
            <a:grpSpLocks/>
          </p:cNvGrpSpPr>
          <p:nvPr/>
        </p:nvGrpSpPr>
        <p:grpSpPr bwMode="auto">
          <a:xfrm>
            <a:off x="5417082" y="2605203"/>
            <a:ext cx="1926981" cy="968620"/>
            <a:chOff x="3802" y="1080"/>
            <a:chExt cx="1315" cy="661"/>
          </a:xfrm>
        </p:grpSpPr>
        <p:sp>
          <p:nvSpPr>
            <p:cNvPr id="278553" name="Line 25"/>
            <p:cNvSpPr>
              <a:spLocks noChangeShapeType="1"/>
            </p:cNvSpPr>
            <p:nvPr/>
          </p:nvSpPr>
          <p:spPr bwMode="hidden">
            <a:xfrm flipH="1">
              <a:off x="4856" y="1471"/>
              <a:ext cx="0" cy="27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54" name="Line 26"/>
            <p:cNvSpPr>
              <a:spLocks noChangeShapeType="1"/>
            </p:cNvSpPr>
            <p:nvPr/>
          </p:nvSpPr>
          <p:spPr bwMode="hidden">
            <a:xfrm>
              <a:off x="4082" y="1321"/>
              <a:ext cx="548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55" name="AutoShape 27"/>
            <p:cNvSpPr>
              <a:spLocks noChangeArrowheads="1"/>
            </p:cNvSpPr>
            <p:nvPr/>
          </p:nvSpPr>
          <p:spPr bwMode="hidden">
            <a:xfrm>
              <a:off x="3802" y="1083"/>
              <a:ext cx="484" cy="502"/>
            </a:xfrm>
            <a:prstGeom prst="diamond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46" b="1" dirty="0">
                  <a:solidFill>
                    <a:schemeClr val="bg1"/>
                  </a:solidFill>
                </a:rPr>
                <a:t>A&gt;0</a:t>
              </a:r>
            </a:p>
          </p:txBody>
        </p:sp>
        <p:sp>
          <p:nvSpPr>
            <p:cNvPr id="278556" name="Rectangle 28"/>
            <p:cNvSpPr>
              <a:spLocks noChangeArrowheads="1"/>
            </p:cNvSpPr>
            <p:nvPr/>
          </p:nvSpPr>
          <p:spPr bwMode="hidden">
            <a:xfrm>
              <a:off x="4617" y="1169"/>
              <a:ext cx="500" cy="331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215" dirty="0">
                  <a:solidFill>
                    <a:schemeClr val="bg1"/>
                  </a:solidFill>
                </a:rPr>
                <a:t>Print</a:t>
              </a:r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hidden">
            <a:xfrm flipH="1">
              <a:off x="4024" y="1736"/>
              <a:ext cx="837" cy="0"/>
            </a:xfrm>
            <a:prstGeom prst="line">
              <a:avLst/>
            </a:prstGeom>
            <a:noFill/>
            <a:ln w="50800">
              <a:solidFill>
                <a:srgbClr val="00CC66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662"/>
            </a:p>
          </p:txBody>
        </p:sp>
        <p:sp>
          <p:nvSpPr>
            <p:cNvPr id="278558" name="Text Box 30"/>
            <p:cNvSpPr txBox="1">
              <a:spLocks noChangeArrowheads="1"/>
            </p:cNvSpPr>
            <p:nvPr/>
          </p:nvSpPr>
          <p:spPr bwMode="hidden">
            <a:xfrm>
              <a:off x="4169" y="1080"/>
              <a:ext cx="34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46" b="1"/>
                <a:t>Yes</a:t>
              </a:r>
            </a:p>
          </p:txBody>
        </p:sp>
      </p:grpSp>
      <p:sp>
        <p:nvSpPr>
          <p:cNvPr id="278559" name="AutoShape 31"/>
          <p:cNvSpPr>
            <a:spLocks noChangeArrowheads="1"/>
          </p:cNvSpPr>
          <p:nvPr/>
        </p:nvSpPr>
        <p:spPr bwMode="hidden">
          <a:xfrm>
            <a:off x="5417081" y="1265843"/>
            <a:ext cx="709246" cy="735623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46" b="1" dirty="0">
                <a:solidFill>
                  <a:schemeClr val="bg1"/>
                </a:solidFill>
              </a:rPr>
              <a:t>A&lt;0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1295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utoUpdateAnimBg="0"/>
      <p:bldP spid="278531" grpId="0" autoUpdateAnimBg="0"/>
      <p:bldP spid="278532" grpId="0" autoUpdateAnimBg="0"/>
      <p:bldP spid="278533" grpId="0" autoUpdateAnimBg="0"/>
      <p:bldP spid="278534" grpId="0" autoUpdateAnimBg="0"/>
      <p:bldP spid="27855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Tell </a:t>
            </a:r>
            <a:r>
              <a:rPr lang="en-US" sz="2000" dirty="0" smtClean="0"/>
              <a:t>me </a:t>
            </a:r>
            <a:r>
              <a:rPr lang="en-US" sz="2000" dirty="0"/>
              <a:t>in the following table how many test cases it needs to cover all statements, all branches, all paths or all basic paths: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31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985519"/>
              </p:ext>
            </p:extLst>
          </p:nvPr>
        </p:nvGraphicFramePr>
        <p:xfrm>
          <a:off x="740228" y="1897741"/>
          <a:ext cx="8033659" cy="5193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3"/>
                <a:gridCol w="1711779"/>
                <a:gridCol w="1711779"/>
                <a:gridCol w="1711779"/>
                <a:gridCol w="1711779"/>
              </a:tblGrid>
              <a:tr h="381325"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Helvetica LT Std Cond" panose="020B0506020202030204" pitchFamily="34" charset="0"/>
                        </a:rPr>
                        <a:t>Control Flow 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Helvetica LT Std Cond" panose="020B0506020202030204" pitchFamily="34" charset="0"/>
                        </a:rPr>
                        <a:t>Control Flow 2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Helvetica LT Std Cond" panose="020B0506020202030204" pitchFamily="34" charset="0"/>
                        </a:rPr>
                        <a:t>Control Flow 3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Helvetica LT Std Cond" panose="020B0506020202030204" pitchFamily="34" charset="0"/>
                        </a:rPr>
                        <a:t>Control Flow 4</a:t>
                      </a:r>
                    </a:p>
                  </a:txBody>
                  <a:tcPr marL="28575" marR="28575" marT="28575" marB="28575" anchor="ctr"/>
                </a:tc>
              </a:tr>
              <a:tr h="2837995"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</a:tr>
              <a:tr h="381325"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  <a:latin typeface="Helvetica LT Std Cond" panose="020B0506020202030204" pitchFamily="34" charset="0"/>
                        </a:rPr>
                        <a:t>Branches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</a:tr>
              <a:tr h="381325"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  <a:latin typeface="Helvetica LT Std Cond" panose="020B0506020202030204" pitchFamily="34" charset="0"/>
                        </a:rPr>
                        <a:t>Statements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</a:tr>
              <a:tr h="381325"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  <a:latin typeface="Helvetica LT Std Cond" panose="020B0506020202030204" pitchFamily="34" charset="0"/>
                        </a:rPr>
                        <a:t>Paths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en-IN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</a:tr>
              <a:tr h="381325"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  <a:latin typeface="Helvetica LT Std Cond" panose="020B0506020202030204" pitchFamily="34" charset="0"/>
                        </a:rPr>
                        <a:t>Basic Paths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Helvetica LT Std Cond" panose="020B0506020202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29" y="2413790"/>
            <a:ext cx="1257301" cy="25774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49" y="2413790"/>
            <a:ext cx="1217701" cy="2577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069" y="2421463"/>
            <a:ext cx="1228587" cy="2569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609" y="2421463"/>
            <a:ext cx="1388762" cy="260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0407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altLang="en-US"/>
              <a:t>Non-systematic test techniques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Trial and error / Ad hoc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Error guessing / Experience-driven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User Testing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Unscripted Testing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984967" y="4708282"/>
            <a:ext cx="3174069" cy="853150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84992" tIns="42497" rIns="84992" bIns="42497">
            <a:spAutoFit/>
          </a:bodyPr>
          <a:lstStyle/>
          <a:p>
            <a:pPr algn="ctr"/>
            <a:r>
              <a:rPr lang="en-GB" altLang="en-US" sz="1662" b="1" i="1" dirty="0">
                <a:latin typeface="Times New Roman" panose="02020603050405020304" pitchFamily="18" charset="0"/>
              </a:rPr>
              <a:t>A testing approach that is only</a:t>
            </a:r>
          </a:p>
          <a:p>
            <a:pPr algn="ctr"/>
            <a:r>
              <a:rPr lang="en-GB" altLang="en-US" sz="1662" b="1" i="1" dirty="0">
                <a:latin typeface="Times New Roman" panose="02020603050405020304" pitchFamily="18" charset="0"/>
              </a:rPr>
              <a:t>rigorous, thorough and systematic</a:t>
            </a:r>
          </a:p>
          <a:p>
            <a:pPr algn="ctr"/>
            <a:r>
              <a:rPr lang="en-GB" altLang="en-US" sz="1662" b="1" i="1" dirty="0">
                <a:latin typeface="Times New Roman" panose="02020603050405020304" pitchFamily="18" charset="0"/>
              </a:rPr>
              <a:t>is incomplete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6905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Error-Guessing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always worth including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after systematic techniques have been used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can find some faults that systematic techniques can miss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a ‘mopping up’ approach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supplements systematic techniques</a:t>
            </a:r>
          </a:p>
          <a:p>
            <a:pPr>
              <a:lnSpc>
                <a:spcPct val="150000"/>
              </a:lnSpc>
            </a:pPr>
            <a:endParaRPr lang="en-GB" altLang="en-US" dirty="0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1521488" y="5867055"/>
            <a:ext cx="6471138" cy="422031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GB" altLang="en-US" sz="1662" dirty="0">
                <a:latin typeface="Helvetica LT Std Cond" panose="020B0506020202030204" pitchFamily="34" charset="0"/>
              </a:rPr>
              <a:t>Not a good approach to start testing with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11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4000" dirty="0"/>
              <a:t>Error Guessing: deriving test cases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Consider: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past failures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intuition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experience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brain storming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“What is the craziest thing we can do?”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59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026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pPr algn="ctr">
              <a:lnSpc>
                <a:spcPct val="88000"/>
              </a:lnSpc>
            </a:pPr>
            <a:r>
              <a:rPr lang="en-GB" altLang="en-US" sz="3323">
                <a:latin typeface="Arial" panose="020B0604020202020204" pitchFamily="34" charset="0"/>
              </a:rPr>
              <a:t>Summary: Key Points</a:t>
            </a:r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0476"/>
            <a:ext cx="7772400" cy="1734478"/>
          </a:xfrm>
          <a:noFill/>
          <a:ln/>
        </p:spPr>
        <p:txBody>
          <a:bodyPr vert="horz" lIns="58615" tIns="23446" rIns="58615" bIns="23446" rtlCol="0" anchor="ctr">
            <a:spAutoFit/>
          </a:bodyPr>
          <a:lstStyle/>
          <a:p>
            <a:pPr marL="316531" indent="-316531" defTabSz="844083">
              <a:spcBef>
                <a:spcPct val="45000"/>
              </a:spcBef>
            </a:pPr>
            <a:r>
              <a:rPr lang="en-GB" altLang="en-US" sz="2215" dirty="0"/>
              <a:t>Test techniques are ‘best practice’: help to find faults</a:t>
            </a:r>
          </a:p>
          <a:p>
            <a:pPr marL="316531" indent="-316531" defTabSz="844083">
              <a:spcBef>
                <a:spcPct val="45000"/>
              </a:spcBef>
            </a:pPr>
            <a:r>
              <a:rPr lang="en-GB" altLang="en-US" sz="2215" dirty="0"/>
              <a:t>Black Box techniques are based on </a:t>
            </a:r>
            <a:r>
              <a:rPr lang="en-GB" altLang="en-US" sz="2215" b="1" dirty="0"/>
              <a:t>behaviour</a:t>
            </a:r>
          </a:p>
          <a:p>
            <a:pPr marL="316531" indent="-316531" defTabSz="844083">
              <a:spcBef>
                <a:spcPct val="45000"/>
              </a:spcBef>
            </a:pPr>
            <a:r>
              <a:rPr lang="en-GB" altLang="en-US" sz="2215" dirty="0"/>
              <a:t>White Box techniques are based on </a:t>
            </a:r>
            <a:r>
              <a:rPr lang="en-GB" altLang="en-US" sz="2215" b="1" dirty="0"/>
              <a:t>structure</a:t>
            </a:r>
          </a:p>
          <a:p>
            <a:pPr marL="316531" indent="-316531" defTabSz="844083">
              <a:spcBef>
                <a:spcPct val="45000"/>
              </a:spcBef>
            </a:pPr>
            <a:r>
              <a:rPr lang="en-GB" altLang="en-US" sz="2215" dirty="0"/>
              <a:t>Error Guessing supplements systematic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394644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Goal of </a:t>
            </a:r>
            <a:r>
              <a:rPr lang="ja-JP" altLang="en-US" dirty="0" smtClean="0">
                <a:latin typeface="Arial" panose="020B0604020202020204" pitchFamily="34" charset="0"/>
              </a:rPr>
              <a:t>“</a:t>
            </a:r>
            <a:r>
              <a:rPr lang="en-US" altLang="ja-JP" dirty="0"/>
              <a:t>Structural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85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Guarantee </a:t>
            </a:r>
            <a:r>
              <a:rPr lang="en-US" altLang="en-US" dirty="0"/>
              <a:t>that all independent paths within a module </a:t>
            </a:r>
            <a:r>
              <a:rPr lang="en-US" altLang="en-US" dirty="0" smtClean="0"/>
              <a:t>have </a:t>
            </a:r>
            <a:r>
              <a:rPr lang="en-US" altLang="en-US" dirty="0"/>
              <a:t>been exercised at least once</a:t>
            </a:r>
            <a:r>
              <a:rPr lang="en-US" alt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Exercise </a:t>
            </a:r>
            <a:r>
              <a:rPr lang="en-US" altLang="en-US" dirty="0"/>
              <a:t>all logical decisions one their true and false sides</a:t>
            </a:r>
            <a:r>
              <a:rPr lang="en-US" alt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Execute </a:t>
            </a:r>
            <a:r>
              <a:rPr lang="en-US" altLang="en-US" dirty="0"/>
              <a:t>all loops at their boundaries and within </a:t>
            </a:r>
            <a:r>
              <a:rPr lang="en-US" altLang="en-US" dirty="0" smtClean="0"/>
              <a:t>their operational </a:t>
            </a:r>
            <a:r>
              <a:rPr lang="en-US" altLang="en-US" dirty="0"/>
              <a:t>bounds</a:t>
            </a:r>
            <a:r>
              <a:rPr lang="en-US" alt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Exercise </a:t>
            </a:r>
            <a:r>
              <a:rPr lang="en-US" altLang="en-US" dirty="0"/>
              <a:t>internal data structures to assure their validity. </a:t>
            </a:r>
            <a:endParaRPr lang="en-US" altLang="en-US" dirty="0" smtClean="0"/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Exercise </a:t>
            </a:r>
            <a:r>
              <a:rPr lang="en-US" altLang="en-US" dirty="0"/>
              <a:t>all data define and use paths</a:t>
            </a:r>
            <a:r>
              <a:rPr lang="en-US" altLang="en-US" dirty="0" smtClean="0"/>
              <a:t>.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406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 Blocks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8379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basic block </a:t>
            </a:r>
            <a:r>
              <a:rPr lang="en-IN" dirty="0"/>
              <a:t>has at most one entry point and usually at most two exit points</a:t>
            </a:r>
            <a:r>
              <a:rPr lang="en-IN" dirty="0" smtClean="0"/>
              <a:t>.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 smtClean="0"/>
              <a:t>  </a:t>
            </a:r>
            <a:r>
              <a:rPr lang="en-IN" b="1" dirty="0" smtClean="0">
                <a:solidFill>
                  <a:srgbClr val="0070C0"/>
                </a:solidFill>
              </a:rPr>
              <a:t>Can </a:t>
            </a:r>
            <a:r>
              <a:rPr lang="en-IN" b="1" dirty="0">
                <a:solidFill>
                  <a:srgbClr val="0070C0"/>
                </a:solidFill>
              </a:rPr>
              <a:t>you think of exceptions to this</a:t>
            </a:r>
            <a:r>
              <a:rPr lang="en-IN" b="1" dirty="0" smtClean="0">
                <a:solidFill>
                  <a:srgbClr val="0070C0"/>
                </a:solidFill>
              </a:rPr>
              <a:t>?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We </a:t>
            </a:r>
            <a:r>
              <a:rPr lang="en-IN" dirty="0"/>
              <a:t>decompose our program into basic blocks. These are the </a:t>
            </a:r>
            <a:r>
              <a:rPr lang="en-IN" b="1" dirty="0"/>
              <a:t>nodes</a:t>
            </a:r>
            <a:r>
              <a:rPr lang="en-IN" dirty="0"/>
              <a:t> of </a:t>
            </a:r>
            <a:r>
              <a:rPr lang="en-IN" dirty="0" smtClean="0"/>
              <a:t>the control graph.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b="1" dirty="0"/>
              <a:t>edges</a:t>
            </a:r>
            <a:r>
              <a:rPr lang="en-IN" dirty="0"/>
              <a:t> of the control graph indicate </a:t>
            </a:r>
            <a:r>
              <a:rPr lang="en-IN" b="1" dirty="0"/>
              <a:t>control flow </a:t>
            </a:r>
            <a:r>
              <a:rPr lang="en-IN" dirty="0" smtClean="0"/>
              <a:t>- </a:t>
            </a:r>
            <a:r>
              <a:rPr lang="en-IN" dirty="0"/>
              <a:t>possibly under </a:t>
            </a:r>
            <a:r>
              <a:rPr lang="en-IN" dirty="0" smtClean="0"/>
              <a:t>some conditions.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Sequence </a:t>
            </a:r>
            <a:r>
              <a:rPr lang="en-US" dirty="0"/>
              <a:t>of consecutive statements such that: – </a:t>
            </a:r>
            <a:r>
              <a:rPr lang="en-US" i="1" dirty="0">
                <a:solidFill>
                  <a:srgbClr val="C00000"/>
                </a:solidFill>
              </a:rPr>
              <a:t>Control enters only at beginning of sequence – Control leaves only at end of </a:t>
            </a:r>
            <a:r>
              <a:rPr lang="en-US" i="1" dirty="0" smtClean="0">
                <a:solidFill>
                  <a:srgbClr val="C00000"/>
                </a:solidFill>
              </a:rPr>
              <a:t>sequence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No branching in or out in the middle of basic </a:t>
            </a:r>
            <a:r>
              <a:rPr lang="en-US" b="1" dirty="0" smtClean="0">
                <a:solidFill>
                  <a:srgbClr val="7030A0"/>
                </a:solidFill>
              </a:rPr>
              <a:t>blocks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22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275" y="140678"/>
            <a:ext cx="8369450" cy="726830"/>
          </a:xfrm>
        </p:spPr>
        <p:txBody>
          <a:bodyPr>
            <a:normAutofit/>
          </a:bodyPr>
          <a:lstStyle/>
          <a:p>
            <a:r>
              <a:rPr lang="en-IN" dirty="0"/>
              <a:t>Control Flow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5" y="726831"/>
            <a:ext cx="8639907" cy="58732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300" dirty="0"/>
              <a:t>Control flow testing uses the </a:t>
            </a:r>
            <a:r>
              <a:rPr lang="en-IN" sz="2300" b="1" dirty="0" smtClean="0">
                <a:solidFill>
                  <a:srgbClr val="FF0000"/>
                </a:solidFill>
              </a:rPr>
              <a:t>control structure </a:t>
            </a:r>
            <a:r>
              <a:rPr lang="en-IN" sz="2300" dirty="0" smtClean="0"/>
              <a:t>of </a:t>
            </a:r>
            <a:r>
              <a:rPr lang="en-IN" sz="2300" dirty="0"/>
              <a:t>a program to develop the test cases for </a:t>
            </a:r>
            <a:r>
              <a:rPr lang="en-IN" sz="2300" dirty="0" smtClean="0"/>
              <a:t>the program.</a:t>
            </a:r>
            <a:endParaRPr lang="en-IN" sz="2300" dirty="0"/>
          </a:p>
          <a:p>
            <a:pPr algn="just">
              <a:lnSpc>
                <a:spcPct val="150000"/>
              </a:lnSpc>
            </a:pPr>
            <a:r>
              <a:rPr lang="en-IN" sz="2300" dirty="0" smtClean="0"/>
              <a:t>The </a:t>
            </a:r>
            <a:r>
              <a:rPr lang="en-IN" sz="2300" dirty="0"/>
              <a:t>test cases are developed to </a:t>
            </a:r>
            <a:r>
              <a:rPr lang="en-IN" sz="2300" dirty="0" smtClean="0"/>
              <a:t>sufficiently </a:t>
            </a:r>
            <a:r>
              <a:rPr lang="en-IN" sz="2300" b="1" dirty="0" smtClean="0">
                <a:solidFill>
                  <a:srgbClr val="FF0000"/>
                </a:solidFill>
              </a:rPr>
              <a:t>cover</a:t>
            </a:r>
            <a:r>
              <a:rPr lang="en-IN" sz="2300" dirty="0" smtClean="0"/>
              <a:t> </a:t>
            </a:r>
            <a:r>
              <a:rPr lang="en-IN" sz="2300" dirty="0"/>
              <a:t>the whole control structure of </a:t>
            </a:r>
            <a:r>
              <a:rPr lang="en-IN" sz="2300" dirty="0" smtClean="0"/>
              <a:t>the program.</a:t>
            </a:r>
            <a:endParaRPr lang="en-IN" sz="2300" dirty="0"/>
          </a:p>
          <a:p>
            <a:pPr algn="just">
              <a:lnSpc>
                <a:spcPct val="150000"/>
              </a:lnSpc>
            </a:pPr>
            <a:r>
              <a:rPr lang="en-IN" sz="2300" dirty="0" smtClean="0"/>
              <a:t>The </a:t>
            </a:r>
            <a:r>
              <a:rPr lang="en-IN" sz="2300" dirty="0"/>
              <a:t>control structure of a program can </a:t>
            </a:r>
            <a:r>
              <a:rPr lang="en-IN" sz="2300" dirty="0" smtClean="0"/>
              <a:t>be represented </a:t>
            </a:r>
            <a:r>
              <a:rPr lang="en-IN" sz="2300" dirty="0"/>
              <a:t>by the </a:t>
            </a:r>
            <a:r>
              <a:rPr lang="en-IN" sz="2300" b="1" dirty="0">
                <a:solidFill>
                  <a:srgbClr val="FF0000"/>
                </a:solidFill>
              </a:rPr>
              <a:t>control flow graph </a:t>
            </a:r>
            <a:r>
              <a:rPr lang="en-IN" sz="2300" dirty="0"/>
              <a:t>of </a:t>
            </a:r>
            <a:r>
              <a:rPr lang="en-IN" sz="2300" dirty="0" smtClean="0"/>
              <a:t>the program.</a:t>
            </a:r>
          </a:p>
          <a:p>
            <a:pPr algn="just">
              <a:lnSpc>
                <a:spcPct val="150000"/>
              </a:lnSpc>
            </a:pPr>
            <a:r>
              <a:rPr lang="en-US" sz="2300" b="1" dirty="0">
                <a:solidFill>
                  <a:srgbClr val="0070C0"/>
                </a:solidFill>
              </a:rPr>
              <a:t>Control flow graph (CFG) </a:t>
            </a:r>
            <a:r>
              <a:rPr lang="en-US" sz="2300" dirty="0"/>
              <a:t>is a directed graph in which the nodes represent basic blocks and the edges represent control flow paths. 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A </a:t>
            </a:r>
            <a:r>
              <a:rPr lang="en-US" sz="2300" dirty="0"/>
              <a:t>control flow graph specifies </a:t>
            </a:r>
            <a:r>
              <a:rPr lang="en-US" sz="2300" b="1" i="1" dirty="0">
                <a:solidFill>
                  <a:srgbClr val="7030A0"/>
                </a:solidFill>
              </a:rPr>
              <a:t>all possible execution paths</a:t>
            </a:r>
            <a:endParaRPr lang="en-IN" sz="2300" b="1" i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383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 Representation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8599" y="2085761"/>
            <a:ext cx="7706801" cy="307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2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Flow Graph Representation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1317187" y="1648756"/>
            <a:ext cx="3124181" cy="1505068"/>
            <a:chOff x="1828800" y="1981200"/>
            <a:chExt cx="2514600" cy="114300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1828800" y="2438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>
              <a:off x="1981200" y="1981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2193925" y="2362200"/>
              <a:ext cx="2149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Sequential statement block</a:t>
              </a: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1981200" y="2667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33092" y="1453332"/>
            <a:ext cx="4066958" cy="2307771"/>
            <a:chOff x="4343400" y="1981200"/>
            <a:chExt cx="3273425" cy="1752600"/>
          </a:xfrm>
        </p:grpSpPr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>
              <a:off x="5105400" y="1981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45"/>
            <p:cNvSpPr>
              <a:spLocks noChangeShapeType="1"/>
            </p:cNvSpPr>
            <p:nvPr/>
          </p:nvSpPr>
          <p:spPr bwMode="auto">
            <a:xfrm flipH="1">
              <a:off x="4876800" y="24384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4648200" y="2819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5181600" y="2438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48"/>
            <p:cNvSpPr>
              <a:spLocks noChangeArrowheads="1"/>
            </p:cNvSpPr>
            <p:nvPr/>
          </p:nvSpPr>
          <p:spPr bwMode="auto">
            <a:xfrm>
              <a:off x="5410200" y="2743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>
              <a:off x="4876800" y="29718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5105400" y="32766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flipH="1">
              <a:off x="5334000" y="29718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5867400" y="2160588"/>
              <a:ext cx="17494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If C Then S1 else S2;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4343400" y="2770188"/>
              <a:ext cx="371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S1</a:t>
              </a:r>
            </a:p>
          </p:txBody>
        </p:sp>
        <p:sp>
          <p:nvSpPr>
            <p:cNvPr id="22" name="Text Box 55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371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S2</a:t>
              </a:r>
            </a:p>
          </p:txBody>
        </p:sp>
        <p:sp>
          <p:nvSpPr>
            <p:cNvPr id="23" name="Text Box 56"/>
            <p:cNvSpPr txBox="1">
              <a:spLocks noChangeArrowheads="1"/>
            </p:cNvSpPr>
            <p:nvPr/>
          </p:nvSpPr>
          <p:spPr bwMode="auto">
            <a:xfrm>
              <a:off x="5181600" y="1981200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</a:t>
              </a:r>
            </a:p>
          </p:txBody>
        </p:sp>
        <p:sp>
          <p:nvSpPr>
            <p:cNvPr id="24" name="Line 58"/>
            <p:cNvSpPr>
              <a:spLocks noChangeShapeType="1"/>
            </p:cNvSpPr>
            <p:nvPr/>
          </p:nvSpPr>
          <p:spPr bwMode="auto">
            <a:xfrm>
              <a:off x="5257800" y="3505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63695" y="3999276"/>
            <a:ext cx="3498925" cy="2307771"/>
            <a:chOff x="1069975" y="3733800"/>
            <a:chExt cx="2816225" cy="1752600"/>
          </a:xfrm>
        </p:grpSpPr>
        <p:sp>
          <p:nvSpPr>
            <p:cNvPr id="26" name="Oval 73"/>
            <p:cNvSpPr>
              <a:spLocks noChangeArrowheads="1"/>
            </p:cNvSpPr>
            <p:nvPr/>
          </p:nvSpPr>
          <p:spPr bwMode="auto">
            <a:xfrm>
              <a:off x="1679575" y="39624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74"/>
            <p:cNvSpPr>
              <a:spLocks noChangeShapeType="1"/>
            </p:cNvSpPr>
            <p:nvPr/>
          </p:nvSpPr>
          <p:spPr bwMode="auto">
            <a:xfrm>
              <a:off x="1831975" y="3733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 flipH="1">
              <a:off x="1603375" y="41910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76"/>
            <p:cNvSpPr>
              <a:spLocks noChangeArrowheads="1"/>
            </p:cNvSpPr>
            <p:nvPr/>
          </p:nvSpPr>
          <p:spPr bwMode="auto">
            <a:xfrm>
              <a:off x="1374775" y="45720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77"/>
            <p:cNvSpPr>
              <a:spLocks noChangeShapeType="1"/>
            </p:cNvSpPr>
            <p:nvPr/>
          </p:nvSpPr>
          <p:spPr bwMode="auto">
            <a:xfrm>
              <a:off x="1908175" y="41910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78"/>
            <p:cNvSpPr>
              <a:spLocks noChangeArrowheads="1"/>
            </p:cNvSpPr>
            <p:nvPr/>
          </p:nvSpPr>
          <p:spPr bwMode="auto">
            <a:xfrm>
              <a:off x="2136775" y="4495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79"/>
            <p:cNvSpPr>
              <a:spLocks noChangeShapeType="1"/>
            </p:cNvSpPr>
            <p:nvPr/>
          </p:nvSpPr>
          <p:spPr bwMode="auto">
            <a:xfrm>
              <a:off x="1603375" y="4724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80"/>
            <p:cNvSpPr>
              <a:spLocks noChangeArrowheads="1"/>
            </p:cNvSpPr>
            <p:nvPr/>
          </p:nvSpPr>
          <p:spPr bwMode="auto">
            <a:xfrm>
              <a:off x="1831975" y="5029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81"/>
            <p:cNvSpPr>
              <a:spLocks noChangeShapeType="1"/>
            </p:cNvSpPr>
            <p:nvPr/>
          </p:nvSpPr>
          <p:spPr bwMode="auto">
            <a:xfrm flipH="1">
              <a:off x="2060575" y="47244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2667000" y="3810000"/>
              <a:ext cx="1219200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Case C of</a:t>
              </a:r>
            </a:p>
            <a:p>
              <a:endParaRPr lang="en-US" altLang="en-US" sz="1400"/>
            </a:p>
            <a:p>
              <a:r>
                <a:rPr lang="en-US" altLang="en-US" sz="1400"/>
                <a:t>L1: S1; </a:t>
              </a:r>
            </a:p>
            <a:p>
              <a:r>
                <a:rPr lang="en-US" altLang="en-US" sz="1400"/>
                <a:t>L2: S2;</a:t>
              </a:r>
            </a:p>
            <a:p>
              <a:r>
                <a:rPr lang="en-US" altLang="en-US" sz="1400"/>
                <a:t>…</a:t>
              </a:r>
            </a:p>
            <a:p>
              <a:r>
                <a:rPr lang="en-US" altLang="en-US" sz="1400"/>
                <a:t>Kn: Sn;</a:t>
              </a:r>
            </a:p>
            <a:p>
              <a:r>
                <a:rPr lang="en-US" altLang="en-US" sz="1400"/>
                <a:t>end;</a:t>
              </a:r>
            </a:p>
          </p:txBody>
        </p:sp>
        <p:sp>
          <p:nvSpPr>
            <p:cNvPr id="36" name="Text Box 83"/>
            <p:cNvSpPr txBox="1">
              <a:spLocks noChangeArrowheads="1"/>
            </p:cNvSpPr>
            <p:nvPr/>
          </p:nvSpPr>
          <p:spPr bwMode="auto">
            <a:xfrm>
              <a:off x="1069975" y="4522788"/>
              <a:ext cx="371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S1</a:t>
              </a:r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2441575" y="44958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Sn</a:t>
              </a:r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1908175" y="3733800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</a:t>
              </a:r>
            </a:p>
          </p:txBody>
        </p:sp>
        <p:sp>
          <p:nvSpPr>
            <p:cNvPr id="39" name="Line 86"/>
            <p:cNvSpPr>
              <a:spLocks noChangeShapeType="1"/>
            </p:cNvSpPr>
            <p:nvPr/>
          </p:nvSpPr>
          <p:spPr bwMode="auto">
            <a:xfrm>
              <a:off x="1984375" y="5257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87"/>
            <p:cNvSpPr>
              <a:spLocks noChangeShapeType="1"/>
            </p:cNvSpPr>
            <p:nvPr/>
          </p:nvSpPr>
          <p:spPr bwMode="auto">
            <a:xfrm>
              <a:off x="1676400" y="4648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44050" y="3934474"/>
            <a:ext cx="3378613" cy="2307771"/>
            <a:chOff x="4495800" y="3962400"/>
            <a:chExt cx="2719388" cy="1752600"/>
          </a:xfrm>
        </p:grpSpPr>
        <p:sp>
          <p:nvSpPr>
            <p:cNvPr id="42" name="Oval 59"/>
            <p:cNvSpPr>
              <a:spLocks noChangeArrowheads="1"/>
            </p:cNvSpPr>
            <p:nvPr/>
          </p:nvSpPr>
          <p:spPr bwMode="auto">
            <a:xfrm>
              <a:off x="5105400" y="424021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5257800" y="3962400"/>
              <a:ext cx="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61"/>
            <p:cNvSpPr>
              <a:spLocks noChangeShapeType="1"/>
            </p:cNvSpPr>
            <p:nvPr/>
          </p:nvSpPr>
          <p:spPr bwMode="auto">
            <a:xfrm flipH="1">
              <a:off x="5029200" y="4468813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62"/>
            <p:cNvSpPr>
              <a:spLocks noChangeArrowheads="1"/>
            </p:cNvSpPr>
            <p:nvPr/>
          </p:nvSpPr>
          <p:spPr bwMode="auto">
            <a:xfrm>
              <a:off x="4800600" y="484981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63"/>
            <p:cNvSpPr>
              <a:spLocks noChangeShapeType="1"/>
            </p:cNvSpPr>
            <p:nvPr/>
          </p:nvSpPr>
          <p:spPr bwMode="auto">
            <a:xfrm>
              <a:off x="5334000" y="4468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>
              <a:off x="5029200" y="5002213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66"/>
            <p:cNvSpPr>
              <a:spLocks noChangeArrowheads="1"/>
            </p:cNvSpPr>
            <p:nvPr/>
          </p:nvSpPr>
          <p:spPr bwMode="auto">
            <a:xfrm>
              <a:off x="5181600" y="5257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Text Box 68"/>
            <p:cNvSpPr txBox="1">
              <a:spLocks noChangeArrowheads="1"/>
            </p:cNvSpPr>
            <p:nvPr/>
          </p:nvSpPr>
          <p:spPr bwMode="auto">
            <a:xfrm>
              <a:off x="6019800" y="4191000"/>
              <a:ext cx="1195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If C Then S1;</a:t>
              </a:r>
            </a:p>
          </p:txBody>
        </p:sp>
        <p:sp>
          <p:nvSpPr>
            <p:cNvPr id="50" name="Text Box 69"/>
            <p:cNvSpPr txBox="1">
              <a:spLocks noChangeArrowheads="1"/>
            </p:cNvSpPr>
            <p:nvPr/>
          </p:nvSpPr>
          <p:spPr bwMode="auto">
            <a:xfrm>
              <a:off x="4495800" y="4800600"/>
              <a:ext cx="371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S1</a:t>
              </a:r>
            </a:p>
          </p:txBody>
        </p:sp>
        <p:sp>
          <p:nvSpPr>
            <p:cNvPr id="51" name="Text Box 71"/>
            <p:cNvSpPr txBox="1">
              <a:spLocks noChangeArrowheads="1"/>
            </p:cNvSpPr>
            <p:nvPr/>
          </p:nvSpPr>
          <p:spPr bwMode="auto">
            <a:xfrm>
              <a:off x="5334000" y="4011613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</a:t>
              </a:r>
            </a:p>
          </p:txBody>
        </p:sp>
        <p:sp>
          <p:nvSpPr>
            <p:cNvPr id="52" name="Line 72"/>
            <p:cNvSpPr>
              <a:spLocks noChangeShapeType="1"/>
            </p:cNvSpPr>
            <p:nvPr/>
          </p:nvSpPr>
          <p:spPr bwMode="auto">
            <a:xfrm>
              <a:off x="53340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22940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Flow Graph Representation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  <p:grpSp>
        <p:nvGrpSpPr>
          <p:cNvPr id="53" name="Group 52"/>
          <p:cNvGrpSpPr/>
          <p:nvPr/>
        </p:nvGrpSpPr>
        <p:grpSpPr>
          <a:xfrm>
            <a:off x="862445" y="1863437"/>
            <a:ext cx="3419516" cy="2073826"/>
            <a:chOff x="1371600" y="1905000"/>
            <a:chExt cx="2730500" cy="1676400"/>
          </a:xfrm>
        </p:grpSpPr>
        <p:sp>
          <p:nvSpPr>
            <p:cNvPr id="54" name="Oval 11"/>
            <p:cNvSpPr>
              <a:spLocks noChangeArrowheads="1"/>
            </p:cNvSpPr>
            <p:nvPr/>
          </p:nvSpPr>
          <p:spPr bwMode="auto">
            <a:xfrm>
              <a:off x="1981200" y="21336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2133600" y="1905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flipH="1">
              <a:off x="1905000" y="2362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1676400" y="2743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2209800" y="23622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Line 17"/>
            <p:cNvSpPr>
              <a:spLocks noChangeShapeType="1"/>
            </p:cNvSpPr>
            <p:nvPr/>
          </p:nvSpPr>
          <p:spPr bwMode="auto">
            <a:xfrm flipV="1">
              <a:off x="1752600" y="2362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Oval 18"/>
            <p:cNvSpPr>
              <a:spLocks noChangeArrowheads="1"/>
            </p:cNvSpPr>
            <p:nvPr/>
          </p:nvSpPr>
          <p:spPr bwMode="auto">
            <a:xfrm>
              <a:off x="2057400" y="3124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2895600" y="2084388"/>
              <a:ext cx="12065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While C do S;</a:t>
              </a:r>
            </a:p>
          </p:txBody>
        </p:sp>
        <p:sp>
          <p:nvSpPr>
            <p:cNvPr id="62" name="Text Box 21"/>
            <p:cNvSpPr txBox="1">
              <a:spLocks noChangeArrowheads="1"/>
            </p:cNvSpPr>
            <p:nvPr/>
          </p:nvSpPr>
          <p:spPr bwMode="auto">
            <a:xfrm>
              <a:off x="1371600" y="2693988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</a:t>
              </a:r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2209800" y="1905000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C</a:t>
              </a:r>
            </a:p>
          </p:txBody>
        </p:sp>
        <p:sp>
          <p:nvSpPr>
            <p:cNvPr id="64" name="Line 24"/>
            <p:cNvSpPr>
              <a:spLocks noChangeShapeType="1"/>
            </p:cNvSpPr>
            <p:nvPr/>
          </p:nvSpPr>
          <p:spPr bwMode="auto">
            <a:xfrm>
              <a:off x="22098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Text Box 67"/>
            <p:cNvSpPr txBox="1">
              <a:spLocks noChangeArrowheads="1"/>
            </p:cNvSpPr>
            <p:nvPr/>
          </p:nvSpPr>
          <p:spPr bwMode="auto">
            <a:xfrm>
              <a:off x="1905000" y="25908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</a:t>
              </a:r>
            </a:p>
          </p:txBody>
        </p:sp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2286000" y="24384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896014" y="1876303"/>
            <a:ext cx="3749985" cy="2060960"/>
            <a:chOff x="4343400" y="1878013"/>
            <a:chExt cx="3068638" cy="1779587"/>
          </a:xfrm>
        </p:grpSpPr>
        <p:sp>
          <p:nvSpPr>
            <p:cNvPr id="68" name="Oval 51"/>
            <p:cNvSpPr>
              <a:spLocks noChangeArrowheads="1"/>
            </p:cNvSpPr>
            <p:nvPr/>
          </p:nvSpPr>
          <p:spPr bwMode="auto">
            <a:xfrm>
              <a:off x="4953000" y="210661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>
              <a:off x="5105400" y="18780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Line 53"/>
            <p:cNvSpPr>
              <a:spLocks noChangeShapeType="1"/>
            </p:cNvSpPr>
            <p:nvPr/>
          </p:nvSpPr>
          <p:spPr bwMode="auto">
            <a:xfrm flipH="1">
              <a:off x="5105400" y="2335213"/>
              <a:ext cx="0" cy="331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" name="Oval 54"/>
            <p:cNvSpPr>
              <a:spLocks noChangeArrowheads="1"/>
            </p:cNvSpPr>
            <p:nvPr/>
          </p:nvSpPr>
          <p:spPr bwMode="auto">
            <a:xfrm>
              <a:off x="4953000" y="26670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5105400" y="2895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 flipV="1">
              <a:off x="5257800" y="2819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4" name="Oval 57"/>
            <p:cNvSpPr>
              <a:spLocks noChangeArrowheads="1"/>
            </p:cNvSpPr>
            <p:nvPr/>
          </p:nvSpPr>
          <p:spPr bwMode="auto">
            <a:xfrm>
              <a:off x="4953000" y="31242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" name="Text Box 58"/>
            <p:cNvSpPr txBox="1">
              <a:spLocks noChangeArrowheads="1"/>
            </p:cNvSpPr>
            <p:nvPr/>
          </p:nvSpPr>
          <p:spPr bwMode="auto">
            <a:xfrm>
              <a:off x="5867400" y="2057400"/>
              <a:ext cx="154463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For loop:</a:t>
              </a:r>
            </a:p>
            <a:p>
              <a:endParaRPr lang="en-US" altLang="en-US" sz="1400"/>
            </a:p>
            <a:p>
              <a:r>
                <a:rPr lang="en-US" altLang="en-US" sz="1400"/>
                <a:t>for I = 1 to n do S;</a:t>
              </a:r>
            </a:p>
          </p:txBody>
        </p:sp>
        <p:sp>
          <p:nvSpPr>
            <p:cNvPr id="76" name="Text Box 59"/>
            <p:cNvSpPr txBox="1">
              <a:spLocks noChangeArrowheads="1"/>
            </p:cNvSpPr>
            <p:nvPr/>
          </p:nvSpPr>
          <p:spPr bwMode="auto">
            <a:xfrm>
              <a:off x="4648200" y="2590800"/>
              <a:ext cx="2825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</a:t>
              </a:r>
            </a:p>
          </p:txBody>
        </p:sp>
        <p:sp>
          <p:nvSpPr>
            <p:cNvPr id="77" name="Text Box 60"/>
            <p:cNvSpPr txBox="1">
              <a:spLocks noChangeArrowheads="1"/>
            </p:cNvSpPr>
            <p:nvPr/>
          </p:nvSpPr>
          <p:spPr bwMode="auto">
            <a:xfrm>
              <a:off x="5181600" y="1878013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I = 1</a:t>
              </a:r>
            </a:p>
          </p:txBody>
        </p:sp>
        <p:sp>
          <p:nvSpPr>
            <p:cNvPr id="78" name="Line 61"/>
            <p:cNvSpPr>
              <a:spLocks noChangeShapeType="1"/>
            </p:cNvSpPr>
            <p:nvPr/>
          </p:nvSpPr>
          <p:spPr bwMode="auto">
            <a:xfrm>
              <a:off x="51054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9" name="Text Box 62"/>
            <p:cNvSpPr txBox="1">
              <a:spLocks noChangeArrowheads="1"/>
            </p:cNvSpPr>
            <p:nvPr/>
          </p:nvSpPr>
          <p:spPr bwMode="auto">
            <a:xfrm>
              <a:off x="4343400" y="3124200"/>
              <a:ext cx="6000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I &lt;=n</a:t>
              </a:r>
            </a:p>
          </p:txBody>
        </p:sp>
        <p:sp>
          <p:nvSpPr>
            <p:cNvPr id="80" name="Text Box 63"/>
            <p:cNvSpPr txBox="1">
              <a:spLocks noChangeArrowheads="1"/>
            </p:cNvSpPr>
            <p:nvPr/>
          </p:nvSpPr>
          <p:spPr bwMode="auto">
            <a:xfrm>
              <a:off x="5334000" y="2819400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yes</a:t>
              </a:r>
            </a:p>
          </p:txBody>
        </p:sp>
        <p:sp>
          <p:nvSpPr>
            <p:cNvPr id="81" name="Text Box 64"/>
            <p:cNvSpPr txBox="1">
              <a:spLocks noChangeArrowheads="1"/>
            </p:cNvSpPr>
            <p:nvPr/>
          </p:nvSpPr>
          <p:spPr bwMode="auto">
            <a:xfrm>
              <a:off x="5181600" y="3352800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no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19821" y="4350158"/>
            <a:ext cx="3629382" cy="2244372"/>
            <a:chOff x="4724400" y="3962400"/>
            <a:chExt cx="2500313" cy="1828800"/>
          </a:xfrm>
        </p:grpSpPr>
        <p:sp>
          <p:nvSpPr>
            <p:cNvPr id="83" name="Oval 25"/>
            <p:cNvSpPr>
              <a:spLocks noChangeArrowheads="1"/>
            </p:cNvSpPr>
            <p:nvPr/>
          </p:nvSpPr>
          <p:spPr bwMode="auto">
            <a:xfrm>
              <a:off x="5105400" y="4240213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" name="Line 26"/>
            <p:cNvSpPr>
              <a:spLocks noChangeShapeType="1"/>
            </p:cNvSpPr>
            <p:nvPr/>
          </p:nvSpPr>
          <p:spPr bwMode="auto">
            <a:xfrm>
              <a:off x="5257800" y="3962400"/>
              <a:ext cx="0" cy="277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" name="Line 27"/>
            <p:cNvSpPr>
              <a:spLocks noChangeShapeType="1"/>
            </p:cNvSpPr>
            <p:nvPr/>
          </p:nvSpPr>
          <p:spPr bwMode="auto">
            <a:xfrm flipH="1">
              <a:off x="5029200" y="4468813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5334000" y="4468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5029200" y="4876800"/>
              <a:ext cx="304800" cy="430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8" name="Oval 31"/>
            <p:cNvSpPr>
              <a:spLocks noChangeArrowheads="1"/>
            </p:cNvSpPr>
            <p:nvPr/>
          </p:nvSpPr>
          <p:spPr bwMode="auto">
            <a:xfrm>
              <a:off x="5181600" y="5257800"/>
              <a:ext cx="3048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Text Box 32"/>
            <p:cNvSpPr txBox="1">
              <a:spLocks noChangeArrowheads="1"/>
            </p:cNvSpPr>
            <p:nvPr/>
          </p:nvSpPr>
          <p:spPr bwMode="auto">
            <a:xfrm>
              <a:off x="6019800" y="4191000"/>
              <a:ext cx="1204913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Do loop:</a:t>
              </a:r>
            </a:p>
            <a:p>
              <a:endParaRPr lang="en-US" altLang="en-US" sz="1400"/>
            </a:p>
            <a:p>
              <a:r>
                <a:rPr lang="en-US" altLang="en-US" sz="1400"/>
                <a:t>do S1 until C;</a:t>
              </a:r>
            </a:p>
          </p:txBody>
        </p:sp>
        <p:sp>
          <p:nvSpPr>
            <p:cNvPr id="90" name="Text Box 33"/>
            <p:cNvSpPr txBox="1">
              <a:spLocks noChangeArrowheads="1"/>
            </p:cNvSpPr>
            <p:nvPr/>
          </p:nvSpPr>
          <p:spPr bwMode="auto">
            <a:xfrm>
              <a:off x="5486400" y="4191000"/>
              <a:ext cx="3714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S1</a:t>
              </a:r>
            </a:p>
          </p:txBody>
        </p:sp>
        <p:sp>
          <p:nvSpPr>
            <p:cNvPr id="91" name="Text Box 34"/>
            <p:cNvSpPr txBox="1">
              <a:spLocks noChangeArrowheads="1"/>
            </p:cNvSpPr>
            <p:nvPr/>
          </p:nvSpPr>
          <p:spPr bwMode="auto">
            <a:xfrm>
              <a:off x="5486400" y="5181600"/>
              <a:ext cx="3032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C</a:t>
              </a:r>
            </a:p>
          </p:txBody>
        </p:sp>
        <p:sp>
          <p:nvSpPr>
            <p:cNvPr id="92" name="Line 35"/>
            <p:cNvSpPr>
              <a:spLocks noChangeShapeType="1"/>
            </p:cNvSpPr>
            <p:nvPr/>
          </p:nvSpPr>
          <p:spPr bwMode="auto">
            <a:xfrm>
              <a:off x="53340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" name="Text Box 65"/>
            <p:cNvSpPr txBox="1">
              <a:spLocks noChangeArrowheads="1"/>
            </p:cNvSpPr>
            <p:nvPr/>
          </p:nvSpPr>
          <p:spPr bwMode="auto">
            <a:xfrm>
              <a:off x="4724400" y="49530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F</a:t>
              </a:r>
            </a:p>
          </p:txBody>
        </p:sp>
        <p:sp>
          <p:nvSpPr>
            <p:cNvPr id="94" name="Text Box 66"/>
            <p:cNvSpPr txBox="1">
              <a:spLocks noChangeArrowheads="1"/>
            </p:cNvSpPr>
            <p:nvPr/>
          </p:nvSpPr>
          <p:spPr bwMode="auto">
            <a:xfrm>
              <a:off x="5486400" y="5486400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717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2344</TotalTime>
  <Words>1597</Words>
  <Application>Microsoft Office PowerPoint</Application>
  <PresentationFormat>On-screen Show (4:3)</PresentationFormat>
  <Paragraphs>473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CA 7503 Software Testing</vt:lpstr>
      <vt:lpstr>Lecture 5 :  Structural Testing</vt:lpstr>
      <vt:lpstr>“Structural” testing</vt:lpstr>
      <vt:lpstr>Goal of “Structural” testing</vt:lpstr>
      <vt:lpstr>Basic Blocks </vt:lpstr>
      <vt:lpstr>Control Flow Testing </vt:lpstr>
      <vt:lpstr>Flow Graph Representation</vt:lpstr>
      <vt:lpstr>Flow Graph Representation</vt:lpstr>
      <vt:lpstr>Flow Graph Representation</vt:lpstr>
      <vt:lpstr>Control Flow Graph </vt:lpstr>
      <vt:lpstr>Control Flow Graph: Nodes </vt:lpstr>
      <vt:lpstr>Control Flow Graph: An Example </vt:lpstr>
      <vt:lpstr>Test Cases </vt:lpstr>
      <vt:lpstr>Using structural coverage</vt:lpstr>
      <vt:lpstr>The test coverage trap</vt:lpstr>
      <vt:lpstr>Statement coverage</vt:lpstr>
      <vt:lpstr>Example of statement coverage</vt:lpstr>
      <vt:lpstr>Decision coverage (Branch coverage)</vt:lpstr>
      <vt:lpstr>Paths through code</vt:lpstr>
      <vt:lpstr>Paths through code with loops</vt:lpstr>
      <vt:lpstr>Cyclomatic Complexity</vt:lpstr>
      <vt:lpstr>Cyclomatic Complexity</vt:lpstr>
      <vt:lpstr>An Example</vt:lpstr>
      <vt:lpstr>An Example</vt:lpstr>
      <vt:lpstr>Example 1 </vt:lpstr>
      <vt:lpstr>Example 2</vt:lpstr>
      <vt:lpstr>Example 3</vt:lpstr>
      <vt:lpstr>Example 4</vt:lpstr>
      <vt:lpstr>Example 5</vt:lpstr>
      <vt:lpstr>Example 6</vt:lpstr>
      <vt:lpstr>Solve it</vt:lpstr>
      <vt:lpstr>Non-systematic test techniques</vt:lpstr>
      <vt:lpstr>Error-Guessing</vt:lpstr>
      <vt:lpstr>Error Guessing: deriving test cases</vt:lpstr>
      <vt:lpstr>Summary: Key Points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198</cp:revision>
  <dcterms:created xsi:type="dcterms:W3CDTF">2017-05-18T04:15:45Z</dcterms:created>
  <dcterms:modified xsi:type="dcterms:W3CDTF">2020-09-28T05:04:17Z</dcterms:modified>
</cp:coreProperties>
</file>