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370" r:id="rId2"/>
    <p:sldId id="307" r:id="rId3"/>
    <p:sldId id="479" r:id="rId4"/>
    <p:sldId id="477" r:id="rId5"/>
    <p:sldId id="480" r:id="rId6"/>
    <p:sldId id="478" r:id="rId7"/>
    <p:sldId id="481" r:id="rId8"/>
    <p:sldId id="482" r:id="rId9"/>
    <p:sldId id="483" r:id="rId10"/>
    <p:sldId id="485" r:id="rId11"/>
    <p:sldId id="484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E0F"/>
    <a:srgbClr val="0071C1"/>
    <a:srgbClr val="F4B400"/>
    <a:srgbClr val="0F9D58"/>
    <a:srgbClr val="53831D"/>
    <a:srgbClr val="DB4437"/>
    <a:srgbClr val="4285F4"/>
    <a:srgbClr val="D16E06"/>
    <a:srgbClr val="571054"/>
    <a:srgbClr val="656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0732-D2F0-43AF-875E-3BFBB6FB07BC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0928-FA28-4C7F-93A9-749F7974ED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04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648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78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6828" y="3428373"/>
            <a:ext cx="6347011" cy="4233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0306" y="1516828"/>
            <a:ext cx="8304903" cy="1312433"/>
          </a:xfrm>
          <a:ln w="57150">
            <a:solidFill>
              <a:srgbClr val="DB4437"/>
            </a:solidFill>
          </a:ln>
        </p:spPr>
        <p:txBody>
          <a:bodyPr anchor="ctr">
            <a:no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011" y="7581"/>
            <a:ext cx="1193491" cy="11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7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57" y="2495775"/>
            <a:ext cx="7886700" cy="1204856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57" y="3707338"/>
            <a:ext cx="7886700" cy="73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458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05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425" y="1126377"/>
            <a:ext cx="4292300" cy="5050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2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3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07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5" y="268308"/>
            <a:ext cx="8369450" cy="71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" y="1169409"/>
            <a:ext cx="836945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779" y="6277237"/>
            <a:ext cx="978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 LT Std Cond" panose="020B0506020202030204" pitchFamily="34" charset="0"/>
              </a:defRPr>
            </a:lvl1pPr>
          </a:lstStyle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0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LT Std Cond" panose="020B05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9251" y="3341288"/>
            <a:ext cx="6347011" cy="1720570"/>
          </a:xfrm>
        </p:spPr>
        <p:txBody>
          <a:bodyPr/>
          <a:lstStyle/>
          <a:p>
            <a:endParaRPr lang="en-IN" i="1" dirty="0">
              <a:latin typeface="Book Antiqua" panose="0204060205030503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0306" y="1186544"/>
            <a:ext cx="8304903" cy="1642718"/>
          </a:xfrm>
        </p:spPr>
        <p:txBody>
          <a:bodyPr/>
          <a:lstStyle/>
          <a:p>
            <a:r>
              <a:rPr lang="en-US" dirty="0" smtClean="0"/>
              <a:t>CA 7503</a:t>
            </a:r>
            <a:br>
              <a:rPr lang="en-US" dirty="0" smtClean="0"/>
            </a:br>
            <a:r>
              <a:rPr lang="en-US" dirty="0" smtClean="0"/>
              <a:t>Software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3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software test plan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The testing process </a:t>
            </a:r>
            <a:endParaRPr lang="en-US" b="1" dirty="0" smtClean="0"/>
          </a:p>
          <a:p>
            <a:pPr lvl="1">
              <a:lnSpc>
                <a:spcPct val="160000"/>
              </a:lnSpc>
            </a:pPr>
            <a:r>
              <a:rPr lang="en-US" dirty="0" smtClean="0"/>
              <a:t>A </a:t>
            </a:r>
            <a:r>
              <a:rPr lang="en-US" dirty="0"/>
              <a:t>description of the major phases of the testing process. </a:t>
            </a:r>
            <a:r>
              <a:rPr lang="en-US" dirty="0" smtClean="0"/>
              <a:t>These </a:t>
            </a:r>
            <a:r>
              <a:rPr lang="en-US" dirty="0"/>
              <a:t>might be as described </a:t>
            </a:r>
            <a:r>
              <a:rPr lang="en-US" dirty="0" smtClean="0"/>
              <a:t>earlier. </a:t>
            </a:r>
          </a:p>
          <a:p>
            <a:pPr>
              <a:lnSpc>
                <a:spcPct val="160000"/>
              </a:lnSpc>
            </a:pPr>
            <a:r>
              <a:rPr lang="en-US" b="1" dirty="0" smtClean="0"/>
              <a:t>Requirements </a:t>
            </a:r>
            <a:r>
              <a:rPr lang="en-US" b="1" dirty="0"/>
              <a:t>traceability </a:t>
            </a:r>
            <a:endParaRPr lang="en-US" b="1" dirty="0" smtClean="0"/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Users </a:t>
            </a:r>
            <a:r>
              <a:rPr lang="en-US" dirty="0"/>
              <a:t>are most interested in the system </a:t>
            </a:r>
            <a:r>
              <a:rPr lang="en-US" dirty="0" smtClean="0"/>
              <a:t>and </a:t>
            </a:r>
            <a:r>
              <a:rPr lang="en-US" dirty="0"/>
              <a:t>testing should be planned so that all requirements are individually tested.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b="1" dirty="0" smtClean="0"/>
              <a:t>Tested </a:t>
            </a:r>
            <a:r>
              <a:rPr lang="en-US" b="1" dirty="0"/>
              <a:t>items </a:t>
            </a:r>
            <a:endParaRPr lang="en-US" b="1" dirty="0" smtClean="0"/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The </a:t>
            </a:r>
            <a:r>
              <a:rPr lang="en-US" dirty="0"/>
              <a:t>products of the software process that are to be tested should be specified. 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b="1" dirty="0" smtClean="0"/>
              <a:t>Testing </a:t>
            </a:r>
            <a:r>
              <a:rPr lang="en-US" b="1" dirty="0"/>
              <a:t>schedule</a:t>
            </a:r>
            <a:r>
              <a:rPr lang="en-US" dirty="0"/>
              <a:t> </a:t>
            </a:r>
            <a:endParaRPr lang="en-US" dirty="0" smtClean="0"/>
          </a:p>
          <a:p>
            <a:pPr lvl="1" algn="just">
              <a:lnSpc>
                <a:spcPct val="160000"/>
              </a:lnSpc>
            </a:pPr>
            <a:r>
              <a:rPr lang="en-US" dirty="0" smtClean="0"/>
              <a:t>An </a:t>
            </a:r>
            <a:r>
              <a:rPr lang="en-US" dirty="0"/>
              <a:t>overall testing schedule and resource allocation for this schedule. </a:t>
            </a:r>
            <a:r>
              <a:rPr lang="en-US" dirty="0" smtClean="0"/>
              <a:t>This</a:t>
            </a:r>
            <a:r>
              <a:rPr lang="en-US" dirty="0"/>
              <a:t>, obviously, is linked to the more general project development schedule.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software 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4227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Test recording procedures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not enough simply to run tests. The results of the tests must be systematically </a:t>
            </a:r>
            <a:r>
              <a:rPr lang="en-US" dirty="0" smtClean="0"/>
              <a:t>recorded</a:t>
            </a:r>
            <a:r>
              <a:rPr lang="en-US" dirty="0"/>
              <a:t>. It must be possible to audit the testing process to check that it been carried </a:t>
            </a:r>
            <a:r>
              <a:rPr lang="en-US" dirty="0" smtClean="0"/>
              <a:t>out correctly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Hardware </a:t>
            </a:r>
            <a:r>
              <a:rPr lang="en-US" b="1" dirty="0"/>
              <a:t>and software requirements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section should set out software tools required and estimated hardware </a:t>
            </a:r>
            <a:r>
              <a:rPr lang="en-US" dirty="0" smtClean="0"/>
              <a:t>utilization.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Constraints 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Constraints </a:t>
            </a:r>
            <a:r>
              <a:rPr lang="en-US" dirty="0"/>
              <a:t>affecting the testing process such as staff shortages should be anticipated </a:t>
            </a:r>
            <a:r>
              <a:rPr lang="en-US" dirty="0" smtClean="0"/>
              <a:t>in </a:t>
            </a:r>
            <a:r>
              <a:rPr lang="en-US" dirty="0"/>
              <a:t>this section.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83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inspections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Involve people examining the source representation with the aim of discovering </a:t>
            </a:r>
            <a:r>
              <a:rPr lang="en-US" b="1" dirty="0"/>
              <a:t>anomalies</a:t>
            </a:r>
            <a:r>
              <a:rPr lang="en-US" dirty="0"/>
              <a:t> and </a:t>
            </a:r>
            <a:r>
              <a:rPr lang="en-US" b="1" dirty="0"/>
              <a:t>defects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Do </a:t>
            </a:r>
            <a:r>
              <a:rPr lang="en-US" dirty="0"/>
              <a:t>not require execution of a system so may be used before implementation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May </a:t>
            </a:r>
            <a:r>
              <a:rPr lang="en-US" dirty="0"/>
              <a:t>be applied to any representation of the system (requirements, design, test data, etc.)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Very </a:t>
            </a:r>
            <a:r>
              <a:rPr lang="en-US" dirty="0"/>
              <a:t>effective technique for discovering errors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05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Inspection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Many different defects may be discovered in a single inspection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testing, one defect may mask another so several executions are required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reuse domain and programming knowledge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reviewers </a:t>
            </a:r>
            <a:r>
              <a:rPr lang="en-US" dirty="0"/>
              <a:t>are likely to have seen the types of error that commonly arise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2232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Inspection pre-conditions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precise specification must be available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Team </a:t>
            </a:r>
            <a:r>
              <a:rPr lang="en-US" dirty="0"/>
              <a:t>members must be familiar with the organization standards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Syntactically </a:t>
            </a:r>
            <a:r>
              <a:rPr lang="en-US" dirty="0"/>
              <a:t>correct code must be available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An </a:t>
            </a:r>
            <a:r>
              <a:rPr lang="en-US" dirty="0"/>
              <a:t>error checklist should be prepared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Management </a:t>
            </a:r>
            <a:r>
              <a:rPr lang="en-US" dirty="0"/>
              <a:t>must accept that inspection will increase costs early in the software process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Management </a:t>
            </a:r>
            <a:r>
              <a:rPr lang="en-US" dirty="0"/>
              <a:t>must not use inspections for staff appraisal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3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Inspection Process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3074" name="Picture 2" descr="https://www.cs.uic.edu/~jbell/CourseNotes/OO_SoftwareEngineering/images/Chapter11/SommervilleProces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942" y="2845084"/>
            <a:ext cx="8465783" cy="209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330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 of inspections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During </a:t>
            </a:r>
            <a:r>
              <a:rPr lang="en-US" dirty="0"/>
              <a:t>testing, errors can mask (hide) other errors. Because inspection is a static process, you don't have to be concerned with </a:t>
            </a:r>
            <a:r>
              <a:rPr lang="en-US" b="1" dirty="0"/>
              <a:t>interactions between errors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Incomplete versions</a:t>
            </a:r>
            <a:r>
              <a:rPr lang="en-US" dirty="0"/>
              <a:t> of a system can be inspected without additional costs. If a program is incomplete, then you need to develop specialized test harnesses to test the parts that are available.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As well as searching for program defects, an inspection can also consider </a:t>
            </a:r>
            <a:r>
              <a:rPr lang="en-US" b="1" dirty="0"/>
              <a:t>broader quality attributes</a:t>
            </a:r>
            <a:r>
              <a:rPr lang="en-US" dirty="0"/>
              <a:t> of a program, such as compliance with standards, portability and maintainability.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87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Checklists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6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963" t="24053" r="4934" b="11766"/>
          <a:stretch/>
        </p:blipFill>
        <p:spPr bwMode="auto">
          <a:xfrm>
            <a:off x="336852" y="1360715"/>
            <a:ext cx="8467751" cy="452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39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Checklists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6" name="Picture 2" descr="Related imag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89" t="26439" r="5649" b="14151"/>
          <a:stretch/>
        </p:blipFill>
        <p:spPr bwMode="auto">
          <a:xfrm>
            <a:off x="288624" y="1506980"/>
            <a:ext cx="8468101" cy="417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581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Static Black-Box Testing: Testing the Specification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Testing the specification is static black-box testing.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specification is a document, not </a:t>
            </a:r>
            <a:r>
              <a:rPr lang="en-US" dirty="0" smtClean="0"/>
              <a:t>an executing </a:t>
            </a:r>
            <a:r>
              <a:rPr lang="en-US" dirty="0"/>
              <a:t>program, so it’s considered static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What do you do if your project doesn’t have a spec</a:t>
            </a:r>
            <a:r>
              <a:rPr lang="en-US" b="1" dirty="0" smtClean="0"/>
              <a:t>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Maybe your team is using the big-bang</a:t>
            </a:r>
            <a:br>
              <a:rPr lang="en-US" dirty="0"/>
            </a:br>
            <a:r>
              <a:rPr lang="en-US" dirty="0"/>
              <a:t>model or a loose code-and-fix model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As a tester, this is a difficult position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Although the spec may not be written down,</a:t>
            </a:r>
            <a:br>
              <a:rPr lang="en-US" dirty="0"/>
            </a:br>
            <a:r>
              <a:rPr lang="en-US" dirty="0"/>
              <a:t>someone, or several people, know what they’re trying to build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Tell </a:t>
            </a:r>
            <a:r>
              <a:rPr lang="en-US" dirty="0"/>
              <a:t>your project team, “This is what </a:t>
            </a:r>
            <a:r>
              <a:rPr lang="en-US" dirty="0" err="1" smtClean="0"/>
              <a:t>Iplan</a:t>
            </a:r>
            <a:r>
              <a:rPr lang="en-US" dirty="0" smtClean="0"/>
              <a:t> </a:t>
            </a:r>
            <a:r>
              <a:rPr lang="en-US" dirty="0"/>
              <a:t>to test and submit bugs against.”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020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Lecture 6 :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/>
              <a:t>Static and Dynamic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7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rgbClr val="7030A0"/>
                </a:solidFill>
              </a:rPr>
              <a:t>Dynamic testing </a:t>
            </a:r>
            <a:r>
              <a:rPr lang="en-US" dirty="0"/>
              <a:t>is done when the </a:t>
            </a:r>
            <a:r>
              <a:rPr lang="en-US" b="1" dirty="0"/>
              <a:t>code is in operation </a:t>
            </a:r>
            <a:r>
              <a:rPr lang="en-US" dirty="0"/>
              <a:t>mode. 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Dynamic </a:t>
            </a:r>
            <a:r>
              <a:rPr lang="en-US" dirty="0"/>
              <a:t>testing is performed in </a:t>
            </a:r>
            <a:r>
              <a:rPr lang="en-US" b="1" dirty="0"/>
              <a:t>runtime environment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When </a:t>
            </a:r>
            <a:r>
              <a:rPr lang="en-US" dirty="0"/>
              <a:t>the code being executed is input with a value, the result or the output of the code is checked and compared with the expected output. 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With </a:t>
            </a:r>
            <a:r>
              <a:rPr lang="en-US" dirty="0"/>
              <a:t>this we can observe the functional </a:t>
            </a:r>
            <a:r>
              <a:rPr lang="en-US" dirty="0" smtClean="0"/>
              <a:t>behavior </a:t>
            </a:r>
            <a:r>
              <a:rPr lang="en-US" dirty="0"/>
              <a:t>of the software, </a:t>
            </a:r>
            <a:r>
              <a:rPr lang="en-US" i="1" dirty="0"/>
              <a:t>monitor the system memory, CPU response time, performance of the system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Dynamic </a:t>
            </a:r>
            <a:r>
              <a:rPr lang="en-US" dirty="0"/>
              <a:t>testing is also known as </a:t>
            </a:r>
            <a:r>
              <a:rPr lang="en-US" b="1" dirty="0"/>
              <a:t>validation </a:t>
            </a:r>
            <a:r>
              <a:rPr lang="en-US" b="1" dirty="0" smtClean="0"/>
              <a:t>testing</a:t>
            </a:r>
            <a:r>
              <a:rPr lang="en-US" dirty="0" smtClean="0"/>
              <a:t>, </a:t>
            </a:r>
            <a:r>
              <a:rPr lang="en-US" dirty="0"/>
              <a:t>evaluating the finished product. 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Dynamic </a:t>
            </a:r>
            <a:r>
              <a:rPr lang="en-US" dirty="0"/>
              <a:t>testing is of two types: </a:t>
            </a:r>
            <a:r>
              <a:rPr lang="en-US" b="1" dirty="0"/>
              <a:t>Functional Testing </a:t>
            </a:r>
            <a:r>
              <a:rPr lang="en-US" dirty="0"/>
              <a:t>and </a:t>
            </a:r>
            <a:r>
              <a:rPr lang="en-US" b="1" dirty="0"/>
              <a:t>Non functional testing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97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Types of Dynamic Testing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Unit </a:t>
            </a:r>
            <a:r>
              <a:rPr lang="en-US" b="1" dirty="0"/>
              <a:t>Testing:</a:t>
            </a:r>
            <a:r>
              <a:rPr lang="en-US" dirty="0"/>
              <a:t> Testing of individual modules by developers.. The source code is tested in it.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Integration Testing: </a:t>
            </a:r>
            <a:r>
              <a:rPr lang="en-US" dirty="0"/>
              <a:t>Testing the interface between different modules then they are joined..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System Testing: </a:t>
            </a:r>
            <a:r>
              <a:rPr lang="en-US" dirty="0"/>
              <a:t>Testing performed on the system as a whole.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Acceptance Testing:</a:t>
            </a:r>
            <a:r>
              <a:rPr lang="en-US" dirty="0"/>
              <a:t> Testing done from user point of view at user’s end.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215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Difference between Static Testing and Dynamic </a:t>
            </a:r>
            <a:r>
              <a:rPr lang="en-US" sz="2800" dirty="0" smtClean="0"/>
              <a:t>Testing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22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9630311"/>
              </p:ext>
            </p:extLst>
          </p:nvPr>
        </p:nvGraphicFramePr>
        <p:xfrm>
          <a:off x="468082" y="1246830"/>
          <a:ext cx="8288643" cy="500594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08731"/>
                <a:gridCol w="4279912"/>
              </a:tblGrid>
              <a:tr h="26501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Helvetica LT Std Cond" panose="020B0506020202030204" pitchFamily="34" charset="0"/>
                        </a:rPr>
                        <a:t>Static Testing</a:t>
                      </a:r>
                    </a:p>
                  </a:txBody>
                  <a:tcPr marL="57612" marR="57612" marT="28806" marB="28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Helvetica LT Std Cond" panose="020B0506020202030204" pitchFamily="34" charset="0"/>
                        </a:rPr>
                        <a:t>Dynamic Testing</a:t>
                      </a:r>
                    </a:p>
                  </a:txBody>
                  <a:tcPr marL="57612" marR="57612" marT="28806" marB="28806" anchor="ctr"/>
                </a:tc>
              </a:tr>
              <a:tr h="1716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Helvetica LT Std Cond" panose="020B0506020202030204" pitchFamily="34" charset="0"/>
                        </a:rPr>
                        <a:t>1. Static Testing is white box testing which is done at early stage if development life cycle. It is more cost effective than dynamic testing</a:t>
                      </a:r>
                    </a:p>
                  </a:txBody>
                  <a:tcPr marL="57612" marR="57612" marT="28806" marB="288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Helvetica LT Std Cond" panose="020B0506020202030204" pitchFamily="34" charset="0"/>
                        </a:rPr>
                        <a:t>1. Dynamic Testing on the other hand is done at the later stage of development lifecycle.</a:t>
                      </a:r>
                    </a:p>
                  </a:txBody>
                  <a:tcPr marL="57612" marR="57612" marT="28806" marB="28806" anchor="ctr"/>
                </a:tc>
              </a:tr>
              <a:tr h="109463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Helvetica LT Std Cond" panose="020B0506020202030204" pitchFamily="34" charset="0"/>
                        </a:rPr>
                        <a:t>2. Static testing has more statement coverage than dynamic  testing in shorter time</a:t>
                      </a:r>
                    </a:p>
                  </a:txBody>
                  <a:tcPr marL="57612" marR="57612" marT="28806" marB="288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Helvetica LT Std Cond" panose="020B0506020202030204" pitchFamily="34" charset="0"/>
                        </a:rPr>
                        <a:t>2. Dynamic Testing has less statement stage because it is covers limited area of code</a:t>
                      </a:r>
                    </a:p>
                  </a:txBody>
                  <a:tcPr marL="57612" marR="57612" marT="28806" marB="28806" anchor="ctr"/>
                </a:tc>
              </a:tr>
              <a:tr h="47241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Helvetica LT Std Cond" panose="020B0506020202030204" pitchFamily="34" charset="0"/>
                        </a:rPr>
                        <a:t>3. It is done before code deployment</a:t>
                      </a:r>
                    </a:p>
                  </a:txBody>
                  <a:tcPr marL="57612" marR="57612" marT="28806" marB="288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Helvetica LT Std Cond" panose="020B0506020202030204" pitchFamily="34" charset="0"/>
                        </a:rPr>
                        <a:t>3. It is done after code deployment</a:t>
                      </a:r>
                    </a:p>
                  </a:txBody>
                  <a:tcPr marL="57612" marR="57612" marT="28806" marB="28806" anchor="ctr"/>
                </a:tc>
              </a:tr>
              <a:tr h="472419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Helvetica LT Std Cond" panose="020B0506020202030204" pitchFamily="34" charset="0"/>
                        </a:rPr>
                        <a:t>4.  It is performed in Verification Stage</a:t>
                      </a:r>
                    </a:p>
                  </a:txBody>
                  <a:tcPr marL="57612" marR="57612" marT="28806" marB="288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Helvetica LT Std Cond" panose="020B0506020202030204" pitchFamily="34" charset="0"/>
                        </a:rPr>
                        <a:t>4. It is done in Validation Stage</a:t>
                      </a:r>
                    </a:p>
                  </a:txBody>
                  <a:tcPr marL="57612" marR="57612" marT="28806" marB="28806" anchor="ctr"/>
                </a:tc>
              </a:tr>
              <a:tr h="887226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Helvetica LT Std Cond" panose="020B0506020202030204" pitchFamily="34" charset="0"/>
                        </a:rPr>
                        <a:t>5. This type of testing is done without the execution of code.</a:t>
                      </a:r>
                    </a:p>
                  </a:txBody>
                  <a:tcPr marL="57612" marR="57612" marT="28806" marB="2880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Helvetica LT Std Cond" panose="020B0506020202030204" pitchFamily="34" charset="0"/>
                        </a:rPr>
                        <a:t>5. This type of execution is done with the execution of code.</a:t>
                      </a:r>
                    </a:p>
                  </a:txBody>
                  <a:tcPr marL="57612" marR="57612" marT="28806" marB="2880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528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Difference between Static Testing and Dynamic Testing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0727467"/>
              </p:ext>
            </p:extLst>
          </p:nvPr>
        </p:nvGraphicFramePr>
        <p:xfrm>
          <a:off x="387275" y="1443855"/>
          <a:ext cx="8369452" cy="32696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184726"/>
                <a:gridCol w="4184726"/>
              </a:tblGrid>
              <a:tr h="52972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Helvetica LT Std Cond" panose="020B0506020202030204" pitchFamily="34" charset="0"/>
                        </a:rPr>
                        <a:t>Static Testing</a:t>
                      </a:r>
                    </a:p>
                  </a:txBody>
                  <a:tcPr marL="57612" marR="57612" marT="28806" marB="288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/>
                          <a:latin typeface="Helvetica LT Std Cond" panose="020B0506020202030204" pitchFamily="34" charset="0"/>
                        </a:rPr>
                        <a:t>Dynamic Testing</a:t>
                      </a:r>
                    </a:p>
                  </a:txBody>
                  <a:tcPr marL="57612" marR="57612" marT="28806" marB="28806" anchor="ctr"/>
                </a:tc>
              </a:tr>
              <a:tr h="913311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  <a:latin typeface="Helvetica LT Std Cond" panose="020B0506020202030204" pitchFamily="34" charset="0"/>
                        </a:rPr>
                        <a:t>6.Static </a:t>
                      </a:r>
                      <a:r>
                        <a:rPr lang="en-US" dirty="0">
                          <a:effectLst/>
                          <a:latin typeface="Helvetica LT Std Cond" panose="020B0506020202030204" pitchFamily="34" charset="0"/>
                        </a:rPr>
                        <a:t>testing gives assessment of code as well as documentation.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Helvetica LT Std Cond" panose="020B0506020202030204" pitchFamily="34" charset="0"/>
                        </a:rPr>
                        <a:t>6. Dynamic Testing gives bottlenecks  of the software system.</a:t>
                      </a:r>
                    </a:p>
                  </a:txBody>
                  <a:tcPr marL="76200" marR="76200" marT="38100" marB="38100" anchor="ctr"/>
                </a:tc>
              </a:tr>
              <a:tr h="91331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Helvetica LT Std Cond" panose="020B0506020202030204" pitchFamily="34" charset="0"/>
                        </a:rPr>
                        <a:t>7.  In Static Testing techniques a checklist is prepared for testing process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Helvetica LT Std Cond" panose="020B0506020202030204" pitchFamily="34" charset="0"/>
                        </a:rPr>
                        <a:t>7. In Dynamic Testing technique the test cases are executed.</a:t>
                      </a:r>
                    </a:p>
                  </a:txBody>
                  <a:tcPr marL="76200" marR="76200" marT="38100" marB="38100" anchor="ctr"/>
                </a:tc>
              </a:tr>
              <a:tr h="913311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Helvetica LT Std Cond" panose="020B0506020202030204" pitchFamily="34" charset="0"/>
                        </a:rPr>
                        <a:t>8. Static Testing Methods include Walkthroughs, code review.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Helvetica LT Std Cond" panose="020B0506020202030204" pitchFamily="34" charset="0"/>
                        </a:rPr>
                        <a:t>8. Dynamic testing involves functional and nonfunctional testing</a:t>
                      </a:r>
                    </a:p>
                  </a:txBody>
                  <a:tcPr marL="76200" marR="76200" marT="38100" marB="3810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72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Application: </a:t>
            </a:r>
            <a:r>
              <a:rPr lang="en-US" b="1" i="1" dirty="0"/>
              <a:t>Online Shopping Cart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87275" y="1701737"/>
            <a:ext cx="8158011" cy="5014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Helvetica LT Std Cond" panose="020B0506020202030204" pitchFamily="34" charset="0"/>
              </a:rPr>
              <a:t>Static Test Techniques</a:t>
            </a:r>
            <a:r>
              <a:rPr lang="en-US" sz="2400" dirty="0">
                <a:solidFill>
                  <a:srgbClr val="000000"/>
                </a:solidFill>
                <a:latin typeface="Helvetica LT Std Cond" panose="020B0506020202030204" pitchFamily="34" charset="0"/>
              </a:rPr>
              <a:t>:</a:t>
            </a:r>
          </a:p>
          <a:p>
            <a:pPr marL="5334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LT Std Cond" panose="020B0506020202030204" pitchFamily="34" charset="0"/>
              </a:rPr>
              <a:t>Review  the requirement documents, design documents initially</a:t>
            </a:r>
          </a:p>
          <a:p>
            <a:pPr marL="5334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LT Std Cond" panose="020B0506020202030204" pitchFamily="34" charset="0"/>
              </a:rPr>
              <a:t>Checking the GUI of the  application</a:t>
            </a:r>
          </a:p>
          <a:p>
            <a:pPr marL="5334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Checking </a:t>
            </a:r>
            <a:r>
              <a:rPr lang="en-US" sz="2400" dirty="0">
                <a:solidFill>
                  <a:srgbClr val="000000"/>
                </a:solidFill>
                <a:latin typeface="Helvetica LT Std Cond" panose="020B0506020202030204" pitchFamily="34" charset="0"/>
              </a:rPr>
              <a:t>the database structure of the application.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Helvetica LT Std Cond" panose="020B0506020202030204" pitchFamily="34" charset="0"/>
              </a:rPr>
              <a:t>Dynamic Testing Techniques:</a:t>
            </a:r>
            <a:endParaRPr lang="en-US" sz="2400" dirty="0">
              <a:solidFill>
                <a:srgbClr val="000000"/>
              </a:solidFill>
              <a:latin typeface="Helvetica LT Std Cond" panose="020B0506020202030204" pitchFamily="34" charset="0"/>
            </a:endParaRPr>
          </a:p>
          <a:p>
            <a:pPr marL="5334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LT Std Cond" panose="020B0506020202030204" pitchFamily="34" charset="0"/>
              </a:rPr>
              <a:t>Testing the functionality of the different page.</a:t>
            </a:r>
          </a:p>
          <a:p>
            <a:pPr marL="5334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LT Std Cond" panose="020B0506020202030204" pitchFamily="34" charset="0"/>
              </a:rPr>
              <a:t>Checking the checkout process and payment methods.</a:t>
            </a:r>
          </a:p>
          <a:p>
            <a:pPr marL="5334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Helvetica LT Std Cond" panose="020B0506020202030204" pitchFamily="34" charset="0"/>
              </a:rPr>
              <a:t>Testing the interfaces between different pages.</a:t>
            </a:r>
            <a:endParaRPr lang="en-US" sz="2400" b="0" i="0" dirty="0">
              <a:solidFill>
                <a:srgbClr val="000000"/>
              </a:solidFill>
              <a:effectLst/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1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Performing a High-Level Review of the Specification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Defining a software product is a difficult process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process is an inexact science and is prone to having problems.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first step in testing the specification isn’t to jump in and look for specific bugs.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first step </a:t>
            </a:r>
            <a:r>
              <a:rPr lang="en-US" dirty="0"/>
              <a:t>is to stand back and view it from a high level.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Examine </a:t>
            </a:r>
            <a:r>
              <a:rPr lang="en-US" dirty="0"/>
              <a:t>the spec for large </a:t>
            </a:r>
            <a:r>
              <a:rPr lang="en-US" dirty="0" smtClean="0"/>
              <a:t>fundamental problems</a:t>
            </a:r>
            <a:r>
              <a:rPr lang="en-US" dirty="0"/>
              <a:t>, oversights, and omissions.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/>
              <a:t>You might consider this more research than testing, but</a:t>
            </a:r>
            <a:br>
              <a:rPr lang="en-US" dirty="0"/>
            </a:br>
            <a:r>
              <a:rPr lang="en-US" dirty="0"/>
              <a:t>ultimately the research is a means to better understand what the software should do.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84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Pretend to Be the Customer 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easiest thing for a tester to do when he first receives a specification for review is to pretend to be the customer.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Do </a:t>
            </a:r>
            <a:r>
              <a:rPr lang="en-US" dirty="0"/>
              <a:t>some research about who the customers will be.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It’s </a:t>
            </a:r>
            <a:r>
              <a:rPr lang="en-US" dirty="0"/>
              <a:t>important to understand the customer’s expectations. Remember that the definition of </a:t>
            </a:r>
            <a:r>
              <a:rPr lang="en-US" i="1" dirty="0"/>
              <a:t>quality </a:t>
            </a:r>
            <a:r>
              <a:rPr lang="en-US" dirty="0"/>
              <a:t>means </a:t>
            </a:r>
            <a:r>
              <a:rPr lang="en-US" b="1" dirty="0"/>
              <a:t>“meeting the customer’s needs</a:t>
            </a:r>
            <a:r>
              <a:rPr lang="en-US" b="1" dirty="0" smtClean="0"/>
              <a:t>.”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you review a portion of the spec and don’t understand it,</a:t>
            </a:r>
            <a:br>
              <a:rPr lang="en-US" dirty="0"/>
            </a:br>
            <a:r>
              <a:rPr lang="en-US" dirty="0"/>
              <a:t>don’t assume that it’s correct and go on. Eventually, you’ll have to use this specification </a:t>
            </a:r>
            <a:r>
              <a:rPr lang="en-US" dirty="0" smtClean="0"/>
              <a:t>to design </a:t>
            </a:r>
            <a:r>
              <a:rPr lang="en-US" dirty="0"/>
              <a:t>your software tests, so you’ll eventually have to understand it.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52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Research Existing Standards and Guidelines </a:t>
            </a:r>
            <a:endParaRPr lang="en-IN" sz="32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2533354"/>
            <a:ext cx="8369450" cy="419401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You should </a:t>
            </a:r>
            <a:r>
              <a:rPr lang="en-US" dirty="0"/>
              <a:t>research what might apply to your software</a:t>
            </a:r>
            <a:r>
              <a:rPr lang="en-US" dirty="0" smtClean="0"/>
              <a:t>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Corporate </a:t>
            </a:r>
            <a:r>
              <a:rPr lang="en-US" b="1" dirty="0"/>
              <a:t>Terminology and Conventions. </a:t>
            </a:r>
            <a:r>
              <a:rPr lang="en-US" dirty="0"/>
              <a:t>If this software is tailored for a specific</a:t>
            </a:r>
            <a:br>
              <a:rPr lang="en-US" dirty="0"/>
            </a:br>
            <a:r>
              <a:rPr lang="en-US" dirty="0"/>
              <a:t>company, it should adopt the common terms and conventions used by the employees of</a:t>
            </a:r>
            <a:br>
              <a:rPr lang="en-US" dirty="0"/>
            </a:br>
            <a:r>
              <a:rPr lang="en-US" dirty="0"/>
              <a:t>that </a:t>
            </a:r>
            <a:r>
              <a:rPr lang="en-US" dirty="0" smtClean="0"/>
              <a:t>company.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Industry </a:t>
            </a:r>
            <a:r>
              <a:rPr lang="en-US" b="1" dirty="0"/>
              <a:t>Requirements. </a:t>
            </a:r>
            <a:r>
              <a:rPr lang="en-US" dirty="0"/>
              <a:t>The medical, pharmaceutical, industrial, and financial industries have very strict standards that their software must </a:t>
            </a:r>
            <a:r>
              <a:rPr lang="en-US" dirty="0" smtClean="0"/>
              <a:t>follow.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Government </a:t>
            </a:r>
            <a:r>
              <a:rPr lang="en-US" b="1" dirty="0"/>
              <a:t>Standards. </a:t>
            </a:r>
            <a:r>
              <a:rPr lang="en-US" dirty="0"/>
              <a:t>The government, especially the military, has strict </a:t>
            </a:r>
            <a:r>
              <a:rPr lang="en-US" dirty="0" smtClean="0"/>
              <a:t>standards.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Graphical </a:t>
            </a:r>
            <a:r>
              <a:rPr lang="en-US" b="1" dirty="0"/>
              <a:t>User Interface (GUI). </a:t>
            </a:r>
            <a:r>
              <a:rPr lang="en-US" dirty="0"/>
              <a:t>If your software runs under Microsoft Windows or</a:t>
            </a:r>
            <a:br>
              <a:rPr lang="en-US" dirty="0"/>
            </a:br>
            <a:r>
              <a:rPr lang="en-US" dirty="0"/>
              <a:t>Apple Macintosh operating systems, there are published standards and guidelines for</a:t>
            </a:r>
            <a:br>
              <a:rPr lang="en-US" dirty="0"/>
            </a:br>
            <a:r>
              <a:rPr lang="en-US" dirty="0"/>
              <a:t>how the software should look and feel to a </a:t>
            </a:r>
            <a:r>
              <a:rPr lang="en-US" dirty="0" smtClean="0"/>
              <a:t>user.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Hardware </a:t>
            </a:r>
            <a:r>
              <a:rPr lang="en-US" b="1" dirty="0"/>
              <a:t>and Networking Standards. </a:t>
            </a:r>
            <a:r>
              <a:rPr lang="en-US" dirty="0"/>
              <a:t>Low-level software and hardware interface</a:t>
            </a:r>
            <a:br>
              <a:rPr lang="en-US" dirty="0"/>
            </a:br>
            <a:r>
              <a:rPr lang="en-US" dirty="0"/>
              <a:t>standards must be adhered to, to assure compatibility across systems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As </a:t>
            </a:r>
            <a:r>
              <a:rPr lang="en-US" dirty="0"/>
              <a:t>a tester, your job isn’t to define what guidelines and standards should be applied to </a:t>
            </a:r>
            <a:r>
              <a:rPr lang="en-US" dirty="0" smtClean="0"/>
              <a:t>your software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Consider them as part of </a:t>
            </a:r>
            <a:r>
              <a:rPr lang="en-US" dirty="0" smtClean="0"/>
              <a:t>the specification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66" y="978947"/>
            <a:ext cx="7200068" cy="15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793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and Test Similar Software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One of the best methods for understanding what your product will become is to research similar software. 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/>
              <a:t>The software likely won’t be an exact match </a:t>
            </a:r>
            <a:r>
              <a:rPr lang="en-US" dirty="0" smtClean="0"/>
              <a:t>but </a:t>
            </a:r>
            <a:r>
              <a:rPr lang="en-US" dirty="0"/>
              <a:t>it should help you think about test situations and test approaches</a:t>
            </a:r>
            <a:r>
              <a:rPr lang="en-US" dirty="0" smtClean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Some things to look for when reviewing competitive products </a:t>
            </a:r>
            <a:r>
              <a:rPr lang="en-US" dirty="0" smtClean="0"/>
              <a:t>include</a:t>
            </a:r>
            <a:endParaRPr lang="en-US" dirty="0"/>
          </a:p>
          <a:p>
            <a:pPr lvl="1" algn="just">
              <a:lnSpc>
                <a:spcPct val="160000"/>
              </a:lnSpc>
            </a:pPr>
            <a:r>
              <a:rPr lang="en-US" b="1" dirty="0" smtClean="0"/>
              <a:t>Scale</a:t>
            </a:r>
            <a:r>
              <a:rPr lang="en-US" b="1" dirty="0"/>
              <a:t>. </a:t>
            </a:r>
            <a:r>
              <a:rPr lang="en-US" dirty="0"/>
              <a:t>Will your software be smaller or larger? Will that size make a difference in </a:t>
            </a:r>
            <a:r>
              <a:rPr lang="en-US" dirty="0" smtClean="0"/>
              <a:t>your testing?</a:t>
            </a:r>
            <a:endParaRPr lang="en-US" dirty="0"/>
          </a:p>
          <a:p>
            <a:pPr lvl="1" algn="just">
              <a:lnSpc>
                <a:spcPct val="160000"/>
              </a:lnSpc>
            </a:pPr>
            <a:r>
              <a:rPr lang="en-US" b="1" dirty="0" smtClean="0"/>
              <a:t>Complexity</a:t>
            </a:r>
            <a:r>
              <a:rPr lang="en-US" b="1" dirty="0"/>
              <a:t>. </a:t>
            </a:r>
            <a:r>
              <a:rPr lang="en-US" dirty="0"/>
              <a:t>Will your software be more or less complex? Will this impact your </a:t>
            </a:r>
            <a:r>
              <a:rPr lang="en-US" dirty="0" smtClean="0"/>
              <a:t>testing?</a:t>
            </a:r>
            <a:endParaRPr lang="en-US" dirty="0"/>
          </a:p>
          <a:p>
            <a:pPr lvl="1" algn="just">
              <a:lnSpc>
                <a:spcPct val="160000"/>
              </a:lnSpc>
            </a:pPr>
            <a:r>
              <a:rPr lang="en-US" b="1" dirty="0" smtClean="0"/>
              <a:t>Testability</a:t>
            </a:r>
            <a:r>
              <a:rPr lang="en-US" b="1" dirty="0"/>
              <a:t>. </a:t>
            </a:r>
            <a:r>
              <a:rPr lang="en-US" dirty="0"/>
              <a:t>Will you have the resources, time, and expertise to test software such as </a:t>
            </a:r>
            <a:r>
              <a:rPr lang="en-US" dirty="0" smtClean="0"/>
              <a:t>this?</a:t>
            </a:r>
            <a:endParaRPr lang="en-US" dirty="0"/>
          </a:p>
          <a:p>
            <a:pPr lvl="1" algn="just">
              <a:lnSpc>
                <a:spcPct val="160000"/>
              </a:lnSpc>
            </a:pPr>
            <a:r>
              <a:rPr lang="en-US" b="1" dirty="0" smtClean="0"/>
              <a:t>Quality/Reliability</a:t>
            </a:r>
            <a:r>
              <a:rPr lang="en-US" b="1" dirty="0"/>
              <a:t>. </a:t>
            </a:r>
            <a:r>
              <a:rPr lang="en-US" dirty="0"/>
              <a:t>Is this software representative of the overall quality planned for </a:t>
            </a:r>
            <a:r>
              <a:rPr lang="en-US" dirty="0" smtClean="0"/>
              <a:t>your software</a:t>
            </a:r>
            <a:r>
              <a:rPr lang="en-US" dirty="0"/>
              <a:t>? Will your software be more or less reliable</a:t>
            </a:r>
            <a:r>
              <a:rPr lang="en-US" dirty="0" smtClean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54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Low-Level Specification Test Techniques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After you complete the high-level review of the product specification, you’ll have a </a:t>
            </a:r>
            <a:r>
              <a:rPr lang="en-US" dirty="0" smtClean="0"/>
              <a:t>better understanding </a:t>
            </a:r>
            <a:r>
              <a:rPr lang="en-US" dirty="0"/>
              <a:t>of what your product is and what external influences affect its design.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90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Major Categories of Verification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b="1" dirty="0"/>
              <a:t>There are Two Major </a:t>
            </a:r>
            <a:r>
              <a:rPr lang="en-US" altLang="en-US" b="1" dirty="0" smtClean="0"/>
              <a:t>Categories of </a:t>
            </a:r>
            <a:r>
              <a:rPr lang="en-US" altLang="en-US" b="1" dirty="0"/>
              <a:t>Verification Testing</a:t>
            </a:r>
            <a:r>
              <a:rPr lang="en-US" altLang="en-US" b="1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/>
              <a:t>Dynamic </a:t>
            </a:r>
            <a:r>
              <a:rPr lang="en-US" altLang="en-US" dirty="0" smtClean="0"/>
              <a:t>Testing</a:t>
            </a:r>
          </a:p>
          <a:p>
            <a:pPr lvl="1" algn="just">
              <a:lnSpc>
                <a:spcPct val="150000"/>
              </a:lnSpc>
            </a:pPr>
            <a:r>
              <a:rPr lang="en-US" altLang="en-US" dirty="0" smtClean="0"/>
              <a:t>Static </a:t>
            </a:r>
            <a:r>
              <a:rPr lang="en-US" altLang="en-US" dirty="0"/>
              <a:t>Testing</a:t>
            </a:r>
            <a:endParaRPr lang="en-US" altLang="en-US" b="1" dirty="0"/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77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Specification Attributes Checklist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good, well-thought-out product specification, with “all its t’s crossed and its i’s dotted,” </a:t>
            </a:r>
            <a:r>
              <a:rPr lang="en-US" dirty="0" smtClean="0"/>
              <a:t>has eight </a:t>
            </a:r>
            <a:r>
              <a:rPr lang="en-US" dirty="0"/>
              <a:t>important </a:t>
            </a:r>
            <a:r>
              <a:rPr lang="en-US" dirty="0" smtClean="0"/>
              <a:t>attributes: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Complete</a:t>
            </a:r>
            <a:r>
              <a:rPr lang="en-US" b="1" dirty="0"/>
              <a:t>. </a:t>
            </a:r>
            <a:r>
              <a:rPr lang="en-US" dirty="0"/>
              <a:t>Is anything missing or forgotten? Is it thorough? Does it include </a:t>
            </a:r>
            <a:r>
              <a:rPr lang="en-US" dirty="0" smtClean="0"/>
              <a:t>everything necessary </a:t>
            </a:r>
            <a:r>
              <a:rPr lang="en-US" dirty="0"/>
              <a:t>to make it stand </a:t>
            </a:r>
            <a:r>
              <a:rPr lang="en-US" dirty="0" smtClean="0"/>
              <a:t>alone?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Accurate</a:t>
            </a:r>
            <a:r>
              <a:rPr lang="en-US" b="1" dirty="0"/>
              <a:t>. </a:t>
            </a:r>
            <a:r>
              <a:rPr lang="en-US" dirty="0"/>
              <a:t>Is the proposed solution correct? Does it properly define the goal? Are </a:t>
            </a:r>
            <a:r>
              <a:rPr lang="en-US" dirty="0" smtClean="0"/>
              <a:t>there any errors?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Precise</a:t>
            </a:r>
            <a:r>
              <a:rPr lang="en-US" b="1" dirty="0"/>
              <a:t>, Unambiguous, and Clear. </a:t>
            </a:r>
            <a:r>
              <a:rPr lang="en-US" dirty="0"/>
              <a:t>Is the description exact and not vague? Is there </a:t>
            </a:r>
            <a:r>
              <a:rPr lang="en-US" dirty="0" smtClean="0"/>
              <a:t>a single </a:t>
            </a:r>
            <a:r>
              <a:rPr lang="en-US" dirty="0"/>
              <a:t>interpretation? Is it easy to read and </a:t>
            </a:r>
            <a:r>
              <a:rPr lang="en-US" dirty="0" smtClean="0"/>
              <a:t>understandable?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Consistent</a:t>
            </a:r>
            <a:r>
              <a:rPr lang="en-US" b="1" dirty="0"/>
              <a:t>. </a:t>
            </a:r>
            <a:r>
              <a:rPr lang="en-US" dirty="0"/>
              <a:t>Is the description of the feature written so that it doesn’t conflict with </a:t>
            </a:r>
            <a:r>
              <a:rPr lang="en-US" dirty="0" smtClean="0"/>
              <a:t>itself or </a:t>
            </a:r>
            <a:r>
              <a:rPr lang="en-US" dirty="0"/>
              <a:t>other items in the specification?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393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 Attributes Checklist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Relevant. </a:t>
            </a:r>
            <a:r>
              <a:rPr lang="en-US" dirty="0"/>
              <a:t>Is the statement necessary to specify the feature? Is it extra information </a:t>
            </a:r>
            <a:r>
              <a:rPr lang="en-US" dirty="0" smtClean="0"/>
              <a:t>that should </a:t>
            </a:r>
            <a:r>
              <a:rPr lang="en-US" dirty="0"/>
              <a:t>be left out? Is the feature traceable to an original customer need? </a:t>
            </a:r>
            <a:endParaRPr lang="en-US" dirty="0" smtClean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Feasible. </a:t>
            </a:r>
            <a:r>
              <a:rPr lang="en-US" dirty="0"/>
              <a:t>Can the feature be implemented with the available personnel, tools, </a:t>
            </a:r>
            <a:r>
              <a:rPr lang="en-US" dirty="0" smtClean="0"/>
              <a:t>and resources </a:t>
            </a:r>
            <a:r>
              <a:rPr lang="en-US" dirty="0"/>
              <a:t>within the specified budget and </a:t>
            </a:r>
            <a:r>
              <a:rPr lang="en-US" dirty="0" smtClean="0"/>
              <a:t>schedule?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Code-free</a:t>
            </a:r>
            <a:r>
              <a:rPr lang="en-US" b="1" dirty="0"/>
              <a:t>. </a:t>
            </a:r>
            <a:r>
              <a:rPr lang="en-US" dirty="0"/>
              <a:t>Does the specification stick with defining the product and not the </a:t>
            </a:r>
            <a:r>
              <a:rPr lang="en-US" dirty="0" smtClean="0"/>
              <a:t>underlying software </a:t>
            </a:r>
            <a:r>
              <a:rPr lang="en-US" dirty="0"/>
              <a:t>design, architecture, and </a:t>
            </a:r>
            <a:r>
              <a:rPr lang="en-US" dirty="0" smtClean="0"/>
              <a:t>code?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Testable</a:t>
            </a:r>
            <a:r>
              <a:rPr lang="en-US" b="1" dirty="0"/>
              <a:t>. </a:t>
            </a:r>
            <a:r>
              <a:rPr lang="en-US" dirty="0"/>
              <a:t>Can the feature be tested? Is enough information provided that a tester </a:t>
            </a:r>
            <a:r>
              <a:rPr lang="en-US" dirty="0" smtClean="0"/>
              <a:t>could create </a:t>
            </a:r>
            <a:r>
              <a:rPr lang="en-US" dirty="0"/>
              <a:t>tests to verify its operation?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54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Specification Terminology Checklist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complement to the previous attributes list is a list of problem words to look for </a:t>
            </a:r>
            <a:r>
              <a:rPr lang="en-US" dirty="0" smtClean="0"/>
              <a:t>while reviewing </a:t>
            </a:r>
            <a:r>
              <a:rPr lang="en-US" dirty="0"/>
              <a:t>a specification.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appearance of these words often signifies that a feature isn’t </a:t>
            </a:r>
            <a:r>
              <a:rPr lang="en-US" dirty="0" smtClean="0"/>
              <a:t>yet completely </a:t>
            </a:r>
            <a:r>
              <a:rPr lang="en-US" dirty="0"/>
              <a:t>thought </a:t>
            </a:r>
            <a:r>
              <a:rPr lang="en-US" dirty="0" smtClean="0"/>
              <a:t>out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spec may </a:t>
            </a:r>
            <a:r>
              <a:rPr lang="en-US" dirty="0" smtClean="0"/>
              <a:t>go on </a:t>
            </a:r>
            <a:r>
              <a:rPr lang="en-US" dirty="0"/>
              <a:t>to clarify or elaborate on them, or it may leave them ambiguous </a:t>
            </a:r>
            <a:r>
              <a:rPr lang="en-US" dirty="0" smtClean="0"/>
              <a:t>- </a:t>
            </a:r>
            <a:r>
              <a:rPr lang="en-US" dirty="0"/>
              <a:t>in which case, you’ve</a:t>
            </a:r>
            <a:br>
              <a:rPr lang="en-US" dirty="0"/>
            </a:br>
            <a:r>
              <a:rPr lang="en-US" dirty="0"/>
              <a:t>found a </a:t>
            </a:r>
            <a:r>
              <a:rPr lang="en-US" dirty="0" smtClean="0"/>
              <a:t>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00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Specification Terminology Checklist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Always, Every, All, None, Never. </a:t>
            </a:r>
            <a:r>
              <a:rPr lang="en-US" dirty="0"/>
              <a:t>If you see words such as these that denote </a:t>
            </a:r>
            <a:r>
              <a:rPr lang="en-US" dirty="0" smtClean="0"/>
              <a:t>something as </a:t>
            </a:r>
            <a:r>
              <a:rPr lang="en-US" dirty="0"/>
              <a:t>certain or absolute, make sure that it is, indeed, certain. Put on your tester’s hat </a:t>
            </a:r>
            <a:r>
              <a:rPr lang="en-US" dirty="0" smtClean="0"/>
              <a:t>and think </a:t>
            </a:r>
            <a:r>
              <a:rPr lang="en-US" dirty="0"/>
              <a:t>of cases that violate </a:t>
            </a:r>
            <a:r>
              <a:rPr lang="en-US" dirty="0" smtClean="0"/>
              <a:t>them.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Certainly</a:t>
            </a:r>
            <a:r>
              <a:rPr lang="en-US" b="1" dirty="0"/>
              <a:t>, Therefore, Clearly, Obviously, Evidently. </a:t>
            </a:r>
            <a:r>
              <a:rPr lang="en-US" dirty="0"/>
              <a:t>These words tend to persuade </a:t>
            </a:r>
            <a:r>
              <a:rPr lang="en-US" dirty="0" smtClean="0"/>
              <a:t>you into </a:t>
            </a:r>
            <a:r>
              <a:rPr lang="en-US" dirty="0"/>
              <a:t>accepting something as a given. Don’t fall into the </a:t>
            </a:r>
            <a:r>
              <a:rPr lang="en-US" dirty="0" smtClean="0"/>
              <a:t>trap.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Some</a:t>
            </a:r>
            <a:r>
              <a:rPr lang="en-US" b="1" dirty="0"/>
              <a:t>, Sometimes, Often, Usually, Ordinarily, Customarily, Most, Mostly. </a:t>
            </a:r>
            <a:r>
              <a:rPr lang="en-US" dirty="0" smtClean="0"/>
              <a:t>These words </a:t>
            </a:r>
            <a:r>
              <a:rPr lang="en-US" dirty="0"/>
              <a:t>are too vague. It’s impossible to test a feature that operates “sometimes</a:t>
            </a:r>
            <a:r>
              <a:rPr lang="en-US" dirty="0" smtClean="0"/>
              <a:t>.”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/>
              <a:t>Etc</a:t>
            </a:r>
            <a:r>
              <a:rPr lang="en-US" b="1" dirty="0"/>
              <a:t>., And So Forth, And So On, Such As. </a:t>
            </a:r>
            <a:r>
              <a:rPr lang="en-US" dirty="0"/>
              <a:t>Lists that finish with words such as </a:t>
            </a:r>
            <a:r>
              <a:rPr lang="en-US" dirty="0" smtClean="0"/>
              <a:t>these aren’t </a:t>
            </a:r>
            <a:r>
              <a:rPr lang="en-US" dirty="0"/>
              <a:t>testable. Lists need to be absolute or explained so that there’s no confusion as </a:t>
            </a:r>
            <a:r>
              <a:rPr lang="en-US" dirty="0" smtClean="0"/>
              <a:t>to how </a:t>
            </a:r>
            <a:r>
              <a:rPr lang="en-US" dirty="0"/>
              <a:t>the series is generated and what appears next in the list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80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Specification Terminology Checklist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5113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Good, Fast, Cheap, Efficient, Small, Stable. </a:t>
            </a:r>
            <a:r>
              <a:rPr lang="en-US" dirty="0"/>
              <a:t>These are unquantifiable terms. </a:t>
            </a:r>
            <a:r>
              <a:rPr lang="en-US" dirty="0" smtClean="0"/>
              <a:t>They aren’t </a:t>
            </a:r>
            <a:r>
              <a:rPr lang="en-US" dirty="0"/>
              <a:t>testable. If they appear in a specification, they must be further defined to explain</a:t>
            </a:r>
            <a:br>
              <a:rPr lang="en-US" dirty="0"/>
            </a:br>
            <a:r>
              <a:rPr lang="en-US" dirty="0"/>
              <a:t>exactly what they </a:t>
            </a:r>
            <a:r>
              <a:rPr lang="en-US" dirty="0" smtClean="0"/>
              <a:t>mean.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Handled</a:t>
            </a:r>
            <a:r>
              <a:rPr lang="en-US" b="1" dirty="0"/>
              <a:t>, Processed, Rejected, Skipped, Eliminated. </a:t>
            </a:r>
            <a:r>
              <a:rPr lang="en-US" dirty="0"/>
              <a:t>These terms can hide </a:t>
            </a:r>
            <a:r>
              <a:rPr lang="en-US" dirty="0" smtClean="0"/>
              <a:t>large amounts </a:t>
            </a:r>
            <a:r>
              <a:rPr lang="en-US" dirty="0"/>
              <a:t>of functionality that need to be </a:t>
            </a:r>
            <a:r>
              <a:rPr lang="en-US" dirty="0" smtClean="0"/>
              <a:t>specified.</a:t>
            </a:r>
            <a:endParaRPr lang="en-US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b="1" dirty="0" smtClean="0"/>
              <a:t>If…Then</a:t>
            </a:r>
            <a:r>
              <a:rPr lang="en-US" b="1" dirty="0"/>
              <a:t>…(but missing Else). </a:t>
            </a:r>
            <a:r>
              <a:rPr lang="en-US" dirty="0"/>
              <a:t>Look for statements that have “If…Then” clauses </a:t>
            </a:r>
            <a:r>
              <a:rPr lang="en-US" dirty="0" smtClean="0"/>
              <a:t>but don’t </a:t>
            </a:r>
            <a:r>
              <a:rPr lang="en-US" dirty="0"/>
              <a:t>have a matching “Else.” Ask yourself what will happen if the “if” doesn’t happen.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53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6202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</a:rPr>
              <a:t>Static Testing </a:t>
            </a:r>
            <a:r>
              <a:rPr lang="en-US" dirty="0"/>
              <a:t>is type of testing in which the code is not executed. 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It </a:t>
            </a:r>
            <a:r>
              <a:rPr lang="en-US" dirty="0"/>
              <a:t>can be done manually or by a set of tools. 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This </a:t>
            </a:r>
            <a:r>
              <a:rPr lang="en-US" dirty="0"/>
              <a:t>type of testing checks the code, requirement documents and design documents and puts review comments on the work document. 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When </a:t>
            </a:r>
            <a:r>
              <a:rPr lang="en-US" dirty="0"/>
              <a:t>the software is non –operational and inactive, we perform security testing to </a:t>
            </a:r>
            <a:r>
              <a:rPr lang="en-US" dirty="0" err="1"/>
              <a:t>analyse</a:t>
            </a:r>
            <a:r>
              <a:rPr lang="en-US" dirty="0"/>
              <a:t> the software in non-runtime environment. 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/>
              <a:t>With static testing, we try to find out the errors, code flaws and potentially malicious code in the software application</a:t>
            </a:r>
            <a:r>
              <a:rPr lang="en-US" dirty="0" smtClean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It starts earlier in development life cycle and hence it is also called </a:t>
            </a:r>
            <a:r>
              <a:rPr lang="en-US" b="1" dirty="0">
                <a:solidFill>
                  <a:srgbClr val="7030A0"/>
                </a:solidFill>
              </a:rPr>
              <a:t>verification testing</a:t>
            </a:r>
            <a:r>
              <a:rPr lang="en-US" dirty="0"/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028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Static testing can be done on work documents like requirement specifications, design documents, source code, test plans, test scripts and test cases, web page content.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1026" name="Picture 2" descr="Image result for static ver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15795"/>
            <a:ext cx="68580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66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Static test techniques </a:t>
            </a:r>
            <a:r>
              <a:rPr lang="en-IN" dirty="0" smtClean="0"/>
              <a:t>include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30759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Inspection</a:t>
            </a:r>
            <a:r>
              <a:rPr lang="en-US" dirty="0"/>
              <a:t>: Here the main purpose is to </a:t>
            </a:r>
            <a:r>
              <a:rPr lang="en-US" b="1" dirty="0"/>
              <a:t>find defects</a:t>
            </a:r>
            <a:r>
              <a:rPr lang="en-US" dirty="0"/>
              <a:t>. </a:t>
            </a:r>
            <a:r>
              <a:rPr lang="en-US" b="1" dirty="0"/>
              <a:t>Code walkthroughs </a:t>
            </a:r>
            <a:r>
              <a:rPr lang="en-US" dirty="0"/>
              <a:t>are conducted by </a:t>
            </a:r>
            <a:r>
              <a:rPr lang="en-US" b="1" i="1" dirty="0"/>
              <a:t>moderator</a:t>
            </a:r>
            <a:r>
              <a:rPr lang="en-US" dirty="0"/>
              <a:t>. It is a formal type of review where a </a:t>
            </a:r>
            <a:r>
              <a:rPr lang="en-US" b="1" dirty="0"/>
              <a:t>checklist</a:t>
            </a:r>
            <a:r>
              <a:rPr lang="en-US" dirty="0"/>
              <a:t> is prepared to review the work documents.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Walkthrough</a:t>
            </a:r>
            <a:r>
              <a:rPr lang="en-US" dirty="0"/>
              <a:t>: In this type of technique a meeting is lead by author to explain the product. Participants can ask questions and a scribe is assigned to make notes.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853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test techniques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Technical reviews</a:t>
            </a:r>
            <a:r>
              <a:rPr lang="en-US" dirty="0"/>
              <a:t>: In this type of static testing a </a:t>
            </a:r>
            <a:r>
              <a:rPr lang="en-US" b="1" dirty="0"/>
              <a:t>technical round of review </a:t>
            </a:r>
            <a:r>
              <a:rPr lang="en-US" dirty="0"/>
              <a:t>is conducted to check if the code is made according to </a:t>
            </a:r>
            <a:r>
              <a:rPr lang="en-US" b="1" dirty="0"/>
              <a:t>technical specifications </a:t>
            </a:r>
            <a:r>
              <a:rPr lang="en-US" dirty="0"/>
              <a:t>and </a:t>
            </a:r>
            <a:r>
              <a:rPr lang="en-US" b="1" dirty="0"/>
              <a:t>standards</a:t>
            </a:r>
            <a:r>
              <a:rPr lang="en-US" dirty="0"/>
              <a:t>. Generally the </a:t>
            </a:r>
            <a:r>
              <a:rPr lang="en-US" u="sng" dirty="0"/>
              <a:t>test plans, test strategy and test scripts</a:t>
            </a:r>
            <a:r>
              <a:rPr lang="en-US" dirty="0"/>
              <a:t> are reviewed here.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Informal reviews</a:t>
            </a:r>
            <a:r>
              <a:rPr lang="en-US" dirty="0"/>
              <a:t>: Static testing technique in which the document is </a:t>
            </a:r>
            <a:r>
              <a:rPr lang="en-US" b="1" dirty="0"/>
              <a:t>reviewed informally </a:t>
            </a:r>
            <a:r>
              <a:rPr lang="en-US" dirty="0"/>
              <a:t>and </a:t>
            </a:r>
            <a:r>
              <a:rPr lang="en-US" b="1" dirty="0"/>
              <a:t>informal comments</a:t>
            </a:r>
            <a:r>
              <a:rPr lang="en-US" dirty="0"/>
              <a:t> are provided.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14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&amp; V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8" name="Picture 4" descr="STLC V Mode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2943" y="1418212"/>
            <a:ext cx="7038113" cy="504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109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 &amp; V Planning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3139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Careful planning is required to get the most out of testing and Careful planning is required to get the most out of testing and inspection </a:t>
            </a:r>
            <a:r>
              <a:rPr lang="en-US" dirty="0" smtClean="0"/>
              <a:t>processes.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Planning </a:t>
            </a:r>
            <a:r>
              <a:rPr lang="en-US" dirty="0"/>
              <a:t>should start early in the </a:t>
            </a:r>
            <a:r>
              <a:rPr lang="en-US" b="1" dirty="0"/>
              <a:t>development process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plan should identify the balance between static verification and </a:t>
            </a:r>
            <a:r>
              <a:rPr lang="en-US" dirty="0" smtClean="0"/>
              <a:t>testing.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Test </a:t>
            </a:r>
            <a:r>
              <a:rPr lang="en-US" dirty="0"/>
              <a:t>planning is about defining standards for the testing process rather s rather than describing product tests. than describing product tests.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036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65BA2D0E-275F-4AF7-B550-AA964CAB33EE}" vid="{5E59400F-2143-4A82-BEBB-58156AFF8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ITE1</Template>
  <TotalTime>2383</TotalTime>
  <Words>1935</Words>
  <Application>Microsoft Office PowerPoint</Application>
  <PresentationFormat>On-screen Show (4:3)</PresentationFormat>
  <Paragraphs>206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CA 7503 Software Testing</vt:lpstr>
      <vt:lpstr>Lecture 6 :  Static and Dynamic Testing</vt:lpstr>
      <vt:lpstr>Major Categories of Verification</vt:lpstr>
      <vt:lpstr>Static Testing</vt:lpstr>
      <vt:lpstr>Static Testing</vt:lpstr>
      <vt:lpstr>Static test techniques include</vt:lpstr>
      <vt:lpstr>Static test techniques include</vt:lpstr>
      <vt:lpstr>V &amp; V Model</vt:lpstr>
      <vt:lpstr>V &amp; V Planning </vt:lpstr>
      <vt:lpstr>The software test plan</vt:lpstr>
      <vt:lpstr>The software test plan</vt:lpstr>
      <vt:lpstr>Software inspections </vt:lpstr>
      <vt:lpstr>Inspection success</vt:lpstr>
      <vt:lpstr>Inspection pre-conditions</vt:lpstr>
      <vt:lpstr>The Inspection Process</vt:lpstr>
      <vt:lpstr>Advantages of inspections</vt:lpstr>
      <vt:lpstr>Inspection Checklists</vt:lpstr>
      <vt:lpstr>Inspection Checklists</vt:lpstr>
      <vt:lpstr>Static Black-Box Testing: Testing the Specification </vt:lpstr>
      <vt:lpstr>Dynamic Testing</vt:lpstr>
      <vt:lpstr>Types of Dynamic Testing techniques</vt:lpstr>
      <vt:lpstr>Difference between Static Testing and Dynamic Testing</vt:lpstr>
      <vt:lpstr>Difference between Static Testing and Dynamic Testing</vt:lpstr>
      <vt:lpstr>Example</vt:lpstr>
      <vt:lpstr>Performing a High-Level Review of the Specification </vt:lpstr>
      <vt:lpstr>Pretend to Be the Customer </vt:lpstr>
      <vt:lpstr>Research Existing Standards and Guidelines </vt:lpstr>
      <vt:lpstr>Review and Test Similar Software </vt:lpstr>
      <vt:lpstr>Low-Level Specification Test Techniques </vt:lpstr>
      <vt:lpstr>Specification Attributes Checklist </vt:lpstr>
      <vt:lpstr>Specification Attributes Checklist </vt:lpstr>
      <vt:lpstr>Specification Terminology Checklist </vt:lpstr>
      <vt:lpstr>Specification Terminology Checklist </vt:lpstr>
      <vt:lpstr>Specification Terminology Checklist 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7201- IT Essentials</dc:title>
  <dc:creator>Admin</dc:creator>
  <cp:lastModifiedBy>audist</cp:lastModifiedBy>
  <cp:revision>224</cp:revision>
  <dcterms:created xsi:type="dcterms:W3CDTF">2017-05-18T04:15:45Z</dcterms:created>
  <dcterms:modified xsi:type="dcterms:W3CDTF">2020-09-28T05:04:38Z</dcterms:modified>
</cp:coreProperties>
</file>