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370" r:id="rId2"/>
    <p:sldId id="307" r:id="rId3"/>
    <p:sldId id="521" r:id="rId4"/>
    <p:sldId id="522" r:id="rId5"/>
    <p:sldId id="523" r:id="rId6"/>
    <p:sldId id="520" r:id="rId7"/>
    <p:sldId id="524" r:id="rId8"/>
    <p:sldId id="525" r:id="rId9"/>
    <p:sldId id="526" r:id="rId10"/>
    <p:sldId id="479" r:id="rId11"/>
    <p:sldId id="509" r:id="rId12"/>
    <p:sldId id="510" r:id="rId13"/>
    <p:sldId id="511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C1"/>
    <a:srgbClr val="AF2E0F"/>
    <a:srgbClr val="0F9D58"/>
    <a:srgbClr val="571054"/>
    <a:srgbClr val="F4B400"/>
    <a:srgbClr val="53831D"/>
    <a:srgbClr val="DB4437"/>
    <a:srgbClr val="4285F4"/>
    <a:srgbClr val="D16E06"/>
    <a:srgbClr val="6565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40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D0732-D2F0-43AF-875E-3BFBB6FB07BC}" type="datetimeFigureOut">
              <a:rPr lang="en-IN" smtClean="0"/>
              <a:pPr/>
              <a:t>28-09-2020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0928-FA28-4C7F-93A9-749F7974ED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04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648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784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16828" y="3428373"/>
            <a:ext cx="6347011" cy="423316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430306" y="1516828"/>
            <a:ext cx="8304903" cy="1312433"/>
          </a:xfrm>
          <a:ln w="57150">
            <a:solidFill>
              <a:srgbClr val="DB4437"/>
            </a:solidFill>
          </a:ln>
        </p:spPr>
        <p:txBody>
          <a:bodyPr anchor="ctr">
            <a:no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5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011" y="7581"/>
            <a:ext cx="1193491" cy="11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7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57" y="2495775"/>
            <a:ext cx="7886700" cy="1204856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57" y="3707338"/>
            <a:ext cx="7886700" cy="7355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458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3886200" cy="505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425" y="1126377"/>
            <a:ext cx="4292300" cy="5050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72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13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07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5" y="268308"/>
            <a:ext cx="8369450" cy="71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5" y="1169409"/>
            <a:ext cx="836945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779" y="6277237"/>
            <a:ext cx="978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 LT Std Cond" panose="020B0506020202030204" pitchFamily="34" charset="0"/>
              </a:defRPr>
            </a:lvl1pPr>
          </a:lstStyle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0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 LT Std Cond" panose="020B05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409251" y="3341288"/>
            <a:ext cx="6347011" cy="1720570"/>
          </a:xfrm>
        </p:spPr>
        <p:txBody>
          <a:bodyPr/>
          <a:lstStyle/>
          <a:p>
            <a:endParaRPr lang="en-IN" i="1" dirty="0">
              <a:latin typeface="Book Antiqua" panose="0204060205030503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0306" y="1186544"/>
            <a:ext cx="8304903" cy="1642718"/>
          </a:xfrm>
        </p:spPr>
        <p:txBody>
          <a:bodyPr/>
          <a:lstStyle/>
          <a:p>
            <a:r>
              <a:rPr lang="en-US" dirty="0" smtClean="0"/>
              <a:t>CA 7503</a:t>
            </a:r>
            <a:br>
              <a:rPr lang="en-US" dirty="0" smtClean="0"/>
            </a:br>
            <a:r>
              <a:rPr lang="en-US" dirty="0" smtClean="0"/>
              <a:t>Software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036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Testing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405562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simplest view of software is to divide </a:t>
            </a:r>
            <a:r>
              <a:rPr lang="en-US" dirty="0" smtClean="0"/>
              <a:t>it </a:t>
            </a:r>
            <a:r>
              <a:rPr lang="en-US" dirty="0"/>
              <a:t>into two parts: the data (or its domain</a:t>
            </a:r>
            <a:r>
              <a:rPr lang="en-US" dirty="0" smtClean="0"/>
              <a:t>) and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program</a:t>
            </a:r>
            <a:r>
              <a:rPr lang="en-US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The data is the keyboard input, mouse clicks, disk files, printouts, and so on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program </a:t>
            </a:r>
            <a:r>
              <a:rPr lang="en-US" dirty="0"/>
              <a:t>is the executable flow, transitions, logic, and computations.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Examples </a:t>
            </a:r>
            <a:r>
              <a:rPr lang="en-US" dirty="0"/>
              <a:t>of data would </a:t>
            </a:r>
            <a:r>
              <a:rPr lang="en-US" dirty="0" smtClean="0"/>
              <a:t>be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words you type into a word processor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numbers entered into a spreadsheet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number of shots you have remaining in your space game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picture printed by your photo software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The backup files stored on your floppy disk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data being sent by your modem over the phone lines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8773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trick (if you can call it that) to making any</a:t>
            </a:r>
            <a:br>
              <a:rPr lang="en-US" dirty="0"/>
            </a:br>
            <a:r>
              <a:rPr lang="en-US" dirty="0"/>
              <a:t>of these testable is to intelligently reduce the test cases by </a:t>
            </a:r>
            <a:r>
              <a:rPr lang="en-US" b="1" dirty="0">
                <a:solidFill>
                  <a:srgbClr val="7030A0"/>
                </a:solidFill>
              </a:rPr>
              <a:t>equivalence partitioning </a:t>
            </a:r>
            <a:r>
              <a:rPr lang="en-US" dirty="0"/>
              <a:t>based on </a:t>
            </a:r>
            <a:r>
              <a:rPr lang="en-US" dirty="0" smtClean="0"/>
              <a:t>a few </a:t>
            </a:r>
            <a:r>
              <a:rPr lang="en-US" dirty="0"/>
              <a:t>key concepts: </a:t>
            </a:r>
            <a:r>
              <a:rPr lang="en-US" b="1" dirty="0">
                <a:solidFill>
                  <a:srgbClr val="FF0000"/>
                </a:solidFill>
              </a:rPr>
              <a:t>boundary conditions</a:t>
            </a:r>
            <a:r>
              <a:rPr lang="en-US" dirty="0"/>
              <a:t>, </a:t>
            </a:r>
            <a:r>
              <a:rPr lang="en-US" b="1" dirty="0">
                <a:solidFill>
                  <a:srgbClr val="F4B400"/>
                </a:solidFill>
              </a:rPr>
              <a:t>sub-boundary conditions</a:t>
            </a:r>
            <a:r>
              <a:rPr lang="en-US" dirty="0"/>
              <a:t>, </a:t>
            </a:r>
            <a:r>
              <a:rPr lang="en-US" b="1" dirty="0">
                <a:solidFill>
                  <a:srgbClr val="AF2E0F"/>
                </a:solidFill>
              </a:rPr>
              <a:t>nulls</a:t>
            </a:r>
            <a:r>
              <a:rPr lang="en-US" dirty="0"/>
              <a:t>, and </a:t>
            </a:r>
            <a:r>
              <a:rPr lang="en-US" b="1" dirty="0">
                <a:solidFill>
                  <a:srgbClr val="571054"/>
                </a:solidFill>
              </a:rPr>
              <a:t>bad data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03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Boundary Conditions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conditions are special because programming, by its nature, is susceptible to problems at its edges.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201671"/>
            <a:ext cx="6189889" cy="18123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035" y="2560900"/>
            <a:ext cx="3195792" cy="40814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58352" y="4088720"/>
            <a:ext cx="62887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This program actually creates </a:t>
            </a:r>
            <a:r>
              <a:rPr lang="en-US" dirty="0" smtClean="0">
                <a:solidFill>
                  <a:srgbClr val="000000"/>
                </a:solidFill>
                <a:latin typeface="Helvetica LT Std Cond" panose="020B0506020202030204" pitchFamily="34" charset="0"/>
              </a:rPr>
              <a:t>a data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array of 11 elements from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data(0)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to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data(10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>
                <a:solidFill>
                  <a:srgbClr val="000000"/>
                </a:solidFill>
                <a:latin typeface="Helvetica LT Std Cond" panose="020B050602020203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program loops from 1 to 10 and initializes those values of the array to –1, but since the first element of our array is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data(0</a:t>
            </a:r>
            <a:r>
              <a:rPr 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smtClean="0">
                <a:solidFill>
                  <a:srgbClr val="000000"/>
                </a:solidFill>
                <a:latin typeface="Helvetica LT Std Cond" panose="020B0506020202030204" pitchFamily="34" charset="0"/>
              </a:rPr>
              <a:t>it doesn’t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get initialized. When the program completes, the array values look like this:</a:t>
            </a:r>
            <a:r>
              <a:rPr lang="en-US" dirty="0">
                <a:latin typeface="Helvetica LT Std Cond" panose="020B0506020202030204" pitchFamily="34" charset="0"/>
              </a:rPr>
              <a:t> </a:t>
            </a:r>
            <a:endParaRPr lang="en-US" dirty="0" smtClean="0">
              <a:latin typeface="Helvetica LT Std Cond" panose="020B0506020202030204" pitchFamily="34" charset="0"/>
            </a:endParaRPr>
          </a:p>
          <a:p>
            <a:pPr algn="just"/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533" y="5417331"/>
            <a:ext cx="2248581" cy="13549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8352" y="5595419"/>
            <a:ext cx="4040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Helvetica LT Std Cond" panose="020B0506020202030204" pitchFamily="34" charset="0"/>
              </a:rPr>
              <a:t>Problems such as this are very common</a:t>
            </a:r>
            <a:br>
              <a:rPr lang="en-US" dirty="0">
                <a:solidFill>
                  <a:srgbClr val="7030A0"/>
                </a:solidFill>
                <a:latin typeface="Helvetica LT Std Cond" panose="020B0506020202030204" pitchFamily="34" charset="0"/>
              </a:rPr>
            </a:br>
            <a:r>
              <a:rPr lang="en-US" dirty="0">
                <a:solidFill>
                  <a:srgbClr val="7030A0"/>
                </a:solidFill>
                <a:latin typeface="Helvetica LT Std Cond" panose="020B0506020202030204" pitchFamily="34" charset="0"/>
              </a:rPr>
              <a:t>and, in large complex software, can result in very nasty bugs. </a:t>
            </a:r>
            <a:endParaRPr lang="en-IN" dirty="0">
              <a:solidFill>
                <a:srgbClr val="7030A0"/>
              </a:solidFill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37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Boundary Conditions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" y="1169409"/>
            <a:ext cx="8442552" cy="1643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8" y="2624909"/>
            <a:ext cx="7758792" cy="40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85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Boundary Conditions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endParaRPr lang="en-IN" b="1" dirty="0"/>
          </a:p>
          <a:p>
            <a:endParaRPr lang="en-IN" b="1" dirty="0" smtClean="0"/>
          </a:p>
          <a:p>
            <a:endParaRPr lang="en-US" b="1" dirty="0" smtClean="0"/>
          </a:p>
          <a:p>
            <a:endParaRPr lang="en-IN" b="1" dirty="0" smtClean="0"/>
          </a:p>
          <a:p>
            <a:r>
              <a:rPr lang="en-IN" b="1" dirty="0" smtClean="0"/>
              <a:t>Testing </a:t>
            </a:r>
            <a:r>
              <a:rPr lang="en-IN" b="1" dirty="0"/>
              <a:t>the Boundary Edges</a:t>
            </a:r>
            <a:r>
              <a:rPr lang="en-IN" dirty="0"/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9" y="1178113"/>
            <a:ext cx="8582513" cy="1587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11" y="4252000"/>
            <a:ext cx="8630267" cy="18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28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" y="1169410"/>
            <a:ext cx="8436035" cy="322842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the Boundary Edges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79" y="4305265"/>
            <a:ext cx="2375807" cy="10074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49" y="5209657"/>
            <a:ext cx="8756851" cy="207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53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Sub-Boundary Conditions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normal boundary conditions just discussed are the most obvious to find. They’re the </a:t>
            </a:r>
            <a:r>
              <a:rPr lang="en-US" dirty="0" smtClean="0"/>
              <a:t>ones defined </a:t>
            </a:r>
            <a:r>
              <a:rPr lang="en-US" dirty="0"/>
              <a:t>in the specification or evident when using the software. Some boundaries, though, </a:t>
            </a:r>
            <a:r>
              <a:rPr lang="en-US" dirty="0" smtClean="0"/>
              <a:t>that are </a:t>
            </a:r>
            <a:r>
              <a:rPr lang="en-US" dirty="0"/>
              <a:t>internal to the software aren’t necessarily apparent to an end user but still need to </a:t>
            </a:r>
            <a:r>
              <a:rPr lang="en-US" dirty="0" smtClean="0"/>
              <a:t>be checked </a:t>
            </a:r>
            <a:r>
              <a:rPr lang="en-US" dirty="0"/>
              <a:t>by the software tester. These are known as </a:t>
            </a:r>
            <a:r>
              <a:rPr lang="en-US" b="1" i="1" dirty="0">
                <a:solidFill>
                  <a:srgbClr val="7030A0"/>
                </a:solidFill>
              </a:rPr>
              <a:t>sub-boundary conditions </a:t>
            </a:r>
            <a:r>
              <a:rPr lang="en-US" dirty="0"/>
              <a:t>or </a:t>
            </a:r>
            <a:r>
              <a:rPr lang="en-US" b="1" i="1" dirty="0" smtClean="0">
                <a:solidFill>
                  <a:srgbClr val="FF0000"/>
                </a:solidFill>
              </a:rPr>
              <a:t>internal boundary </a:t>
            </a:r>
            <a:r>
              <a:rPr lang="en-US" b="1" i="1" dirty="0">
                <a:solidFill>
                  <a:srgbClr val="FF0000"/>
                </a:solidFill>
              </a:rPr>
              <a:t>conditions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2603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Sub-Boundary Conditions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These boundaries don’t require that you be a programmer or that you be able to read the </a:t>
            </a:r>
            <a:r>
              <a:rPr lang="en-US" sz="2000" dirty="0" smtClean="0"/>
              <a:t>raw code </a:t>
            </a:r>
            <a:r>
              <a:rPr lang="en-US" sz="2000" dirty="0"/>
              <a:t>that you’re testing, but they do require a bit of general knowledge about how </a:t>
            </a:r>
            <a:r>
              <a:rPr lang="en-US" sz="2000" dirty="0" smtClean="0"/>
              <a:t>software works</a:t>
            </a:r>
            <a:r>
              <a:rPr lang="en-US" sz="2000" dirty="0"/>
              <a:t>. Two examples are powers-of-two and the ASCII table.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84" y="3199818"/>
            <a:ext cx="5800918" cy="335722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24602" y="4440633"/>
            <a:ext cx="26829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-Roman"/>
              </a:rPr>
              <a:t>The ranges and values shown in Table 5.1 are critical values to treat as boundary conditions.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396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Sub-Boundary Conditions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275" y="1230571"/>
            <a:ext cx="8369300" cy="40689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87275" y="5380672"/>
            <a:ext cx="8369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For example, if you are testing a text box that </a:t>
            </a:r>
            <a:r>
              <a:rPr lang="en-US" dirty="0" smtClean="0">
                <a:solidFill>
                  <a:srgbClr val="000000"/>
                </a:solidFill>
                <a:latin typeface="Helvetica LT Std Cond" panose="020B0506020202030204" pitchFamily="34" charset="0"/>
              </a:rPr>
              <a:t>accepts only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the characters A–Z and a–z, you should include in your invalid partition the values </a:t>
            </a:r>
            <a:r>
              <a:rPr lang="en-US" dirty="0" smtClean="0">
                <a:solidFill>
                  <a:srgbClr val="000000"/>
                </a:solidFill>
                <a:latin typeface="Helvetica LT Std Cond" panose="020B0506020202030204" pitchFamily="34" charset="0"/>
              </a:rPr>
              <a:t>just below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and above those in the ASCII table—@, [, ‘, and {.</a:t>
            </a:r>
            <a:r>
              <a:rPr lang="en-US" dirty="0">
                <a:latin typeface="Helvetica LT Std Cond" panose="020B0506020202030204" pitchFamily="34" charset="0"/>
              </a:rPr>
              <a:t> </a:t>
            </a:r>
            <a:endParaRPr lang="en-IN" dirty="0"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038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Default, Empty, Blank, Null, Zero, and None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Another source of bugs that may seem obvious is when the software requests an entry—say, </a:t>
            </a:r>
            <a:r>
              <a:rPr lang="en-US" sz="2400" dirty="0" smtClean="0"/>
              <a:t>in a </a:t>
            </a:r>
            <a:r>
              <a:rPr lang="en-US" sz="2400" dirty="0"/>
              <a:t>text </a:t>
            </a:r>
            <a:r>
              <a:rPr lang="en-US" sz="2400" i="1" dirty="0">
                <a:solidFill>
                  <a:srgbClr val="FF0000"/>
                </a:solidFill>
              </a:rPr>
              <a:t>box—but rather than type the correct information, the user types nothing. He may </a:t>
            </a:r>
            <a:r>
              <a:rPr lang="en-US" sz="2400" i="1" dirty="0" smtClean="0">
                <a:solidFill>
                  <a:srgbClr val="FF0000"/>
                </a:solidFill>
              </a:rPr>
              <a:t>just press </a:t>
            </a:r>
            <a:r>
              <a:rPr lang="en-US" sz="2400" i="1" dirty="0">
                <a:solidFill>
                  <a:srgbClr val="FF0000"/>
                </a:solidFill>
              </a:rPr>
              <a:t>Enter.</a:t>
            </a:r>
            <a:r>
              <a:rPr lang="en-US" sz="2400" i="1" dirty="0"/>
              <a:t> </a:t>
            </a:r>
            <a:r>
              <a:rPr lang="en-US" sz="2400" dirty="0"/>
              <a:t>This situation is often overlooked in the specification or forgotten by the programmer but is a case that typically happens in real life. </a:t>
            </a:r>
            <a:endParaRPr lang="en-US" sz="2400" dirty="0" smtClean="0"/>
          </a:p>
          <a:p>
            <a:pPr marL="0" indent="0" algn="just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8" y="3478474"/>
            <a:ext cx="3571875" cy="2981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37" y="4316673"/>
            <a:ext cx="31337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181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0857" y="2495775"/>
            <a:ext cx="8051514" cy="120485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Lecture 7 : 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US" dirty="0"/>
              <a:t>Testing the </a:t>
            </a:r>
            <a:r>
              <a:rPr lang="en-US" dirty="0" smtClean="0"/>
              <a:t>Software with </a:t>
            </a:r>
            <a:r>
              <a:rPr lang="en-US" dirty="0"/>
              <a:t>Blinders 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07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Default, Empty, Blank, Null, Zero, and None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You should create a </a:t>
            </a:r>
            <a:r>
              <a:rPr lang="en-US" b="1" dirty="0"/>
              <a:t>separate equivalence partition </a:t>
            </a:r>
            <a:r>
              <a:rPr lang="en-US" dirty="0"/>
              <a:t>for these values rather than lump them </a:t>
            </a:r>
            <a:r>
              <a:rPr lang="en-US" dirty="0" smtClean="0"/>
              <a:t>into the </a:t>
            </a:r>
            <a:r>
              <a:rPr lang="en-US" dirty="0"/>
              <a:t>valid cases or the invalid cases because the </a:t>
            </a:r>
            <a:r>
              <a:rPr lang="en-US" b="1" dirty="0" smtClean="0"/>
              <a:t>software usually handles them differently.</a:t>
            </a:r>
            <a:r>
              <a:rPr lang="en-US" dirty="0" smtClean="0"/>
              <a:t> It’s likely </a:t>
            </a:r>
            <a:r>
              <a:rPr lang="en-US" dirty="0"/>
              <a:t>that in this default case, a different software path is followed than if the user typed </a:t>
            </a:r>
            <a:r>
              <a:rPr lang="en-US" dirty="0" smtClean="0"/>
              <a:t>0 or </a:t>
            </a:r>
            <a:r>
              <a:rPr lang="en-US" dirty="0"/>
              <a:t>–1 as invalid values. Since you expect different operation of the software, they should be</a:t>
            </a:r>
            <a:br>
              <a:rPr lang="en-US" dirty="0"/>
            </a:br>
            <a:r>
              <a:rPr lang="en-US" dirty="0"/>
              <a:t>in their own partition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1" y="1169409"/>
            <a:ext cx="8473697" cy="15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795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Invalid, Wrong, Incorrect, and Garbage Data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final type of data testing is garbage data. This is where you</a:t>
            </a:r>
            <a:r>
              <a:rPr lang="en-US" sz="2400" b="1" dirty="0">
                <a:solidFill>
                  <a:srgbClr val="FF0000"/>
                </a:solidFill>
              </a:rPr>
              <a:t> test-to-fail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Software </a:t>
            </a:r>
            <a:r>
              <a:rPr lang="en-US" sz="2400" dirty="0"/>
              <a:t>testing purists might argue that this isn’t necessary, that if you’ve tested </a:t>
            </a:r>
            <a:r>
              <a:rPr lang="en-US" sz="2400" dirty="0" smtClean="0"/>
              <a:t>everything discussed </a:t>
            </a:r>
            <a:r>
              <a:rPr lang="en-US" sz="2400" dirty="0"/>
              <a:t>so far you’ve proven the software will work. In the real word, however, there’s nothing wrong with seeing if the software will handle whatever a user can do to it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So, with invalid, wrong, incorrect, and garbage data testing, have some fun. If the </a:t>
            </a:r>
            <a:r>
              <a:rPr lang="en-US" sz="2400" dirty="0" smtClean="0"/>
              <a:t>software wants </a:t>
            </a:r>
            <a:r>
              <a:rPr lang="en-US" sz="2400" dirty="0"/>
              <a:t>numbers, give it letters. If it accepts only positive numbers, enter negative numbers. </a:t>
            </a:r>
            <a:r>
              <a:rPr lang="en-US" sz="2400" dirty="0" smtClean="0"/>
              <a:t>If it’s </a:t>
            </a:r>
            <a:r>
              <a:rPr lang="en-US" sz="2400" dirty="0"/>
              <a:t>date sensitive, see if it’ll work correctly on the year 3000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71C1"/>
                </a:solidFill>
              </a:rPr>
              <a:t>There are no real rules for </a:t>
            </a:r>
            <a:r>
              <a:rPr lang="en-US" sz="2400" dirty="0" smtClean="0">
                <a:solidFill>
                  <a:srgbClr val="0071C1"/>
                </a:solidFill>
              </a:rPr>
              <a:t>this testing </a:t>
            </a:r>
            <a:r>
              <a:rPr lang="en-US" sz="2400" dirty="0">
                <a:solidFill>
                  <a:srgbClr val="0071C1"/>
                </a:solidFill>
              </a:rPr>
              <a:t>other than to try to break the software. </a:t>
            </a:r>
            <a:endParaRPr lang="en-US" sz="2400" dirty="0" smtClean="0">
              <a:solidFill>
                <a:srgbClr val="0071C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3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State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i="1" dirty="0">
                <a:solidFill>
                  <a:srgbClr val="0071C1"/>
                </a:solidFill>
              </a:rPr>
              <a:t>software state </a:t>
            </a:r>
            <a:r>
              <a:rPr lang="en-US" dirty="0"/>
              <a:t>is a condition or mode that the software is currently in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073728"/>
            <a:ext cx="8524875" cy="464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51" y="6562725"/>
            <a:ext cx="49625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653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" y="1169408"/>
            <a:ext cx="8369450" cy="43737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43" y="5572498"/>
            <a:ext cx="46482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01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Whenever you select one of these and make the software change its look, </a:t>
            </a:r>
            <a:r>
              <a:rPr lang="en-US" dirty="0" smtClean="0"/>
              <a:t>its menus</a:t>
            </a:r>
            <a:r>
              <a:rPr lang="en-US" dirty="0"/>
              <a:t>, or its operation, you’re changing its state. The software follows a path through </a:t>
            </a:r>
            <a:r>
              <a:rPr lang="en-US" dirty="0" smtClean="0"/>
              <a:t>the code</a:t>
            </a:r>
            <a:r>
              <a:rPr lang="en-US" dirty="0"/>
              <a:t>, toggles some bits, sets some variables, loads some data, and arrives at a new state </a:t>
            </a:r>
            <a:r>
              <a:rPr lang="en-US" dirty="0" smtClean="0"/>
              <a:t>of being.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0" y="4856857"/>
            <a:ext cx="8369785" cy="122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591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Testing the Software’s Logic Flow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Testing the software’s states and logic flow has the same problems. It’s usually possible to </a:t>
            </a:r>
            <a:r>
              <a:rPr lang="en-US" dirty="0" smtClean="0"/>
              <a:t>visit all </a:t>
            </a:r>
            <a:r>
              <a:rPr lang="en-US" dirty="0"/>
              <a:t>the </a:t>
            </a:r>
            <a:r>
              <a:rPr lang="en-US" dirty="0" smtClean="0"/>
              <a:t>states. </a:t>
            </a:r>
            <a:r>
              <a:rPr lang="en-US" dirty="0"/>
              <a:t>The difficulty is that </a:t>
            </a:r>
            <a:r>
              <a:rPr lang="en-US" dirty="0" smtClean="0"/>
              <a:t>except for </a:t>
            </a:r>
            <a:r>
              <a:rPr lang="en-US" dirty="0"/>
              <a:t>the simplest programs, it’s often impossible to traverse all paths to all states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problem is similar to the well-known traveling salesman problem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71C1"/>
                </a:solidFill>
              </a:rPr>
              <a:t>If </a:t>
            </a:r>
            <a:r>
              <a:rPr lang="en-US" sz="2400" dirty="0">
                <a:solidFill>
                  <a:srgbClr val="0071C1"/>
                </a:solidFill>
              </a:rPr>
              <a:t>there were only five cities, you could do some quick</a:t>
            </a:r>
            <a:br>
              <a:rPr lang="en-US" sz="2400" dirty="0">
                <a:solidFill>
                  <a:srgbClr val="0071C1"/>
                </a:solidFill>
              </a:rPr>
            </a:br>
            <a:r>
              <a:rPr lang="en-US" sz="2400" dirty="0">
                <a:solidFill>
                  <a:srgbClr val="0071C1"/>
                </a:solidFill>
              </a:rPr>
              <a:t>math and discover that there are 120 different routes. Traversing each of them and finding </a:t>
            </a:r>
            <a:r>
              <a:rPr lang="en-US" sz="2400" dirty="0" smtClean="0">
                <a:solidFill>
                  <a:srgbClr val="0071C1"/>
                </a:solidFill>
              </a:rPr>
              <a:t>the shortest </a:t>
            </a:r>
            <a:r>
              <a:rPr lang="en-US" sz="2400" dirty="0">
                <a:solidFill>
                  <a:srgbClr val="0071C1"/>
                </a:solidFill>
              </a:rPr>
              <a:t>route to all wouldn’t be that difficult or take that much time. </a:t>
            </a:r>
            <a:endParaRPr lang="en-US" sz="2400" dirty="0" smtClean="0">
              <a:solidFill>
                <a:srgbClr val="0071C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37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Testing the Software’s Logic Flow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solution for software testing is to apply equivalence partition techniques to the selection </a:t>
            </a:r>
            <a:r>
              <a:rPr lang="en-US" dirty="0" smtClean="0"/>
              <a:t>of the </a:t>
            </a:r>
            <a:r>
              <a:rPr lang="en-US" dirty="0"/>
              <a:t>states and paths, assuming some risk because you will choose not to test all of them, </a:t>
            </a:r>
            <a:r>
              <a:rPr lang="en-US" dirty="0" smtClean="0"/>
              <a:t>but reducing </a:t>
            </a:r>
            <a:r>
              <a:rPr lang="en-US" dirty="0"/>
              <a:t>that risk by making intelligent choices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216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State Transition Map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first step is to create your own state transition map of the software. Such a map may </a:t>
            </a:r>
            <a:r>
              <a:rPr lang="en-US" dirty="0" smtClean="0"/>
              <a:t>be provided </a:t>
            </a:r>
            <a:r>
              <a:rPr lang="en-US" dirty="0"/>
              <a:t>as part of the product specification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There are several different diagramming techniques for state transition diagrams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One uses boxes and arrows and the other uses circles (bubbles) </a:t>
            </a:r>
            <a:r>
              <a:rPr lang="en-US" dirty="0" smtClean="0"/>
              <a:t>and arrows.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9107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State Transition Map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57" y="1125386"/>
            <a:ext cx="8369300" cy="329958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4500934"/>
            <a:ext cx="8181975" cy="17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99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State Transition Map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 state transition map should show the following items</a:t>
            </a:r>
            <a:r>
              <a:rPr lang="en-US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Each </a:t>
            </a:r>
            <a:r>
              <a:rPr lang="en-US" b="1" dirty="0"/>
              <a:t>unique state that the software can be in. </a:t>
            </a:r>
            <a:endParaRPr lang="en-US" b="1" dirty="0" smtClean="0"/>
          </a:p>
          <a:p>
            <a:pPr lvl="1" algn="just">
              <a:lnSpc>
                <a:spcPct val="150000"/>
              </a:lnSpc>
            </a:pPr>
            <a:r>
              <a:rPr lang="en-US" b="1" dirty="0"/>
              <a:t>The input or condition that takes it from one state to the next. </a:t>
            </a:r>
            <a:endParaRPr lang="en-US" b="1" dirty="0" smtClean="0"/>
          </a:p>
          <a:p>
            <a:pPr lvl="1" algn="just">
              <a:lnSpc>
                <a:spcPct val="150000"/>
              </a:lnSpc>
            </a:pPr>
            <a:r>
              <a:rPr lang="en-US" b="1" dirty="0" smtClean="0"/>
              <a:t>Set </a:t>
            </a:r>
            <a:r>
              <a:rPr lang="en-US" b="1" dirty="0"/>
              <a:t>conditions and produced output when a state is entered or exited</a:t>
            </a:r>
            <a:r>
              <a:rPr lang="en-US" b="1" dirty="0" smtClean="0"/>
              <a:t>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" y="4801445"/>
            <a:ext cx="8392886" cy="17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35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Today we are discuss on.. 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41644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What </a:t>
            </a:r>
            <a:r>
              <a:rPr lang="en-US" sz="2400" dirty="0"/>
              <a:t>is dynamic black-box </a:t>
            </a:r>
            <a:r>
              <a:rPr lang="en-US" sz="2400" dirty="0" smtClean="0"/>
              <a:t>testing?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reduce the number of test cases by equivalence </a:t>
            </a:r>
            <a:r>
              <a:rPr lang="en-US" sz="2400" dirty="0" smtClean="0"/>
              <a:t>partitioning?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identify troublesome boundary </a:t>
            </a:r>
            <a:r>
              <a:rPr lang="en-US" sz="2400" dirty="0" smtClean="0"/>
              <a:t>conditions?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Good </a:t>
            </a:r>
            <a:r>
              <a:rPr lang="en-US" sz="2400" dirty="0"/>
              <a:t>data values to use to induce </a:t>
            </a:r>
            <a:r>
              <a:rPr lang="en-US" sz="2400" dirty="0" smtClean="0"/>
              <a:t>bugs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test software states and state </a:t>
            </a:r>
            <a:r>
              <a:rPr lang="en-US" sz="2400" dirty="0" smtClean="0"/>
              <a:t>transitions?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How </a:t>
            </a:r>
            <a:r>
              <a:rPr lang="en-US" sz="2400" dirty="0"/>
              <a:t>to use repetition, stress, and high loads to locate </a:t>
            </a:r>
            <a:r>
              <a:rPr lang="en-US" sz="2400" dirty="0" smtClean="0"/>
              <a:t>bugs?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3439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Reducing the Number of States and Transitions to Test 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Creating a map for a large software product is a huge undertaking. Hopefully, you’ll be </a:t>
            </a:r>
            <a:r>
              <a:rPr lang="en-US" sz="2400" dirty="0" smtClean="0"/>
              <a:t>testing only </a:t>
            </a:r>
            <a:r>
              <a:rPr lang="en-US" sz="2400" dirty="0"/>
              <a:t>a portion of the overall software so that making the map is a more reasonable task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Just </a:t>
            </a:r>
            <a:r>
              <a:rPr lang="en-US" sz="2400" dirty="0"/>
              <a:t>as you learned with equivalence partitioning for data, you need to reduce the huge set </a:t>
            </a:r>
            <a:r>
              <a:rPr lang="en-US" sz="2400" dirty="0" smtClean="0"/>
              <a:t>of possibilities </a:t>
            </a:r>
            <a:r>
              <a:rPr lang="en-US" sz="2400" dirty="0"/>
              <a:t>to a set of test cases of workable size. There are five ways to do this</a:t>
            </a:r>
            <a:r>
              <a:rPr lang="en-US" sz="2400" dirty="0" smtClean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Visit </a:t>
            </a:r>
            <a:r>
              <a:rPr lang="en-US" sz="1800" dirty="0"/>
              <a:t>each state at least once</a:t>
            </a:r>
            <a:r>
              <a:rPr lang="en-US" sz="18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Test </a:t>
            </a:r>
            <a:r>
              <a:rPr lang="en-US" sz="1800" dirty="0"/>
              <a:t>the state-to-state transitions that look like the most common or popular</a:t>
            </a:r>
            <a:r>
              <a:rPr lang="en-US" sz="18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Test </a:t>
            </a:r>
            <a:r>
              <a:rPr lang="en-US" sz="1800" dirty="0"/>
              <a:t>the least common paths between states</a:t>
            </a:r>
            <a:r>
              <a:rPr lang="en-US" sz="1800" dirty="0" smtClean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Test </a:t>
            </a:r>
            <a:r>
              <a:rPr lang="en-US" sz="1800" dirty="0"/>
              <a:t>all the error states and returning from the error states. </a:t>
            </a:r>
            <a:endParaRPr lang="en-US" sz="1800" dirty="0" smtClean="0"/>
          </a:p>
          <a:p>
            <a:pPr lvl="1" algn="just">
              <a:lnSpc>
                <a:spcPct val="150000"/>
              </a:lnSpc>
            </a:pPr>
            <a:r>
              <a:rPr lang="en-US" sz="1800" dirty="0" smtClean="0"/>
              <a:t>Many </a:t>
            </a:r>
            <a:r>
              <a:rPr lang="en-US" sz="1800" dirty="0"/>
              <a:t>times error </a:t>
            </a:r>
            <a:r>
              <a:rPr lang="en-US" sz="1800" dirty="0" smtClean="0"/>
              <a:t>conditions are </a:t>
            </a:r>
            <a:r>
              <a:rPr lang="en-US" sz="1800" dirty="0"/>
              <a:t>difficult to create. </a:t>
            </a:r>
            <a:endParaRPr lang="en-US" sz="1800" dirty="0" smtClean="0"/>
          </a:p>
          <a:p>
            <a:pPr lvl="1" algn="just">
              <a:lnSpc>
                <a:spcPct val="150000"/>
              </a:lnSpc>
            </a:pPr>
            <a:r>
              <a:rPr lang="en-IN" sz="1800" dirty="0"/>
              <a:t>Test random state transitions.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43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to Specifically </a:t>
            </a:r>
            <a:r>
              <a:rPr lang="en-IN" dirty="0" smtClean="0"/>
              <a:t>Test?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After you identify the specific states and state transitions that you want to test, you can </a:t>
            </a:r>
            <a:r>
              <a:rPr lang="en-US" sz="2000" dirty="0" smtClean="0"/>
              <a:t>begin defining </a:t>
            </a:r>
            <a:r>
              <a:rPr lang="en-US" sz="2000" dirty="0"/>
              <a:t>your test cases.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Testing </a:t>
            </a:r>
            <a:r>
              <a:rPr lang="en-US" sz="2000" dirty="0"/>
              <a:t>states and state transitions involves checking all the </a:t>
            </a:r>
            <a:r>
              <a:rPr lang="en-US" sz="2000" b="1" i="1" dirty="0">
                <a:solidFill>
                  <a:srgbClr val="C00000"/>
                </a:solidFill>
              </a:rPr>
              <a:t>state </a:t>
            </a:r>
            <a:r>
              <a:rPr lang="en-US" sz="2000" b="1" i="1" dirty="0" smtClean="0">
                <a:solidFill>
                  <a:srgbClr val="C00000"/>
                </a:solidFill>
              </a:rPr>
              <a:t>variables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- the </a:t>
            </a:r>
            <a:r>
              <a:rPr lang="en-US" sz="2000" dirty="0"/>
              <a:t>static conditions, information, values, functionality, and so on that are associated with being in that state </a:t>
            </a:r>
            <a:r>
              <a:rPr lang="en-US" sz="2000" dirty="0" smtClean="0"/>
              <a:t>or moving </a:t>
            </a:r>
            <a:r>
              <a:rPr lang="en-US" sz="2000" dirty="0"/>
              <a:t>to and from that state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18" y="3706840"/>
            <a:ext cx="3371850" cy="30279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38196" y="3623740"/>
            <a:ext cx="495107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Here’s a partial list of the state variables that define Paint’s startup state:</a:t>
            </a:r>
            <a:b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</a:b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• The window looks as shown in </a:t>
            </a:r>
            <a:r>
              <a:rPr lang="en-US" sz="1400" dirty="0" smtClean="0">
                <a:solidFill>
                  <a:srgbClr val="0071C1"/>
                </a:solidFill>
                <a:latin typeface="Helvetica LT Std Cond" panose="020B0506020202030204" pitchFamily="34" charset="0"/>
              </a:rPr>
              <a:t>Figure.</a:t>
            </a: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/>
            </a:r>
            <a:b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</a:b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• The window size is set to what it was the last time Paint was used.</a:t>
            </a:r>
            <a:b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</a:b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• The drawing area is blank.</a:t>
            </a:r>
            <a:b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</a:b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• The tool box, color box, and status bar are displayed.</a:t>
            </a:r>
            <a:b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</a:b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• The pencil tool is selected. All the others are not.</a:t>
            </a:r>
            <a:b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</a:b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• The default colors are black foreground on a white background.</a:t>
            </a:r>
            <a:b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</a:br>
            <a:r>
              <a:rPr lang="en-US" sz="14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• The document name is untitled. </a:t>
            </a:r>
            <a:endParaRPr lang="en-IN" sz="1400" dirty="0">
              <a:solidFill>
                <a:srgbClr val="0071C1"/>
              </a:solidFill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64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States to Fail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Everything discussed so far regarding state testing has been about testing-to-pass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flip side to this, just as in data testing, is to find</a:t>
            </a:r>
            <a:br>
              <a:rPr lang="en-US" dirty="0"/>
            </a:br>
            <a:r>
              <a:rPr lang="en-US" dirty="0"/>
              <a:t>test cases that test the software to fail. 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Examples </a:t>
            </a:r>
            <a:r>
              <a:rPr lang="en-US" dirty="0"/>
              <a:t>of such cases are </a:t>
            </a:r>
            <a:r>
              <a:rPr lang="en-US" b="1" i="1" dirty="0">
                <a:solidFill>
                  <a:srgbClr val="FF0000"/>
                </a:solidFill>
              </a:rPr>
              <a:t>race conditions</a:t>
            </a:r>
            <a:r>
              <a:rPr lang="en-US" b="1" i="1" dirty="0"/>
              <a:t>, </a:t>
            </a:r>
            <a:r>
              <a:rPr lang="en-US" b="1" i="1" dirty="0">
                <a:solidFill>
                  <a:schemeClr val="accent6"/>
                </a:solidFill>
              </a:rPr>
              <a:t>repetition</a:t>
            </a:r>
            <a:r>
              <a:rPr lang="en-US" b="1" i="1" dirty="0"/>
              <a:t>,</a:t>
            </a:r>
            <a:br>
              <a:rPr lang="en-US" b="1" i="1" dirty="0"/>
            </a:br>
            <a:r>
              <a:rPr lang="en-US" b="1" i="1" dirty="0">
                <a:solidFill>
                  <a:srgbClr val="AF2E0F"/>
                </a:solidFill>
              </a:rPr>
              <a:t>stress</a:t>
            </a:r>
            <a:r>
              <a:rPr lang="en-US" b="1" i="1" dirty="0"/>
              <a:t>, </a:t>
            </a:r>
            <a:r>
              <a:rPr lang="en-US" i="1" dirty="0"/>
              <a:t>and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7030A0"/>
                </a:solidFill>
              </a:rPr>
              <a:t>load</a:t>
            </a:r>
            <a:r>
              <a:rPr lang="en-US" b="1" i="1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732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Race Conditions and Bad Timing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1" dirty="0">
                <a:solidFill>
                  <a:srgbClr val="7030A0"/>
                </a:solidFill>
              </a:rPr>
              <a:t>Multitasking </a:t>
            </a:r>
            <a:r>
              <a:rPr lang="en-US" dirty="0"/>
              <a:t>means that an operating system is designed to run </a:t>
            </a:r>
            <a:r>
              <a:rPr lang="en-US" dirty="0" smtClean="0"/>
              <a:t>separate processes </a:t>
            </a:r>
            <a:r>
              <a:rPr lang="en-US" dirty="0"/>
              <a:t>concurrently. </a:t>
            </a:r>
            <a:endParaRPr lang="en-US" dirty="0" smtClean="0"/>
          </a:p>
          <a:p>
            <a:pPr algn="just"/>
            <a:r>
              <a:rPr lang="en-US" dirty="0"/>
              <a:t>In a truly multitasking environment, the software can’t take anything for granted.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b="1" i="1" dirty="0">
                <a:solidFill>
                  <a:srgbClr val="C00000"/>
                </a:solidFill>
              </a:rPr>
              <a:t>race condition </a:t>
            </a:r>
            <a:r>
              <a:rPr lang="en-US" dirty="0"/>
              <a:t>comes from just what you’d</a:t>
            </a:r>
            <a:br>
              <a:rPr lang="en-US" dirty="0"/>
            </a:br>
            <a:r>
              <a:rPr lang="en-US" dirty="0"/>
              <a:t>think—multiple processes racing to a finish line, not knowing which will get there first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20" y="4247926"/>
            <a:ext cx="8561360" cy="230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03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 and Bad Timing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Here are a few examples of situations that might expose race conditions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Saving </a:t>
            </a:r>
            <a:r>
              <a:rPr lang="en-US" dirty="0"/>
              <a:t>and loading the same document at the same time with two different </a:t>
            </a:r>
            <a:r>
              <a:rPr lang="en-US" dirty="0" smtClean="0"/>
              <a:t>programs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Sharing </a:t>
            </a:r>
            <a:r>
              <a:rPr lang="en-US" dirty="0"/>
              <a:t>the same printer, communications port, or other </a:t>
            </a:r>
            <a:r>
              <a:rPr lang="en-US" dirty="0" smtClean="0"/>
              <a:t>peripheral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Pressing </a:t>
            </a:r>
            <a:r>
              <a:rPr lang="en-US" dirty="0"/>
              <a:t>keys or sending mouse clicks while the software is loading or changing </a:t>
            </a:r>
            <a:r>
              <a:rPr lang="en-US" dirty="0" smtClean="0"/>
              <a:t>states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Shutting </a:t>
            </a:r>
            <a:r>
              <a:rPr lang="en-US" dirty="0"/>
              <a:t>down or starting up two or more instances of the software at the same </a:t>
            </a:r>
            <a:r>
              <a:rPr lang="en-US" dirty="0" smtClean="0"/>
              <a:t>time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Using </a:t>
            </a:r>
            <a:r>
              <a:rPr lang="en-US" dirty="0"/>
              <a:t>different programs to simultaneously access a c</a:t>
            </a:r>
            <a:r>
              <a:rPr lang="en-US" dirty="0" smtClean="0"/>
              <a:t>ommon database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873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Repetition, Stress, and Load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9670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/>
              <a:t>Three other test-to-fail state tests are repetition, stress, and </a:t>
            </a:r>
            <a:r>
              <a:rPr lang="en-US" sz="2200" dirty="0" smtClean="0"/>
              <a:t>load. These </a:t>
            </a:r>
            <a:r>
              <a:rPr lang="en-US" sz="2200" dirty="0"/>
              <a:t>tests target state handling problems where the programmer didn’t consider what might happen in the </a:t>
            </a:r>
            <a:r>
              <a:rPr lang="en-US" sz="2200" dirty="0" smtClean="0"/>
              <a:t>worst-case scenarios.</a:t>
            </a:r>
          </a:p>
          <a:p>
            <a:pPr algn="just">
              <a:lnSpc>
                <a:spcPct val="100000"/>
              </a:lnSpc>
            </a:pPr>
            <a:r>
              <a:rPr lang="en-US" sz="2200" b="1" i="1" dirty="0">
                <a:solidFill>
                  <a:srgbClr val="C00000"/>
                </a:solidFill>
              </a:rPr>
              <a:t>Repetition testing </a:t>
            </a:r>
            <a:r>
              <a:rPr lang="en-US" sz="2200" dirty="0"/>
              <a:t>involves doing the same operation over and over. This could be as simple </a:t>
            </a:r>
            <a:r>
              <a:rPr lang="en-US" sz="2200" dirty="0" smtClean="0"/>
              <a:t>as starting </a:t>
            </a:r>
            <a:r>
              <a:rPr lang="en-US" sz="2200" dirty="0"/>
              <a:t>up and shutting down the program over and over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b="1" i="1" dirty="0">
                <a:solidFill>
                  <a:srgbClr val="0071C1"/>
                </a:solidFill>
              </a:rPr>
              <a:t>Stress testing </a:t>
            </a:r>
            <a:r>
              <a:rPr lang="en-US" sz="2200" dirty="0"/>
              <a:t>is running the software under less-than-ideal conditions—low memory, low </a:t>
            </a:r>
            <a:r>
              <a:rPr lang="en-US" sz="2200" dirty="0" smtClean="0"/>
              <a:t>disk space</a:t>
            </a:r>
            <a:r>
              <a:rPr lang="en-US" sz="2200" dirty="0"/>
              <a:t>, slow CPUs, slow modems, and so on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200" b="1" i="1" dirty="0">
                <a:solidFill>
                  <a:srgbClr val="00B050"/>
                </a:solidFill>
              </a:rPr>
              <a:t>Load testing </a:t>
            </a:r>
            <a:r>
              <a:rPr lang="en-US" sz="2200" dirty="0"/>
              <a:t>is the opposite of stress testing. With stress testing, you starve the software; </a:t>
            </a:r>
            <a:r>
              <a:rPr lang="en-US" sz="2200" dirty="0" smtClean="0"/>
              <a:t>with load </a:t>
            </a:r>
            <a:r>
              <a:rPr lang="en-US" sz="2200" dirty="0"/>
              <a:t>testing, you feed it all that it can handle</a:t>
            </a:r>
            <a:r>
              <a:rPr lang="en-US" sz="2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8" y="5360134"/>
            <a:ext cx="7441067" cy="13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432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Repetition, Stress, and Load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There are two important considerations with repetition, stress, and load testing: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Your </a:t>
            </a:r>
            <a:r>
              <a:rPr lang="en-US" sz="2400" dirty="0"/>
              <a:t>team’s programmers and project managers may not be completely receptive to </a:t>
            </a:r>
            <a:r>
              <a:rPr lang="en-US" sz="2400" dirty="0" smtClean="0"/>
              <a:t>your efforts </a:t>
            </a:r>
            <a:r>
              <a:rPr lang="en-US" sz="2400" dirty="0"/>
              <a:t>to break the software this way. You’ll probably hear them complain that no customer will use the system this way or stress it to the point that you are.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/>
              <a:t>Opening and closing your program a million times is probably not possible if </a:t>
            </a:r>
            <a:r>
              <a:rPr lang="en-US" sz="2400" dirty="0" smtClean="0"/>
              <a:t>you’re doing </a:t>
            </a:r>
            <a:r>
              <a:rPr lang="en-US" sz="2400" dirty="0"/>
              <a:t>it by hand. Likewise, finding a few thousand people to connect to your </a:t>
            </a:r>
            <a:r>
              <a:rPr lang="en-US" sz="2400" dirty="0" smtClean="0"/>
              <a:t>Internet server </a:t>
            </a:r>
            <a:r>
              <a:rPr lang="en-US" sz="2400" dirty="0"/>
              <a:t>might be difficult to organize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203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Dynamic Black-Box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47295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Testing software without having an insight into the details of underlying code is </a:t>
            </a:r>
            <a:r>
              <a:rPr lang="en-US" sz="2000" b="1" i="1" dirty="0" smtClean="0">
                <a:solidFill>
                  <a:srgbClr val="C00000"/>
                </a:solidFill>
              </a:rPr>
              <a:t>dynamic black-box </a:t>
            </a:r>
            <a:r>
              <a:rPr lang="en-US" sz="2000" dirty="0"/>
              <a:t>testing. </a:t>
            </a:r>
            <a:endParaRPr lang="en-US" sz="20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It’s </a:t>
            </a:r>
            <a:r>
              <a:rPr lang="en-US" sz="2000" i="1" dirty="0"/>
              <a:t>dynamic </a:t>
            </a:r>
            <a:r>
              <a:rPr lang="en-US" sz="2000" dirty="0"/>
              <a:t>because the program is running—you’re using it as a </a:t>
            </a:r>
            <a:r>
              <a:rPr lang="en-US" sz="2000" dirty="0" smtClean="0"/>
              <a:t>customer would</a:t>
            </a:r>
            <a:r>
              <a:rPr lang="en-US" sz="2000" dirty="0"/>
              <a:t>. And, it’s </a:t>
            </a:r>
            <a:r>
              <a:rPr lang="en-US" sz="2000" i="1" dirty="0"/>
              <a:t>black-box </a:t>
            </a:r>
            <a:r>
              <a:rPr lang="en-US" sz="2000" dirty="0"/>
              <a:t>because you’re testing it without knowing exactly how it </a:t>
            </a:r>
            <a:r>
              <a:rPr lang="en-US" sz="2000" dirty="0" smtClean="0"/>
              <a:t>works - with </a:t>
            </a:r>
            <a:r>
              <a:rPr lang="en-US" sz="2000" dirty="0"/>
              <a:t>blinders on</a:t>
            </a:r>
            <a:r>
              <a:rPr lang="en-US" sz="2000" dirty="0" smtClean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You’re </a:t>
            </a:r>
            <a:r>
              <a:rPr lang="en-US" sz="2000" dirty="0"/>
              <a:t>entering inputs, receiving outputs, and checking the results. </a:t>
            </a:r>
            <a:endParaRPr lang="en-US" sz="20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Another name </a:t>
            </a:r>
            <a:r>
              <a:rPr lang="en-US" sz="2000" dirty="0"/>
              <a:t>commonly used for dynamic black-box testing is </a:t>
            </a:r>
            <a:r>
              <a:rPr lang="en-US" sz="2000" b="1" i="1" dirty="0">
                <a:solidFill>
                  <a:srgbClr val="0F9D58"/>
                </a:solidFill>
              </a:rPr>
              <a:t>behavioral testing </a:t>
            </a:r>
            <a:r>
              <a:rPr lang="en-US" sz="2000" dirty="0"/>
              <a:t>because you’re testing how the software actually behaves when it’s </a:t>
            </a:r>
            <a:r>
              <a:rPr lang="en-US" sz="2000" dirty="0" smtClean="0"/>
              <a:t>used.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Once </a:t>
            </a:r>
            <a:r>
              <a:rPr lang="en-US" sz="2000" dirty="0"/>
              <a:t>you know the ins and outs of the software you’re about to test, your next step is to </a:t>
            </a:r>
            <a:r>
              <a:rPr lang="en-US" sz="2000" dirty="0" smtClean="0"/>
              <a:t>start defining </a:t>
            </a:r>
            <a:r>
              <a:rPr lang="en-US" sz="2000" dirty="0"/>
              <a:t>the </a:t>
            </a:r>
            <a:r>
              <a:rPr lang="en-US" sz="2000" b="1" i="1" dirty="0">
                <a:solidFill>
                  <a:srgbClr val="0070C0"/>
                </a:solidFill>
              </a:rPr>
              <a:t>test cases</a:t>
            </a:r>
            <a:r>
              <a:rPr lang="en-US" sz="20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932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Black-Box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169409"/>
            <a:ext cx="6038850" cy="382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28" y="4998459"/>
            <a:ext cx="7434943" cy="17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72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Test-to-Pass and Test-to-Fail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52530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There are two fundamental approaches to testing software: </a:t>
            </a:r>
            <a:r>
              <a:rPr lang="en-US" sz="2400" b="1" i="1" dirty="0">
                <a:solidFill>
                  <a:srgbClr val="0F9D58"/>
                </a:solidFill>
              </a:rPr>
              <a:t>test-to-pass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b="1" i="1" dirty="0">
                <a:solidFill>
                  <a:srgbClr val="FF0000"/>
                </a:solidFill>
              </a:rPr>
              <a:t>test-to-fail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When you </a:t>
            </a:r>
            <a:r>
              <a:rPr lang="en-US" sz="2400" b="1" dirty="0">
                <a:solidFill>
                  <a:srgbClr val="00B050"/>
                </a:solidFill>
              </a:rPr>
              <a:t>test-to-pass</a:t>
            </a:r>
            <a:r>
              <a:rPr lang="en-US" sz="2400" dirty="0"/>
              <a:t>, you really assure only that the software minimally works. You don’t push </a:t>
            </a:r>
            <a:r>
              <a:rPr lang="en-US" sz="2400" dirty="0" smtClean="0"/>
              <a:t>its capabilities</a:t>
            </a:r>
            <a:r>
              <a:rPr lang="en-US" sz="2400" dirty="0"/>
              <a:t>. You don’t see what you can do to break it. You treat it with kid gloves, </a:t>
            </a:r>
            <a:r>
              <a:rPr lang="en-US" sz="2400" dirty="0" smtClean="0"/>
              <a:t>applying the </a:t>
            </a:r>
            <a:r>
              <a:rPr lang="en-US" sz="2400" dirty="0"/>
              <a:t>simplest and most </a:t>
            </a:r>
            <a:r>
              <a:rPr lang="en-US" sz="2400" dirty="0" smtClean="0"/>
              <a:t>straight forward </a:t>
            </a:r>
            <a:r>
              <a:rPr lang="en-US" sz="2400" dirty="0"/>
              <a:t>test cases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/>
              <a:t>Think about an analogy with a newly designed car (see </a:t>
            </a:r>
            <a:r>
              <a:rPr lang="en-US" sz="2400" dirty="0" smtClean="0"/>
              <a:t>Figure). </a:t>
            </a:r>
            <a:r>
              <a:rPr lang="en-US" sz="2400" dirty="0"/>
              <a:t>You’re assigned to test </a:t>
            </a:r>
            <a:r>
              <a:rPr lang="en-US" sz="2400" dirty="0" smtClean="0"/>
              <a:t>the very </a:t>
            </a:r>
            <a:r>
              <a:rPr lang="en-US" sz="2400" dirty="0"/>
              <a:t>first prototype that has just rolled off the assembly line and has never been driven. </a:t>
            </a:r>
            <a:endParaRPr lang="en-US" sz="24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0220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Test-to-Pass and Test-to-Fail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" y="1703368"/>
            <a:ext cx="8369300" cy="38417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0015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Equivalence Partitioning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Selecting test cases is the single most important task that software testers do and </a:t>
            </a:r>
            <a:r>
              <a:rPr lang="en-US" b="1" i="1" dirty="0" smtClean="0">
                <a:solidFill>
                  <a:srgbClr val="C00000"/>
                </a:solidFill>
              </a:rPr>
              <a:t>equivalence partitioning</a:t>
            </a:r>
            <a:r>
              <a:rPr lang="en-US" dirty="0"/>
              <a:t>, sometimes called </a:t>
            </a:r>
            <a:r>
              <a:rPr lang="en-US" b="1" i="1" dirty="0">
                <a:solidFill>
                  <a:srgbClr val="7030A0"/>
                </a:solidFill>
              </a:rPr>
              <a:t>equivalence classing</a:t>
            </a:r>
            <a:r>
              <a:rPr lang="en-US" dirty="0"/>
              <a:t>, is the means by which they do </a:t>
            </a:r>
            <a:r>
              <a:rPr lang="en-US" dirty="0" smtClean="0"/>
              <a:t>it.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Equivalence </a:t>
            </a:r>
            <a:r>
              <a:rPr lang="en-US" dirty="0"/>
              <a:t>partitioning is the process of methodically reducing the huge (infinite) set of possible test cases into a much smaller, but still equally effective, set. 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76" y="5230523"/>
            <a:ext cx="8169049" cy="150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243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Equivalence Partitioning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8" y="1025837"/>
            <a:ext cx="8540652" cy="17936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720419"/>
            <a:ext cx="2762250" cy="2733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2325" y="2866414"/>
            <a:ext cx="539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31F20"/>
                </a:solidFill>
                <a:latin typeface="Helvetica LT Std Cond" panose="020B0506020202030204" pitchFamily="34" charset="0"/>
              </a:rPr>
              <a:t>For copy, you click the Copy menu</a:t>
            </a:r>
            <a:br>
              <a:rPr lang="en-US" dirty="0">
                <a:solidFill>
                  <a:srgbClr val="231F20"/>
                </a:solidFill>
                <a:latin typeface="Helvetica LT Std Cond" panose="020B0506020202030204" pitchFamily="34" charset="0"/>
              </a:rPr>
            </a:br>
            <a:r>
              <a:rPr lang="en-US" dirty="0">
                <a:solidFill>
                  <a:srgbClr val="231F20"/>
                </a:solidFill>
                <a:latin typeface="Helvetica LT Std Cond" panose="020B0506020202030204" pitchFamily="34" charset="0"/>
              </a:rPr>
              <a:t>item, type </a:t>
            </a:r>
            <a:r>
              <a:rPr lang="en-US" sz="1400" b="1" dirty="0">
                <a:solidFill>
                  <a:srgbClr val="231F20"/>
                </a:solidFill>
                <a:latin typeface="Helvetica LT Std Cond" panose="020B0506020202030204" pitchFamily="34" charset="0"/>
              </a:rPr>
              <a:t>c </a:t>
            </a:r>
            <a:r>
              <a:rPr lang="en-US" dirty="0">
                <a:solidFill>
                  <a:srgbClr val="231F20"/>
                </a:solidFill>
                <a:latin typeface="Helvetica LT Std Cond" panose="020B0506020202030204" pitchFamily="34" charset="0"/>
              </a:rPr>
              <a:t>or </a:t>
            </a:r>
            <a:r>
              <a:rPr lang="en-US" sz="1400" b="1" dirty="0">
                <a:solidFill>
                  <a:srgbClr val="231F20"/>
                </a:solidFill>
                <a:latin typeface="Helvetica LT Std Cond" panose="020B0506020202030204" pitchFamily="34" charset="0"/>
              </a:rPr>
              <a:t>C</a:t>
            </a:r>
            <a:r>
              <a:rPr lang="en-US" dirty="0">
                <a:solidFill>
                  <a:srgbClr val="231F20"/>
                </a:solidFill>
                <a:latin typeface="Helvetica LT Std Cond" panose="020B0506020202030204" pitchFamily="34" charset="0"/>
              </a:rPr>
              <a:t>, or press </a:t>
            </a:r>
            <a:r>
              <a:rPr lang="en-US" dirty="0" err="1">
                <a:solidFill>
                  <a:srgbClr val="231F20"/>
                </a:solidFill>
                <a:latin typeface="Helvetica LT Std Cond" panose="020B0506020202030204" pitchFamily="34" charset="0"/>
              </a:rPr>
              <a:t>Ctrl+c</a:t>
            </a:r>
            <a:r>
              <a:rPr lang="en-US" dirty="0">
                <a:solidFill>
                  <a:srgbClr val="231F20"/>
                </a:solidFill>
                <a:latin typeface="Helvetica LT Std Cond" panose="020B0506020202030204" pitchFamily="34" charset="0"/>
              </a:rPr>
              <a:t> or </a:t>
            </a:r>
            <a:r>
              <a:rPr lang="en-US" dirty="0" err="1">
                <a:solidFill>
                  <a:srgbClr val="231F20"/>
                </a:solidFill>
                <a:latin typeface="Helvetica LT Std Cond" panose="020B0506020202030204" pitchFamily="34" charset="0"/>
              </a:rPr>
              <a:t>Ctrl+Shift+c</a:t>
            </a:r>
            <a:r>
              <a:rPr lang="en-US" dirty="0">
                <a:solidFill>
                  <a:srgbClr val="231F20"/>
                </a:solidFill>
                <a:latin typeface="Helvetica LT Std Cond" panose="020B0506020202030204" pitchFamily="34" charset="0"/>
              </a:rPr>
              <a:t>.</a:t>
            </a:r>
            <a:r>
              <a:rPr lang="en-US" dirty="0">
                <a:latin typeface="Helvetica LT Std Cond" panose="020B0506020202030204" pitchFamily="34" charset="0"/>
              </a:rPr>
              <a:t> </a:t>
            </a:r>
            <a:br>
              <a:rPr lang="en-US" dirty="0">
                <a:latin typeface="Helvetica LT Std Cond" panose="020B0506020202030204" pitchFamily="34" charset="0"/>
              </a:rPr>
            </a:br>
            <a:endParaRPr lang="en-IN" dirty="0">
              <a:latin typeface="Helvetica LT Std Cond" panose="020B0506020202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62324" y="3657048"/>
            <a:ext cx="53132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If your job is to test the copy command, you could partition these five input paths </a:t>
            </a:r>
            <a:r>
              <a:rPr lang="en-US" dirty="0" smtClean="0">
                <a:solidFill>
                  <a:srgbClr val="000000"/>
                </a:solidFill>
                <a:latin typeface="Helvetica LT Std Cond" panose="020B0506020202030204" pitchFamily="34" charset="0"/>
              </a:rPr>
              <a:t>down to 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three: Clicking the command on the menu, typing a c, or pressing </a:t>
            </a:r>
            <a:r>
              <a:rPr lang="en-US" dirty="0" err="1">
                <a:solidFill>
                  <a:srgbClr val="000000"/>
                </a:solidFill>
                <a:latin typeface="Helvetica LT Std Cond" panose="020B0506020202030204" pitchFamily="34" charset="0"/>
              </a:rPr>
              <a:t>Ctrl+c</a:t>
            </a:r>
            <a:r>
              <a:rPr lang="en-US" dirty="0">
                <a:solidFill>
                  <a:srgbClr val="000000"/>
                </a:solidFill>
                <a:latin typeface="Helvetica LT Std Cond" panose="020B0506020202030204" pitchFamily="34" charset="0"/>
              </a:rPr>
              <a:t>.</a:t>
            </a:r>
            <a:r>
              <a:rPr lang="en-US" dirty="0">
                <a:latin typeface="Helvetica LT Std Cond" panose="020B0506020202030204" pitchFamily="34" charset="0"/>
              </a:rPr>
              <a:t> </a:t>
            </a:r>
            <a:endParaRPr lang="en-IN" dirty="0">
              <a:latin typeface="Helvetica LT Std Cond" panose="020B0506020202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8" y="5295527"/>
            <a:ext cx="8103583" cy="173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127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2" id="{65BA2D0E-275F-4AF7-B550-AA964CAB33EE}" vid="{5E59400F-2143-4A82-BEBB-58156AFF8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ITE1</Template>
  <TotalTime>2661</TotalTime>
  <Words>2054</Words>
  <Application>Microsoft Office PowerPoint</Application>
  <PresentationFormat>On-screen Show (4:3)</PresentationFormat>
  <Paragraphs>163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CA 7503 Software Testing</vt:lpstr>
      <vt:lpstr>Lecture 7 :  Testing the Software with Blinders On </vt:lpstr>
      <vt:lpstr>Today we are discuss on.. </vt:lpstr>
      <vt:lpstr>Dynamic Black-Box Testing </vt:lpstr>
      <vt:lpstr>Dynamic Black-Box Testing </vt:lpstr>
      <vt:lpstr>Test-to-Pass and Test-to-Fail </vt:lpstr>
      <vt:lpstr>Test-to-Pass and Test-to-Fail </vt:lpstr>
      <vt:lpstr>Equivalence Partitioning </vt:lpstr>
      <vt:lpstr>Equivalence Partitioning </vt:lpstr>
      <vt:lpstr>Data Testing</vt:lpstr>
      <vt:lpstr>Data Testing</vt:lpstr>
      <vt:lpstr>Boundary Conditions </vt:lpstr>
      <vt:lpstr>Types of Boundary Conditions </vt:lpstr>
      <vt:lpstr>Types of Boundary Conditions </vt:lpstr>
      <vt:lpstr>Testing the Boundary Edges </vt:lpstr>
      <vt:lpstr>Sub-Boundary Conditions </vt:lpstr>
      <vt:lpstr>Sub-Boundary Conditions </vt:lpstr>
      <vt:lpstr>Sub-Boundary Conditions </vt:lpstr>
      <vt:lpstr>Default, Empty, Blank, Null, Zero, and None </vt:lpstr>
      <vt:lpstr>Default, Empty, Blank, Null, Zero, and None </vt:lpstr>
      <vt:lpstr>Invalid, Wrong, Incorrect, and Garbage Data </vt:lpstr>
      <vt:lpstr>State Testing </vt:lpstr>
      <vt:lpstr>State Testing</vt:lpstr>
      <vt:lpstr>State Testing</vt:lpstr>
      <vt:lpstr>Testing the Software’s Logic Flow </vt:lpstr>
      <vt:lpstr>Testing the Software’s Logic Flow </vt:lpstr>
      <vt:lpstr>Creating a State Transition Map </vt:lpstr>
      <vt:lpstr>Creating a State Transition Map </vt:lpstr>
      <vt:lpstr>Creating a State Transition Map </vt:lpstr>
      <vt:lpstr>Reducing the Number of States and Transitions to Test </vt:lpstr>
      <vt:lpstr>What to Specifically Test?</vt:lpstr>
      <vt:lpstr>Testing States to Fail </vt:lpstr>
      <vt:lpstr>Race Conditions and Bad Timing </vt:lpstr>
      <vt:lpstr>Race Conditions and Bad Timing </vt:lpstr>
      <vt:lpstr>Repetition, Stress, and Load </vt:lpstr>
      <vt:lpstr>Repetition, Stress, and Load </vt:lpstr>
    </vt:vector>
  </TitlesOfParts>
  <Company>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7201- IT Essentials</dc:title>
  <dc:creator>Admin</dc:creator>
  <cp:lastModifiedBy>audist</cp:lastModifiedBy>
  <cp:revision>257</cp:revision>
  <dcterms:created xsi:type="dcterms:W3CDTF">2017-05-18T04:15:45Z</dcterms:created>
  <dcterms:modified xsi:type="dcterms:W3CDTF">2020-09-28T05:05:19Z</dcterms:modified>
</cp:coreProperties>
</file>