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2"/>
  </p:notesMasterIdLst>
  <p:sldIdLst>
    <p:sldId id="370" r:id="rId2"/>
    <p:sldId id="307" r:id="rId3"/>
    <p:sldId id="542" r:id="rId4"/>
    <p:sldId id="543" r:id="rId5"/>
    <p:sldId id="544" r:id="rId6"/>
    <p:sldId id="545" r:id="rId7"/>
    <p:sldId id="546" r:id="rId8"/>
    <p:sldId id="547" r:id="rId9"/>
    <p:sldId id="548" r:id="rId10"/>
    <p:sldId id="549" r:id="rId11"/>
    <p:sldId id="550" r:id="rId12"/>
    <p:sldId id="551" r:id="rId13"/>
    <p:sldId id="583" r:id="rId14"/>
    <p:sldId id="584" r:id="rId15"/>
    <p:sldId id="552" r:id="rId16"/>
    <p:sldId id="582" r:id="rId17"/>
    <p:sldId id="580" r:id="rId18"/>
    <p:sldId id="581" r:id="rId19"/>
    <p:sldId id="553" r:id="rId20"/>
    <p:sldId id="554" r:id="rId21"/>
    <p:sldId id="555" r:id="rId22"/>
    <p:sldId id="556" r:id="rId23"/>
    <p:sldId id="557" r:id="rId24"/>
    <p:sldId id="558" r:id="rId25"/>
    <p:sldId id="559" r:id="rId26"/>
    <p:sldId id="560" r:id="rId27"/>
    <p:sldId id="561" r:id="rId28"/>
    <p:sldId id="562" r:id="rId29"/>
    <p:sldId id="563" r:id="rId30"/>
    <p:sldId id="564" r:id="rId31"/>
    <p:sldId id="565" r:id="rId32"/>
    <p:sldId id="566" r:id="rId33"/>
    <p:sldId id="567" r:id="rId34"/>
    <p:sldId id="568" r:id="rId35"/>
    <p:sldId id="569" r:id="rId36"/>
    <p:sldId id="570" r:id="rId37"/>
    <p:sldId id="591" r:id="rId38"/>
    <p:sldId id="571" r:id="rId39"/>
    <p:sldId id="572" r:id="rId40"/>
    <p:sldId id="573" r:id="rId41"/>
    <p:sldId id="574" r:id="rId42"/>
    <p:sldId id="575" r:id="rId43"/>
    <p:sldId id="576" r:id="rId44"/>
    <p:sldId id="577" r:id="rId45"/>
    <p:sldId id="585" r:id="rId46"/>
    <p:sldId id="586" r:id="rId47"/>
    <p:sldId id="587" r:id="rId48"/>
    <p:sldId id="588" r:id="rId49"/>
    <p:sldId id="589" r:id="rId50"/>
    <p:sldId id="59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4437"/>
    <a:srgbClr val="0071C1"/>
    <a:srgbClr val="53831D"/>
    <a:srgbClr val="AF2E0F"/>
    <a:srgbClr val="4285F4"/>
    <a:srgbClr val="F4B400"/>
    <a:srgbClr val="0F9D58"/>
    <a:srgbClr val="571054"/>
    <a:srgbClr val="D16E06"/>
    <a:srgbClr val="65656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4" autoAdjust="0"/>
    <p:restoredTop sz="94660"/>
  </p:normalViewPr>
  <p:slideViewPr>
    <p:cSldViewPr snapToGrid="0">
      <p:cViewPr varScale="1">
        <p:scale>
          <a:sx n="91" d="100"/>
          <a:sy n="91" d="100"/>
        </p:scale>
        <p:origin x="-1404" y="-11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AD0732-D2F0-43AF-875E-3BFBB6FB07BC}" type="datetimeFigureOut">
              <a:rPr lang="en-IN" smtClean="0"/>
              <a:pPr/>
              <a:t>28-09-2020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20928-FA28-4C7F-93A9-749F7974ED17}" type="slidenum">
              <a:rPr lang="en-IN" smtClean="0"/>
              <a:pPr/>
              <a:t>‹#›</a:t>
            </a:fld>
            <a:endParaRPr lang="en-IN"/>
          </a:p>
        </p:txBody>
      </p:sp>
    </p:spTree>
    <p:extLst>
      <p:ext uri="{BB962C8B-B14F-4D97-AF65-F5344CB8AC3E}">
        <p14:creationId xmlns:p14="http://schemas.microsoft.com/office/powerpoint/2010/main" xmlns="" val="329040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DF20928-FA28-4C7F-93A9-749F7974ED17}" type="slidenum">
              <a:rPr lang="en-IN" smtClean="0"/>
              <a:pPr/>
              <a:t>1</a:t>
            </a:fld>
            <a:endParaRPr lang="en-IN"/>
          </a:p>
        </p:txBody>
      </p:sp>
    </p:spTree>
    <p:extLst>
      <p:ext uri="{BB962C8B-B14F-4D97-AF65-F5344CB8AC3E}">
        <p14:creationId xmlns:p14="http://schemas.microsoft.com/office/powerpoint/2010/main" xmlns="" val="1276482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DF20928-FA28-4C7F-93A9-749F7974ED17}" type="slidenum">
              <a:rPr lang="en-IN" smtClean="0"/>
              <a:pPr/>
              <a:t>2</a:t>
            </a:fld>
            <a:endParaRPr lang="en-IN"/>
          </a:p>
        </p:txBody>
      </p:sp>
    </p:spTree>
    <p:extLst>
      <p:ext uri="{BB962C8B-B14F-4D97-AF65-F5344CB8AC3E}">
        <p14:creationId xmlns:p14="http://schemas.microsoft.com/office/powerpoint/2010/main" xmlns="" val="2207784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1516828" y="3428373"/>
            <a:ext cx="6347011" cy="423316"/>
          </a:xfrm>
        </p:spPr>
        <p:txBody>
          <a:bodyPr anchor="ctr">
            <a:noAutofit/>
          </a:bodyPr>
          <a:lstStyle>
            <a:lvl1pPr marL="0" indent="0" algn="ctr">
              <a:buNone/>
              <a:defRPr sz="20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2" name="Title 1"/>
          <p:cNvSpPr>
            <a:spLocks noGrp="1"/>
          </p:cNvSpPr>
          <p:nvPr userDrawn="1">
            <p:ph type="ctrTitle"/>
          </p:nvPr>
        </p:nvSpPr>
        <p:spPr>
          <a:xfrm>
            <a:off x="430306" y="1516828"/>
            <a:ext cx="8304903" cy="1312433"/>
          </a:xfrm>
          <a:ln w="57150">
            <a:solidFill>
              <a:srgbClr val="DB4437"/>
            </a:solidFill>
          </a:ln>
        </p:spPr>
        <p:txBody>
          <a:bodyPr anchor="ctr">
            <a:noAutofit/>
          </a:bodyPr>
          <a:lstStyle>
            <a:lvl1pPr algn="ctr">
              <a:defRPr sz="4000"/>
            </a:lvl1pPr>
          </a:lstStyle>
          <a:p>
            <a:r>
              <a:rPr lang="en-US" dirty="0" smtClean="0"/>
              <a:t>Click to edit Master title style</a:t>
            </a:r>
            <a:endParaRPr lang="en-US" dirty="0"/>
          </a:p>
        </p:txBody>
      </p:sp>
    </p:spTree>
    <p:extLst>
      <p:ext uri="{BB962C8B-B14F-4D97-AF65-F5344CB8AC3E}">
        <p14:creationId xmlns:p14="http://schemas.microsoft.com/office/powerpoint/2010/main" xmlns="" val="135859105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75747A94-18CE-4DED-9AB2-7F0203751A12}" type="slidenum">
              <a:rPr lang="en-IN" smtClean="0"/>
              <a:pPr/>
              <a:t>‹#›</a:t>
            </a:fld>
            <a:endParaRPr lang="en-IN"/>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875011" y="7581"/>
            <a:ext cx="1193491" cy="1129554"/>
          </a:xfrm>
          <a:prstGeom prst="rect">
            <a:avLst/>
          </a:prstGeom>
        </p:spPr>
      </p:pic>
    </p:spTree>
    <p:extLst>
      <p:ext uri="{BB962C8B-B14F-4D97-AF65-F5344CB8AC3E}">
        <p14:creationId xmlns:p14="http://schemas.microsoft.com/office/powerpoint/2010/main" xmlns="" val="808785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0857" y="2495775"/>
            <a:ext cx="7886700" cy="1204856"/>
          </a:xfrm>
        </p:spPr>
        <p:txBody>
          <a:bodyPr anchor="b">
            <a:normAutofit/>
          </a:bodyPr>
          <a:lstStyle>
            <a:lvl1pPr>
              <a:defRPr sz="4400"/>
            </a:lvl1pPr>
          </a:lstStyle>
          <a:p>
            <a:r>
              <a:rPr lang="en-US" smtClean="0"/>
              <a:t>Click to edit Master title style</a:t>
            </a:r>
            <a:endParaRPr lang="en-US" dirty="0"/>
          </a:p>
        </p:txBody>
      </p:sp>
      <p:sp>
        <p:nvSpPr>
          <p:cNvPr id="3" name="Text Placeholder 2"/>
          <p:cNvSpPr>
            <a:spLocks noGrp="1"/>
          </p:cNvSpPr>
          <p:nvPr>
            <p:ph type="body" idx="1"/>
          </p:nvPr>
        </p:nvSpPr>
        <p:spPr>
          <a:xfrm>
            <a:off x="580857" y="3707338"/>
            <a:ext cx="7886700" cy="735572"/>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324586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7275" y="1126377"/>
            <a:ext cx="3886200" cy="50505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64425" y="1126377"/>
            <a:ext cx="4292300" cy="505058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75747A94-18CE-4DED-9AB2-7F0203751A12}" type="slidenum">
              <a:rPr lang="en-IN" smtClean="0"/>
              <a:pPr/>
              <a:t>‹#›</a:t>
            </a:fld>
            <a:endParaRPr lang="en-IN"/>
          </a:p>
        </p:txBody>
      </p:sp>
    </p:spTree>
    <p:extLst>
      <p:ext uri="{BB962C8B-B14F-4D97-AF65-F5344CB8AC3E}">
        <p14:creationId xmlns:p14="http://schemas.microsoft.com/office/powerpoint/2010/main" xmlns="" val="567242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75747A94-18CE-4DED-9AB2-7F0203751A12}" type="slidenum">
              <a:rPr lang="en-IN" smtClean="0"/>
              <a:pPr/>
              <a:t>‹#›</a:t>
            </a:fld>
            <a:endParaRPr lang="en-IN"/>
          </a:p>
        </p:txBody>
      </p:sp>
    </p:spTree>
    <p:extLst>
      <p:ext uri="{BB962C8B-B14F-4D97-AF65-F5344CB8AC3E}">
        <p14:creationId xmlns:p14="http://schemas.microsoft.com/office/powerpoint/2010/main" xmlns="" val="193137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407291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7275" y="268308"/>
            <a:ext cx="8369450" cy="71063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87275" y="1169409"/>
            <a:ext cx="8369450" cy="49086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7777779" y="6277237"/>
            <a:ext cx="978946" cy="365125"/>
          </a:xfrm>
          <a:prstGeom prst="rect">
            <a:avLst/>
          </a:prstGeom>
        </p:spPr>
        <p:txBody>
          <a:bodyPr vert="horz" lIns="91440" tIns="45720" rIns="91440" bIns="45720" rtlCol="0" anchor="ctr"/>
          <a:lstStyle>
            <a:lvl1pPr algn="r">
              <a:defRPr sz="1200" b="1">
                <a:solidFill>
                  <a:schemeClr val="tx1">
                    <a:tint val="75000"/>
                  </a:schemeClr>
                </a:solidFill>
                <a:latin typeface="Helvetica LT Std Cond" panose="020B0506020202030204" pitchFamily="34" charset="0"/>
              </a:defRPr>
            </a:lvl1pPr>
          </a:lstStyle>
          <a:p>
            <a:fld id="{75747A94-18CE-4DED-9AB2-7F0203751A12}" type="slidenum">
              <a:rPr lang="en-IN" smtClean="0"/>
              <a:pPr/>
              <a:t>‹#›</a:t>
            </a:fld>
            <a:endParaRPr lang="en-IN"/>
          </a:p>
        </p:txBody>
      </p:sp>
    </p:spTree>
    <p:extLst>
      <p:ext uri="{BB962C8B-B14F-4D97-AF65-F5344CB8AC3E}">
        <p14:creationId xmlns:p14="http://schemas.microsoft.com/office/powerpoint/2010/main" xmlns="" val="3620240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Lst>
  <p:hf hdr="0" ftr="0" dt="0"/>
  <p:txStyles>
    <p:titleStyle>
      <a:lvl1pPr algn="l" defTabSz="914400" rtl="0" eaLnBrk="1" latinLnBrk="0" hangingPunct="1">
        <a:lnSpc>
          <a:spcPct val="90000"/>
        </a:lnSpc>
        <a:spcBef>
          <a:spcPct val="0"/>
        </a:spcBef>
        <a:buNone/>
        <a:defRPr sz="4400" b="1" kern="1200">
          <a:solidFill>
            <a:schemeClr val="tx1"/>
          </a:solidFill>
          <a:latin typeface="Helvetica LT Std Cond" panose="020B050602020203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LT Std Cond" panose="020B05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LT Std Cond" panose="020B05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LT Std Cond" panose="020B05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LT Std Cond" panose="020B05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LT Std Cond" panose="020B05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ec.org/" TargetMode="External"/><Relationship Id="rId2" Type="http://schemas.openxmlformats.org/officeDocument/2006/relationships/hyperlink" Target="http://www.ansi.org/" TargetMode="External"/><Relationship Id="rId1" Type="http://schemas.openxmlformats.org/officeDocument/2006/relationships/slideLayout" Target="../slideLayouts/slideLayout2.xml"/><Relationship Id="rId6" Type="http://schemas.openxmlformats.org/officeDocument/2006/relationships/hyperlink" Target="http://www.acm.org/" TargetMode="External"/><Relationship Id="rId5" Type="http://schemas.openxmlformats.org/officeDocument/2006/relationships/hyperlink" Target="http://www.ncits.org/" TargetMode="External"/><Relationship Id="rId4" Type="http://schemas.openxmlformats.org/officeDocument/2006/relationships/hyperlink" Target="http://www.iso.ch/"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409251" y="3341288"/>
            <a:ext cx="6347011" cy="1720570"/>
          </a:xfrm>
        </p:spPr>
        <p:txBody>
          <a:bodyPr/>
          <a:lstStyle/>
          <a:p>
            <a:endParaRPr lang="en-IN" i="1" dirty="0">
              <a:latin typeface="Book Antiqua" panose="02040602050305030304" pitchFamily="18" charset="0"/>
            </a:endParaRPr>
          </a:p>
        </p:txBody>
      </p:sp>
      <p:sp>
        <p:nvSpPr>
          <p:cNvPr id="5" name="Title 4"/>
          <p:cNvSpPr>
            <a:spLocks noGrp="1"/>
          </p:cNvSpPr>
          <p:nvPr>
            <p:ph type="ctrTitle"/>
          </p:nvPr>
        </p:nvSpPr>
        <p:spPr>
          <a:xfrm>
            <a:off x="430306" y="1186544"/>
            <a:ext cx="8304903" cy="1642718"/>
          </a:xfrm>
        </p:spPr>
        <p:txBody>
          <a:bodyPr/>
          <a:lstStyle/>
          <a:p>
            <a:r>
              <a:rPr lang="en-US" dirty="0" smtClean="0"/>
              <a:t>CA 7503</a:t>
            </a:r>
            <a:br>
              <a:rPr lang="en-US" dirty="0" smtClean="0"/>
            </a:br>
            <a:r>
              <a:rPr lang="en-US" dirty="0" smtClean="0"/>
              <a:t>Software Testing</a:t>
            </a:r>
            <a:endParaRPr lang="en-IN" dirty="0"/>
          </a:p>
        </p:txBody>
      </p:sp>
    </p:spTree>
    <p:extLst>
      <p:ext uri="{BB962C8B-B14F-4D97-AF65-F5344CB8AC3E}">
        <p14:creationId xmlns:p14="http://schemas.microsoft.com/office/powerpoint/2010/main" xmlns="" val="3603639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Peer Reviews </a:t>
            </a:r>
          </a:p>
        </p:txBody>
      </p:sp>
      <p:sp>
        <p:nvSpPr>
          <p:cNvPr id="3" name="Content Placeholder 2"/>
          <p:cNvSpPr>
            <a:spLocks noGrp="1"/>
          </p:cNvSpPr>
          <p:nvPr>
            <p:ph idx="1"/>
          </p:nvPr>
        </p:nvSpPr>
        <p:spPr>
          <a:xfrm>
            <a:off x="387275" y="1169408"/>
            <a:ext cx="8369450" cy="5472953"/>
          </a:xfrm>
        </p:spPr>
        <p:txBody>
          <a:bodyPr>
            <a:normAutofit/>
          </a:bodyPr>
          <a:lstStyle/>
          <a:p>
            <a:pPr algn="just"/>
            <a:r>
              <a:rPr lang="en-US" dirty="0"/>
              <a:t>The easiest way to get team members together and doing their first formal reviews of the software is through </a:t>
            </a:r>
            <a:r>
              <a:rPr lang="en-US" b="1" i="1" dirty="0">
                <a:solidFill>
                  <a:schemeClr val="accent2">
                    <a:lumMod val="75000"/>
                  </a:schemeClr>
                </a:solidFill>
              </a:rPr>
              <a:t>peer reviews</a:t>
            </a:r>
            <a:r>
              <a:rPr lang="en-US" dirty="0"/>
              <a:t>, the </a:t>
            </a:r>
            <a:r>
              <a:rPr lang="en-US" b="1" dirty="0"/>
              <a:t>least formal </a:t>
            </a:r>
            <a:r>
              <a:rPr lang="en-US" dirty="0"/>
              <a:t>method. Sometimes called </a:t>
            </a:r>
            <a:r>
              <a:rPr lang="en-US" b="1" i="1" dirty="0">
                <a:solidFill>
                  <a:srgbClr val="4285F4"/>
                </a:solidFill>
              </a:rPr>
              <a:t>buddy reviews</a:t>
            </a:r>
            <a:r>
              <a:rPr lang="en-US" b="1" dirty="0">
                <a:solidFill>
                  <a:srgbClr val="4285F4"/>
                </a:solidFill>
              </a:rPr>
              <a:t> </a:t>
            </a:r>
            <a:endParaRPr lang="en-US" b="1" dirty="0" smtClean="0">
              <a:solidFill>
                <a:srgbClr val="4285F4"/>
              </a:solidFill>
            </a:endParaRPr>
          </a:p>
          <a:p>
            <a:pPr algn="just"/>
            <a:r>
              <a:rPr lang="en-US" dirty="0" smtClean="0"/>
              <a:t>Peer </a:t>
            </a:r>
            <a:r>
              <a:rPr lang="en-US" dirty="0"/>
              <a:t>reviews are often held with just the programmer who wrote the code and one or two </a:t>
            </a:r>
            <a:r>
              <a:rPr lang="en-US" dirty="0" smtClean="0"/>
              <a:t>other programmers </a:t>
            </a:r>
            <a:r>
              <a:rPr lang="en-US" dirty="0"/>
              <a:t>or testers acting as reviewers </a:t>
            </a:r>
            <a:endParaRPr lang="en-US" dirty="0" smtClean="0"/>
          </a:p>
          <a:p>
            <a:pPr algn="just"/>
            <a:r>
              <a:rPr lang="en-US" dirty="0" smtClean="0"/>
              <a:t>To </a:t>
            </a:r>
            <a:r>
              <a:rPr lang="en-US" dirty="0"/>
              <a:t>assure that the review is highly effective </a:t>
            </a:r>
            <a:r>
              <a:rPr lang="en-US" dirty="0" smtClean="0"/>
              <a:t>all </a:t>
            </a:r>
            <a:r>
              <a:rPr lang="en-US" dirty="0"/>
              <a:t>the participants need to make sure that the four key elements </a:t>
            </a:r>
            <a:r>
              <a:rPr lang="en-US" dirty="0" smtClean="0"/>
              <a:t>of a </a:t>
            </a:r>
            <a:r>
              <a:rPr lang="en-US" dirty="0"/>
              <a:t>formal review are in place: </a:t>
            </a:r>
            <a:r>
              <a:rPr lang="en-US" b="1" dirty="0">
                <a:solidFill>
                  <a:srgbClr val="C00000"/>
                </a:solidFill>
              </a:rPr>
              <a:t>Look for problems</a:t>
            </a:r>
            <a:r>
              <a:rPr lang="en-US" b="1" dirty="0"/>
              <a:t>, </a:t>
            </a:r>
            <a:r>
              <a:rPr lang="en-US" b="1" dirty="0">
                <a:solidFill>
                  <a:srgbClr val="7030A0"/>
                </a:solidFill>
              </a:rPr>
              <a:t>follow rules</a:t>
            </a:r>
            <a:r>
              <a:rPr lang="en-US" b="1" dirty="0"/>
              <a:t>, </a:t>
            </a:r>
            <a:r>
              <a:rPr lang="en-US" b="1" dirty="0">
                <a:solidFill>
                  <a:srgbClr val="0F9D58"/>
                </a:solidFill>
              </a:rPr>
              <a:t>prepare for the review</a:t>
            </a:r>
            <a:r>
              <a:rPr lang="en-US" b="1" dirty="0"/>
              <a:t>, </a:t>
            </a:r>
            <a:r>
              <a:rPr lang="en-US" dirty="0"/>
              <a:t>and </a:t>
            </a:r>
            <a:r>
              <a:rPr lang="en-US" b="1" dirty="0" smtClean="0">
                <a:solidFill>
                  <a:srgbClr val="F4B400"/>
                </a:solidFill>
              </a:rPr>
              <a:t>write a </a:t>
            </a:r>
            <a:r>
              <a:rPr lang="en-US" b="1" dirty="0">
                <a:solidFill>
                  <a:srgbClr val="F4B400"/>
                </a:solidFill>
              </a:rPr>
              <a:t>report</a:t>
            </a:r>
            <a:r>
              <a:rPr lang="en-US" dirty="0"/>
              <a:t>. </a:t>
            </a:r>
            <a:endParaRPr lang="en-US" dirty="0" smtClean="0"/>
          </a:p>
          <a:p>
            <a:pPr algn="just"/>
            <a:r>
              <a:rPr lang="en-US" dirty="0" smtClean="0"/>
              <a:t>Because </a:t>
            </a:r>
            <a:r>
              <a:rPr lang="en-US" dirty="0"/>
              <a:t>peer reviews are </a:t>
            </a:r>
            <a:r>
              <a:rPr lang="en-US" b="1" dirty="0" smtClean="0"/>
              <a:t>informal</a:t>
            </a:r>
            <a:endParaRPr lang="en-IN" b="1"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10</a:t>
            </a:fld>
            <a:endParaRPr lang="en-IN"/>
          </a:p>
        </p:txBody>
      </p:sp>
    </p:spTree>
    <p:extLst>
      <p:ext uri="{BB962C8B-B14F-4D97-AF65-F5344CB8AC3E}">
        <p14:creationId xmlns:p14="http://schemas.microsoft.com/office/powerpoint/2010/main" xmlns="" val="72184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Walkthroughs </a:t>
            </a:r>
          </a:p>
        </p:txBody>
      </p:sp>
      <p:sp>
        <p:nvSpPr>
          <p:cNvPr id="3" name="Content Placeholder 2"/>
          <p:cNvSpPr>
            <a:spLocks noGrp="1"/>
          </p:cNvSpPr>
          <p:nvPr>
            <p:ph idx="1"/>
          </p:nvPr>
        </p:nvSpPr>
        <p:spPr>
          <a:xfrm>
            <a:off x="387275" y="1169408"/>
            <a:ext cx="8369450" cy="5472953"/>
          </a:xfrm>
        </p:spPr>
        <p:txBody>
          <a:bodyPr>
            <a:normAutofit lnSpcReduction="10000"/>
          </a:bodyPr>
          <a:lstStyle/>
          <a:p>
            <a:pPr algn="just">
              <a:lnSpc>
                <a:spcPct val="150000"/>
              </a:lnSpc>
            </a:pPr>
            <a:r>
              <a:rPr lang="en-US" sz="1900" b="1" i="1" dirty="0">
                <a:solidFill>
                  <a:srgbClr val="7030A0"/>
                </a:solidFill>
              </a:rPr>
              <a:t>Walkthroughs</a:t>
            </a:r>
            <a:r>
              <a:rPr lang="en-US" sz="1900" i="1" dirty="0"/>
              <a:t> </a:t>
            </a:r>
            <a:r>
              <a:rPr lang="en-US" sz="1900" dirty="0"/>
              <a:t>are the next step up in formality from peer reviews. </a:t>
            </a:r>
            <a:endParaRPr lang="en-US" sz="1900" dirty="0" smtClean="0"/>
          </a:p>
          <a:p>
            <a:pPr algn="just">
              <a:lnSpc>
                <a:spcPct val="150000"/>
              </a:lnSpc>
            </a:pPr>
            <a:r>
              <a:rPr lang="en-US" sz="1900" dirty="0" smtClean="0"/>
              <a:t>In </a:t>
            </a:r>
            <a:r>
              <a:rPr lang="en-US" sz="1900" dirty="0"/>
              <a:t>a walkthrough, the programmer who wrote the code formally presents (walks through) it to a small group of five </a:t>
            </a:r>
            <a:r>
              <a:rPr lang="en-US" sz="1900" dirty="0" smtClean="0"/>
              <a:t>or so </a:t>
            </a:r>
            <a:r>
              <a:rPr lang="en-US" sz="1900" dirty="0"/>
              <a:t>other programmers and testers. </a:t>
            </a:r>
            <a:endParaRPr lang="en-US" sz="1900" dirty="0" smtClean="0"/>
          </a:p>
          <a:p>
            <a:pPr algn="just">
              <a:lnSpc>
                <a:spcPct val="150000"/>
              </a:lnSpc>
            </a:pPr>
            <a:r>
              <a:rPr lang="en-US" sz="1900" dirty="0" smtClean="0"/>
              <a:t>The </a:t>
            </a:r>
            <a:r>
              <a:rPr lang="en-US" sz="1900" dirty="0"/>
              <a:t>reviewers should </a:t>
            </a:r>
            <a:r>
              <a:rPr lang="en-US" sz="1900" b="1" dirty="0"/>
              <a:t>receive copies of the software </a:t>
            </a:r>
            <a:r>
              <a:rPr lang="en-US" sz="1900" dirty="0"/>
              <a:t>in</a:t>
            </a:r>
            <a:br>
              <a:rPr lang="en-US" sz="1900" dirty="0"/>
            </a:br>
            <a:r>
              <a:rPr lang="en-US" sz="1900" b="1" dirty="0"/>
              <a:t>advance of the review </a:t>
            </a:r>
            <a:r>
              <a:rPr lang="en-US" sz="1900" dirty="0"/>
              <a:t>so they can examine it and write comments and questions that they </a:t>
            </a:r>
            <a:r>
              <a:rPr lang="en-US" sz="1900" b="1" dirty="0" smtClean="0"/>
              <a:t>want to </a:t>
            </a:r>
            <a:r>
              <a:rPr lang="en-US" sz="1900" b="1" dirty="0"/>
              <a:t>ask at the review</a:t>
            </a:r>
            <a:r>
              <a:rPr lang="en-US" sz="1900" dirty="0"/>
              <a:t>. </a:t>
            </a:r>
            <a:endParaRPr lang="en-US" sz="1900" dirty="0" smtClean="0"/>
          </a:p>
          <a:p>
            <a:pPr algn="just">
              <a:lnSpc>
                <a:spcPct val="150000"/>
              </a:lnSpc>
            </a:pPr>
            <a:r>
              <a:rPr lang="en-US" sz="1900" dirty="0" smtClean="0"/>
              <a:t>Having </a:t>
            </a:r>
            <a:r>
              <a:rPr lang="en-US" sz="1900" dirty="0"/>
              <a:t>at least </a:t>
            </a:r>
            <a:r>
              <a:rPr lang="en-US" sz="1900" b="1" dirty="0"/>
              <a:t>one senior programmer as a reviewer </a:t>
            </a:r>
            <a:r>
              <a:rPr lang="en-US" sz="1900" dirty="0"/>
              <a:t>is very important. </a:t>
            </a:r>
            <a:endParaRPr lang="en-US" sz="1900" dirty="0" smtClean="0"/>
          </a:p>
          <a:p>
            <a:pPr algn="just">
              <a:lnSpc>
                <a:spcPct val="150000"/>
              </a:lnSpc>
            </a:pPr>
            <a:r>
              <a:rPr lang="en-US" sz="1900" dirty="0"/>
              <a:t>The presenter reads through the code line by line, or function by function, explaining what </a:t>
            </a:r>
            <a:r>
              <a:rPr lang="en-US" sz="1900" dirty="0" smtClean="0"/>
              <a:t>the code </a:t>
            </a:r>
            <a:r>
              <a:rPr lang="en-US" sz="1900" dirty="0"/>
              <a:t>does and why</a:t>
            </a:r>
            <a:r>
              <a:rPr lang="en-US" sz="1900" dirty="0" smtClean="0"/>
              <a:t>.</a:t>
            </a:r>
          </a:p>
          <a:p>
            <a:pPr algn="just">
              <a:lnSpc>
                <a:spcPct val="150000"/>
              </a:lnSpc>
            </a:pPr>
            <a:r>
              <a:rPr lang="en-US" sz="1900" dirty="0"/>
              <a:t>The reviewers listen and question anything that looks </a:t>
            </a:r>
            <a:r>
              <a:rPr lang="en-US" sz="1900" b="1" dirty="0"/>
              <a:t>suspicious</a:t>
            </a:r>
            <a:r>
              <a:rPr lang="en-US" sz="1900" dirty="0"/>
              <a:t>. </a:t>
            </a:r>
            <a:endParaRPr lang="en-IN" sz="19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11</a:t>
            </a:fld>
            <a:endParaRPr lang="en-IN"/>
          </a:p>
        </p:txBody>
      </p:sp>
    </p:spTree>
    <p:extLst>
      <p:ext uri="{BB962C8B-B14F-4D97-AF65-F5344CB8AC3E}">
        <p14:creationId xmlns:p14="http://schemas.microsoft.com/office/powerpoint/2010/main" xmlns="" val="27895880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Inspections </a:t>
            </a:r>
          </a:p>
        </p:txBody>
      </p:sp>
      <p:sp>
        <p:nvSpPr>
          <p:cNvPr id="3" name="Content Placeholder 2"/>
          <p:cNvSpPr>
            <a:spLocks noGrp="1"/>
          </p:cNvSpPr>
          <p:nvPr>
            <p:ph idx="1"/>
          </p:nvPr>
        </p:nvSpPr>
        <p:spPr>
          <a:xfrm>
            <a:off x="387275" y="1169408"/>
            <a:ext cx="8369450" cy="5472953"/>
          </a:xfrm>
        </p:spPr>
        <p:txBody>
          <a:bodyPr>
            <a:normAutofit fontScale="85000" lnSpcReduction="10000"/>
          </a:bodyPr>
          <a:lstStyle/>
          <a:p>
            <a:pPr algn="just">
              <a:lnSpc>
                <a:spcPct val="150000"/>
              </a:lnSpc>
            </a:pPr>
            <a:r>
              <a:rPr lang="en-US" b="1" i="1" dirty="0">
                <a:solidFill>
                  <a:srgbClr val="7030A0"/>
                </a:solidFill>
              </a:rPr>
              <a:t>Inspections </a:t>
            </a:r>
            <a:r>
              <a:rPr lang="en-US" dirty="0"/>
              <a:t>are the most formal type of reviews. </a:t>
            </a:r>
            <a:endParaRPr lang="en-US" dirty="0" smtClean="0"/>
          </a:p>
          <a:p>
            <a:pPr algn="just">
              <a:lnSpc>
                <a:spcPct val="150000"/>
              </a:lnSpc>
            </a:pPr>
            <a:r>
              <a:rPr lang="en-US" dirty="0" smtClean="0"/>
              <a:t>They </a:t>
            </a:r>
            <a:r>
              <a:rPr lang="en-US" dirty="0"/>
              <a:t>are </a:t>
            </a:r>
            <a:r>
              <a:rPr lang="en-US" b="1" dirty="0"/>
              <a:t>highly structured </a:t>
            </a:r>
            <a:r>
              <a:rPr lang="en-US" dirty="0"/>
              <a:t>and require </a:t>
            </a:r>
            <a:r>
              <a:rPr lang="en-US" b="1" dirty="0"/>
              <a:t>training</a:t>
            </a:r>
            <a:r>
              <a:rPr lang="en-US" dirty="0"/>
              <a:t> for each participant. </a:t>
            </a:r>
            <a:endParaRPr lang="en-US" dirty="0" smtClean="0"/>
          </a:p>
          <a:p>
            <a:pPr algn="just">
              <a:lnSpc>
                <a:spcPct val="150000"/>
              </a:lnSpc>
            </a:pPr>
            <a:r>
              <a:rPr lang="en-US" dirty="0" smtClean="0"/>
              <a:t>Inspections </a:t>
            </a:r>
            <a:r>
              <a:rPr lang="en-US" dirty="0"/>
              <a:t>are different from peer reviews and walkthroughs in </a:t>
            </a:r>
            <a:r>
              <a:rPr lang="en-US" dirty="0" smtClean="0"/>
              <a:t>that the </a:t>
            </a:r>
            <a:r>
              <a:rPr lang="en-US" dirty="0"/>
              <a:t>person who presents the code, the </a:t>
            </a:r>
            <a:r>
              <a:rPr lang="en-US" b="1" i="1" dirty="0">
                <a:solidFill>
                  <a:srgbClr val="4285F4"/>
                </a:solidFill>
              </a:rPr>
              <a:t>presenter </a:t>
            </a:r>
            <a:r>
              <a:rPr lang="en-US" dirty="0"/>
              <a:t>or</a:t>
            </a:r>
            <a:r>
              <a:rPr lang="en-US" b="1" dirty="0">
                <a:solidFill>
                  <a:srgbClr val="4285F4"/>
                </a:solidFill>
              </a:rPr>
              <a:t> </a:t>
            </a:r>
            <a:r>
              <a:rPr lang="en-US" b="1" i="1" dirty="0">
                <a:solidFill>
                  <a:srgbClr val="4285F4"/>
                </a:solidFill>
              </a:rPr>
              <a:t>reader</a:t>
            </a:r>
            <a:r>
              <a:rPr lang="en-US" dirty="0"/>
              <a:t>, isn’t the original programmer</a:t>
            </a:r>
            <a:r>
              <a:rPr lang="en-US" dirty="0" smtClean="0"/>
              <a:t>.</a:t>
            </a:r>
          </a:p>
          <a:p>
            <a:pPr algn="just">
              <a:lnSpc>
                <a:spcPct val="150000"/>
              </a:lnSpc>
            </a:pPr>
            <a:r>
              <a:rPr lang="en-US" dirty="0" smtClean="0"/>
              <a:t>This forces </a:t>
            </a:r>
            <a:r>
              <a:rPr lang="en-US" dirty="0"/>
              <a:t>someone else to learn and understand </a:t>
            </a:r>
            <a:r>
              <a:rPr lang="en-US" dirty="0" smtClean="0"/>
              <a:t>the material </a:t>
            </a:r>
            <a:r>
              <a:rPr lang="en-US" dirty="0"/>
              <a:t>being presented </a:t>
            </a:r>
            <a:endParaRPr lang="en-US" dirty="0" smtClean="0"/>
          </a:p>
          <a:p>
            <a:pPr algn="just">
              <a:lnSpc>
                <a:spcPct val="150000"/>
              </a:lnSpc>
            </a:pPr>
            <a:r>
              <a:rPr lang="en-US" dirty="0"/>
              <a:t>The other participants are called </a:t>
            </a:r>
            <a:r>
              <a:rPr lang="en-US" b="1" i="1" dirty="0">
                <a:solidFill>
                  <a:srgbClr val="AF2E0F"/>
                </a:solidFill>
              </a:rPr>
              <a:t>inspectors</a:t>
            </a:r>
            <a:r>
              <a:rPr lang="en-US" dirty="0"/>
              <a:t>. </a:t>
            </a:r>
            <a:endParaRPr lang="en-US" dirty="0" smtClean="0"/>
          </a:p>
        </p:txBody>
      </p:sp>
      <p:sp>
        <p:nvSpPr>
          <p:cNvPr id="4" name="Slide Number Placeholder 3"/>
          <p:cNvSpPr>
            <a:spLocks noGrp="1"/>
          </p:cNvSpPr>
          <p:nvPr>
            <p:ph type="sldNum" sz="quarter" idx="12"/>
          </p:nvPr>
        </p:nvSpPr>
        <p:spPr/>
        <p:txBody>
          <a:bodyPr/>
          <a:lstStyle/>
          <a:p>
            <a:fld id="{75747A94-18CE-4DED-9AB2-7F0203751A12}" type="slidenum">
              <a:rPr lang="en-IN" smtClean="0"/>
              <a:pPr/>
              <a:t>12</a:t>
            </a:fld>
            <a:endParaRPr lang="en-IN"/>
          </a:p>
        </p:txBody>
      </p:sp>
    </p:spTree>
    <p:extLst>
      <p:ext uri="{BB962C8B-B14F-4D97-AF65-F5344CB8AC3E}">
        <p14:creationId xmlns:p14="http://schemas.microsoft.com/office/powerpoint/2010/main" xmlns="" val="1995330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process</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13</a:t>
            </a:fld>
            <a:endParaRPr lang="en-IN"/>
          </a:p>
        </p:txBody>
      </p:sp>
      <p:pic>
        <p:nvPicPr>
          <p:cNvPr id="1026"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53369" y="2791723"/>
            <a:ext cx="8637261" cy="213950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38591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75747A94-18CE-4DED-9AB2-7F0203751A12}" type="slidenum">
              <a:rPr lang="en-IN" smtClean="0"/>
              <a:pPr/>
              <a:t>14</a:t>
            </a:fld>
            <a:endParaRPr lang="en-IN"/>
          </a:p>
        </p:txBody>
      </p:sp>
      <p:pic>
        <p:nvPicPr>
          <p:cNvPr id="2050" name="Picture 2" descr="http://www.infotech.oulu.fi/Annual/2001/pics/SPIRAL_insp.jpg"/>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321469" y="0"/>
            <a:ext cx="8501062" cy="68151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0272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a:t>
            </a:r>
            <a:endParaRPr lang="en-IN" dirty="0"/>
          </a:p>
        </p:txBody>
      </p:sp>
      <p:sp>
        <p:nvSpPr>
          <p:cNvPr id="3" name="Content Placeholder 2"/>
          <p:cNvSpPr>
            <a:spLocks noGrp="1"/>
          </p:cNvSpPr>
          <p:nvPr>
            <p:ph idx="1"/>
          </p:nvPr>
        </p:nvSpPr>
        <p:spPr>
          <a:xfrm>
            <a:off x="387275" y="1169408"/>
            <a:ext cx="8369450" cy="5472953"/>
          </a:xfrm>
        </p:spPr>
        <p:txBody>
          <a:bodyPr>
            <a:normAutofit fontScale="85000" lnSpcReduction="10000"/>
          </a:bodyPr>
          <a:lstStyle/>
          <a:p>
            <a:pPr algn="just">
              <a:lnSpc>
                <a:spcPct val="150000"/>
              </a:lnSpc>
            </a:pPr>
            <a:r>
              <a:rPr lang="en-US" dirty="0"/>
              <a:t>Each is tasked with reviewing the code from a different perspective, such as a user, a tester, or a product support person.</a:t>
            </a:r>
          </a:p>
          <a:p>
            <a:pPr algn="just">
              <a:lnSpc>
                <a:spcPct val="150000"/>
              </a:lnSpc>
            </a:pPr>
            <a:r>
              <a:rPr lang="en-US" dirty="0"/>
              <a:t>Some inspectors are also assigned tasks such as </a:t>
            </a:r>
            <a:r>
              <a:rPr lang="en-US" b="1" i="1" dirty="0">
                <a:solidFill>
                  <a:srgbClr val="53831D"/>
                </a:solidFill>
              </a:rPr>
              <a:t>moderator</a:t>
            </a:r>
            <a:r>
              <a:rPr lang="en-US" i="1" dirty="0">
                <a:solidFill>
                  <a:srgbClr val="53831D"/>
                </a:solidFill>
              </a:rPr>
              <a:t> </a:t>
            </a:r>
            <a:r>
              <a:rPr lang="en-US" dirty="0"/>
              <a:t>and </a:t>
            </a:r>
            <a:r>
              <a:rPr lang="en-US" b="1" i="1" dirty="0">
                <a:solidFill>
                  <a:schemeClr val="accent6">
                    <a:lumMod val="75000"/>
                  </a:schemeClr>
                </a:solidFill>
              </a:rPr>
              <a:t>recorder</a:t>
            </a:r>
            <a:r>
              <a:rPr lang="en-US" i="1" dirty="0">
                <a:solidFill>
                  <a:schemeClr val="accent6">
                    <a:lumMod val="75000"/>
                  </a:schemeClr>
                </a:solidFill>
              </a:rPr>
              <a:t> </a:t>
            </a:r>
            <a:r>
              <a:rPr lang="en-US" dirty="0"/>
              <a:t>to assure that the rules are followed and that the review is run effectively. </a:t>
            </a:r>
            <a:endParaRPr lang="en-IN" dirty="0"/>
          </a:p>
          <a:p>
            <a:pPr algn="just">
              <a:lnSpc>
                <a:spcPct val="150000"/>
              </a:lnSpc>
            </a:pPr>
            <a:r>
              <a:rPr lang="en-US" dirty="0" smtClean="0"/>
              <a:t>After </a:t>
            </a:r>
            <a:r>
              <a:rPr lang="en-US" dirty="0"/>
              <a:t>the inspection meeting is held, the inspectors might meet again to discuss the </a:t>
            </a:r>
            <a:r>
              <a:rPr lang="en-US" dirty="0" smtClean="0"/>
              <a:t>defects they </a:t>
            </a:r>
            <a:r>
              <a:rPr lang="en-US" dirty="0"/>
              <a:t>found and to work with the moderator to prepare a written report that identifies the </a:t>
            </a:r>
            <a:r>
              <a:rPr lang="en-US" dirty="0" smtClean="0"/>
              <a:t>rework necessary </a:t>
            </a:r>
            <a:r>
              <a:rPr lang="en-US" dirty="0"/>
              <a:t>to address the problems</a:t>
            </a:r>
            <a:r>
              <a:rPr lang="en-US" dirty="0" smtClean="0"/>
              <a: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15</a:t>
            </a:fld>
            <a:endParaRPr lang="en-IN"/>
          </a:p>
        </p:txBody>
      </p:sp>
    </p:spTree>
    <p:extLst>
      <p:ext uri="{BB962C8B-B14F-4D97-AF65-F5344CB8AC3E}">
        <p14:creationId xmlns:p14="http://schemas.microsoft.com/office/powerpoint/2010/main" xmlns="" val="7178062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a:t>
            </a:r>
            <a:endParaRPr lang="en-IN" dirty="0"/>
          </a:p>
        </p:txBody>
      </p:sp>
      <p:sp>
        <p:nvSpPr>
          <p:cNvPr id="3" name="Content Placeholder 2"/>
          <p:cNvSpPr>
            <a:spLocks noGrp="1"/>
          </p:cNvSpPr>
          <p:nvPr>
            <p:ph idx="1"/>
          </p:nvPr>
        </p:nvSpPr>
        <p:spPr/>
        <p:txBody>
          <a:bodyPr>
            <a:noAutofit/>
          </a:bodyPr>
          <a:lstStyle/>
          <a:p>
            <a:pPr>
              <a:lnSpc>
                <a:spcPct val="170000"/>
              </a:lnSpc>
              <a:spcBef>
                <a:spcPts val="0"/>
              </a:spcBef>
            </a:pPr>
            <a:r>
              <a:rPr lang="en-US" sz="1600" dirty="0"/>
              <a:t>What is inspection? </a:t>
            </a:r>
            <a:endParaRPr lang="en-US" sz="1600" dirty="0" smtClean="0"/>
          </a:p>
          <a:p>
            <a:pPr lvl="1">
              <a:lnSpc>
                <a:spcPct val="170000"/>
              </a:lnSpc>
              <a:spcBef>
                <a:spcPts val="0"/>
              </a:spcBef>
            </a:pPr>
            <a:r>
              <a:rPr lang="en-US" sz="1400" dirty="0" smtClean="0"/>
              <a:t>And </a:t>
            </a:r>
            <a:r>
              <a:rPr lang="en-US" sz="1400" dirty="0"/>
              <a:t>what are the benefits</a:t>
            </a:r>
            <a:r>
              <a:rPr lang="en-US" sz="1400" dirty="0" smtClean="0"/>
              <a:t>?</a:t>
            </a:r>
          </a:p>
          <a:p>
            <a:pPr>
              <a:lnSpc>
                <a:spcPct val="170000"/>
              </a:lnSpc>
              <a:spcBef>
                <a:spcPts val="0"/>
              </a:spcBef>
            </a:pPr>
            <a:r>
              <a:rPr lang="en-US" sz="1600" dirty="0" smtClean="0"/>
              <a:t> </a:t>
            </a:r>
            <a:r>
              <a:rPr lang="en-US" sz="1600" dirty="0"/>
              <a:t>When are inspections better than testing? </a:t>
            </a:r>
            <a:endParaRPr lang="en-US" sz="1600" dirty="0" smtClean="0"/>
          </a:p>
          <a:p>
            <a:pPr lvl="1">
              <a:lnSpc>
                <a:spcPct val="170000"/>
              </a:lnSpc>
              <a:spcBef>
                <a:spcPts val="0"/>
              </a:spcBef>
            </a:pPr>
            <a:r>
              <a:rPr lang="en-US" sz="1400" dirty="0" smtClean="0"/>
              <a:t>What </a:t>
            </a:r>
            <a:r>
              <a:rPr lang="en-US" sz="1400" dirty="0"/>
              <a:t>kind of attributes? </a:t>
            </a:r>
            <a:endParaRPr lang="en-US" sz="1400" dirty="0" smtClean="0"/>
          </a:p>
          <a:p>
            <a:pPr lvl="1">
              <a:lnSpc>
                <a:spcPct val="170000"/>
              </a:lnSpc>
              <a:spcBef>
                <a:spcPts val="0"/>
              </a:spcBef>
            </a:pPr>
            <a:r>
              <a:rPr lang="en-US" sz="1400" dirty="0" smtClean="0"/>
              <a:t>What </a:t>
            </a:r>
            <a:r>
              <a:rPr lang="en-US" sz="1400" dirty="0"/>
              <a:t>is the typical experience of firms with inspection? </a:t>
            </a:r>
            <a:endParaRPr lang="en-US" sz="1400" dirty="0" smtClean="0"/>
          </a:p>
          <a:p>
            <a:pPr>
              <a:lnSpc>
                <a:spcPct val="170000"/>
              </a:lnSpc>
              <a:spcBef>
                <a:spcPts val="0"/>
              </a:spcBef>
            </a:pPr>
            <a:r>
              <a:rPr lang="en-US" sz="1600" dirty="0" smtClean="0"/>
              <a:t>Are </a:t>
            </a:r>
            <a:r>
              <a:rPr lang="en-US" sz="1600" dirty="0"/>
              <a:t>there different kinds of inspections? </a:t>
            </a:r>
            <a:endParaRPr lang="en-US" sz="1600" dirty="0" smtClean="0"/>
          </a:p>
          <a:p>
            <a:pPr lvl="1">
              <a:lnSpc>
                <a:spcPct val="170000"/>
              </a:lnSpc>
              <a:spcBef>
                <a:spcPts val="0"/>
              </a:spcBef>
            </a:pPr>
            <a:r>
              <a:rPr lang="en-US" sz="1400" dirty="0" smtClean="0"/>
              <a:t>What </a:t>
            </a:r>
            <a:r>
              <a:rPr lang="en-US" sz="1400" dirty="0"/>
              <a:t>are the relative benefits of each? </a:t>
            </a:r>
            <a:endParaRPr lang="en-US" sz="1400" dirty="0" smtClean="0"/>
          </a:p>
          <a:p>
            <a:pPr>
              <a:lnSpc>
                <a:spcPct val="170000"/>
              </a:lnSpc>
              <a:spcBef>
                <a:spcPts val="0"/>
              </a:spcBef>
            </a:pPr>
            <a:r>
              <a:rPr lang="en-US" sz="1600" dirty="0" smtClean="0"/>
              <a:t>Who </a:t>
            </a:r>
            <a:r>
              <a:rPr lang="en-US" sz="1600" dirty="0"/>
              <a:t>are the stakeholders in inspection? </a:t>
            </a:r>
            <a:endParaRPr lang="en-US" sz="1600" dirty="0" smtClean="0"/>
          </a:p>
          <a:p>
            <a:pPr lvl="1">
              <a:lnSpc>
                <a:spcPct val="170000"/>
              </a:lnSpc>
              <a:spcBef>
                <a:spcPts val="0"/>
              </a:spcBef>
            </a:pPr>
            <a:r>
              <a:rPr lang="en-US" sz="1400" dirty="0" smtClean="0"/>
              <a:t>What </a:t>
            </a:r>
            <a:r>
              <a:rPr lang="en-US" sz="1400" dirty="0"/>
              <a:t>value is provided by each </a:t>
            </a:r>
            <a:r>
              <a:rPr lang="en-US" sz="1400" dirty="0" smtClean="0"/>
              <a:t>?</a:t>
            </a:r>
          </a:p>
          <a:p>
            <a:pPr>
              <a:lnSpc>
                <a:spcPct val="170000"/>
              </a:lnSpc>
              <a:spcBef>
                <a:spcPts val="0"/>
              </a:spcBef>
            </a:pPr>
            <a:r>
              <a:rPr lang="en-US" sz="1600" dirty="0" smtClean="0"/>
              <a:t>How </a:t>
            </a:r>
            <a:r>
              <a:rPr lang="en-US" sz="1600" dirty="0"/>
              <a:t>is the inspection process accomplished? </a:t>
            </a:r>
            <a:endParaRPr lang="en-US" sz="1600" dirty="0" smtClean="0"/>
          </a:p>
          <a:p>
            <a:pPr lvl="1">
              <a:lnSpc>
                <a:spcPct val="170000"/>
              </a:lnSpc>
              <a:spcBef>
                <a:spcPts val="0"/>
              </a:spcBef>
            </a:pPr>
            <a:r>
              <a:rPr lang="en-US" sz="1400" dirty="0" smtClean="0"/>
              <a:t>What </a:t>
            </a:r>
            <a:r>
              <a:rPr lang="en-US" sz="1400" dirty="0"/>
              <a:t>are summary guidelines for the meetings? </a:t>
            </a:r>
            <a:endParaRPr lang="en-US" sz="1400" dirty="0" smtClean="0"/>
          </a:p>
          <a:p>
            <a:pPr>
              <a:lnSpc>
                <a:spcPct val="170000"/>
              </a:lnSpc>
              <a:spcBef>
                <a:spcPts val="0"/>
              </a:spcBef>
            </a:pPr>
            <a:r>
              <a:rPr lang="en-US" sz="1600" dirty="0" smtClean="0"/>
              <a:t>What </a:t>
            </a:r>
            <a:r>
              <a:rPr lang="en-US" sz="1600" dirty="0"/>
              <a:t>gets inspected? </a:t>
            </a:r>
            <a:endParaRPr lang="en-US" sz="1600" dirty="0" smtClean="0"/>
          </a:p>
          <a:p>
            <a:pPr lvl="1">
              <a:lnSpc>
                <a:spcPct val="170000"/>
              </a:lnSpc>
              <a:spcBef>
                <a:spcPts val="0"/>
              </a:spcBef>
            </a:pPr>
            <a:r>
              <a:rPr lang="en-US" sz="1400" dirty="0" smtClean="0"/>
              <a:t>And </a:t>
            </a:r>
            <a:r>
              <a:rPr lang="en-US" sz="1400" dirty="0"/>
              <a:t>when to do </a:t>
            </a:r>
            <a:r>
              <a:rPr lang="en-US" sz="1400" dirty="0" smtClean="0"/>
              <a:t>inspections?</a:t>
            </a:r>
            <a:endParaRPr lang="en-IN" sz="14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16</a:t>
            </a:fld>
            <a:endParaRPr lang="en-IN"/>
          </a:p>
        </p:txBody>
      </p:sp>
    </p:spTree>
    <p:extLst>
      <p:ext uri="{BB962C8B-B14F-4D97-AF65-F5344CB8AC3E}">
        <p14:creationId xmlns:p14="http://schemas.microsoft.com/office/powerpoint/2010/main" xmlns="" val="3104542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Report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17</a:t>
            </a:fld>
            <a:endParaRPr lang="en-IN"/>
          </a:p>
        </p:txBody>
      </p:sp>
      <p:pic>
        <p:nvPicPr>
          <p:cNvPr id="5" name="Picture 4" descr="image002"/>
          <p:cNvPicPr>
            <a:picLocks noChangeAspect="1" noChangeArrowheads="1"/>
          </p:cNvPicPr>
          <p:nvPr/>
        </p:nvPicPr>
        <p:blipFill>
          <a:blip r:embed="rId2">
            <a:extLst>
              <a:ext uri="{28A0092B-C50C-407E-A947-70E740481C1C}">
                <a14:useLocalDpi xmlns:a14="http://schemas.microsoft.com/office/drawing/2010/main" xmlns="" val="0"/>
              </a:ext>
            </a:extLst>
          </a:blip>
          <a:srcRect t="1234"/>
          <a:stretch>
            <a:fillRect/>
          </a:stretch>
        </p:blipFill>
        <p:spPr bwMode="auto">
          <a:xfrm>
            <a:off x="4571900" y="0"/>
            <a:ext cx="4572100" cy="68581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40359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Report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18</a:t>
            </a:fld>
            <a:endParaRPr lang="en-IN"/>
          </a:p>
        </p:txBody>
      </p:sp>
      <p:pic>
        <p:nvPicPr>
          <p:cNvPr id="5" name="Picture 4" descr="image002"/>
          <p:cNvPicPr>
            <a:picLocks noChangeAspect="1" noChangeArrowheads="1"/>
          </p:cNvPicPr>
          <p:nvPr/>
        </p:nvPicPr>
        <p:blipFill>
          <a:blip r:embed="rId2">
            <a:extLst>
              <a:ext uri="{28A0092B-C50C-407E-A947-70E740481C1C}">
                <a14:useLocalDpi xmlns:a14="http://schemas.microsoft.com/office/drawing/2010/main" xmlns="" val="0"/>
              </a:ext>
            </a:extLst>
          </a:blip>
          <a:srcRect l="2135"/>
          <a:stretch>
            <a:fillRect/>
          </a:stretch>
        </p:blipFill>
        <p:spPr bwMode="auto">
          <a:xfrm>
            <a:off x="4463143" y="-16036"/>
            <a:ext cx="4680857" cy="692886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465068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Coding Standards and Guidelines </a:t>
            </a:r>
          </a:p>
        </p:txBody>
      </p:sp>
      <p:sp>
        <p:nvSpPr>
          <p:cNvPr id="3" name="Content Placeholder 2"/>
          <p:cNvSpPr>
            <a:spLocks noGrp="1"/>
          </p:cNvSpPr>
          <p:nvPr>
            <p:ph idx="1"/>
          </p:nvPr>
        </p:nvSpPr>
        <p:spPr>
          <a:xfrm>
            <a:off x="387275" y="1169408"/>
            <a:ext cx="8369450" cy="5472953"/>
          </a:xfrm>
        </p:spPr>
        <p:txBody>
          <a:bodyPr>
            <a:noAutofit/>
          </a:bodyPr>
          <a:lstStyle/>
          <a:p>
            <a:pPr algn="just">
              <a:lnSpc>
                <a:spcPct val="150000"/>
              </a:lnSpc>
            </a:pPr>
            <a:r>
              <a:rPr lang="en-US" sz="2050" dirty="0"/>
              <a:t>There are also problems where the code may operate properly but may not be written to meet </a:t>
            </a:r>
            <a:r>
              <a:rPr lang="en-US" sz="2050" dirty="0" smtClean="0"/>
              <a:t>a specific </a:t>
            </a:r>
            <a:r>
              <a:rPr lang="en-US" sz="2050" b="1" i="1" dirty="0">
                <a:solidFill>
                  <a:srgbClr val="53831D"/>
                </a:solidFill>
              </a:rPr>
              <a:t>standard</a:t>
            </a:r>
            <a:r>
              <a:rPr lang="en-US" sz="2050" i="1" dirty="0">
                <a:solidFill>
                  <a:srgbClr val="53831D"/>
                </a:solidFill>
              </a:rPr>
              <a:t> </a:t>
            </a:r>
            <a:r>
              <a:rPr lang="en-US" sz="2050" dirty="0"/>
              <a:t>or </a:t>
            </a:r>
            <a:r>
              <a:rPr lang="en-US" sz="2050" b="1" i="1" dirty="0">
                <a:solidFill>
                  <a:srgbClr val="0070C0"/>
                </a:solidFill>
              </a:rPr>
              <a:t>guideline</a:t>
            </a:r>
            <a:r>
              <a:rPr lang="en-US" sz="2050" dirty="0"/>
              <a:t>. </a:t>
            </a:r>
            <a:endParaRPr lang="en-US" sz="2050" dirty="0" smtClean="0"/>
          </a:p>
          <a:p>
            <a:pPr algn="just">
              <a:lnSpc>
                <a:spcPct val="150000"/>
              </a:lnSpc>
            </a:pPr>
            <a:r>
              <a:rPr lang="en-US" sz="2050" dirty="0" smtClean="0"/>
              <a:t>It’s </a:t>
            </a:r>
            <a:r>
              <a:rPr lang="en-US" sz="2050" dirty="0"/>
              <a:t>equivalent to writing words that can be understood and get </a:t>
            </a:r>
            <a:r>
              <a:rPr lang="en-US" sz="2050" dirty="0" smtClean="0"/>
              <a:t>a point </a:t>
            </a:r>
            <a:r>
              <a:rPr lang="en-US" sz="2050" dirty="0"/>
              <a:t>across but don’t meet the grammatical and syntactical rules of the English language. </a:t>
            </a:r>
            <a:endParaRPr lang="en-US" sz="2050" dirty="0" smtClean="0"/>
          </a:p>
          <a:p>
            <a:pPr algn="just">
              <a:lnSpc>
                <a:spcPct val="150000"/>
              </a:lnSpc>
            </a:pPr>
            <a:r>
              <a:rPr lang="en-US" sz="2050" dirty="0" smtClean="0"/>
              <a:t>Standards </a:t>
            </a:r>
            <a:r>
              <a:rPr lang="en-US" sz="2050" dirty="0"/>
              <a:t>are the established, fixed, have-to-follow-them rules—the do’s and </a:t>
            </a:r>
            <a:r>
              <a:rPr lang="en-US" sz="2050" dirty="0" smtClean="0"/>
              <a:t>don’ts.</a:t>
            </a:r>
          </a:p>
          <a:p>
            <a:pPr algn="just">
              <a:lnSpc>
                <a:spcPct val="150000"/>
              </a:lnSpc>
            </a:pPr>
            <a:r>
              <a:rPr lang="en-US" sz="2050" dirty="0" smtClean="0"/>
              <a:t>Guidelines </a:t>
            </a:r>
            <a:r>
              <a:rPr lang="en-US" sz="2050" dirty="0"/>
              <a:t>are the suggested best practices, the recommendations, the preferred way of </a:t>
            </a:r>
            <a:r>
              <a:rPr lang="en-US" sz="2050" dirty="0" smtClean="0"/>
              <a:t>doing things</a:t>
            </a:r>
            <a:r>
              <a:rPr lang="en-US" sz="2050" dirty="0"/>
              <a:t>. </a:t>
            </a:r>
            <a:endParaRPr lang="en-US" sz="2050" dirty="0" smtClean="0"/>
          </a:p>
          <a:p>
            <a:pPr algn="just">
              <a:lnSpc>
                <a:spcPct val="150000"/>
              </a:lnSpc>
            </a:pPr>
            <a:r>
              <a:rPr lang="en-US" sz="2050" dirty="0" smtClean="0"/>
              <a:t>Standards </a:t>
            </a:r>
            <a:r>
              <a:rPr lang="en-US" sz="2050" dirty="0"/>
              <a:t>have no exceptions, short of a structured waiver process. </a:t>
            </a:r>
            <a:endParaRPr lang="en-US" sz="2050" dirty="0" smtClean="0"/>
          </a:p>
          <a:p>
            <a:pPr algn="just">
              <a:lnSpc>
                <a:spcPct val="150000"/>
              </a:lnSpc>
            </a:pPr>
            <a:r>
              <a:rPr lang="en-US" sz="2050" dirty="0" smtClean="0"/>
              <a:t>Guidelines </a:t>
            </a:r>
            <a:r>
              <a:rPr lang="en-US" sz="2050" dirty="0"/>
              <a:t>can be </a:t>
            </a:r>
            <a:r>
              <a:rPr lang="en-US" sz="2050" dirty="0" smtClean="0"/>
              <a:t>a bit </a:t>
            </a:r>
            <a:r>
              <a:rPr lang="en-US" sz="2050" dirty="0"/>
              <a:t>loose. </a:t>
            </a:r>
            <a:endParaRPr lang="en-IN" sz="205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19</a:t>
            </a:fld>
            <a:endParaRPr lang="en-IN"/>
          </a:p>
        </p:txBody>
      </p:sp>
    </p:spTree>
    <p:extLst>
      <p:ext uri="{BB962C8B-B14F-4D97-AF65-F5344CB8AC3E}">
        <p14:creationId xmlns:p14="http://schemas.microsoft.com/office/powerpoint/2010/main" xmlns="" val="2618441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0857" y="2495775"/>
            <a:ext cx="8051514" cy="1204856"/>
          </a:xfrm>
        </p:spPr>
        <p:txBody>
          <a:bodyPr>
            <a:normAutofit fontScale="90000"/>
          </a:bodyPr>
          <a:lstStyle/>
          <a:p>
            <a:pPr algn="ctr"/>
            <a:r>
              <a:rPr lang="en-IN" dirty="0" smtClean="0">
                <a:solidFill>
                  <a:srgbClr val="C00000"/>
                </a:solidFill>
              </a:rPr>
              <a:t>Lecture 8 : </a:t>
            </a:r>
            <a:br>
              <a:rPr lang="en-IN" dirty="0" smtClean="0">
                <a:solidFill>
                  <a:srgbClr val="C00000"/>
                </a:solidFill>
              </a:rPr>
            </a:br>
            <a:r>
              <a:rPr lang="en-IN" dirty="0"/>
              <a:t>Static White-Box Testing </a:t>
            </a:r>
            <a:endParaRPr lang="en-IN" dirty="0">
              <a:solidFill>
                <a:srgbClr val="C00000"/>
              </a:solidFill>
            </a:endParaRPr>
          </a:p>
        </p:txBody>
      </p:sp>
    </p:spTree>
    <p:extLst>
      <p:ext uri="{BB962C8B-B14F-4D97-AF65-F5344CB8AC3E}">
        <p14:creationId xmlns:p14="http://schemas.microsoft.com/office/powerpoint/2010/main" xmlns="" val="3007985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Coding Standards and Guidelines </a:t>
            </a:r>
          </a:p>
        </p:txBody>
      </p:sp>
      <p:sp>
        <p:nvSpPr>
          <p:cNvPr id="3" name="Content Placeholder 2"/>
          <p:cNvSpPr>
            <a:spLocks noGrp="1"/>
          </p:cNvSpPr>
          <p:nvPr>
            <p:ph idx="1"/>
          </p:nvPr>
        </p:nvSpPr>
        <p:spPr>
          <a:xfrm>
            <a:off x="387275" y="1169408"/>
            <a:ext cx="8369450" cy="5472953"/>
          </a:xfrm>
        </p:spPr>
        <p:txBody>
          <a:bodyPr>
            <a:normAutofit fontScale="85000" lnSpcReduction="10000"/>
          </a:bodyPr>
          <a:lstStyle/>
          <a:p>
            <a:pPr>
              <a:lnSpc>
                <a:spcPct val="150000"/>
              </a:lnSpc>
            </a:pPr>
            <a:r>
              <a:rPr lang="en-US" dirty="0" smtClean="0"/>
              <a:t>Three </a:t>
            </a:r>
            <a:r>
              <a:rPr lang="en-US" dirty="0"/>
              <a:t>reasons for adherence to a standard or </a:t>
            </a:r>
            <a:r>
              <a:rPr lang="en-US" dirty="0" smtClean="0"/>
              <a:t>guideline</a:t>
            </a:r>
          </a:p>
          <a:p>
            <a:pPr lvl="1" algn="just">
              <a:lnSpc>
                <a:spcPct val="150000"/>
              </a:lnSpc>
            </a:pPr>
            <a:r>
              <a:rPr lang="en-US" b="1" dirty="0" smtClean="0">
                <a:solidFill>
                  <a:srgbClr val="0070C0"/>
                </a:solidFill>
              </a:rPr>
              <a:t>Reliability</a:t>
            </a:r>
            <a:r>
              <a:rPr lang="en-US" b="1" dirty="0"/>
              <a:t>. </a:t>
            </a:r>
            <a:r>
              <a:rPr lang="en-US" dirty="0"/>
              <a:t>It’s been shown that code written to a specific standard or guideline is </a:t>
            </a:r>
            <a:r>
              <a:rPr lang="en-US" dirty="0" smtClean="0"/>
              <a:t>more reliable </a:t>
            </a:r>
            <a:r>
              <a:rPr lang="en-US" dirty="0"/>
              <a:t>and bug-free than code that </a:t>
            </a:r>
            <a:r>
              <a:rPr lang="en-US" dirty="0" smtClean="0"/>
              <a:t>isn’t.</a:t>
            </a:r>
            <a:endParaRPr lang="en-US" dirty="0"/>
          </a:p>
          <a:p>
            <a:pPr lvl="1" algn="just">
              <a:lnSpc>
                <a:spcPct val="150000"/>
              </a:lnSpc>
            </a:pPr>
            <a:r>
              <a:rPr lang="en-US" b="1" dirty="0" smtClean="0">
                <a:solidFill>
                  <a:srgbClr val="7030A0"/>
                </a:solidFill>
              </a:rPr>
              <a:t>Readability/Maintainability</a:t>
            </a:r>
            <a:r>
              <a:rPr lang="en-US" b="1" dirty="0"/>
              <a:t>. </a:t>
            </a:r>
            <a:r>
              <a:rPr lang="en-US" dirty="0"/>
              <a:t>Code that follows set standards and guidelines is easier </a:t>
            </a:r>
            <a:r>
              <a:rPr lang="en-US" dirty="0" smtClean="0"/>
              <a:t>to read</a:t>
            </a:r>
            <a:r>
              <a:rPr lang="en-US" dirty="0"/>
              <a:t>, understand, and </a:t>
            </a:r>
            <a:r>
              <a:rPr lang="en-US" dirty="0" smtClean="0"/>
              <a:t>maintain.</a:t>
            </a:r>
            <a:endParaRPr lang="en-US" dirty="0"/>
          </a:p>
          <a:p>
            <a:pPr lvl="1" algn="just">
              <a:lnSpc>
                <a:spcPct val="150000"/>
              </a:lnSpc>
            </a:pPr>
            <a:r>
              <a:rPr lang="en-US" b="1" dirty="0" smtClean="0">
                <a:solidFill>
                  <a:srgbClr val="C00000"/>
                </a:solidFill>
              </a:rPr>
              <a:t>Portability</a:t>
            </a:r>
            <a:r>
              <a:rPr lang="en-US" b="1" dirty="0"/>
              <a:t>. </a:t>
            </a:r>
            <a:r>
              <a:rPr lang="en-US" dirty="0"/>
              <a:t>Code often has to run on different hardware or be compiled with </a:t>
            </a:r>
            <a:r>
              <a:rPr lang="en-US" dirty="0" smtClean="0"/>
              <a:t>different compilers</a:t>
            </a:r>
            <a:r>
              <a:rPr lang="en-US" dirty="0"/>
              <a:t>. If it follows a set standard, it will likely be easier—or even completely painless—to move it to a different platform. </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20</a:t>
            </a:fld>
            <a:endParaRPr lang="en-IN"/>
          </a:p>
        </p:txBody>
      </p:sp>
    </p:spTree>
    <p:extLst>
      <p:ext uri="{BB962C8B-B14F-4D97-AF65-F5344CB8AC3E}">
        <p14:creationId xmlns:p14="http://schemas.microsoft.com/office/powerpoint/2010/main" xmlns="" val="13560374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(Standard)</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75747A94-18CE-4DED-9AB2-7F0203751A12}" type="slidenum">
              <a:rPr lang="en-IN" smtClean="0"/>
              <a:pPr/>
              <a:t>21</a:t>
            </a:fld>
            <a:endParaRPr lang="en-IN"/>
          </a:p>
        </p:txBody>
      </p:sp>
      <p:pic>
        <p:nvPicPr>
          <p:cNvPr id="5" name="Picture 4"/>
          <p:cNvPicPr>
            <a:picLocks noChangeAspect="1"/>
          </p:cNvPicPr>
          <p:nvPr/>
        </p:nvPicPr>
        <p:blipFill>
          <a:blip r:embed="rId2"/>
          <a:stretch>
            <a:fillRect/>
          </a:stretch>
        </p:blipFill>
        <p:spPr>
          <a:xfrm>
            <a:off x="1589315" y="1089932"/>
            <a:ext cx="5925174" cy="5768067"/>
          </a:xfrm>
          <a:prstGeom prst="rect">
            <a:avLst/>
          </a:prstGeom>
        </p:spPr>
      </p:pic>
    </p:spTree>
    <p:extLst>
      <p:ext uri="{BB962C8B-B14F-4D97-AF65-F5344CB8AC3E}">
        <p14:creationId xmlns:p14="http://schemas.microsoft.com/office/powerpoint/2010/main" xmlns="" val="2065170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Standards</a:t>
            </a:r>
            <a:endParaRPr lang="en-IN" dirty="0"/>
          </a:p>
        </p:txBody>
      </p:sp>
      <p:sp>
        <p:nvSpPr>
          <p:cNvPr id="3" name="Content Placeholder 2"/>
          <p:cNvSpPr>
            <a:spLocks noGrp="1"/>
          </p:cNvSpPr>
          <p:nvPr>
            <p:ph idx="1"/>
          </p:nvPr>
        </p:nvSpPr>
        <p:spPr>
          <a:xfrm>
            <a:off x="387275" y="1169408"/>
            <a:ext cx="8369450" cy="5472953"/>
          </a:xfrm>
        </p:spPr>
        <p:txBody>
          <a:bodyPr>
            <a:normAutofit fontScale="92500"/>
          </a:bodyPr>
          <a:lstStyle/>
          <a:p>
            <a:pPr algn="just">
              <a:lnSpc>
                <a:spcPct val="150000"/>
              </a:lnSpc>
            </a:pPr>
            <a:r>
              <a:rPr lang="en-US" dirty="0"/>
              <a:t>The standard has four main parts</a:t>
            </a:r>
            <a:r>
              <a:rPr lang="en-US" dirty="0" smtClean="0"/>
              <a:t>:</a:t>
            </a:r>
            <a:endParaRPr lang="en-US" dirty="0"/>
          </a:p>
          <a:p>
            <a:pPr lvl="1" algn="just">
              <a:lnSpc>
                <a:spcPct val="150000"/>
              </a:lnSpc>
            </a:pPr>
            <a:r>
              <a:rPr lang="en-US" b="1" i="1" dirty="0" smtClean="0">
                <a:solidFill>
                  <a:srgbClr val="DB4437"/>
                </a:solidFill>
              </a:rPr>
              <a:t>Title</a:t>
            </a:r>
            <a:r>
              <a:rPr lang="en-US" b="1" i="1" dirty="0" smtClean="0"/>
              <a:t> </a:t>
            </a:r>
            <a:r>
              <a:rPr lang="en-US" dirty="0"/>
              <a:t>describes what topic the standard </a:t>
            </a:r>
            <a:r>
              <a:rPr lang="en-US" dirty="0" smtClean="0"/>
              <a:t>covers.</a:t>
            </a:r>
            <a:endParaRPr lang="en-US" dirty="0"/>
          </a:p>
          <a:p>
            <a:pPr lvl="1" algn="just">
              <a:lnSpc>
                <a:spcPct val="150000"/>
              </a:lnSpc>
            </a:pPr>
            <a:r>
              <a:rPr lang="en-US" b="1" i="1" dirty="0" smtClean="0">
                <a:solidFill>
                  <a:srgbClr val="0071C1"/>
                </a:solidFill>
              </a:rPr>
              <a:t>Standard </a:t>
            </a:r>
            <a:r>
              <a:rPr lang="en-US" b="1" i="1" dirty="0">
                <a:solidFill>
                  <a:srgbClr val="0071C1"/>
                </a:solidFill>
              </a:rPr>
              <a:t>(or guideline) </a:t>
            </a:r>
            <a:r>
              <a:rPr lang="en-US" dirty="0"/>
              <a:t>describes the standard or guideline explaining exactly </a:t>
            </a:r>
            <a:r>
              <a:rPr lang="en-US" dirty="0" smtClean="0"/>
              <a:t>what’s allowed </a:t>
            </a:r>
            <a:r>
              <a:rPr lang="en-US" dirty="0"/>
              <a:t>and not </a:t>
            </a:r>
            <a:r>
              <a:rPr lang="en-US" dirty="0" smtClean="0"/>
              <a:t>allowed.</a:t>
            </a:r>
            <a:endParaRPr lang="en-US" dirty="0"/>
          </a:p>
          <a:p>
            <a:pPr lvl="1" algn="just">
              <a:lnSpc>
                <a:spcPct val="150000"/>
              </a:lnSpc>
            </a:pPr>
            <a:r>
              <a:rPr lang="en-US" b="1" i="1" dirty="0" smtClean="0">
                <a:solidFill>
                  <a:srgbClr val="53831D"/>
                </a:solidFill>
              </a:rPr>
              <a:t>Justification</a:t>
            </a:r>
            <a:r>
              <a:rPr lang="en-US" i="1" dirty="0" smtClean="0">
                <a:solidFill>
                  <a:srgbClr val="53831D"/>
                </a:solidFill>
              </a:rPr>
              <a:t> </a:t>
            </a:r>
            <a:r>
              <a:rPr lang="en-US" dirty="0"/>
              <a:t>gives the reasoning behind the standard so that the programmer </a:t>
            </a:r>
            <a:r>
              <a:rPr lang="en-US" dirty="0" smtClean="0"/>
              <a:t>understands why </a:t>
            </a:r>
            <a:r>
              <a:rPr lang="en-US" dirty="0"/>
              <a:t>it’s good programming </a:t>
            </a:r>
            <a:r>
              <a:rPr lang="en-US" dirty="0" smtClean="0"/>
              <a:t>practice.</a:t>
            </a:r>
            <a:endParaRPr lang="en-US" dirty="0"/>
          </a:p>
          <a:p>
            <a:pPr lvl="1" algn="just">
              <a:lnSpc>
                <a:spcPct val="150000"/>
              </a:lnSpc>
            </a:pPr>
            <a:r>
              <a:rPr lang="en-US" b="1" i="1" dirty="0" smtClean="0">
                <a:solidFill>
                  <a:srgbClr val="C00000"/>
                </a:solidFill>
              </a:rPr>
              <a:t>Example</a:t>
            </a:r>
            <a:r>
              <a:rPr lang="en-US" i="1" dirty="0" smtClean="0"/>
              <a:t> </a:t>
            </a:r>
            <a:r>
              <a:rPr lang="en-US" dirty="0"/>
              <a:t>shows simple programming samples of how to use the standard. This </a:t>
            </a:r>
            <a:r>
              <a:rPr lang="en-US" dirty="0" smtClean="0"/>
              <a:t>isn’t always necessary.</a:t>
            </a:r>
          </a:p>
          <a:p>
            <a:pPr algn="just">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22</a:t>
            </a:fld>
            <a:endParaRPr lang="en-IN"/>
          </a:p>
        </p:txBody>
      </p:sp>
    </p:spTree>
    <p:extLst>
      <p:ext uri="{BB962C8B-B14F-4D97-AF65-F5344CB8AC3E}">
        <p14:creationId xmlns:p14="http://schemas.microsoft.com/office/powerpoint/2010/main" xmlns="" val="1102735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Example(Guideline)</a:t>
            </a:r>
            <a:endParaRPr lang="en-IN" dirty="0"/>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75747A94-18CE-4DED-9AB2-7F0203751A12}" type="slidenum">
              <a:rPr lang="en-IN" smtClean="0"/>
              <a:pPr/>
              <a:t>23</a:t>
            </a:fld>
            <a:endParaRPr lang="en-IN"/>
          </a:p>
        </p:txBody>
      </p:sp>
      <p:pic>
        <p:nvPicPr>
          <p:cNvPr id="5" name="Picture 4"/>
          <p:cNvPicPr>
            <a:picLocks noChangeAspect="1"/>
          </p:cNvPicPr>
          <p:nvPr/>
        </p:nvPicPr>
        <p:blipFill>
          <a:blip r:embed="rId2"/>
          <a:stretch>
            <a:fillRect/>
          </a:stretch>
        </p:blipFill>
        <p:spPr>
          <a:xfrm>
            <a:off x="1660650" y="1004683"/>
            <a:ext cx="5822699" cy="5637679"/>
          </a:xfrm>
          <a:prstGeom prst="rect">
            <a:avLst/>
          </a:prstGeom>
        </p:spPr>
      </p:pic>
    </p:spTree>
    <p:extLst>
      <p:ext uri="{BB962C8B-B14F-4D97-AF65-F5344CB8AC3E}">
        <p14:creationId xmlns:p14="http://schemas.microsoft.com/office/powerpoint/2010/main" xmlns="" val="17504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Obtaining Standards </a:t>
            </a:r>
          </a:p>
        </p:txBody>
      </p:sp>
      <p:sp>
        <p:nvSpPr>
          <p:cNvPr id="3" name="Content Placeholder 2"/>
          <p:cNvSpPr>
            <a:spLocks noGrp="1"/>
          </p:cNvSpPr>
          <p:nvPr>
            <p:ph idx="1"/>
          </p:nvPr>
        </p:nvSpPr>
        <p:spPr>
          <a:xfrm>
            <a:off x="387275" y="1169408"/>
            <a:ext cx="8369450" cy="5472953"/>
          </a:xfrm>
        </p:spPr>
        <p:txBody>
          <a:bodyPr>
            <a:normAutofit fontScale="85000" lnSpcReduction="10000"/>
          </a:bodyPr>
          <a:lstStyle/>
          <a:p>
            <a:pPr marL="0" indent="0" algn="just">
              <a:lnSpc>
                <a:spcPct val="150000"/>
              </a:lnSpc>
              <a:buNone/>
            </a:pPr>
            <a:r>
              <a:rPr lang="en-US" sz="2400" dirty="0"/>
              <a:t>National and international standards for most computer languages and information </a:t>
            </a:r>
            <a:r>
              <a:rPr lang="en-US" sz="2400" dirty="0" smtClean="0"/>
              <a:t>technology can </a:t>
            </a:r>
            <a:r>
              <a:rPr lang="en-US" sz="2400" dirty="0"/>
              <a:t>be obtained </a:t>
            </a:r>
            <a:r>
              <a:rPr lang="en-US" sz="2400" dirty="0" smtClean="0"/>
              <a:t>from:</a:t>
            </a:r>
            <a:endParaRPr lang="en-US" sz="2400" dirty="0"/>
          </a:p>
          <a:p>
            <a:pPr lvl="1" algn="just">
              <a:lnSpc>
                <a:spcPct val="150000"/>
              </a:lnSpc>
            </a:pPr>
            <a:r>
              <a:rPr lang="en-US" sz="2000" dirty="0" smtClean="0"/>
              <a:t>American </a:t>
            </a:r>
            <a:r>
              <a:rPr lang="en-US" sz="2000" dirty="0"/>
              <a:t>National Standards Institute (ANSI), </a:t>
            </a:r>
            <a:r>
              <a:rPr lang="en-US" sz="2000" dirty="0" smtClean="0">
                <a:hlinkClick r:id="rId2"/>
              </a:rPr>
              <a:t>www.ansi.org</a:t>
            </a:r>
            <a:endParaRPr lang="en-US" sz="2000" dirty="0"/>
          </a:p>
          <a:p>
            <a:pPr lvl="1" algn="just">
              <a:lnSpc>
                <a:spcPct val="150000"/>
              </a:lnSpc>
            </a:pPr>
            <a:r>
              <a:rPr lang="en-US" sz="2000" dirty="0" smtClean="0"/>
              <a:t>International </a:t>
            </a:r>
            <a:r>
              <a:rPr lang="en-US" sz="2000" dirty="0"/>
              <a:t>Engineering Consortium (IEC), </a:t>
            </a:r>
            <a:r>
              <a:rPr lang="en-US" sz="2000" dirty="0" smtClean="0">
                <a:hlinkClick r:id="rId3"/>
              </a:rPr>
              <a:t>www.iec.org</a:t>
            </a:r>
            <a:endParaRPr lang="en-US" sz="2000" dirty="0"/>
          </a:p>
          <a:p>
            <a:pPr lvl="1" algn="just">
              <a:lnSpc>
                <a:spcPct val="150000"/>
              </a:lnSpc>
            </a:pPr>
            <a:r>
              <a:rPr lang="en-US" sz="2000" dirty="0" smtClean="0"/>
              <a:t>International </a:t>
            </a:r>
            <a:r>
              <a:rPr lang="en-US" sz="2000" dirty="0"/>
              <a:t>Organization for Standardization (ISO), </a:t>
            </a:r>
            <a:r>
              <a:rPr lang="en-US" sz="2000" dirty="0" smtClean="0">
                <a:hlinkClick r:id="rId4"/>
              </a:rPr>
              <a:t>www.iso.ch</a:t>
            </a:r>
            <a:endParaRPr lang="en-US" sz="2000" dirty="0"/>
          </a:p>
          <a:p>
            <a:pPr lvl="1" algn="just">
              <a:lnSpc>
                <a:spcPct val="150000"/>
              </a:lnSpc>
            </a:pPr>
            <a:r>
              <a:rPr lang="en-US" sz="2000" dirty="0" smtClean="0"/>
              <a:t>National </a:t>
            </a:r>
            <a:r>
              <a:rPr lang="en-US" sz="2000" dirty="0"/>
              <a:t>Committee for Information Technology Standards (NCITS), </a:t>
            </a:r>
            <a:r>
              <a:rPr lang="en-US" sz="2000" dirty="0" smtClean="0">
                <a:hlinkClick r:id="rId5"/>
              </a:rPr>
              <a:t>www.ncits.org</a:t>
            </a:r>
            <a:endParaRPr lang="en-US" sz="2000" dirty="0" smtClean="0"/>
          </a:p>
          <a:p>
            <a:pPr marL="0" indent="0" algn="just">
              <a:lnSpc>
                <a:spcPct val="150000"/>
              </a:lnSpc>
              <a:buNone/>
            </a:pPr>
            <a:r>
              <a:rPr lang="en-US" sz="2400" dirty="0" smtClean="0"/>
              <a:t>There </a:t>
            </a:r>
            <a:r>
              <a:rPr lang="en-US" sz="2400" dirty="0"/>
              <a:t>are also documents that demonstrate programming guidelines and best practices available from professional organizations such </a:t>
            </a:r>
            <a:r>
              <a:rPr lang="en-US" sz="2400" dirty="0" smtClean="0"/>
              <a:t>as</a:t>
            </a:r>
            <a:endParaRPr lang="en-US" sz="2400" dirty="0"/>
          </a:p>
          <a:p>
            <a:pPr lvl="1" algn="just">
              <a:lnSpc>
                <a:spcPct val="150000"/>
              </a:lnSpc>
            </a:pPr>
            <a:r>
              <a:rPr lang="en-US" sz="2000" dirty="0" smtClean="0"/>
              <a:t>Association </a:t>
            </a:r>
            <a:r>
              <a:rPr lang="en-US" sz="2000" dirty="0"/>
              <a:t>for Computing Machinery (ACM), </a:t>
            </a:r>
            <a:r>
              <a:rPr lang="en-US" sz="2000" dirty="0" smtClean="0">
                <a:hlinkClick r:id="rId6"/>
              </a:rPr>
              <a:t>www.acm.org</a:t>
            </a:r>
            <a:endParaRPr lang="en-US" sz="2000" dirty="0"/>
          </a:p>
          <a:p>
            <a:pPr lvl="1" algn="just">
              <a:lnSpc>
                <a:spcPct val="150000"/>
              </a:lnSpc>
            </a:pPr>
            <a:r>
              <a:rPr lang="en-US" sz="2000" dirty="0" smtClean="0"/>
              <a:t>Institute </a:t>
            </a:r>
            <a:r>
              <a:rPr lang="en-US" sz="2000" dirty="0"/>
              <a:t>of Electrical and Electronics Engineers, </a:t>
            </a:r>
            <a:r>
              <a:rPr lang="en-US" sz="2000" dirty="0" err="1"/>
              <a:t>Inc</a:t>
            </a:r>
            <a:r>
              <a:rPr lang="en-US" sz="2000" dirty="0"/>
              <a:t> (IEEE), www.ieee.org </a:t>
            </a:r>
            <a:endParaRPr lang="en-IN" sz="20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24</a:t>
            </a:fld>
            <a:endParaRPr lang="en-IN"/>
          </a:p>
        </p:txBody>
      </p:sp>
    </p:spTree>
    <p:extLst>
      <p:ext uri="{BB962C8B-B14F-4D97-AF65-F5344CB8AC3E}">
        <p14:creationId xmlns:p14="http://schemas.microsoft.com/office/powerpoint/2010/main" xmlns="" val="17879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Generic Code Review Checklist </a:t>
            </a:r>
          </a:p>
        </p:txBody>
      </p:sp>
      <p:sp>
        <p:nvSpPr>
          <p:cNvPr id="3" name="Content Placeholder 2"/>
          <p:cNvSpPr>
            <a:spLocks noGrp="1"/>
          </p:cNvSpPr>
          <p:nvPr>
            <p:ph idx="1"/>
          </p:nvPr>
        </p:nvSpPr>
        <p:spPr/>
        <p:txBody>
          <a:bodyPr>
            <a:normAutofit/>
          </a:bodyPr>
          <a:lstStyle/>
          <a:p>
            <a:pPr algn="just">
              <a:lnSpc>
                <a:spcPct val="150000"/>
              </a:lnSpc>
            </a:pPr>
            <a:r>
              <a:rPr lang="en-US" sz="2400" dirty="0"/>
              <a:t>These </a:t>
            </a:r>
            <a:r>
              <a:rPr lang="en-US" sz="2400" dirty="0" smtClean="0"/>
              <a:t>checklists </a:t>
            </a:r>
            <a:r>
              <a:rPr lang="en-US" sz="2400" dirty="0"/>
              <a:t>are in addition to comparing the code against a standard or a guideline and to making sure that the code meets the project’s design requirements. </a:t>
            </a:r>
          </a:p>
          <a:p>
            <a:pPr algn="just">
              <a:lnSpc>
                <a:spcPct val="150000"/>
              </a:lnSpc>
            </a:pPr>
            <a:r>
              <a:rPr lang="en-US" sz="2400" dirty="0" smtClean="0"/>
              <a:t>To </a:t>
            </a:r>
            <a:r>
              <a:rPr lang="en-US" sz="2400" dirty="0"/>
              <a:t>really understand and apply these checks, you should have some programming experience. </a:t>
            </a:r>
            <a:endParaRPr lang="en-IN" sz="24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25</a:t>
            </a:fld>
            <a:endParaRPr lang="en-IN"/>
          </a:p>
        </p:txBody>
      </p:sp>
    </p:spTree>
    <p:extLst>
      <p:ext uri="{BB962C8B-B14F-4D97-AF65-F5344CB8AC3E}">
        <p14:creationId xmlns:p14="http://schemas.microsoft.com/office/powerpoint/2010/main" xmlns="" val="9196273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Reference Errors </a:t>
            </a:r>
          </a:p>
        </p:txBody>
      </p:sp>
      <p:sp>
        <p:nvSpPr>
          <p:cNvPr id="3" name="Content Placeholder 2"/>
          <p:cNvSpPr>
            <a:spLocks noGrp="1"/>
          </p:cNvSpPr>
          <p:nvPr>
            <p:ph idx="1"/>
          </p:nvPr>
        </p:nvSpPr>
        <p:spPr>
          <a:xfrm>
            <a:off x="387275" y="1169408"/>
            <a:ext cx="8369450" cy="5472953"/>
          </a:xfrm>
        </p:spPr>
        <p:txBody>
          <a:bodyPr>
            <a:normAutofit fontScale="70000" lnSpcReduction="20000"/>
          </a:bodyPr>
          <a:lstStyle/>
          <a:p>
            <a:pPr marL="0" indent="0" algn="just">
              <a:lnSpc>
                <a:spcPct val="140000"/>
              </a:lnSpc>
              <a:spcBef>
                <a:spcPts val="0"/>
              </a:spcBef>
              <a:buNone/>
            </a:pPr>
            <a:r>
              <a:rPr lang="en-US" dirty="0"/>
              <a:t>Data reference errors are bugs caused by using a variable, constant, array, string, or record </a:t>
            </a:r>
            <a:r>
              <a:rPr lang="en-US" dirty="0" smtClean="0"/>
              <a:t>that hasn’t </a:t>
            </a:r>
            <a:r>
              <a:rPr lang="en-US" dirty="0"/>
              <a:t>been properly initialized </a:t>
            </a:r>
            <a:endParaRPr lang="en-US" dirty="0" smtClean="0"/>
          </a:p>
          <a:p>
            <a:pPr lvl="1" algn="just">
              <a:lnSpc>
                <a:spcPct val="140000"/>
              </a:lnSpc>
              <a:spcBef>
                <a:spcPts val="0"/>
              </a:spcBef>
            </a:pPr>
            <a:r>
              <a:rPr lang="en-US" dirty="0" smtClean="0"/>
              <a:t>Is </a:t>
            </a:r>
            <a:r>
              <a:rPr lang="en-US" dirty="0"/>
              <a:t>an uninitialized variable referenced? Looking for omissions is just as important </a:t>
            </a:r>
            <a:r>
              <a:rPr lang="en-US" dirty="0" smtClean="0"/>
              <a:t>as looking </a:t>
            </a:r>
            <a:r>
              <a:rPr lang="en-US" dirty="0"/>
              <a:t>for </a:t>
            </a:r>
            <a:r>
              <a:rPr lang="en-US" dirty="0" smtClean="0"/>
              <a:t>errors.</a:t>
            </a:r>
            <a:endParaRPr lang="en-US" dirty="0"/>
          </a:p>
          <a:p>
            <a:pPr lvl="1" algn="just">
              <a:lnSpc>
                <a:spcPct val="140000"/>
              </a:lnSpc>
              <a:spcBef>
                <a:spcPts val="0"/>
              </a:spcBef>
            </a:pPr>
            <a:r>
              <a:rPr lang="en-US" dirty="0" smtClean="0"/>
              <a:t>Are </a:t>
            </a:r>
            <a:r>
              <a:rPr lang="en-US" dirty="0"/>
              <a:t>array and string subscripts integer values and are they always within the bounds </a:t>
            </a:r>
            <a:r>
              <a:rPr lang="en-US" dirty="0" smtClean="0"/>
              <a:t>of the </a:t>
            </a:r>
            <a:r>
              <a:rPr lang="en-US" dirty="0"/>
              <a:t>array’s or string’s </a:t>
            </a:r>
            <a:r>
              <a:rPr lang="en-US" dirty="0" smtClean="0"/>
              <a:t>dimension?</a:t>
            </a:r>
            <a:endParaRPr lang="en-US" dirty="0"/>
          </a:p>
          <a:p>
            <a:pPr lvl="1" algn="just">
              <a:lnSpc>
                <a:spcPct val="140000"/>
              </a:lnSpc>
              <a:spcBef>
                <a:spcPts val="0"/>
              </a:spcBef>
            </a:pPr>
            <a:r>
              <a:rPr lang="en-US" dirty="0" smtClean="0"/>
              <a:t>Are </a:t>
            </a:r>
            <a:r>
              <a:rPr lang="en-US" dirty="0"/>
              <a:t>there any potential “off by one” errors in indexing operations or subscript </a:t>
            </a:r>
            <a:r>
              <a:rPr lang="en-US" dirty="0" smtClean="0"/>
              <a:t>references to </a:t>
            </a:r>
            <a:r>
              <a:rPr lang="en-US" dirty="0"/>
              <a:t>arrays? </a:t>
            </a:r>
            <a:endParaRPr lang="en-US" dirty="0" smtClean="0"/>
          </a:p>
          <a:p>
            <a:pPr lvl="1" algn="just">
              <a:lnSpc>
                <a:spcPct val="140000"/>
              </a:lnSpc>
              <a:spcBef>
                <a:spcPts val="0"/>
              </a:spcBef>
            </a:pPr>
            <a:r>
              <a:rPr lang="en-US" dirty="0" smtClean="0"/>
              <a:t>Is </a:t>
            </a:r>
            <a:r>
              <a:rPr lang="en-US" dirty="0"/>
              <a:t>a variable used where a constant would actually work better—for example, </a:t>
            </a:r>
            <a:r>
              <a:rPr lang="en-US" dirty="0" smtClean="0"/>
              <a:t>when checking </a:t>
            </a:r>
            <a:r>
              <a:rPr lang="en-US" dirty="0"/>
              <a:t>the boundary of an </a:t>
            </a:r>
            <a:r>
              <a:rPr lang="en-US" dirty="0" smtClean="0"/>
              <a:t>array?</a:t>
            </a:r>
            <a:endParaRPr lang="en-US" dirty="0"/>
          </a:p>
          <a:p>
            <a:pPr lvl="1" algn="just">
              <a:lnSpc>
                <a:spcPct val="140000"/>
              </a:lnSpc>
              <a:spcBef>
                <a:spcPts val="0"/>
              </a:spcBef>
            </a:pPr>
            <a:r>
              <a:rPr lang="en-US" dirty="0" smtClean="0"/>
              <a:t>Is </a:t>
            </a:r>
            <a:r>
              <a:rPr lang="en-US" dirty="0"/>
              <a:t>a variable ever assigned a value that’s of a different type than the variable? For example, does the code accidentally assign a floating-point number to an integer </a:t>
            </a:r>
            <a:r>
              <a:rPr lang="en-US" dirty="0" smtClean="0"/>
              <a:t>variable?</a:t>
            </a:r>
            <a:endParaRPr lang="en-US" dirty="0"/>
          </a:p>
          <a:p>
            <a:pPr lvl="1" algn="just">
              <a:lnSpc>
                <a:spcPct val="140000"/>
              </a:lnSpc>
              <a:spcBef>
                <a:spcPts val="0"/>
              </a:spcBef>
            </a:pPr>
            <a:r>
              <a:rPr lang="en-US" dirty="0" smtClean="0"/>
              <a:t>Is </a:t>
            </a:r>
            <a:r>
              <a:rPr lang="en-US" dirty="0"/>
              <a:t>memory allocated for referenced </a:t>
            </a:r>
            <a:r>
              <a:rPr lang="en-US" dirty="0" smtClean="0"/>
              <a:t>pointers?</a:t>
            </a:r>
            <a:endParaRPr lang="en-US" dirty="0"/>
          </a:p>
          <a:p>
            <a:pPr lvl="1" algn="just">
              <a:lnSpc>
                <a:spcPct val="140000"/>
              </a:lnSpc>
              <a:spcBef>
                <a:spcPts val="0"/>
              </a:spcBef>
            </a:pPr>
            <a:r>
              <a:rPr lang="en-US" dirty="0" smtClean="0"/>
              <a:t>If </a:t>
            </a:r>
            <a:r>
              <a:rPr lang="en-US" dirty="0"/>
              <a:t>a data structure is referenced in multiple functions or </a:t>
            </a:r>
            <a:r>
              <a:rPr lang="en-US" dirty="0" smtClean="0"/>
              <a:t>subroutines</a:t>
            </a:r>
            <a:r>
              <a:rPr lang="en-US" dirty="0"/>
              <a:t>, is the </a:t>
            </a:r>
            <a:r>
              <a:rPr lang="en-US" dirty="0" smtClean="0"/>
              <a:t>structure defined </a:t>
            </a:r>
            <a:r>
              <a:rPr lang="en-US" dirty="0"/>
              <a:t>identically in each one? </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26</a:t>
            </a:fld>
            <a:endParaRPr lang="en-IN"/>
          </a:p>
        </p:txBody>
      </p:sp>
    </p:spTree>
    <p:extLst>
      <p:ext uri="{BB962C8B-B14F-4D97-AF65-F5344CB8AC3E}">
        <p14:creationId xmlns:p14="http://schemas.microsoft.com/office/powerpoint/2010/main" xmlns="" val="230175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Declaration Errors </a:t>
            </a:r>
          </a:p>
        </p:txBody>
      </p:sp>
      <p:sp>
        <p:nvSpPr>
          <p:cNvPr id="3" name="Content Placeholder 2"/>
          <p:cNvSpPr>
            <a:spLocks noGrp="1"/>
          </p:cNvSpPr>
          <p:nvPr>
            <p:ph idx="1"/>
          </p:nvPr>
        </p:nvSpPr>
        <p:spPr>
          <a:xfrm>
            <a:off x="387275" y="1169408"/>
            <a:ext cx="8369450" cy="5472953"/>
          </a:xfrm>
        </p:spPr>
        <p:txBody>
          <a:bodyPr>
            <a:normAutofit fontScale="85000" lnSpcReduction="20000"/>
          </a:bodyPr>
          <a:lstStyle/>
          <a:p>
            <a:pPr marL="0" indent="0" algn="just">
              <a:lnSpc>
                <a:spcPct val="150000"/>
              </a:lnSpc>
              <a:buNone/>
            </a:pPr>
            <a:r>
              <a:rPr lang="en-US" sz="2400" dirty="0"/>
              <a:t>Data declaration bugs are caused by improperly declaring or using variables or constants </a:t>
            </a:r>
            <a:endParaRPr lang="en-US" sz="2400" dirty="0" smtClean="0"/>
          </a:p>
          <a:p>
            <a:pPr lvl="1" algn="just">
              <a:lnSpc>
                <a:spcPct val="150000"/>
              </a:lnSpc>
            </a:pPr>
            <a:r>
              <a:rPr lang="en-US" sz="2000" dirty="0"/>
              <a:t>Are all the variables assigned the </a:t>
            </a:r>
            <a:r>
              <a:rPr lang="en-US" sz="2000" b="1" dirty="0"/>
              <a:t>correct length, type</a:t>
            </a:r>
            <a:r>
              <a:rPr lang="en-US" sz="2000" dirty="0"/>
              <a:t>, and storage class? For example</a:t>
            </a:r>
            <a:r>
              <a:rPr lang="en-US" sz="2000" dirty="0" smtClean="0"/>
              <a:t>, should </a:t>
            </a:r>
            <a:r>
              <a:rPr lang="en-US" sz="2000" dirty="0"/>
              <a:t>a variable be declared as a string instead of an array of characters? </a:t>
            </a:r>
            <a:endParaRPr lang="en-US" sz="2000" dirty="0" smtClean="0"/>
          </a:p>
          <a:p>
            <a:pPr lvl="1" algn="just">
              <a:lnSpc>
                <a:spcPct val="150000"/>
              </a:lnSpc>
            </a:pPr>
            <a:r>
              <a:rPr lang="en-US" sz="2000" dirty="0"/>
              <a:t>If a variable is initialized at the same time as it’s declared, is it properly initialized </a:t>
            </a:r>
            <a:r>
              <a:rPr lang="en-US" sz="2000" dirty="0" smtClean="0"/>
              <a:t>and </a:t>
            </a:r>
            <a:r>
              <a:rPr lang="en-US" sz="2000" b="1" dirty="0" smtClean="0"/>
              <a:t>consistent</a:t>
            </a:r>
            <a:r>
              <a:rPr lang="en-US" sz="2000" dirty="0" smtClean="0"/>
              <a:t> </a:t>
            </a:r>
            <a:r>
              <a:rPr lang="en-US" sz="2000" dirty="0"/>
              <a:t>with its </a:t>
            </a:r>
            <a:r>
              <a:rPr lang="en-US" sz="2000" dirty="0" smtClean="0"/>
              <a:t>type?</a:t>
            </a:r>
            <a:endParaRPr lang="en-US" sz="2000" dirty="0"/>
          </a:p>
          <a:p>
            <a:pPr lvl="1" algn="just">
              <a:lnSpc>
                <a:spcPct val="150000"/>
              </a:lnSpc>
            </a:pPr>
            <a:r>
              <a:rPr lang="en-US" sz="2000" dirty="0" smtClean="0"/>
              <a:t>Are </a:t>
            </a:r>
            <a:r>
              <a:rPr lang="en-US" sz="2000" dirty="0"/>
              <a:t>there any variables with </a:t>
            </a:r>
            <a:r>
              <a:rPr lang="en-US" sz="2000" b="1" dirty="0"/>
              <a:t>similar names</a:t>
            </a:r>
            <a:r>
              <a:rPr lang="en-US" sz="2000" dirty="0"/>
              <a:t>? This isn’t </a:t>
            </a:r>
            <a:r>
              <a:rPr lang="en-US" sz="2000" b="1" dirty="0"/>
              <a:t>necessarily a bug</a:t>
            </a:r>
            <a:r>
              <a:rPr lang="en-US" sz="2000" dirty="0"/>
              <a:t>, but it could be </a:t>
            </a:r>
            <a:r>
              <a:rPr lang="en-US" sz="2000" dirty="0" smtClean="0"/>
              <a:t>a sign </a:t>
            </a:r>
            <a:r>
              <a:rPr lang="en-US" sz="2000" dirty="0"/>
              <a:t>that the names have been confused with those from somewhere else in the </a:t>
            </a:r>
            <a:r>
              <a:rPr lang="en-US" sz="2000" dirty="0" smtClean="0"/>
              <a:t>program.</a:t>
            </a:r>
          </a:p>
          <a:p>
            <a:pPr lvl="1" algn="just">
              <a:lnSpc>
                <a:spcPct val="150000"/>
              </a:lnSpc>
            </a:pPr>
            <a:r>
              <a:rPr lang="en-US" sz="2000" dirty="0" smtClean="0"/>
              <a:t>Are </a:t>
            </a:r>
            <a:r>
              <a:rPr lang="en-US" sz="2000" dirty="0"/>
              <a:t>any variables declared that are never </a:t>
            </a:r>
            <a:r>
              <a:rPr lang="en-US" sz="2000" b="1" dirty="0"/>
              <a:t>referenced</a:t>
            </a:r>
            <a:r>
              <a:rPr lang="en-US" sz="2000" dirty="0"/>
              <a:t> or are </a:t>
            </a:r>
            <a:r>
              <a:rPr lang="en-US" sz="2000" b="1" dirty="0"/>
              <a:t>referenced only </a:t>
            </a:r>
            <a:r>
              <a:rPr lang="en-US" sz="2000" b="1" dirty="0" smtClean="0"/>
              <a:t>once</a:t>
            </a:r>
            <a:r>
              <a:rPr lang="en-US" sz="2000" dirty="0" smtClean="0"/>
              <a:t>?</a:t>
            </a:r>
          </a:p>
          <a:p>
            <a:pPr lvl="1" algn="just">
              <a:lnSpc>
                <a:spcPct val="150000"/>
              </a:lnSpc>
            </a:pPr>
            <a:r>
              <a:rPr lang="en-US" sz="2000" dirty="0" smtClean="0"/>
              <a:t>Are </a:t>
            </a:r>
            <a:r>
              <a:rPr lang="en-US" sz="2000" dirty="0"/>
              <a:t>all the variables </a:t>
            </a:r>
            <a:r>
              <a:rPr lang="en-US" sz="2000" b="1" dirty="0"/>
              <a:t>explicitly declared </a:t>
            </a:r>
            <a:r>
              <a:rPr lang="en-US" sz="2000" dirty="0"/>
              <a:t>within their specific module? If not, is it understood that the variable is shared with the next higher module? </a:t>
            </a:r>
            <a:endParaRPr lang="en-IN" sz="20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27</a:t>
            </a:fld>
            <a:endParaRPr lang="en-IN"/>
          </a:p>
        </p:txBody>
      </p:sp>
    </p:spTree>
    <p:extLst>
      <p:ext uri="{BB962C8B-B14F-4D97-AF65-F5344CB8AC3E}">
        <p14:creationId xmlns:p14="http://schemas.microsoft.com/office/powerpoint/2010/main" xmlns="" val="41036628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Computation Errors </a:t>
            </a:r>
          </a:p>
        </p:txBody>
      </p:sp>
      <p:sp>
        <p:nvSpPr>
          <p:cNvPr id="3" name="Content Placeholder 2"/>
          <p:cNvSpPr>
            <a:spLocks noGrp="1"/>
          </p:cNvSpPr>
          <p:nvPr>
            <p:ph idx="1"/>
          </p:nvPr>
        </p:nvSpPr>
        <p:spPr>
          <a:xfrm>
            <a:off x="387275" y="1169408"/>
            <a:ext cx="8369450" cy="5472953"/>
          </a:xfrm>
        </p:spPr>
        <p:txBody>
          <a:bodyPr>
            <a:noAutofit/>
          </a:bodyPr>
          <a:lstStyle/>
          <a:p>
            <a:pPr marL="0" indent="0" algn="just">
              <a:lnSpc>
                <a:spcPct val="170000"/>
              </a:lnSpc>
              <a:buNone/>
            </a:pPr>
            <a:r>
              <a:rPr lang="en-US" sz="1800" dirty="0"/>
              <a:t>Computational or calculation errors are essentially bad math. The calculations don’t result </a:t>
            </a:r>
            <a:r>
              <a:rPr lang="en-US" sz="1800" dirty="0" smtClean="0"/>
              <a:t>in the </a:t>
            </a:r>
            <a:r>
              <a:rPr lang="en-US" sz="1800" dirty="0"/>
              <a:t>expected </a:t>
            </a:r>
            <a:r>
              <a:rPr lang="en-US" sz="1800" dirty="0" smtClean="0"/>
              <a:t>result.</a:t>
            </a:r>
          </a:p>
          <a:p>
            <a:pPr lvl="1" algn="just">
              <a:lnSpc>
                <a:spcPct val="170000"/>
              </a:lnSpc>
            </a:pPr>
            <a:r>
              <a:rPr lang="en-US" sz="1800" dirty="0"/>
              <a:t>Do any calculations that use variables have different data types, such as adding an </a:t>
            </a:r>
            <a:r>
              <a:rPr lang="en-US" sz="1800" dirty="0" smtClean="0"/>
              <a:t>integer to </a:t>
            </a:r>
            <a:r>
              <a:rPr lang="en-US" sz="1800" dirty="0"/>
              <a:t>a floating-point </a:t>
            </a:r>
            <a:r>
              <a:rPr lang="en-US" sz="1800" dirty="0" smtClean="0"/>
              <a:t>number?</a:t>
            </a:r>
            <a:endParaRPr lang="en-US" sz="1800" dirty="0"/>
          </a:p>
          <a:p>
            <a:pPr lvl="1" algn="just">
              <a:lnSpc>
                <a:spcPct val="170000"/>
              </a:lnSpc>
            </a:pPr>
            <a:r>
              <a:rPr lang="en-US" sz="1800" dirty="0" smtClean="0"/>
              <a:t>Do </a:t>
            </a:r>
            <a:r>
              <a:rPr lang="en-US" sz="1800" dirty="0"/>
              <a:t>any calculations that use variables have the same data type but are different </a:t>
            </a:r>
            <a:r>
              <a:rPr lang="en-US" sz="1800" dirty="0" smtClean="0"/>
              <a:t>lengths-adding </a:t>
            </a:r>
            <a:r>
              <a:rPr lang="en-US" sz="1800" dirty="0"/>
              <a:t>a byte to a word, for </a:t>
            </a:r>
            <a:r>
              <a:rPr lang="en-US" sz="1800" dirty="0" smtClean="0"/>
              <a:t>example?</a:t>
            </a:r>
          </a:p>
          <a:p>
            <a:pPr lvl="1" algn="just">
              <a:lnSpc>
                <a:spcPct val="170000"/>
              </a:lnSpc>
            </a:pPr>
            <a:r>
              <a:rPr lang="en-US" sz="1800" dirty="0" smtClean="0"/>
              <a:t>Are </a:t>
            </a:r>
            <a:r>
              <a:rPr lang="en-US" sz="1800" dirty="0"/>
              <a:t>the compiler’s conversion rules for variables of inconsistent type or length understood and taken into account in any </a:t>
            </a:r>
            <a:r>
              <a:rPr lang="en-US" sz="1800" dirty="0" smtClean="0"/>
              <a:t>calculations?</a:t>
            </a:r>
            <a:endParaRPr lang="en-US" sz="1800" dirty="0"/>
          </a:p>
          <a:p>
            <a:pPr lvl="1" algn="just">
              <a:lnSpc>
                <a:spcPct val="170000"/>
              </a:lnSpc>
            </a:pPr>
            <a:r>
              <a:rPr lang="en-US" sz="1800" dirty="0" smtClean="0"/>
              <a:t>Is </a:t>
            </a:r>
            <a:r>
              <a:rPr lang="en-US" sz="1800" dirty="0"/>
              <a:t>the target variable of an assignment smaller than the right-hand </a:t>
            </a:r>
            <a:r>
              <a:rPr lang="en-US" sz="1800" dirty="0" smtClean="0"/>
              <a:t>expression?</a:t>
            </a:r>
            <a:endParaRPr lang="en-US" sz="1800" dirty="0"/>
          </a:p>
          <a:p>
            <a:pPr lvl="1" algn="just">
              <a:lnSpc>
                <a:spcPct val="170000"/>
              </a:lnSpc>
            </a:pPr>
            <a:r>
              <a:rPr lang="en-US" sz="1800" dirty="0" smtClean="0"/>
              <a:t>Is </a:t>
            </a:r>
            <a:r>
              <a:rPr lang="en-US" sz="1800" dirty="0"/>
              <a:t>overflow or underflow in the middle of a numeric calculation </a:t>
            </a:r>
            <a:r>
              <a:rPr lang="en-US" sz="1800" dirty="0" smtClean="0"/>
              <a:t>possible?</a:t>
            </a:r>
          </a:p>
        </p:txBody>
      </p:sp>
      <p:sp>
        <p:nvSpPr>
          <p:cNvPr id="4" name="Slide Number Placeholder 3"/>
          <p:cNvSpPr>
            <a:spLocks noGrp="1"/>
          </p:cNvSpPr>
          <p:nvPr>
            <p:ph type="sldNum" sz="quarter" idx="12"/>
          </p:nvPr>
        </p:nvSpPr>
        <p:spPr/>
        <p:txBody>
          <a:bodyPr/>
          <a:lstStyle/>
          <a:p>
            <a:fld id="{75747A94-18CE-4DED-9AB2-7F0203751A12}" type="slidenum">
              <a:rPr lang="en-IN" smtClean="0"/>
              <a:pPr/>
              <a:t>28</a:t>
            </a:fld>
            <a:endParaRPr lang="en-IN"/>
          </a:p>
        </p:txBody>
      </p:sp>
    </p:spTree>
    <p:extLst>
      <p:ext uri="{BB962C8B-B14F-4D97-AF65-F5344CB8AC3E}">
        <p14:creationId xmlns:p14="http://schemas.microsoft.com/office/powerpoint/2010/main" xmlns="" val="3130197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Computation Errors </a:t>
            </a:r>
          </a:p>
        </p:txBody>
      </p:sp>
      <p:sp>
        <p:nvSpPr>
          <p:cNvPr id="3" name="Content Placeholder 2"/>
          <p:cNvSpPr>
            <a:spLocks noGrp="1"/>
          </p:cNvSpPr>
          <p:nvPr>
            <p:ph idx="1"/>
          </p:nvPr>
        </p:nvSpPr>
        <p:spPr/>
        <p:txBody>
          <a:bodyPr>
            <a:normAutofit lnSpcReduction="10000"/>
          </a:bodyPr>
          <a:lstStyle/>
          <a:p>
            <a:pPr lvl="1" algn="just">
              <a:lnSpc>
                <a:spcPct val="170000"/>
              </a:lnSpc>
            </a:pPr>
            <a:r>
              <a:rPr lang="en-US" sz="2000" dirty="0"/>
              <a:t>Is it ever possible for a divisor/modulus to be zero?</a:t>
            </a:r>
          </a:p>
          <a:p>
            <a:pPr lvl="1" algn="just">
              <a:lnSpc>
                <a:spcPct val="170000"/>
              </a:lnSpc>
            </a:pPr>
            <a:r>
              <a:rPr lang="en-US" sz="2000" dirty="0"/>
              <a:t>For cases of integer arithmetic, does the code handle that some calculations, particularly division, will result in loss of precision?</a:t>
            </a:r>
          </a:p>
          <a:p>
            <a:pPr lvl="1" algn="just">
              <a:lnSpc>
                <a:spcPct val="170000"/>
              </a:lnSpc>
            </a:pPr>
            <a:r>
              <a:rPr lang="en-US" sz="2000" dirty="0"/>
              <a:t>Can a variable’s value go outside its meaningful range? For example, could the result of a probability be less than 0% or greater than 100%?</a:t>
            </a:r>
          </a:p>
          <a:p>
            <a:pPr lvl="1" algn="just">
              <a:lnSpc>
                <a:spcPct val="170000"/>
              </a:lnSpc>
            </a:pPr>
            <a:r>
              <a:rPr lang="en-US" sz="2000" dirty="0"/>
              <a:t>For expressions containing multiple operators, is there any confusion about the order of evaluation and is operator precedence correct? Are parentheses needed for clarification?</a:t>
            </a:r>
            <a:endParaRPr lang="en-IN" sz="40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29</a:t>
            </a:fld>
            <a:endParaRPr lang="en-IN"/>
          </a:p>
        </p:txBody>
      </p:sp>
    </p:spTree>
    <p:extLst>
      <p:ext uri="{BB962C8B-B14F-4D97-AF65-F5344CB8AC3E}">
        <p14:creationId xmlns:p14="http://schemas.microsoft.com/office/powerpoint/2010/main" xmlns="" val="40114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b="1" i="1" dirty="0">
                <a:solidFill>
                  <a:srgbClr val="0071C1"/>
                </a:solidFill>
              </a:rPr>
              <a:t>Static white-box testing </a:t>
            </a:r>
            <a:r>
              <a:rPr lang="en-US" dirty="0"/>
              <a:t>is the process of carefully and methodically reviewing the </a:t>
            </a:r>
            <a:r>
              <a:rPr lang="en-US" dirty="0" smtClean="0"/>
              <a:t>software design</a:t>
            </a:r>
            <a:r>
              <a:rPr lang="en-US" dirty="0"/>
              <a:t>, architecture, or code for bugs without executing it. It’s sometimes referred to as </a:t>
            </a:r>
            <a:r>
              <a:rPr lang="en-US" b="1" i="1" dirty="0">
                <a:solidFill>
                  <a:srgbClr val="7030A0"/>
                </a:solidFill>
              </a:rPr>
              <a:t>structural analysis</a:t>
            </a:r>
            <a:r>
              <a:rPr lang="en-US" dirty="0"/>
              <a:t>. </a:t>
            </a:r>
            <a:endParaRPr lang="en-US" dirty="0" smtClean="0"/>
          </a:p>
          <a:p>
            <a:pPr algn="just">
              <a:lnSpc>
                <a:spcPct val="150000"/>
              </a:lnSpc>
            </a:pPr>
            <a:r>
              <a:rPr lang="en-US" dirty="0"/>
              <a:t>The unfortunate thing about static white-box testing is that it’s </a:t>
            </a:r>
            <a:r>
              <a:rPr lang="en-US" b="1" dirty="0">
                <a:solidFill>
                  <a:srgbClr val="DB4437"/>
                </a:solidFill>
              </a:rPr>
              <a:t>not always done</a:t>
            </a:r>
            <a:r>
              <a:rPr lang="en-US" dirty="0" smtClean="0"/>
              <a:t>.</a:t>
            </a:r>
          </a:p>
          <a:p>
            <a:pPr algn="just">
              <a:lnSpc>
                <a:spcPct val="150000"/>
              </a:lnSpc>
            </a:pPr>
            <a:r>
              <a:rPr lang="en-US" dirty="0"/>
              <a:t>Many </a:t>
            </a:r>
            <a:r>
              <a:rPr lang="en-US" dirty="0" smtClean="0"/>
              <a:t>teams have </a:t>
            </a:r>
            <a:r>
              <a:rPr lang="en-US" dirty="0"/>
              <a:t>the misconception that it’s too time-consuming, too costly, or not productive</a:t>
            </a:r>
            <a:r>
              <a:rPr lang="en-US" dirty="0" smtClean="0"/>
              <a:t>.</a:t>
            </a:r>
          </a:p>
          <a:p>
            <a:pPr algn="just">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a:t>
            </a:fld>
            <a:endParaRPr lang="en-IN"/>
          </a:p>
        </p:txBody>
      </p:sp>
    </p:spTree>
    <p:extLst>
      <p:ext uri="{BB962C8B-B14F-4D97-AF65-F5344CB8AC3E}">
        <p14:creationId xmlns:p14="http://schemas.microsoft.com/office/powerpoint/2010/main" xmlns="" val="4057389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Comparison Errors </a:t>
            </a:r>
          </a:p>
        </p:txBody>
      </p:sp>
      <p:sp>
        <p:nvSpPr>
          <p:cNvPr id="3" name="Content Placeholder 2"/>
          <p:cNvSpPr>
            <a:spLocks noGrp="1"/>
          </p:cNvSpPr>
          <p:nvPr>
            <p:ph idx="1"/>
          </p:nvPr>
        </p:nvSpPr>
        <p:spPr>
          <a:xfrm>
            <a:off x="387275" y="1169408"/>
            <a:ext cx="8369450" cy="5394677"/>
          </a:xfrm>
        </p:spPr>
        <p:txBody>
          <a:bodyPr>
            <a:noAutofit/>
          </a:bodyPr>
          <a:lstStyle/>
          <a:p>
            <a:pPr marL="0" indent="0" algn="just">
              <a:lnSpc>
                <a:spcPct val="150000"/>
              </a:lnSpc>
              <a:buNone/>
            </a:pPr>
            <a:r>
              <a:rPr lang="en-US" sz="2200" dirty="0"/>
              <a:t>Less than, greater than, equal, not equal, true, false. Comparison and decision errors are </a:t>
            </a:r>
            <a:r>
              <a:rPr lang="en-US" sz="2200" dirty="0" smtClean="0"/>
              <a:t>very susceptible </a:t>
            </a:r>
            <a:r>
              <a:rPr lang="en-US" sz="2200" dirty="0"/>
              <a:t>to boundary condition </a:t>
            </a:r>
            <a:r>
              <a:rPr lang="en-US" sz="2200" dirty="0" smtClean="0"/>
              <a:t>problems.</a:t>
            </a:r>
            <a:endParaRPr lang="en-US" sz="2200" dirty="0"/>
          </a:p>
          <a:p>
            <a:pPr lvl="1" algn="just">
              <a:lnSpc>
                <a:spcPct val="150000"/>
              </a:lnSpc>
            </a:pPr>
            <a:r>
              <a:rPr lang="en-US" sz="1800" b="1" dirty="0" smtClean="0"/>
              <a:t>Are </a:t>
            </a:r>
            <a:r>
              <a:rPr lang="en-US" sz="1800" b="1" dirty="0"/>
              <a:t>the comparisons correct? </a:t>
            </a:r>
            <a:r>
              <a:rPr lang="en-US" sz="1800" dirty="0"/>
              <a:t>It may sound pretty simple, but there’s always </a:t>
            </a:r>
            <a:r>
              <a:rPr lang="en-US" sz="1800" dirty="0" smtClean="0"/>
              <a:t>confusion over </a:t>
            </a:r>
            <a:r>
              <a:rPr lang="en-US" sz="1800" dirty="0"/>
              <a:t>whether a comparison should be less than or less than or equal </a:t>
            </a:r>
            <a:r>
              <a:rPr lang="en-US" sz="1800" dirty="0" smtClean="0"/>
              <a:t>to.</a:t>
            </a:r>
            <a:endParaRPr lang="en-US" sz="1800" dirty="0"/>
          </a:p>
          <a:p>
            <a:pPr lvl="1" algn="just">
              <a:lnSpc>
                <a:spcPct val="150000"/>
              </a:lnSpc>
            </a:pPr>
            <a:r>
              <a:rPr lang="en-US" sz="1800" b="1" dirty="0" smtClean="0"/>
              <a:t>Are </a:t>
            </a:r>
            <a:r>
              <a:rPr lang="en-US" sz="1800" b="1" dirty="0"/>
              <a:t>there comparisons between fractional or floating-point values? </a:t>
            </a:r>
            <a:r>
              <a:rPr lang="en-US" sz="1800" dirty="0"/>
              <a:t>If so, will any precision problems affect their comparison? Is 1.00000001 close enough to 1.00000002 to </a:t>
            </a:r>
            <a:r>
              <a:rPr lang="en-US" sz="1800" dirty="0" smtClean="0"/>
              <a:t>be equal</a:t>
            </a:r>
            <a:r>
              <a:rPr lang="en-US" sz="1800" dirty="0"/>
              <a:t>? </a:t>
            </a:r>
            <a:endParaRPr lang="en-US" sz="1800" dirty="0" smtClean="0"/>
          </a:p>
          <a:p>
            <a:pPr lvl="1" algn="just">
              <a:lnSpc>
                <a:spcPct val="150000"/>
              </a:lnSpc>
            </a:pPr>
            <a:r>
              <a:rPr lang="en-US" sz="1800" b="1" dirty="0" smtClean="0"/>
              <a:t>Does </a:t>
            </a:r>
            <a:r>
              <a:rPr lang="en-US" sz="1800" b="1" dirty="0"/>
              <a:t>each Boolean expression state what it should state? </a:t>
            </a:r>
            <a:r>
              <a:rPr lang="en-US" sz="1800" dirty="0"/>
              <a:t>Does the Boolean </a:t>
            </a:r>
            <a:r>
              <a:rPr lang="en-US" sz="1800" dirty="0" smtClean="0"/>
              <a:t>calculation work </a:t>
            </a:r>
            <a:r>
              <a:rPr lang="en-US" sz="1800" dirty="0"/>
              <a:t>as expected? Is there any doubt about the order of </a:t>
            </a:r>
            <a:r>
              <a:rPr lang="en-US" sz="1800" dirty="0" smtClean="0"/>
              <a:t>evaluation?</a:t>
            </a:r>
            <a:endParaRPr lang="en-US" sz="1800" dirty="0"/>
          </a:p>
          <a:p>
            <a:pPr lvl="1" algn="just">
              <a:lnSpc>
                <a:spcPct val="150000"/>
              </a:lnSpc>
            </a:pPr>
            <a:r>
              <a:rPr lang="en-US" sz="1800" b="1" dirty="0" smtClean="0"/>
              <a:t>Are </a:t>
            </a:r>
            <a:r>
              <a:rPr lang="en-US" sz="1800" b="1" dirty="0"/>
              <a:t>the operands of a Boolean operator Boolean? </a:t>
            </a:r>
            <a:r>
              <a:rPr lang="en-US" sz="1800" dirty="0"/>
              <a:t>For example, is an integer </a:t>
            </a:r>
            <a:r>
              <a:rPr lang="en-US" sz="1800" dirty="0" smtClean="0"/>
              <a:t>variable containing </a:t>
            </a:r>
            <a:r>
              <a:rPr lang="en-US" sz="1800" dirty="0"/>
              <a:t>integer values being used in a Boolean calculation? </a:t>
            </a:r>
            <a:endParaRPr lang="en-IN" sz="18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30</a:t>
            </a:fld>
            <a:endParaRPr lang="en-IN"/>
          </a:p>
        </p:txBody>
      </p:sp>
    </p:spTree>
    <p:extLst>
      <p:ext uri="{BB962C8B-B14F-4D97-AF65-F5344CB8AC3E}">
        <p14:creationId xmlns:p14="http://schemas.microsoft.com/office/powerpoint/2010/main" xmlns="" val="34917333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Control Flow Errors </a:t>
            </a:r>
          </a:p>
        </p:txBody>
      </p:sp>
      <p:sp>
        <p:nvSpPr>
          <p:cNvPr id="3" name="Content Placeholder 2"/>
          <p:cNvSpPr>
            <a:spLocks noGrp="1"/>
          </p:cNvSpPr>
          <p:nvPr>
            <p:ph idx="1"/>
          </p:nvPr>
        </p:nvSpPr>
        <p:spPr>
          <a:xfrm>
            <a:off x="387275" y="1169408"/>
            <a:ext cx="8369450" cy="5472953"/>
          </a:xfrm>
        </p:spPr>
        <p:txBody>
          <a:bodyPr>
            <a:normAutofit fontScale="92500" lnSpcReduction="10000"/>
          </a:bodyPr>
          <a:lstStyle/>
          <a:p>
            <a:pPr marL="0" indent="0" algn="just">
              <a:buNone/>
            </a:pPr>
            <a:r>
              <a:rPr lang="en-US" dirty="0"/>
              <a:t>Control flow errors are the result of loops and other control constructs in the language </a:t>
            </a:r>
            <a:r>
              <a:rPr lang="en-US" dirty="0" smtClean="0"/>
              <a:t>not behaving </a:t>
            </a:r>
            <a:r>
              <a:rPr lang="en-US" dirty="0"/>
              <a:t>as expected. They are usually caused, directly or indirectly, by computational or comparison </a:t>
            </a:r>
            <a:r>
              <a:rPr lang="en-US" dirty="0" smtClean="0"/>
              <a:t>errors.</a:t>
            </a:r>
            <a:endParaRPr lang="en-US" dirty="0"/>
          </a:p>
          <a:p>
            <a:pPr lvl="1" algn="just"/>
            <a:r>
              <a:rPr lang="en-US" dirty="0" smtClean="0"/>
              <a:t>If </a:t>
            </a:r>
            <a:r>
              <a:rPr lang="en-US" dirty="0"/>
              <a:t>the language contains statement groups such as begin...end and do...while, are </a:t>
            </a:r>
            <a:r>
              <a:rPr lang="en-US" dirty="0" smtClean="0"/>
              <a:t>the ends </a:t>
            </a:r>
            <a:r>
              <a:rPr lang="en-US" dirty="0"/>
              <a:t>explicit and do they match their appropriate </a:t>
            </a:r>
            <a:r>
              <a:rPr lang="en-US" dirty="0" smtClean="0"/>
              <a:t>groups?</a:t>
            </a:r>
            <a:endParaRPr lang="en-US" dirty="0"/>
          </a:p>
          <a:p>
            <a:pPr lvl="1" algn="just"/>
            <a:r>
              <a:rPr lang="en-US" dirty="0" smtClean="0"/>
              <a:t>Will </a:t>
            </a:r>
            <a:r>
              <a:rPr lang="en-US" dirty="0"/>
              <a:t>the program, module, subroutine, or loop eventually terminate? If it won’t, is </a:t>
            </a:r>
            <a:r>
              <a:rPr lang="en-US" dirty="0" smtClean="0"/>
              <a:t>that acceptable?</a:t>
            </a:r>
            <a:endParaRPr lang="en-US" dirty="0"/>
          </a:p>
          <a:p>
            <a:pPr lvl="1" algn="just"/>
            <a:r>
              <a:rPr lang="en-US" dirty="0" smtClean="0"/>
              <a:t>Is </a:t>
            </a:r>
            <a:r>
              <a:rPr lang="en-US" dirty="0"/>
              <a:t>there a possibility of premature loop </a:t>
            </a:r>
            <a:r>
              <a:rPr lang="en-US" dirty="0" smtClean="0"/>
              <a:t>exit?</a:t>
            </a:r>
            <a:endParaRPr lang="en-US" dirty="0"/>
          </a:p>
          <a:p>
            <a:pPr lvl="1" algn="just"/>
            <a:r>
              <a:rPr lang="en-US" dirty="0" smtClean="0"/>
              <a:t>Is </a:t>
            </a:r>
            <a:r>
              <a:rPr lang="en-US" dirty="0"/>
              <a:t>it possible that a loop never executes? Is it acceptable if it </a:t>
            </a:r>
            <a:r>
              <a:rPr lang="en-US" dirty="0" smtClean="0"/>
              <a:t>doesn’t?</a:t>
            </a:r>
            <a:endParaRPr lang="en-US" dirty="0"/>
          </a:p>
          <a:p>
            <a:pPr lvl="1" algn="just"/>
            <a:r>
              <a:rPr lang="en-US" dirty="0" smtClean="0"/>
              <a:t>If </a:t>
            </a:r>
            <a:r>
              <a:rPr lang="en-US" dirty="0"/>
              <a:t>the program contains a multiway branch such as a switch...case statement, can </a:t>
            </a:r>
            <a:r>
              <a:rPr lang="en-US" dirty="0" smtClean="0"/>
              <a:t>the index </a:t>
            </a:r>
            <a:r>
              <a:rPr lang="en-US" dirty="0"/>
              <a:t>variable ever exceed the number of branch possibilities? If it does, is this case handled </a:t>
            </a:r>
            <a:r>
              <a:rPr lang="en-US" dirty="0" smtClean="0"/>
              <a:t>properly?</a:t>
            </a:r>
            <a:endParaRPr lang="en-US" dirty="0"/>
          </a:p>
          <a:p>
            <a:pPr lvl="1" algn="just"/>
            <a:r>
              <a:rPr lang="en-US" dirty="0" smtClean="0"/>
              <a:t>Are </a:t>
            </a:r>
            <a:r>
              <a:rPr lang="en-US" dirty="0"/>
              <a:t>there any “off by one” errors that would cause unexpected flow through the loop</a:t>
            </a:r>
            <a:r>
              <a:rPr lang="en-US" dirty="0" smtClean="0"/>
              <a: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31</a:t>
            </a:fld>
            <a:endParaRPr lang="en-IN"/>
          </a:p>
        </p:txBody>
      </p:sp>
    </p:spTree>
    <p:extLst>
      <p:ext uri="{BB962C8B-B14F-4D97-AF65-F5344CB8AC3E}">
        <p14:creationId xmlns:p14="http://schemas.microsoft.com/office/powerpoint/2010/main" xmlns="" val="21936387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Subroutine Parameter Errors </a:t>
            </a:r>
          </a:p>
        </p:txBody>
      </p:sp>
      <p:sp>
        <p:nvSpPr>
          <p:cNvPr id="3" name="Content Placeholder 2"/>
          <p:cNvSpPr>
            <a:spLocks noGrp="1"/>
          </p:cNvSpPr>
          <p:nvPr>
            <p:ph idx="1"/>
          </p:nvPr>
        </p:nvSpPr>
        <p:spPr>
          <a:xfrm>
            <a:off x="387275" y="1169408"/>
            <a:ext cx="8369450" cy="5472953"/>
          </a:xfrm>
        </p:spPr>
        <p:txBody>
          <a:bodyPr>
            <a:normAutofit fontScale="92500"/>
          </a:bodyPr>
          <a:lstStyle/>
          <a:p>
            <a:pPr marL="0" indent="0" algn="just">
              <a:lnSpc>
                <a:spcPct val="110000"/>
              </a:lnSpc>
              <a:spcBef>
                <a:spcPts val="0"/>
              </a:spcBef>
              <a:buNone/>
            </a:pPr>
            <a:r>
              <a:rPr lang="en-US" dirty="0"/>
              <a:t>Subroutine parameter errors are due to incorrect passing of data to and from </a:t>
            </a:r>
            <a:r>
              <a:rPr lang="en-US" dirty="0" smtClean="0"/>
              <a:t>software subroutines.</a:t>
            </a:r>
            <a:endParaRPr lang="en-US" dirty="0"/>
          </a:p>
          <a:p>
            <a:pPr lvl="1" algn="just">
              <a:lnSpc>
                <a:spcPct val="110000"/>
              </a:lnSpc>
              <a:spcBef>
                <a:spcPts val="0"/>
              </a:spcBef>
            </a:pPr>
            <a:r>
              <a:rPr lang="en-US" dirty="0" smtClean="0"/>
              <a:t>Do </a:t>
            </a:r>
            <a:r>
              <a:rPr lang="en-US" dirty="0"/>
              <a:t>the types and sizes of parameters received by a subroutine match those sent by </a:t>
            </a:r>
            <a:r>
              <a:rPr lang="en-US" dirty="0" smtClean="0"/>
              <a:t>the calling </a:t>
            </a:r>
            <a:r>
              <a:rPr lang="en-US" dirty="0"/>
              <a:t>code? Is the order </a:t>
            </a:r>
            <a:r>
              <a:rPr lang="en-US" dirty="0" smtClean="0"/>
              <a:t>correct?</a:t>
            </a:r>
            <a:endParaRPr lang="en-US" dirty="0"/>
          </a:p>
          <a:p>
            <a:pPr lvl="1" algn="just">
              <a:lnSpc>
                <a:spcPct val="110000"/>
              </a:lnSpc>
              <a:spcBef>
                <a:spcPts val="0"/>
              </a:spcBef>
            </a:pPr>
            <a:r>
              <a:rPr lang="en-US" dirty="0" smtClean="0"/>
              <a:t>If </a:t>
            </a:r>
            <a:r>
              <a:rPr lang="en-US" dirty="0"/>
              <a:t>a subroutine has multiple entry points (yuck), is a parameter ever referenced that </a:t>
            </a:r>
            <a:r>
              <a:rPr lang="en-US" dirty="0" smtClean="0"/>
              <a:t>isn’t associated </a:t>
            </a:r>
            <a:r>
              <a:rPr lang="en-US" dirty="0"/>
              <a:t>with the current point of </a:t>
            </a:r>
            <a:r>
              <a:rPr lang="en-US" dirty="0" smtClean="0"/>
              <a:t>entry?</a:t>
            </a:r>
            <a:endParaRPr lang="en-US" dirty="0"/>
          </a:p>
          <a:p>
            <a:pPr lvl="1" algn="just">
              <a:lnSpc>
                <a:spcPct val="110000"/>
              </a:lnSpc>
              <a:spcBef>
                <a:spcPts val="0"/>
              </a:spcBef>
            </a:pPr>
            <a:r>
              <a:rPr lang="en-US" dirty="0" smtClean="0"/>
              <a:t>If </a:t>
            </a:r>
            <a:r>
              <a:rPr lang="en-US" dirty="0"/>
              <a:t>constants are ever passed as arguments, are they accidentally changed in </a:t>
            </a:r>
            <a:r>
              <a:rPr lang="en-US" dirty="0" smtClean="0"/>
              <a:t>the subroutine?</a:t>
            </a:r>
            <a:endParaRPr lang="en-US" dirty="0"/>
          </a:p>
          <a:p>
            <a:pPr lvl="1" algn="just">
              <a:lnSpc>
                <a:spcPct val="110000"/>
              </a:lnSpc>
              <a:spcBef>
                <a:spcPts val="0"/>
              </a:spcBef>
            </a:pPr>
            <a:r>
              <a:rPr lang="en-US" dirty="0" smtClean="0"/>
              <a:t>Does </a:t>
            </a:r>
            <a:r>
              <a:rPr lang="en-US" dirty="0"/>
              <a:t>a subroutine alter a parameter that’s intended only as an input </a:t>
            </a:r>
            <a:r>
              <a:rPr lang="en-US" dirty="0" smtClean="0"/>
              <a:t>value?</a:t>
            </a:r>
            <a:endParaRPr lang="en-US" dirty="0"/>
          </a:p>
          <a:p>
            <a:pPr lvl="1" algn="just">
              <a:lnSpc>
                <a:spcPct val="110000"/>
              </a:lnSpc>
              <a:spcBef>
                <a:spcPts val="0"/>
              </a:spcBef>
            </a:pPr>
            <a:r>
              <a:rPr lang="en-US" dirty="0" smtClean="0"/>
              <a:t>Do </a:t>
            </a:r>
            <a:r>
              <a:rPr lang="en-US" dirty="0"/>
              <a:t>the units of each parameter match the units of each corresponding </a:t>
            </a:r>
            <a:r>
              <a:rPr lang="en-US" dirty="0" smtClean="0"/>
              <a:t>argument- English </a:t>
            </a:r>
            <a:r>
              <a:rPr lang="en-US" dirty="0"/>
              <a:t>versus metric, for </a:t>
            </a:r>
            <a:r>
              <a:rPr lang="en-US" dirty="0" smtClean="0"/>
              <a:t>example?</a:t>
            </a:r>
            <a:endParaRPr lang="en-US" dirty="0"/>
          </a:p>
          <a:p>
            <a:pPr lvl="1" algn="just">
              <a:lnSpc>
                <a:spcPct val="110000"/>
              </a:lnSpc>
              <a:spcBef>
                <a:spcPts val="0"/>
              </a:spcBef>
            </a:pPr>
            <a:r>
              <a:rPr lang="en-US" dirty="0" smtClean="0"/>
              <a:t>If </a:t>
            </a:r>
            <a:r>
              <a:rPr lang="en-US" dirty="0"/>
              <a:t>global variables are present, do they have similar definitions and attributes in all referencing subroutines? </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32</a:t>
            </a:fld>
            <a:endParaRPr lang="en-IN"/>
          </a:p>
        </p:txBody>
      </p:sp>
    </p:spTree>
    <p:extLst>
      <p:ext uri="{BB962C8B-B14F-4D97-AF65-F5344CB8AC3E}">
        <p14:creationId xmlns:p14="http://schemas.microsoft.com/office/powerpoint/2010/main" xmlns="" val="696916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Input/Output</a:t>
            </a:r>
            <a:r>
              <a:rPr lang="en-IN" dirty="0"/>
              <a:t> Errors </a:t>
            </a:r>
          </a:p>
        </p:txBody>
      </p:sp>
      <p:sp>
        <p:nvSpPr>
          <p:cNvPr id="3" name="Content Placeholder 2"/>
          <p:cNvSpPr>
            <a:spLocks noGrp="1"/>
          </p:cNvSpPr>
          <p:nvPr>
            <p:ph idx="1"/>
          </p:nvPr>
        </p:nvSpPr>
        <p:spPr>
          <a:xfrm>
            <a:off x="387275" y="1169408"/>
            <a:ext cx="8369450" cy="5318477"/>
          </a:xfrm>
        </p:spPr>
        <p:txBody>
          <a:bodyPr>
            <a:normAutofit/>
          </a:bodyPr>
          <a:lstStyle/>
          <a:p>
            <a:pPr marL="0" indent="0" algn="just">
              <a:lnSpc>
                <a:spcPct val="160000"/>
              </a:lnSpc>
              <a:buNone/>
            </a:pPr>
            <a:r>
              <a:rPr lang="en-US" sz="1800" dirty="0"/>
              <a:t>These errors include anything related to reading from a file, accepting input from a </a:t>
            </a:r>
            <a:r>
              <a:rPr lang="en-US" sz="1800" dirty="0" smtClean="0"/>
              <a:t>keyboard or </a:t>
            </a:r>
            <a:r>
              <a:rPr lang="en-US" sz="1800" dirty="0"/>
              <a:t>mouse, and writing to an output device such as a printer or screen. The items presented </a:t>
            </a:r>
            <a:r>
              <a:rPr lang="en-US" sz="1800" dirty="0" smtClean="0"/>
              <a:t>here are </a:t>
            </a:r>
            <a:r>
              <a:rPr lang="en-US" sz="1800" dirty="0"/>
              <a:t>very simplified and generic. </a:t>
            </a:r>
            <a:endParaRPr lang="en-US" sz="1800" dirty="0" smtClean="0"/>
          </a:p>
          <a:p>
            <a:pPr lvl="1" algn="just">
              <a:lnSpc>
                <a:spcPct val="160000"/>
              </a:lnSpc>
            </a:pPr>
            <a:r>
              <a:rPr lang="en-US" sz="1800" dirty="0" smtClean="0"/>
              <a:t>Does </a:t>
            </a:r>
            <a:r>
              <a:rPr lang="en-US" sz="1800" dirty="0"/>
              <a:t>the software strictly adhere to the specified format of the data being read or </a:t>
            </a:r>
            <a:r>
              <a:rPr lang="en-US" sz="1800" dirty="0" smtClean="0"/>
              <a:t>written by </a:t>
            </a:r>
            <a:r>
              <a:rPr lang="en-US" sz="1800" dirty="0"/>
              <a:t>the external </a:t>
            </a:r>
            <a:r>
              <a:rPr lang="en-US" sz="1800" dirty="0" smtClean="0"/>
              <a:t>device?</a:t>
            </a:r>
            <a:endParaRPr lang="en-US" sz="1800" dirty="0"/>
          </a:p>
          <a:p>
            <a:pPr lvl="1" algn="just">
              <a:lnSpc>
                <a:spcPct val="160000"/>
              </a:lnSpc>
            </a:pPr>
            <a:r>
              <a:rPr lang="en-US" sz="1800" dirty="0" smtClean="0"/>
              <a:t>If </a:t>
            </a:r>
            <a:r>
              <a:rPr lang="en-US" sz="1800" dirty="0"/>
              <a:t>the file or peripheral isn’t present or ready, is that error condition </a:t>
            </a:r>
            <a:r>
              <a:rPr lang="en-US" sz="1800" dirty="0" smtClean="0"/>
              <a:t>handled?</a:t>
            </a:r>
            <a:endParaRPr lang="en-US" sz="1800" dirty="0"/>
          </a:p>
          <a:p>
            <a:pPr lvl="1" algn="just">
              <a:lnSpc>
                <a:spcPct val="160000"/>
              </a:lnSpc>
            </a:pPr>
            <a:r>
              <a:rPr lang="en-US" sz="1800" dirty="0" smtClean="0"/>
              <a:t>Does </a:t>
            </a:r>
            <a:r>
              <a:rPr lang="en-US" sz="1800" dirty="0"/>
              <a:t>the software handle the situation of the external device being disconnected, </a:t>
            </a:r>
            <a:r>
              <a:rPr lang="en-US" sz="1800" dirty="0" smtClean="0"/>
              <a:t>not available</a:t>
            </a:r>
            <a:r>
              <a:rPr lang="en-US" sz="1800" dirty="0"/>
              <a:t>, or full during a read or </a:t>
            </a:r>
            <a:r>
              <a:rPr lang="en-US" sz="1800" dirty="0" smtClean="0"/>
              <a:t>write?</a:t>
            </a:r>
            <a:endParaRPr lang="en-US" sz="1800" dirty="0"/>
          </a:p>
          <a:p>
            <a:pPr lvl="1" algn="just">
              <a:lnSpc>
                <a:spcPct val="160000"/>
              </a:lnSpc>
            </a:pPr>
            <a:r>
              <a:rPr lang="en-US" sz="1800" dirty="0" smtClean="0"/>
              <a:t>Are </a:t>
            </a:r>
            <a:r>
              <a:rPr lang="en-US" sz="1800" dirty="0"/>
              <a:t>all conceivable errors handled by the software in an expected </a:t>
            </a:r>
            <a:r>
              <a:rPr lang="en-US" sz="1800" dirty="0" smtClean="0"/>
              <a:t>way?</a:t>
            </a:r>
            <a:endParaRPr lang="en-US" sz="1800" dirty="0"/>
          </a:p>
          <a:p>
            <a:pPr lvl="1" algn="just">
              <a:lnSpc>
                <a:spcPct val="160000"/>
              </a:lnSpc>
            </a:pPr>
            <a:r>
              <a:rPr lang="en-US" sz="1800" dirty="0" smtClean="0"/>
              <a:t>Have </a:t>
            </a:r>
            <a:r>
              <a:rPr lang="en-US" sz="1800" dirty="0"/>
              <a:t>all error messages been checked for correctness, appropriateness, grammar, </a:t>
            </a:r>
            <a:r>
              <a:rPr lang="en-US" sz="1800" dirty="0" smtClean="0"/>
              <a:t>and spelling</a:t>
            </a:r>
            <a:r>
              <a:rPr lang="en-US" sz="1800" dirty="0"/>
              <a:t>? </a:t>
            </a:r>
            <a:endParaRPr lang="en-IN" sz="18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33</a:t>
            </a:fld>
            <a:endParaRPr lang="en-IN"/>
          </a:p>
        </p:txBody>
      </p:sp>
    </p:spTree>
    <p:extLst>
      <p:ext uri="{BB962C8B-B14F-4D97-AF65-F5344CB8AC3E}">
        <p14:creationId xmlns:p14="http://schemas.microsoft.com/office/powerpoint/2010/main" xmlns="" val="26483148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Other </a:t>
            </a:r>
            <a:r>
              <a:rPr lang="en-IN" dirty="0" smtClean="0"/>
              <a:t>Checks</a:t>
            </a:r>
            <a:endParaRPr lang="en-IN" dirty="0"/>
          </a:p>
        </p:txBody>
      </p:sp>
      <p:sp>
        <p:nvSpPr>
          <p:cNvPr id="3" name="Content Placeholder 2"/>
          <p:cNvSpPr>
            <a:spLocks noGrp="1"/>
          </p:cNvSpPr>
          <p:nvPr>
            <p:ph idx="1"/>
          </p:nvPr>
        </p:nvSpPr>
        <p:spPr/>
        <p:txBody>
          <a:bodyPr>
            <a:noAutofit/>
          </a:bodyPr>
          <a:lstStyle/>
          <a:p>
            <a:pPr marL="0" indent="0" algn="just">
              <a:lnSpc>
                <a:spcPct val="150000"/>
              </a:lnSpc>
              <a:buNone/>
            </a:pPr>
            <a:r>
              <a:rPr lang="en-US" sz="1900" dirty="0" smtClean="0"/>
              <a:t>This </a:t>
            </a:r>
            <a:r>
              <a:rPr lang="en-US" sz="1900" dirty="0"/>
              <a:t>best-of-the-rest list defines a few items that didn’t fit well in the other categories. </a:t>
            </a:r>
            <a:endParaRPr lang="en-US" sz="1900" dirty="0" smtClean="0"/>
          </a:p>
          <a:p>
            <a:pPr lvl="1" algn="just">
              <a:lnSpc>
                <a:spcPct val="150000"/>
              </a:lnSpc>
            </a:pPr>
            <a:r>
              <a:rPr lang="en-US" sz="1900" dirty="0" smtClean="0"/>
              <a:t>Will </a:t>
            </a:r>
            <a:r>
              <a:rPr lang="en-US" sz="1900" dirty="0"/>
              <a:t>the software work with languages other than English? Does it need to use Unicode instead of </a:t>
            </a:r>
            <a:r>
              <a:rPr lang="en-US" sz="1900" dirty="0" smtClean="0"/>
              <a:t>ASCII?</a:t>
            </a:r>
          </a:p>
          <a:p>
            <a:pPr lvl="1" algn="just">
              <a:lnSpc>
                <a:spcPct val="150000"/>
              </a:lnSpc>
            </a:pPr>
            <a:r>
              <a:rPr lang="en-US" sz="1900" dirty="0" smtClean="0"/>
              <a:t>If </a:t>
            </a:r>
            <a:r>
              <a:rPr lang="en-US" sz="1900" dirty="0"/>
              <a:t>the software is intended to be portable to other compilers and CPUs, have </a:t>
            </a:r>
            <a:r>
              <a:rPr lang="en-US" sz="1900" dirty="0" smtClean="0"/>
              <a:t>allowances been </a:t>
            </a:r>
            <a:r>
              <a:rPr lang="en-US" sz="1900" dirty="0"/>
              <a:t>made for this? </a:t>
            </a:r>
            <a:endParaRPr lang="en-US" sz="1900" dirty="0" smtClean="0"/>
          </a:p>
          <a:p>
            <a:pPr lvl="1" algn="just">
              <a:lnSpc>
                <a:spcPct val="150000"/>
              </a:lnSpc>
            </a:pPr>
            <a:r>
              <a:rPr lang="en-US" sz="1900" dirty="0" smtClean="0"/>
              <a:t>Has </a:t>
            </a:r>
            <a:r>
              <a:rPr lang="en-US" sz="1900" dirty="0"/>
              <a:t>compatibility been considered so that the software will operate with </a:t>
            </a:r>
            <a:r>
              <a:rPr lang="en-US" sz="1900" dirty="0" smtClean="0"/>
              <a:t>different amounts </a:t>
            </a:r>
            <a:r>
              <a:rPr lang="en-US" sz="1900" dirty="0"/>
              <a:t>of available memory, different internal hardware such as graphics and </a:t>
            </a:r>
            <a:r>
              <a:rPr lang="en-US" sz="1900" dirty="0" smtClean="0"/>
              <a:t>sound cards</a:t>
            </a:r>
            <a:r>
              <a:rPr lang="en-US" sz="1900" dirty="0"/>
              <a:t>, and different peripherals such as printers and modems? </a:t>
            </a:r>
            <a:endParaRPr lang="en-US" sz="1900" dirty="0" smtClean="0"/>
          </a:p>
          <a:p>
            <a:pPr lvl="1" algn="just">
              <a:lnSpc>
                <a:spcPct val="150000"/>
              </a:lnSpc>
            </a:pPr>
            <a:r>
              <a:rPr lang="en-US" sz="1900" dirty="0" smtClean="0"/>
              <a:t>Does </a:t>
            </a:r>
            <a:r>
              <a:rPr lang="en-US" sz="1900" dirty="0"/>
              <a:t>compilation of the program produce any “warning” or “informational” messages? </a:t>
            </a:r>
            <a:endParaRPr lang="en-IN" sz="19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34</a:t>
            </a:fld>
            <a:endParaRPr lang="en-IN"/>
          </a:p>
        </p:txBody>
      </p:sp>
    </p:spTree>
    <p:extLst>
      <p:ext uri="{BB962C8B-B14F-4D97-AF65-F5344CB8AC3E}">
        <p14:creationId xmlns:p14="http://schemas.microsoft.com/office/powerpoint/2010/main" xmlns="" val="69464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Dynamic White-Box Testing versus Debugging </a:t>
            </a:r>
            <a:endParaRPr lang="en-IN" sz="3200"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US" dirty="0"/>
              <a:t>It’s important not to confuse dynamic white-box testing with </a:t>
            </a:r>
            <a:r>
              <a:rPr lang="en-US" b="1" i="1" dirty="0">
                <a:solidFill>
                  <a:srgbClr val="7030A0"/>
                </a:solidFill>
              </a:rPr>
              <a:t>debugging</a:t>
            </a:r>
            <a:r>
              <a:rPr lang="en-US" dirty="0"/>
              <a:t>. If you’ve done </a:t>
            </a:r>
            <a:r>
              <a:rPr lang="en-US" dirty="0" smtClean="0"/>
              <a:t>some programming</a:t>
            </a:r>
            <a:r>
              <a:rPr lang="en-US" dirty="0"/>
              <a:t>, you’ve probably spent many hours debugging code that you’ve written. The </a:t>
            </a:r>
            <a:r>
              <a:rPr lang="en-US" dirty="0" smtClean="0"/>
              <a:t>two techniques </a:t>
            </a:r>
            <a:r>
              <a:rPr lang="en-US" dirty="0"/>
              <a:t>may appear similar because they both involve dealing with software bugs and looking at the code, but they’re very different in their goals </a:t>
            </a:r>
            <a:endParaRPr lang="en-US" dirty="0" smtClean="0"/>
          </a:p>
          <a:p>
            <a:pPr algn="just">
              <a:lnSpc>
                <a:spcPct val="150000"/>
              </a:lnSpc>
            </a:pPr>
            <a:r>
              <a:rPr lang="en-US" dirty="0" smtClean="0"/>
              <a:t>The </a:t>
            </a:r>
            <a:r>
              <a:rPr lang="en-US" dirty="0"/>
              <a:t>goal of dynamic white-box testing is to find </a:t>
            </a:r>
            <a:r>
              <a:rPr lang="en-US" dirty="0" smtClean="0"/>
              <a:t>bugs.</a:t>
            </a:r>
          </a:p>
          <a:p>
            <a:pPr algn="just">
              <a:lnSpc>
                <a:spcPct val="150000"/>
              </a:lnSpc>
            </a:pPr>
            <a:r>
              <a:rPr lang="en-US" dirty="0" smtClean="0"/>
              <a:t>The </a:t>
            </a:r>
            <a:r>
              <a:rPr lang="en-US" dirty="0"/>
              <a:t>goal of debugging is to fix them</a:t>
            </a:r>
            <a:r>
              <a:rPr lang="en-US" dirty="0" smtClean="0"/>
              <a:t>.</a:t>
            </a:r>
          </a:p>
        </p:txBody>
      </p:sp>
      <p:sp>
        <p:nvSpPr>
          <p:cNvPr id="4" name="Slide Number Placeholder 3"/>
          <p:cNvSpPr>
            <a:spLocks noGrp="1"/>
          </p:cNvSpPr>
          <p:nvPr>
            <p:ph type="sldNum" sz="quarter" idx="12"/>
          </p:nvPr>
        </p:nvSpPr>
        <p:spPr/>
        <p:txBody>
          <a:bodyPr/>
          <a:lstStyle/>
          <a:p>
            <a:fld id="{75747A94-18CE-4DED-9AB2-7F0203751A12}" type="slidenum">
              <a:rPr lang="en-IN" smtClean="0"/>
              <a:pPr/>
              <a:t>35</a:t>
            </a:fld>
            <a:endParaRPr lang="en-IN"/>
          </a:p>
        </p:txBody>
      </p:sp>
    </p:spTree>
    <p:extLst>
      <p:ext uri="{BB962C8B-B14F-4D97-AF65-F5344CB8AC3E}">
        <p14:creationId xmlns:p14="http://schemas.microsoft.com/office/powerpoint/2010/main" xmlns="" val="25432414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Dynamic White-Box Testing versus Debugging </a:t>
            </a:r>
            <a:endParaRPr lang="en-IN" sz="3200" dirty="0"/>
          </a:p>
        </p:txBody>
      </p:sp>
      <p:pic>
        <p:nvPicPr>
          <p:cNvPr id="5" name="Content Placeholder 4"/>
          <p:cNvPicPr>
            <a:picLocks noGrp="1" noChangeAspect="1"/>
          </p:cNvPicPr>
          <p:nvPr>
            <p:ph idx="1"/>
          </p:nvPr>
        </p:nvPicPr>
        <p:blipFill>
          <a:blip r:embed="rId2"/>
          <a:stretch>
            <a:fillRect/>
          </a:stretch>
        </p:blipFill>
        <p:spPr>
          <a:xfrm>
            <a:off x="1128712" y="1633538"/>
            <a:ext cx="6886575" cy="3981450"/>
          </a:xfrm>
          <a:prstGeom prst="rect">
            <a:avLst/>
          </a:prstGeom>
        </p:spPr>
      </p:pic>
      <p:sp>
        <p:nvSpPr>
          <p:cNvPr id="4" name="Slide Number Placeholder 3"/>
          <p:cNvSpPr>
            <a:spLocks noGrp="1"/>
          </p:cNvSpPr>
          <p:nvPr>
            <p:ph type="sldNum" sz="quarter" idx="12"/>
          </p:nvPr>
        </p:nvSpPr>
        <p:spPr/>
        <p:txBody>
          <a:bodyPr/>
          <a:lstStyle/>
          <a:p>
            <a:fld id="{75747A94-18CE-4DED-9AB2-7F0203751A12}" type="slidenum">
              <a:rPr lang="en-IN" smtClean="0"/>
              <a:pPr/>
              <a:t>36</a:t>
            </a:fld>
            <a:endParaRPr lang="en-IN"/>
          </a:p>
        </p:txBody>
      </p:sp>
      <p:sp>
        <p:nvSpPr>
          <p:cNvPr id="6" name="Rectangle 5"/>
          <p:cNvSpPr/>
          <p:nvPr/>
        </p:nvSpPr>
        <p:spPr>
          <a:xfrm>
            <a:off x="674914" y="5614988"/>
            <a:ext cx="8081811" cy="646331"/>
          </a:xfrm>
          <a:prstGeom prst="rect">
            <a:avLst/>
          </a:prstGeom>
        </p:spPr>
        <p:txBody>
          <a:bodyPr wrap="square">
            <a:spAutoFit/>
          </a:bodyPr>
          <a:lstStyle/>
          <a:p>
            <a:pPr algn="ctr"/>
            <a:r>
              <a:rPr lang="en-US" i="1" dirty="0">
                <a:solidFill>
                  <a:srgbClr val="000000"/>
                </a:solidFill>
                <a:latin typeface="Helvetica LT Std Cond" panose="020B0506020202030204" pitchFamily="34" charset="0"/>
              </a:rPr>
              <a:t>Dynamic white-box testing and debugging have different goals but they do overlap in the middle</a:t>
            </a:r>
            <a:r>
              <a:rPr lang="en-US" dirty="0">
                <a:latin typeface="Helvetica LT Std Cond" panose="020B0506020202030204" pitchFamily="34" charset="0"/>
              </a:rPr>
              <a:t> </a:t>
            </a:r>
            <a:endParaRPr lang="en-IN" dirty="0">
              <a:latin typeface="Helvetica LT Std Cond" panose="020B0506020202030204" pitchFamily="34" charset="0"/>
            </a:endParaRPr>
          </a:p>
        </p:txBody>
      </p:sp>
    </p:spTree>
    <p:extLst>
      <p:ext uri="{BB962C8B-B14F-4D97-AF65-F5344CB8AC3E}">
        <p14:creationId xmlns:p14="http://schemas.microsoft.com/office/powerpoint/2010/main" xmlns="" val="20434426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75747A94-18CE-4DED-9AB2-7F0203751A12}" type="slidenum">
              <a:rPr lang="en-IN" smtClean="0"/>
              <a:pPr/>
              <a:t>37</a:t>
            </a:fld>
            <a:endParaRPr lang="en-IN"/>
          </a:p>
        </p:txBody>
      </p:sp>
    </p:spTree>
    <p:extLst>
      <p:ext uri="{BB962C8B-B14F-4D97-AF65-F5344CB8AC3E}">
        <p14:creationId xmlns:p14="http://schemas.microsoft.com/office/powerpoint/2010/main" xmlns="" val="2503089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Coverage </a:t>
            </a:r>
          </a:p>
        </p:txBody>
      </p:sp>
      <p:sp>
        <p:nvSpPr>
          <p:cNvPr id="3" name="Content Placeholder 2"/>
          <p:cNvSpPr>
            <a:spLocks noGrp="1"/>
          </p:cNvSpPr>
          <p:nvPr>
            <p:ph idx="1"/>
          </p:nvPr>
        </p:nvSpPr>
        <p:spPr>
          <a:xfrm>
            <a:off x="387275" y="1169408"/>
            <a:ext cx="8369450" cy="5472953"/>
          </a:xfrm>
        </p:spPr>
        <p:txBody>
          <a:bodyPr>
            <a:normAutofit/>
          </a:bodyPr>
          <a:lstStyle/>
          <a:p>
            <a:pPr algn="just">
              <a:lnSpc>
                <a:spcPct val="150000"/>
              </a:lnSpc>
            </a:pPr>
            <a:r>
              <a:rPr lang="en-US" sz="2400" dirty="0"/>
              <a:t>The logical approach is to divide the code just as you did in black-box testing—into its </a:t>
            </a:r>
            <a:r>
              <a:rPr lang="en-US" sz="2400" dirty="0" smtClean="0"/>
              <a:t>data and </a:t>
            </a:r>
            <a:r>
              <a:rPr lang="en-US" sz="2400" dirty="0"/>
              <a:t>its states (or program flow). </a:t>
            </a:r>
            <a:endParaRPr lang="en-US" sz="2400" dirty="0" smtClean="0"/>
          </a:p>
          <a:p>
            <a:pPr algn="just">
              <a:lnSpc>
                <a:spcPct val="150000"/>
              </a:lnSpc>
            </a:pPr>
            <a:r>
              <a:rPr lang="en-US" sz="2400" dirty="0" smtClean="0"/>
              <a:t>By </a:t>
            </a:r>
            <a:r>
              <a:rPr lang="en-US" sz="2400" dirty="0"/>
              <a:t>looking at the software from the same perspective, you </a:t>
            </a:r>
            <a:r>
              <a:rPr lang="en-US" sz="2400" dirty="0" smtClean="0"/>
              <a:t>can more </a:t>
            </a:r>
            <a:r>
              <a:rPr lang="en-US" sz="2400" dirty="0"/>
              <a:t>easily map the white-box information you gain to the black-box cases you’ve </a:t>
            </a:r>
            <a:r>
              <a:rPr lang="en-US" sz="2400" dirty="0" smtClean="0"/>
              <a:t>already written.</a:t>
            </a:r>
          </a:p>
          <a:p>
            <a:pPr algn="just">
              <a:lnSpc>
                <a:spcPct val="150000"/>
              </a:lnSpc>
            </a:pPr>
            <a:r>
              <a:rPr lang="en-US" sz="2400" dirty="0" smtClean="0"/>
              <a:t>Consider </a:t>
            </a:r>
            <a:r>
              <a:rPr lang="en-US" sz="2400" dirty="0"/>
              <a:t>the data first. Data includes all the variables, constants, arrays, data structures, keyboard and mouse input, files and screen input and output, and I/O to other devices such </a:t>
            </a:r>
            <a:r>
              <a:rPr lang="en-US" sz="2400" dirty="0" smtClean="0"/>
              <a:t>as modems</a:t>
            </a:r>
            <a:r>
              <a:rPr lang="en-US" sz="2400" dirty="0"/>
              <a:t>, networks, and so on. </a:t>
            </a:r>
            <a:endParaRPr lang="en-IN" sz="2400"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38</a:t>
            </a:fld>
            <a:endParaRPr lang="en-IN"/>
          </a:p>
        </p:txBody>
      </p:sp>
    </p:spTree>
    <p:extLst>
      <p:ext uri="{BB962C8B-B14F-4D97-AF65-F5344CB8AC3E}">
        <p14:creationId xmlns:p14="http://schemas.microsoft.com/office/powerpoint/2010/main" xmlns="" val="2978025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Data Flow </a:t>
            </a:r>
          </a:p>
        </p:txBody>
      </p:sp>
      <p:sp>
        <p:nvSpPr>
          <p:cNvPr id="3" name="Content Placeholder 2"/>
          <p:cNvSpPr>
            <a:spLocks noGrp="1"/>
          </p:cNvSpPr>
          <p:nvPr>
            <p:ph idx="1"/>
          </p:nvPr>
        </p:nvSpPr>
        <p:spPr/>
        <p:txBody>
          <a:bodyPr>
            <a:normAutofit fontScale="92500"/>
          </a:bodyPr>
          <a:lstStyle/>
          <a:p>
            <a:pPr algn="just">
              <a:lnSpc>
                <a:spcPct val="150000"/>
              </a:lnSpc>
            </a:pPr>
            <a:r>
              <a:rPr lang="en-US" b="1" i="1" dirty="0">
                <a:solidFill>
                  <a:srgbClr val="C00000"/>
                </a:solidFill>
              </a:rPr>
              <a:t>Data flow </a:t>
            </a:r>
            <a:r>
              <a:rPr lang="en-US" dirty="0"/>
              <a:t>coverage involves tracking a piece of data completely through the software. </a:t>
            </a:r>
            <a:endParaRPr lang="en-US" dirty="0" smtClean="0"/>
          </a:p>
          <a:p>
            <a:pPr algn="just">
              <a:lnSpc>
                <a:spcPct val="150000"/>
              </a:lnSpc>
            </a:pPr>
            <a:r>
              <a:rPr lang="en-US" dirty="0" smtClean="0"/>
              <a:t>At the unit </a:t>
            </a:r>
            <a:r>
              <a:rPr lang="en-US" dirty="0"/>
              <a:t>test level this would just be through an individual module or function. </a:t>
            </a:r>
            <a:endParaRPr lang="en-US" dirty="0" smtClean="0"/>
          </a:p>
          <a:p>
            <a:pPr algn="just">
              <a:lnSpc>
                <a:spcPct val="150000"/>
              </a:lnSpc>
            </a:pPr>
            <a:r>
              <a:rPr lang="en-US" dirty="0"/>
              <a:t>The same </a:t>
            </a:r>
            <a:r>
              <a:rPr lang="en-US" dirty="0" smtClean="0"/>
              <a:t>tracking could </a:t>
            </a:r>
            <a:r>
              <a:rPr lang="en-US" dirty="0"/>
              <a:t>be done through several integrated modules or even through the entire software product—although it would be more time-consuming to do so. </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39</a:t>
            </a:fld>
            <a:endParaRPr lang="en-IN"/>
          </a:p>
        </p:txBody>
      </p:sp>
    </p:spTree>
    <p:extLst>
      <p:ext uri="{BB962C8B-B14F-4D97-AF65-F5344CB8AC3E}">
        <p14:creationId xmlns:p14="http://schemas.microsoft.com/office/powerpoint/2010/main" xmlns="" val="718867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Formal Reviews </a:t>
            </a:r>
          </a:p>
        </p:txBody>
      </p:sp>
      <p:sp>
        <p:nvSpPr>
          <p:cNvPr id="3" name="Content Placeholder 2"/>
          <p:cNvSpPr>
            <a:spLocks noGrp="1"/>
          </p:cNvSpPr>
          <p:nvPr>
            <p:ph idx="1"/>
          </p:nvPr>
        </p:nvSpPr>
        <p:spPr/>
        <p:txBody>
          <a:bodyPr/>
          <a:lstStyle/>
          <a:p>
            <a:pPr algn="just">
              <a:lnSpc>
                <a:spcPct val="150000"/>
              </a:lnSpc>
            </a:pPr>
            <a:r>
              <a:rPr lang="en-US" dirty="0"/>
              <a:t>A </a:t>
            </a:r>
            <a:r>
              <a:rPr lang="en-US" b="1" i="1" dirty="0">
                <a:solidFill>
                  <a:srgbClr val="0071C1"/>
                </a:solidFill>
              </a:rPr>
              <a:t>formal review </a:t>
            </a:r>
            <a:r>
              <a:rPr lang="en-US" dirty="0"/>
              <a:t>is the process under which static white-box testing is performed. A </a:t>
            </a:r>
            <a:r>
              <a:rPr lang="en-US" dirty="0" smtClean="0"/>
              <a:t>formal review </a:t>
            </a:r>
            <a:r>
              <a:rPr lang="en-US" dirty="0"/>
              <a:t>can range from a simple meeting between two programmers to a detailed, </a:t>
            </a:r>
            <a:r>
              <a:rPr lang="en-US" dirty="0" smtClean="0"/>
              <a:t>rigorous inspection </a:t>
            </a:r>
            <a:r>
              <a:rPr lang="en-US" dirty="0"/>
              <a:t>of the code</a:t>
            </a:r>
            <a:r>
              <a:rPr lang="en-US" dirty="0" smtClean="0"/>
              <a:t>.</a:t>
            </a:r>
          </a:p>
          <a:p>
            <a:pPr marL="0" indent="0" algn="just">
              <a:lnSpc>
                <a:spcPct val="150000"/>
              </a:lnSpc>
              <a:buNone/>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a:t>
            </a:fld>
            <a:endParaRPr lang="en-IN"/>
          </a:p>
        </p:txBody>
      </p:sp>
    </p:spTree>
    <p:extLst>
      <p:ext uri="{BB962C8B-B14F-4D97-AF65-F5344CB8AC3E}">
        <p14:creationId xmlns:p14="http://schemas.microsoft.com/office/powerpoint/2010/main" xmlns="" val="2882318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Flow Coverage</a:t>
            </a:r>
            <a:endParaRPr lang="en-IN" dirty="0"/>
          </a:p>
        </p:txBody>
      </p:sp>
      <p:sp>
        <p:nvSpPr>
          <p:cNvPr id="3" name="Content Placeholder 2"/>
          <p:cNvSpPr>
            <a:spLocks noGrp="1"/>
          </p:cNvSpPr>
          <p:nvPr>
            <p:ph idx="1"/>
          </p:nvPr>
        </p:nvSpPr>
        <p:spPr>
          <a:xfrm>
            <a:off x="387275" y="1169408"/>
            <a:ext cx="8369450" cy="5472953"/>
          </a:xfrm>
        </p:spPr>
        <p:txBody>
          <a:bodyPr>
            <a:normAutofit fontScale="92500" lnSpcReduction="10000"/>
          </a:bodyPr>
          <a:lstStyle/>
          <a:p>
            <a:pPr algn="just">
              <a:lnSpc>
                <a:spcPct val="150000"/>
              </a:lnSpc>
            </a:pPr>
            <a:r>
              <a:rPr lang="en-US" altLang="en-US" dirty="0"/>
              <a:t>Considers how data gets accessed and modified in the system and how it can get corrupted</a:t>
            </a:r>
          </a:p>
          <a:p>
            <a:pPr algn="just">
              <a:lnSpc>
                <a:spcPct val="150000"/>
              </a:lnSpc>
            </a:pPr>
            <a:r>
              <a:rPr lang="en-US" altLang="en-US" dirty="0"/>
              <a:t>Common access-related bugs</a:t>
            </a:r>
          </a:p>
          <a:p>
            <a:pPr lvl="1" algn="just">
              <a:lnSpc>
                <a:spcPct val="150000"/>
              </a:lnSpc>
            </a:pPr>
            <a:r>
              <a:rPr lang="en-US" altLang="en-US" dirty="0"/>
              <a:t>Using an undefined or uninitialized variable</a:t>
            </a:r>
          </a:p>
          <a:p>
            <a:pPr lvl="1" algn="just">
              <a:lnSpc>
                <a:spcPct val="150000"/>
              </a:lnSpc>
            </a:pPr>
            <a:r>
              <a:rPr lang="en-US" altLang="en-US" dirty="0"/>
              <a:t>Assigning a value to a variable more than once without an intermediate access</a:t>
            </a:r>
          </a:p>
          <a:p>
            <a:pPr lvl="1" algn="just">
              <a:lnSpc>
                <a:spcPct val="150000"/>
              </a:lnSpc>
            </a:pPr>
            <a:r>
              <a:rPr lang="en-US" altLang="en-US" dirty="0"/>
              <a:t>Deallocating or reinitializing a variable before it is constructed, initialized, or used</a:t>
            </a:r>
          </a:p>
          <a:p>
            <a:pPr lvl="1" algn="just">
              <a:lnSpc>
                <a:spcPct val="150000"/>
              </a:lnSpc>
            </a:pPr>
            <a:r>
              <a:rPr lang="en-US" altLang="en-US" dirty="0"/>
              <a:t>Deleting a collection object leaving its members </a:t>
            </a:r>
            <a:r>
              <a:rPr lang="en-US" altLang="en-US" dirty="0" err="1"/>
              <a:t>unaccessible</a:t>
            </a:r>
            <a:r>
              <a:rPr lang="en-US" altLang="en-US" dirty="0"/>
              <a:t> (garbage collection helps here</a:t>
            </a:r>
            <a:r>
              <a:rPr lang="en-US" altLang="en-US" dirty="0" smtClean="0"/>
              <a:t>)</a:t>
            </a:r>
            <a:endParaRPr lang="en-US" altLang="en-US"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40</a:t>
            </a:fld>
            <a:endParaRPr lang="en-IN"/>
          </a:p>
        </p:txBody>
      </p:sp>
    </p:spTree>
    <p:extLst>
      <p:ext uri="{BB962C8B-B14F-4D97-AF65-F5344CB8AC3E}">
        <p14:creationId xmlns:p14="http://schemas.microsoft.com/office/powerpoint/2010/main" xmlns="" val="1831184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Flow Model</a:t>
            </a:r>
            <a:endParaRPr lang="en-IN" dirty="0"/>
          </a:p>
        </p:txBody>
      </p:sp>
      <p:sp>
        <p:nvSpPr>
          <p:cNvPr id="3" name="Content Placeholder 2"/>
          <p:cNvSpPr>
            <a:spLocks noGrp="1"/>
          </p:cNvSpPr>
          <p:nvPr>
            <p:ph idx="1"/>
          </p:nvPr>
        </p:nvSpPr>
        <p:spPr/>
        <p:txBody>
          <a:bodyPr/>
          <a:lstStyle/>
          <a:p>
            <a:pPr>
              <a:lnSpc>
                <a:spcPct val="150000"/>
              </a:lnSpc>
            </a:pPr>
            <a:r>
              <a:rPr lang="en-US" altLang="en-US" dirty="0"/>
              <a:t>Two kinds of actions are considered: </a:t>
            </a:r>
          </a:p>
          <a:p>
            <a:pPr lvl="1">
              <a:lnSpc>
                <a:spcPct val="150000"/>
              </a:lnSpc>
            </a:pPr>
            <a:r>
              <a:rPr lang="en-US" altLang="en-US" b="1" dirty="0"/>
              <a:t>D</a:t>
            </a:r>
            <a:r>
              <a:rPr lang="en-US" altLang="en-US" dirty="0"/>
              <a:t>efine: changes the value of an instance variable</a:t>
            </a:r>
          </a:p>
          <a:p>
            <a:pPr lvl="1">
              <a:lnSpc>
                <a:spcPct val="150000"/>
              </a:lnSpc>
            </a:pPr>
            <a:r>
              <a:rPr lang="en-US" altLang="en-US" b="1" dirty="0"/>
              <a:t>U</a:t>
            </a:r>
            <a:r>
              <a:rPr lang="en-US" altLang="en-US" dirty="0"/>
              <a:t>se: get the value of an instance variable without changing it</a:t>
            </a:r>
          </a:p>
          <a:p>
            <a:pPr lvl="2">
              <a:lnSpc>
                <a:spcPct val="150000"/>
              </a:lnSpc>
            </a:pPr>
            <a:r>
              <a:rPr lang="en-US" altLang="en-US" dirty="0"/>
              <a:t>C-use: Used in an expression</a:t>
            </a:r>
          </a:p>
          <a:p>
            <a:pPr lvl="2">
              <a:lnSpc>
                <a:spcPct val="150000"/>
              </a:lnSpc>
            </a:pPr>
            <a:r>
              <a:rPr lang="en-US" altLang="en-US" dirty="0"/>
              <a:t>P-use: Used inside a predicate</a:t>
            </a:r>
          </a:p>
          <a:p>
            <a:pPr>
              <a:lnSpc>
                <a:spcPct val="150000"/>
              </a:lnSpc>
            </a:pPr>
            <a:r>
              <a:rPr lang="en-US" altLang="en-US" b="1" dirty="0"/>
              <a:t>A data flow path is a control flow path</a:t>
            </a:r>
            <a:r>
              <a:rPr lang="en-US" altLang="en-US" dirty="0"/>
              <a:t> that starts with a D and ends with (but does not include) a D</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41</a:t>
            </a:fld>
            <a:endParaRPr lang="en-IN"/>
          </a:p>
        </p:txBody>
      </p:sp>
    </p:spTree>
    <p:extLst>
      <p:ext uri="{BB962C8B-B14F-4D97-AF65-F5344CB8AC3E}">
        <p14:creationId xmlns:p14="http://schemas.microsoft.com/office/powerpoint/2010/main" xmlns="" val="2653281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42</a:t>
            </a:fld>
            <a:endParaRPr lang="en-IN"/>
          </a:p>
        </p:txBody>
      </p:sp>
      <p:grpSp>
        <p:nvGrpSpPr>
          <p:cNvPr id="40" name="Group 39"/>
          <p:cNvGrpSpPr/>
          <p:nvPr/>
        </p:nvGrpSpPr>
        <p:grpSpPr>
          <a:xfrm>
            <a:off x="298905" y="1205479"/>
            <a:ext cx="8350250" cy="4011613"/>
            <a:chOff x="396875" y="1423194"/>
            <a:chExt cx="8350250" cy="4011613"/>
          </a:xfrm>
        </p:grpSpPr>
        <p:sp>
          <p:nvSpPr>
            <p:cNvPr id="5" name="Rectangle 4"/>
            <p:cNvSpPr>
              <a:spLocks noChangeArrowheads="1"/>
            </p:cNvSpPr>
            <p:nvPr/>
          </p:nvSpPr>
          <p:spPr bwMode="auto">
            <a:xfrm>
              <a:off x="563563" y="2586832"/>
              <a:ext cx="2163762" cy="331787"/>
            </a:xfrm>
            <a:prstGeom prst="rect">
              <a:avLst/>
            </a:prstGeom>
            <a:solidFill>
              <a:srgbClr val="CCFF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6" name="Rectangle 5"/>
            <p:cNvSpPr>
              <a:spLocks noChangeArrowheads="1"/>
            </p:cNvSpPr>
            <p:nvPr/>
          </p:nvSpPr>
          <p:spPr bwMode="auto">
            <a:xfrm>
              <a:off x="4710113" y="5076032"/>
              <a:ext cx="1846262" cy="331787"/>
            </a:xfrm>
            <a:prstGeom prst="rect">
              <a:avLst/>
            </a:prstGeom>
            <a:solidFill>
              <a:srgbClr val="CCFF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7" name="Rectangle 6"/>
            <p:cNvSpPr>
              <a:spLocks noChangeArrowheads="1"/>
            </p:cNvSpPr>
            <p:nvPr/>
          </p:nvSpPr>
          <p:spPr bwMode="auto">
            <a:xfrm>
              <a:off x="6680200" y="3610769"/>
              <a:ext cx="1846263" cy="331788"/>
            </a:xfrm>
            <a:prstGeom prst="rect">
              <a:avLst/>
            </a:prstGeom>
            <a:solidFill>
              <a:srgbClr val="CCFF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8" name="Rectangle 7"/>
            <p:cNvSpPr>
              <a:spLocks noChangeArrowheads="1"/>
            </p:cNvSpPr>
            <p:nvPr/>
          </p:nvSpPr>
          <p:spPr bwMode="auto">
            <a:xfrm>
              <a:off x="6537325" y="2442369"/>
              <a:ext cx="2078038" cy="331788"/>
            </a:xfrm>
            <a:prstGeom prst="rect">
              <a:avLst/>
            </a:prstGeom>
            <a:solidFill>
              <a:srgbClr val="CCFFCC"/>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9" name="Rectangle 8"/>
            <p:cNvSpPr>
              <a:spLocks noChangeArrowheads="1"/>
            </p:cNvSpPr>
            <p:nvPr/>
          </p:nvSpPr>
          <p:spPr bwMode="auto">
            <a:xfrm>
              <a:off x="407988" y="4671219"/>
              <a:ext cx="2422525" cy="693738"/>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0" name="Text Box 9"/>
            <p:cNvSpPr txBox="1">
              <a:spLocks noChangeArrowheads="1"/>
            </p:cNvSpPr>
            <p:nvPr/>
          </p:nvSpPr>
          <p:spPr bwMode="auto">
            <a:xfrm>
              <a:off x="1514475" y="3369469"/>
              <a:ext cx="1398588" cy="396875"/>
            </a:xfrm>
            <a:prstGeom prst="rec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2000">
                  <a:latin typeface="Arial" panose="020B0604020202020204" pitchFamily="34" charset="0"/>
                </a:rPr>
                <a:t>A segment</a:t>
              </a:r>
            </a:p>
          </p:txBody>
        </p:sp>
        <p:sp>
          <p:nvSpPr>
            <p:cNvPr id="11" name="Text Box 10"/>
            <p:cNvSpPr txBox="1">
              <a:spLocks noChangeArrowheads="1"/>
            </p:cNvSpPr>
            <p:nvPr/>
          </p:nvSpPr>
          <p:spPr bwMode="auto">
            <a:xfrm>
              <a:off x="396875" y="4650582"/>
              <a:ext cx="2471738" cy="701675"/>
            </a:xfrm>
            <a:prstGeom prst="rec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sz="2000">
                  <a:latin typeface="Arial" panose="020B0604020202020204" pitchFamily="34" charset="0"/>
                </a:rPr>
                <a:t>A decision predicate</a:t>
              </a:r>
            </a:p>
            <a:p>
              <a:r>
                <a:rPr lang="en-US" altLang="en-US" sz="2000">
                  <a:latin typeface="Arial" panose="020B0604020202020204" pitchFamily="34" charset="0"/>
                </a:rPr>
                <a:t>involving </a:t>
              </a:r>
              <a:r>
                <a:rPr lang="en-US" altLang="en-US" sz="2000" i="1">
                  <a:latin typeface="Arial" panose="020B0604020202020204" pitchFamily="34" charset="0"/>
                </a:rPr>
                <a:t>max</a:t>
              </a:r>
              <a:endParaRPr lang="en-US" altLang="en-US" sz="2000">
                <a:latin typeface="Arial" panose="020B0604020202020204" pitchFamily="34" charset="0"/>
              </a:endParaRPr>
            </a:p>
          </p:txBody>
        </p:sp>
        <p:sp>
          <p:nvSpPr>
            <p:cNvPr id="12" name="Text Box 11"/>
            <p:cNvSpPr txBox="1">
              <a:spLocks noChangeArrowheads="1"/>
            </p:cNvSpPr>
            <p:nvPr/>
          </p:nvSpPr>
          <p:spPr bwMode="auto">
            <a:xfrm>
              <a:off x="455613" y="2547144"/>
              <a:ext cx="2360612" cy="396875"/>
            </a:xfrm>
            <a:prstGeom prst="rec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2000">
                  <a:latin typeface="Arial" panose="020B0604020202020204" pitchFamily="34" charset="0"/>
                </a:rPr>
                <a:t>Definitions of </a:t>
              </a:r>
              <a:r>
                <a:rPr lang="en-US" altLang="en-US" sz="2000" i="1">
                  <a:latin typeface="Arial" panose="020B0604020202020204" pitchFamily="34" charset="0"/>
                </a:rPr>
                <a:t>max</a:t>
              </a:r>
              <a:endParaRPr lang="en-US" altLang="en-US" sz="2000">
                <a:latin typeface="Arial" panose="020B0604020202020204" pitchFamily="34" charset="0"/>
              </a:endParaRPr>
            </a:p>
          </p:txBody>
        </p:sp>
        <p:sp>
          <p:nvSpPr>
            <p:cNvPr id="13" name="Text Box 12"/>
            <p:cNvSpPr txBox="1">
              <a:spLocks noChangeArrowheads="1"/>
            </p:cNvSpPr>
            <p:nvPr/>
          </p:nvSpPr>
          <p:spPr bwMode="auto">
            <a:xfrm>
              <a:off x="6380163" y="2397919"/>
              <a:ext cx="2360612" cy="396875"/>
            </a:xfrm>
            <a:prstGeom prst="rec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2000">
                  <a:latin typeface="Arial" panose="020B0604020202020204" pitchFamily="34" charset="0"/>
                </a:rPr>
                <a:t>A definition of </a:t>
              </a:r>
              <a:r>
                <a:rPr lang="en-US" altLang="en-US" sz="2000" i="1">
                  <a:latin typeface="Arial" panose="020B0604020202020204" pitchFamily="34" charset="0"/>
                </a:rPr>
                <a:t>len</a:t>
              </a:r>
              <a:endParaRPr lang="en-US" altLang="en-US" sz="2000">
                <a:latin typeface="Arial" panose="020B0604020202020204" pitchFamily="34" charset="0"/>
              </a:endParaRPr>
            </a:p>
          </p:txBody>
        </p:sp>
        <p:sp>
          <p:nvSpPr>
            <p:cNvPr id="14" name="Rectangle 13"/>
            <p:cNvSpPr>
              <a:spLocks noChangeArrowheads="1"/>
            </p:cNvSpPr>
            <p:nvPr/>
          </p:nvSpPr>
          <p:spPr bwMode="auto">
            <a:xfrm>
              <a:off x="4246563" y="3515519"/>
              <a:ext cx="1241425" cy="461963"/>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5" name="Rectangle 14"/>
            <p:cNvSpPr>
              <a:spLocks noChangeArrowheads="1"/>
            </p:cNvSpPr>
            <p:nvPr/>
          </p:nvSpPr>
          <p:spPr bwMode="auto">
            <a:xfrm>
              <a:off x="3965575" y="4187032"/>
              <a:ext cx="1054100" cy="260350"/>
            </a:xfrm>
            <a:prstGeom prst="rect">
              <a:avLst/>
            </a:prstGeom>
            <a:solidFill>
              <a:srgbClr val="CCFFFF"/>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6" name="Rectangle 15"/>
            <p:cNvSpPr>
              <a:spLocks noChangeArrowheads="1"/>
            </p:cNvSpPr>
            <p:nvPr/>
          </p:nvSpPr>
          <p:spPr bwMode="auto">
            <a:xfrm>
              <a:off x="3292475" y="1423194"/>
              <a:ext cx="3543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dirty="0">
                  <a:solidFill>
                    <a:srgbClr val="000000"/>
                  </a:solidFill>
                  <a:latin typeface="Courier New" panose="02070309020205020404" pitchFamily="49" charset="0"/>
                </a:rPr>
                <a:t>main()  /* find longest line */</a:t>
              </a:r>
              <a:endParaRPr lang="en-US" altLang="en-US" sz="2000" dirty="0">
                <a:latin typeface="Arial" panose="020B0604020202020204" pitchFamily="34" charset="0"/>
              </a:endParaRPr>
            </a:p>
          </p:txBody>
        </p:sp>
        <p:sp>
          <p:nvSpPr>
            <p:cNvPr id="17" name="Rectangle 16"/>
            <p:cNvSpPr>
              <a:spLocks noChangeArrowheads="1"/>
            </p:cNvSpPr>
            <p:nvPr/>
          </p:nvSpPr>
          <p:spPr bwMode="auto">
            <a:xfrm>
              <a:off x="3297238" y="1653382"/>
              <a:ext cx="114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a:t>
              </a:r>
              <a:endParaRPr lang="en-US" altLang="en-US" sz="2000">
                <a:latin typeface="Arial" panose="020B0604020202020204" pitchFamily="34" charset="0"/>
              </a:endParaRPr>
            </a:p>
          </p:txBody>
        </p:sp>
        <p:sp>
          <p:nvSpPr>
            <p:cNvPr id="18" name="Rectangle 17"/>
            <p:cNvSpPr>
              <a:spLocks noChangeArrowheads="1"/>
            </p:cNvSpPr>
            <p:nvPr/>
          </p:nvSpPr>
          <p:spPr bwMode="auto">
            <a:xfrm>
              <a:off x="3295650" y="1885157"/>
              <a:ext cx="1257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int len;</a:t>
              </a:r>
              <a:endParaRPr lang="en-US" altLang="en-US" sz="2000">
                <a:latin typeface="Arial" panose="020B0604020202020204" pitchFamily="34" charset="0"/>
              </a:endParaRPr>
            </a:p>
          </p:txBody>
        </p:sp>
        <p:sp>
          <p:nvSpPr>
            <p:cNvPr id="19" name="Rectangle 18"/>
            <p:cNvSpPr>
              <a:spLocks noChangeArrowheads="1"/>
            </p:cNvSpPr>
            <p:nvPr/>
          </p:nvSpPr>
          <p:spPr bwMode="auto">
            <a:xfrm>
              <a:off x="3294063" y="2116932"/>
              <a:ext cx="20574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extern int max;</a:t>
              </a:r>
              <a:endParaRPr lang="en-US" altLang="en-US" sz="2000">
                <a:latin typeface="Arial" panose="020B0604020202020204" pitchFamily="34" charset="0"/>
              </a:endParaRPr>
            </a:p>
          </p:txBody>
        </p:sp>
        <p:sp>
          <p:nvSpPr>
            <p:cNvPr id="20" name="Rectangle 19"/>
            <p:cNvSpPr>
              <a:spLocks noChangeArrowheads="1"/>
            </p:cNvSpPr>
            <p:nvPr/>
          </p:nvSpPr>
          <p:spPr bwMode="auto">
            <a:xfrm>
              <a:off x="3294063" y="2348707"/>
              <a:ext cx="25146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extern char save[];</a:t>
              </a:r>
              <a:endParaRPr lang="en-US" altLang="en-US" sz="2000">
                <a:latin typeface="Arial" panose="020B0604020202020204" pitchFamily="34" charset="0"/>
              </a:endParaRPr>
            </a:p>
          </p:txBody>
        </p:sp>
        <p:sp>
          <p:nvSpPr>
            <p:cNvPr id="21" name="Rectangle 20"/>
            <p:cNvSpPr>
              <a:spLocks noChangeArrowheads="1"/>
            </p:cNvSpPr>
            <p:nvPr/>
          </p:nvSpPr>
          <p:spPr bwMode="auto">
            <a:xfrm>
              <a:off x="3295650" y="2810669"/>
              <a:ext cx="1257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max = 0;</a:t>
              </a:r>
              <a:endParaRPr lang="en-US" altLang="en-US" sz="2000">
                <a:latin typeface="Arial" panose="020B0604020202020204" pitchFamily="34" charset="0"/>
              </a:endParaRPr>
            </a:p>
          </p:txBody>
        </p:sp>
        <p:sp>
          <p:nvSpPr>
            <p:cNvPr id="22" name="Rectangle 21"/>
            <p:cNvSpPr>
              <a:spLocks noChangeArrowheads="1"/>
            </p:cNvSpPr>
            <p:nvPr/>
          </p:nvSpPr>
          <p:spPr bwMode="auto">
            <a:xfrm>
              <a:off x="3290888" y="3042444"/>
              <a:ext cx="37719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while ((len = getline ()) &gt; 0)</a:t>
              </a:r>
              <a:endParaRPr lang="en-US" altLang="en-US" sz="2000">
                <a:latin typeface="Arial" panose="020B0604020202020204" pitchFamily="34" charset="0"/>
              </a:endParaRPr>
            </a:p>
          </p:txBody>
        </p:sp>
        <p:sp>
          <p:nvSpPr>
            <p:cNvPr id="23" name="Rectangle 22"/>
            <p:cNvSpPr>
              <a:spLocks noChangeArrowheads="1"/>
            </p:cNvSpPr>
            <p:nvPr/>
          </p:nvSpPr>
          <p:spPr bwMode="auto">
            <a:xfrm>
              <a:off x="3292475" y="3274219"/>
              <a:ext cx="27432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if (len &gt;= max)  {</a:t>
              </a:r>
              <a:endParaRPr lang="en-US" altLang="en-US" sz="2000">
                <a:latin typeface="Arial" panose="020B0604020202020204" pitchFamily="34" charset="0"/>
              </a:endParaRPr>
            </a:p>
          </p:txBody>
        </p:sp>
        <p:sp>
          <p:nvSpPr>
            <p:cNvPr id="24" name="Rectangle 23"/>
            <p:cNvSpPr>
              <a:spLocks noChangeArrowheads="1"/>
            </p:cNvSpPr>
            <p:nvPr/>
          </p:nvSpPr>
          <p:spPr bwMode="auto">
            <a:xfrm>
              <a:off x="3294063" y="3505994"/>
              <a:ext cx="21717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max = len;</a:t>
              </a:r>
              <a:endParaRPr lang="en-US" altLang="en-US" sz="2000">
                <a:latin typeface="Arial" panose="020B0604020202020204" pitchFamily="34" charset="0"/>
              </a:endParaRPr>
            </a:p>
          </p:txBody>
        </p:sp>
        <p:sp>
          <p:nvSpPr>
            <p:cNvPr id="25" name="Rectangle 24"/>
            <p:cNvSpPr>
              <a:spLocks noChangeArrowheads="1"/>
            </p:cNvSpPr>
            <p:nvPr/>
          </p:nvSpPr>
          <p:spPr bwMode="auto">
            <a:xfrm>
              <a:off x="3295650" y="3736182"/>
              <a:ext cx="1828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copy();</a:t>
              </a:r>
              <a:endParaRPr lang="en-US" altLang="en-US" sz="2000">
                <a:latin typeface="Arial" panose="020B0604020202020204" pitchFamily="34" charset="0"/>
              </a:endParaRPr>
            </a:p>
          </p:txBody>
        </p:sp>
        <p:sp>
          <p:nvSpPr>
            <p:cNvPr id="26" name="Rectangle 25"/>
            <p:cNvSpPr>
              <a:spLocks noChangeArrowheads="1"/>
            </p:cNvSpPr>
            <p:nvPr/>
          </p:nvSpPr>
          <p:spPr bwMode="auto">
            <a:xfrm>
              <a:off x="3297238" y="3967957"/>
              <a:ext cx="8001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a:t>
              </a:r>
              <a:endParaRPr lang="en-US" altLang="en-US" sz="2000">
                <a:latin typeface="Arial" panose="020B0604020202020204" pitchFamily="34" charset="0"/>
              </a:endParaRPr>
            </a:p>
          </p:txBody>
        </p:sp>
        <p:sp>
          <p:nvSpPr>
            <p:cNvPr id="27" name="Rectangle 26"/>
            <p:cNvSpPr>
              <a:spLocks noChangeArrowheads="1"/>
            </p:cNvSpPr>
            <p:nvPr/>
          </p:nvSpPr>
          <p:spPr bwMode="auto">
            <a:xfrm>
              <a:off x="3289300" y="4199732"/>
              <a:ext cx="4572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if (max &gt; 0)   /* there was a line */</a:t>
              </a:r>
              <a:endParaRPr lang="en-US" altLang="en-US" sz="2000">
                <a:latin typeface="Arial" panose="020B0604020202020204" pitchFamily="34" charset="0"/>
              </a:endParaRPr>
            </a:p>
          </p:txBody>
        </p:sp>
        <p:sp>
          <p:nvSpPr>
            <p:cNvPr id="28" name="Rectangle 27"/>
            <p:cNvSpPr>
              <a:spLocks noChangeArrowheads="1"/>
            </p:cNvSpPr>
            <p:nvPr/>
          </p:nvSpPr>
          <p:spPr bwMode="auto">
            <a:xfrm>
              <a:off x="3292475" y="4431507"/>
              <a:ext cx="28575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      printf("%s", save);</a:t>
              </a:r>
              <a:endParaRPr lang="en-US" altLang="en-US" sz="2000">
                <a:latin typeface="Arial" panose="020B0604020202020204" pitchFamily="34" charset="0"/>
              </a:endParaRPr>
            </a:p>
          </p:txBody>
        </p:sp>
        <p:sp>
          <p:nvSpPr>
            <p:cNvPr id="29" name="Rectangle 28"/>
            <p:cNvSpPr>
              <a:spLocks noChangeArrowheads="1"/>
            </p:cNvSpPr>
            <p:nvPr/>
          </p:nvSpPr>
          <p:spPr bwMode="auto">
            <a:xfrm>
              <a:off x="3297238" y="4661694"/>
              <a:ext cx="1143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1500">
                  <a:solidFill>
                    <a:srgbClr val="000000"/>
                  </a:solidFill>
                  <a:latin typeface="Courier New" panose="02070309020205020404" pitchFamily="49" charset="0"/>
                </a:rPr>
                <a:t>}</a:t>
              </a:r>
              <a:endParaRPr lang="en-US" altLang="en-US" sz="2000">
                <a:latin typeface="Arial" panose="020B0604020202020204" pitchFamily="34" charset="0"/>
              </a:endParaRPr>
            </a:p>
          </p:txBody>
        </p:sp>
        <p:sp>
          <p:nvSpPr>
            <p:cNvPr id="30" name="Line 29"/>
            <p:cNvSpPr>
              <a:spLocks noChangeShapeType="1"/>
            </p:cNvSpPr>
            <p:nvPr/>
          </p:nvSpPr>
          <p:spPr bwMode="auto">
            <a:xfrm>
              <a:off x="3100388" y="3593307"/>
              <a:ext cx="1081087" cy="1746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1" name="Line 30"/>
            <p:cNvSpPr>
              <a:spLocks noChangeShapeType="1"/>
            </p:cNvSpPr>
            <p:nvPr/>
          </p:nvSpPr>
          <p:spPr bwMode="auto">
            <a:xfrm flipV="1">
              <a:off x="2868613" y="4460082"/>
              <a:ext cx="1023937" cy="2746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2" name="Line 31"/>
            <p:cNvSpPr>
              <a:spLocks noChangeShapeType="1"/>
            </p:cNvSpPr>
            <p:nvPr/>
          </p:nvSpPr>
          <p:spPr bwMode="auto">
            <a:xfrm>
              <a:off x="2781300" y="2770982"/>
              <a:ext cx="765175" cy="1444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3" name="Line 32"/>
            <p:cNvSpPr>
              <a:spLocks noChangeShapeType="1"/>
            </p:cNvSpPr>
            <p:nvPr/>
          </p:nvSpPr>
          <p:spPr bwMode="auto">
            <a:xfrm>
              <a:off x="2767013" y="2844007"/>
              <a:ext cx="1400175" cy="7937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4" name="Line 33"/>
            <p:cNvSpPr>
              <a:spLocks noChangeShapeType="1"/>
            </p:cNvSpPr>
            <p:nvPr/>
          </p:nvSpPr>
          <p:spPr bwMode="auto">
            <a:xfrm flipH="1">
              <a:off x="5103813" y="2556669"/>
              <a:ext cx="1457325" cy="4619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5" name="Text Box 34"/>
            <p:cNvSpPr txBox="1">
              <a:spLocks noChangeArrowheads="1"/>
            </p:cNvSpPr>
            <p:nvPr/>
          </p:nvSpPr>
          <p:spPr bwMode="auto">
            <a:xfrm>
              <a:off x="4445000" y="5037932"/>
              <a:ext cx="2360613" cy="396875"/>
            </a:xfrm>
            <a:prstGeom prst="rec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2000">
                  <a:latin typeface="Arial" panose="020B0604020202020204" pitchFamily="34" charset="0"/>
                </a:rPr>
                <a:t>A p-use of </a:t>
              </a:r>
              <a:r>
                <a:rPr lang="en-US" altLang="en-US" sz="2000" i="1">
                  <a:latin typeface="Arial" panose="020B0604020202020204" pitchFamily="34" charset="0"/>
                </a:rPr>
                <a:t>max</a:t>
              </a:r>
              <a:endParaRPr lang="en-US" altLang="en-US" sz="2000">
                <a:latin typeface="Arial" panose="020B0604020202020204" pitchFamily="34" charset="0"/>
              </a:endParaRPr>
            </a:p>
          </p:txBody>
        </p:sp>
        <p:sp>
          <p:nvSpPr>
            <p:cNvPr id="36" name="Line 35"/>
            <p:cNvSpPr>
              <a:spLocks noChangeShapeType="1"/>
            </p:cNvSpPr>
            <p:nvPr/>
          </p:nvSpPr>
          <p:spPr bwMode="auto">
            <a:xfrm flipH="1" flipV="1">
              <a:off x="4714875" y="4402932"/>
              <a:ext cx="317500" cy="6508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7" name="Line 36"/>
            <p:cNvSpPr>
              <a:spLocks noChangeShapeType="1"/>
            </p:cNvSpPr>
            <p:nvPr/>
          </p:nvSpPr>
          <p:spPr bwMode="auto">
            <a:xfrm flipH="1" flipV="1">
              <a:off x="5445125" y="3480594"/>
              <a:ext cx="1200150" cy="1524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38" name="Text Box 37"/>
            <p:cNvSpPr txBox="1">
              <a:spLocks noChangeArrowheads="1"/>
            </p:cNvSpPr>
            <p:nvPr/>
          </p:nvSpPr>
          <p:spPr bwMode="auto">
            <a:xfrm>
              <a:off x="6386513" y="3559969"/>
              <a:ext cx="2360612" cy="396875"/>
            </a:xfrm>
            <a:prstGeom prst="rect">
              <a:avLst/>
            </a:prstGeom>
            <a:solidFill>
              <a:schemeClr val="accent1"/>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anchor="ctr">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lgn="ctr"/>
              <a:r>
                <a:rPr lang="en-US" altLang="en-US" sz="2000">
                  <a:latin typeface="Arial" panose="020B0604020202020204" pitchFamily="34" charset="0"/>
                </a:rPr>
                <a:t>A c-use of </a:t>
              </a:r>
              <a:r>
                <a:rPr lang="en-US" altLang="en-US" sz="2000" i="1">
                  <a:latin typeface="Arial" panose="020B0604020202020204" pitchFamily="34" charset="0"/>
                </a:rPr>
                <a:t>len</a:t>
              </a:r>
              <a:endParaRPr lang="en-US" altLang="en-US" sz="2000">
                <a:latin typeface="Arial" panose="020B0604020202020204" pitchFamily="34" charset="0"/>
              </a:endParaRPr>
            </a:p>
          </p:txBody>
        </p:sp>
        <p:sp>
          <p:nvSpPr>
            <p:cNvPr id="39" name="Line 38"/>
            <p:cNvSpPr>
              <a:spLocks noChangeShapeType="1"/>
            </p:cNvSpPr>
            <p:nvPr/>
          </p:nvSpPr>
          <p:spPr bwMode="auto">
            <a:xfrm flipH="1" flipV="1">
              <a:off x="5349875" y="3709194"/>
              <a:ext cx="1398588" cy="88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grpSp>
      <p:sp>
        <p:nvSpPr>
          <p:cNvPr id="41" name="Rectangle 40"/>
          <p:cNvSpPr/>
          <p:nvPr/>
        </p:nvSpPr>
        <p:spPr>
          <a:xfrm>
            <a:off x="833554" y="5496485"/>
            <a:ext cx="7465102" cy="923330"/>
          </a:xfrm>
          <a:prstGeom prst="rect">
            <a:avLst/>
          </a:prstGeom>
          <a:solidFill>
            <a:schemeClr val="bg1">
              <a:lumMod val="95000"/>
            </a:schemeClr>
          </a:solidFill>
          <a:ln w="38100">
            <a:solidFill>
              <a:schemeClr val="accent1"/>
            </a:solidFill>
          </a:ln>
        </p:spPr>
        <p:txBody>
          <a:bodyPr wrap="square">
            <a:spAutoFit/>
          </a:bodyPr>
          <a:lstStyle/>
          <a:p>
            <a:r>
              <a:rPr lang="en-US" altLang="en-US" b="1" i="1" dirty="0">
                <a:solidFill>
                  <a:srgbClr val="FF0000"/>
                </a:solidFill>
              </a:rPr>
              <a:t>NB: </a:t>
            </a:r>
            <a:r>
              <a:rPr lang="en-US" altLang="en-US" dirty="0"/>
              <a:t>In the example two additional define-use associations are not marked:</a:t>
            </a:r>
          </a:p>
          <a:p>
            <a:pPr marL="342900" indent="-342900">
              <a:buFont typeface="+mj-lt"/>
              <a:buAutoNum type="arabicPeriod"/>
            </a:pPr>
            <a:r>
              <a:rPr lang="en-US" altLang="en-US" dirty="0" smtClean="0"/>
              <a:t>p-use </a:t>
            </a:r>
            <a:r>
              <a:rPr lang="en-US" altLang="en-US" dirty="0"/>
              <a:t>of max in </a:t>
            </a:r>
            <a:r>
              <a:rPr lang="en-US" altLang="en-US" i="1" dirty="0" err="1"/>
              <a:t>len</a:t>
            </a:r>
            <a:r>
              <a:rPr lang="en-US" altLang="en-US" i="1" dirty="0"/>
              <a:t> &gt;= max</a:t>
            </a:r>
          </a:p>
          <a:p>
            <a:pPr marL="342900" indent="-342900">
              <a:buFont typeface="+mj-lt"/>
              <a:buAutoNum type="arabicPeriod"/>
            </a:pPr>
            <a:r>
              <a:rPr lang="en-US" altLang="en-US" dirty="0" smtClean="0"/>
              <a:t>p-use </a:t>
            </a:r>
            <a:r>
              <a:rPr lang="en-US" altLang="en-US" dirty="0"/>
              <a:t>of </a:t>
            </a:r>
            <a:r>
              <a:rPr lang="en-US" altLang="en-US" dirty="0" err="1"/>
              <a:t>len</a:t>
            </a:r>
            <a:r>
              <a:rPr lang="en-US" altLang="en-US" dirty="0"/>
              <a:t> in </a:t>
            </a:r>
            <a:r>
              <a:rPr lang="en-US" altLang="en-US" i="1" dirty="0" err="1"/>
              <a:t>len</a:t>
            </a:r>
            <a:r>
              <a:rPr lang="en-US" altLang="en-US" i="1" dirty="0"/>
              <a:t> &gt;= max</a:t>
            </a:r>
          </a:p>
        </p:txBody>
      </p:sp>
    </p:spTree>
    <p:extLst>
      <p:ext uri="{BB962C8B-B14F-4D97-AF65-F5344CB8AC3E}">
        <p14:creationId xmlns:p14="http://schemas.microsoft.com/office/powerpoint/2010/main" xmlns="" val="1982711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OO Example</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43</a:t>
            </a:fld>
            <a:endParaRPr lang="en-IN"/>
          </a:p>
        </p:txBody>
      </p:sp>
      <p:sp>
        <p:nvSpPr>
          <p:cNvPr id="5" name="Text Box 4"/>
          <p:cNvSpPr txBox="1">
            <a:spLocks noChangeArrowheads="1"/>
          </p:cNvSpPr>
          <p:nvPr/>
        </p:nvSpPr>
        <p:spPr bwMode="auto">
          <a:xfrm>
            <a:off x="380206" y="1557338"/>
            <a:ext cx="5487988" cy="3743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b="1">
                <a:latin typeface="Courier" pitchFamily="1" charset="0"/>
              </a:rPr>
              <a:t>public void bar(int x) {</a:t>
            </a:r>
          </a:p>
          <a:p>
            <a:endParaRPr lang="en-US" altLang="en-US" b="1">
              <a:latin typeface="Courier" pitchFamily="1" charset="0"/>
            </a:endParaRPr>
          </a:p>
          <a:p>
            <a:r>
              <a:rPr lang="en-US" altLang="en-US" b="1">
                <a:latin typeface="Courier" pitchFamily="1" charset="0"/>
              </a:rPr>
              <a:t>MyClass fred = new MyClass();</a:t>
            </a:r>
          </a:p>
          <a:p>
            <a:endParaRPr lang="en-US" altLang="en-US" b="1">
              <a:latin typeface="Courier" pitchFamily="1" charset="0"/>
            </a:endParaRPr>
          </a:p>
          <a:p>
            <a:r>
              <a:rPr lang="en-US" altLang="en-US" b="1">
                <a:latin typeface="Courier" pitchFamily="1" charset="0"/>
              </a:rPr>
              <a:t>if (x &gt; 0) </a:t>
            </a:r>
          </a:p>
          <a:p>
            <a:r>
              <a:rPr lang="en-US" altLang="en-US" b="1">
                <a:latin typeface="Courier" pitchFamily="1" charset="0"/>
              </a:rPr>
              <a:t>	fred.setX(x);</a:t>
            </a:r>
          </a:p>
          <a:p>
            <a:endParaRPr lang="en-US" altLang="en-US" b="1">
              <a:latin typeface="Courier" pitchFamily="1" charset="0"/>
            </a:endParaRPr>
          </a:p>
          <a:p>
            <a:endParaRPr lang="en-US" altLang="en-US" b="1">
              <a:latin typeface="Courier" pitchFamily="1" charset="0"/>
            </a:endParaRPr>
          </a:p>
          <a:p>
            <a:r>
              <a:rPr lang="en-US" altLang="en-US" b="1">
                <a:latin typeface="Courier" pitchFamily="1" charset="0"/>
              </a:rPr>
              <a:t>int y = fred.getX();</a:t>
            </a:r>
          </a:p>
          <a:p>
            <a:r>
              <a:rPr lang="en-US" altLang="en-US" b="1">
                <a:latin typeface="Courier" pitchFamily="1" charset="0"/>
              </a:rPr>
              <a:t>}</a:t>
            </a:r>
          </a:p>
        </p:txBody>
      </p:sp>
      <p:sp>
        <p:nvSpPr>
          <p:cNvPr id="6" name="Text Box 5"/>
          <p:cNvSpPr txBox="1">
            <a:spLocks noChangeArrowheads="1"/>
          </p:cNvSpPr>
          <p:nvPr/>
        </p:nvSpPr>
        <p:spPr bwMode="auto">
          <a:xfrm>
            <a:off x="5714206" y="2252663"/>
            <a:ext cx="30495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solidFill>
                  <a:schemeClr val="hlink"/>
                </a:solidFill>
              </a:rPr>
              <a:t>Define action for fred</a:t>
            </a:r>
          </a:p>
        </p:txBody>
      </p:sp>
      <p:sp>
        <p:nvSpPr>
          <p:cNvPr id="7" name="Text Box 6"/>
          <p:cNvSpPr txBox="1">
            <a:spLocks noChangeArrowheads="1"/>
          </p:cNvSpPr>
          <p:nvPr/>
        </p:nvSpPr>
        <p:spPr bwMode="auto">
          <a:xfrm>
            <a:off x="3809206" y="3395663"/>
            <a:ext cx="30495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solidFill>
                  <a:schemeClr val="hlink"/>
                </a:solidFill>
              </a:rPr>
              <a:t>Define action for fred</a:t>
            </a:r>
          </a:p>
        </p:txBody>
      </p:sp>
      <p:sp>
        <p:nvSpPr>
          <p:cNvPr id="8" name="Text Box 7"/>
          <p:cNvSpPr txBox="1">
            <a:spLocks noChangeArrowheads="1"/>
          </p:cNvSpPr>
          <p:nvPr/>
        </p:nvSpPr>
        <p:spPr bwMode="auto">
          <a:xfrm>
            <a:off x="4114006" y="4462463"/>
            <a:ext cx="2682875"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solidFill>
                  <a:schemeClr val="hlink"/>
                </a:solidFill>
              </a:rPr>
              <a:t>Use action for fred</a:t>
            </a:r>
          </a:p>
        </p:txBody>
      </p:sp>
      <p:sp>
        <p:nvSpPr>
          <p:cNvPr id="9" name="Line 8"/>
          <p:cNvSpPr>
            <a:spLocks noChangeShapeType="1"/>
          </p:cNvSpPr>
          <p:nvPr/>
        </p:nvSpPr>
        <p:spPr bwMode="auto">
          <a:xfrm flipV="1">
            <a:off x="5561806" y="2709863"/>
            <a:ext cx="1143000" cy="762000"/>
          </a:xfrm>
          <a:prstGeom prst="line">
            <a:avLst/>
          </a:prstGeom>
          <a:noFill/>
          <a:ln w="9525">
            <a:solidFill>
              <a:schemeClr val="tx1"/>
            </a:solidFill>
            <a:miter lim="800000"/>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0" name="Line 9"/>
          <p:cNvSpPr>
            <a:spLocks noChangeShapeType="1"/>
          </p:cNvSpPr>
          <p:nvPr/>
        </p:nvSpPr>
        <p:spPr bwMode="auto">
          <a:xfrm flipV="1">
            <a:off x="5485606" y="3852863"/>
            <a:ext cx="0" cy="609600"/>
          </a:xfrm>
          <a:prstGeom prst="line">
            <a:avLst/>
          </a:prstGeom>
          <a:noFill/>
          <a:ln w="9525">
            <a:solidFill>
              <a:schemeClr val="tx1"/>
            </a:solidFill>
            <a:miter lim="800000"/>
            <a:headEnd type="triangle" w="lg" len="lg"/>
            <a:tailEnd type="triangle"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endParaRPr lang="en-IN"/>
          </a:p>
        </p:txBody>
      </p:sp>
      <p:sp>
        <p:nvSpPr>
          <p:cNvPr id="11" name="Text Box 10"/>
          <p:cNvSpPr txBox="1">
            <a:spLocks noChangeArrowheads="1"/>
          </p:cNvSpPr>
          <p:nvPr/>
        </p:nvSpPr>
        <p:spPr bwMode="auto">
          <a:xfrm>
            <a:off x="6171406" y="2938463"/>
            <a:ext cx="13081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solidFill>
                  <a:srgbClr val="C00000"/>
                </a:solidFill>
              </a:rPr>
              <a:t>DD-path</a:t>
            </a:r>
          </a:p>
        </p:txBody>
      </p:sp>
      <p:sp>
        <p:nvSpPr>
          <p:cNvPr id="12" name="Text Box 11"/>
          <p:cNvSpPr txBox="1">
            <a:spLocks noChangeArrowheads="1"/>
          </p:cNvSpPr>
          <p:nvPr/>
        </p:nvSpPr>
        <p:spPr bwMode="auto">
          <a:xfrm>
            <a:off x="5472906" y="3929063"/>
            <a:ext cx="13017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r>
              <a:rPr lang="en-US" altLang="en-US">
                <a:solidFill>
                  <a:srgbClr val="C00000"/>
                </a:solidFill>
              </a:rPr>
              <a:t>DU-path</a:t>
            </a:r>
          </a:p>
        </p:txBody>
      </p:sp>
    </p:spTree>
    <p:extLst>
      <p:ext uri="{BB962C8B-B14F-4D97-AF65-F5344CB8AC3E}">
        <p14:creationId xmlns:p14="http://schemas.microsoft.com/office/powerpoint/2010/main" xmlns="" val="8243794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All-</a:t>
            </a:r>
            <a:r>
              <a:rPr lang="en-US" altLang="en-US" dirty="0" err="1"/>
              <a:t>Defs</a:t>
            </a:r>
            <a:r>
              <a:rPr lang="en-US" altLang="en-US" dirty="0"/>
              <a:t> Criterion</a:t>
            </a:r>
            <a:endParaRPr lang="en-IN" dirty="0"/>
          </a:p>
        </p:txBody>
      </p:sp>
      <p:sp>
        <p:nvSpPr>
          <p:cNvPr id="3" name="Content Placeholder 2"/>
          <p:cNvSpPr>
            <a:spLocks noGrp="1"/>
          </p:cNvSpPr>
          <p:nvPr>
            <p:ph idx="1"/>
          </p:nvPr>
        </p:nvSpPr>
        <p:spPr/>
        <p:txBody>
          <a:bodyPr/>
          <a:lstStyle/>
          <a:p>
            <a:pPr>
              <a:lnSpc>
                <a:spcPct val="150000"/>
              </a:lnSpc>
            </a:pPr>
            <a:r>
              <a:rPr lang="en-US" altLang="en-US" dirty="0"/>
              <a:t>For every variable v</a:t>
            </a:r>
          </a:p>
          <a:p>
            <a:pPr>
              <a:lnSpc>
                <a:spcPct val="150000"/>
              </a:lnSpc>
            </a:pPr>
            <a:r>
              <a:rPr lang="en-US" altLang="en-US" dirty="0"/>
              <a:t>For every Define action d of v</a:t>
            </a:r>
          </a:p>
          <a:p>
            <a:pPr lvl="1">
              <a:lnSpc>
                <a:spcPct val="150000"/>
              </a:lnSpc>
            </a:pPr>
            <a:r>
              <a:rPr lang="en-US" altLang="en-US" dirty="0"/>
              <a:t>There exists at least one test case that follows a path from d to a Use action of v </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44</a:t>
            </a:fld>
            <a:endParaRPr lang="en-IN"/>
          </a:p>
        </p:txBody>
      </p:sp>
    </p:spTree>
    <p:extLst>
      <p:ext uri="{BB962C8B-B14F-4D97-AF65-F5344CB8AC3E}">
        <p14:creationId xmlns:p14="http://schemas.microsoft.com/office/powerpoint/2010/main" xmlns="" val="16142861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All-Uses Criterion</a:t>
            </a:r>
            <a:endParaRPr lang="en-IN" dirty="0"/>
          </a:p>
        </p:txBody>
      </p:sp>
      <p:sp>
        <p:nvSpPr>
          <p:cNvPr id="3" name="Content Placeholder 2"/>
          <p:cNvSpPr>
            <a:spLocks noGrp="1"/>
          </p:cNvSpPr>
          <p:nvPr>
            <p:ph idx="1"/>
          </p:nvPr>
        </p:nvSpPr>
        <p:spPr/>
        <p:txBody>
          <a:bodyPr/>
          <a:lstStyle/>
          <a:p>
            <a:pPr>
              <a:lnSpc>
                <a:spcPct val="150000"/>
              </a:lnSpc>
            </a:pPr>
            <a:r>
              <a:rPr lang="en-US" altLang="en-US" dirty="0"/>
              <a:t>For every variable v</a:t>
            </a:r>
          </a:p>
          <a:p>
            <a:pPr>
              <a:lnSpc>
                <a:spcPct val="150000"/>
              </a:lnSpc>
            </a:pPr>
            <a:r>
              <a:rPr lang="en-US" altLang="en-US" dirty="0"/>
              <a:t>For every Define action d of v</a:t>
            </a:r>
          </a:p>
          <a:p>
            <a:pPr>
              <a:lnSpc>
                <a:spcPct val="150000"/>
              </a:lnSpc>
            </a:pPr>
            <a:r>
              <a:rPr lang="en-US" altLang="en-US" dirty="0"/>
              <a:t>For every Use action u of v</a:t>
            </a:r>
          </a:p>
          <a:p>
            <a:pPr lvl="1">
              <a:lnSpc>
                <a:spcPct val="150000"/>
              </a:lnSpc>
            </a:pPr>
            <a:r>
              <a:rPr lang="en-US" altLang="en-US" dirty="0"/>
              <a:t>There exists at least one test case that follows a path from d to u</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45</a:t>
            </a:fld>
            <a:endParaRPr lang="en-IN"/>
          </a:p>
        </p:txBody>
      </p:sp>
    </p:spTree>
    <p:extLst>
      <p:ext uri="{BB962C8B-B14F-4D97-AF65-F5344CB8AC3E}">
        <p14:creationId xmlns:p14="http://schemas.microsoft.com/office/powerpoint/2010/main" xmlns="" val="2817650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All-P-Uses / Some-C-Uses</a:t>
            </a:r>
            <a:endParaRPr lang="en-IN" dirty="0"/>
          </a:p>
        </p:txBody>
      </p:sp>
      <p:sp>
        <p:nvSpPr>
          <p:cNvPr id="3" name="Content Placeholder 2"/>
          <p:cNvSpPr>
            <a:spLocks noGrp="1"/>
          </p:cNvSpPr>
          <p:nvPr>
            <p:ph idx="1"/>
          </p:nvPr>
        </p:nvSpPr>
        <p:spPr/>
        <p:txBody>
          <a:bodyPr/>
          <a:lstStyle/>
          <a:p>
            <a:pPr>
              <a:lnSpc>
                <a:spcPct val="150000"/>
              </a:lnSpc>
            </a:pPr>
            <a:r>
              <a:rPr lang="en-US" altLang="en-US" dirty="0"/>
              <a:t>For every variable v</a:t>
            </a:r>
          </a:p>
          <a:p>
            <a:pPr>
              <a:lnSpc>
                <a:spcPct val="150000"/>
              </a:lnSpc>
            </a:pPr>
            <a:r>
              <a:rPr lang="en-US" altLang="en-US" dirty="0"/>
              <a:t>For every Define action d of v</a:t>
            </a:r>
          </a:p>
          <a:p>
            <a:pPr>
              <a:lnSpc>
                <a:spcPct val="150000"/>
              </a:lnSpc>
            </a:pPr>
            <a:r>
              <a:rPr lang="en-US" altLang="en-US" dirty="0"/>
              <a:t>For every p-Use u of v</a:t>
            </a:r>
          </a:p>
          <a:p>
            <a:pPr lvl="1">
              <a:lnSpc>
                <a:spcPct val="150000"/>
              </a:lnSpc>
            </a:pPr>
            <a:r>
              <a:rPr lang="en-US" altLang="en-US" dirty="0"/>
              <a:t>There exists at least one test case that follows a path from d to u</a:t>
            </a:r>
          </a:p>
          <a:p>
            <a:pPr lvl="1">
              <a:lnSpc>
                <a:spcPct val="150000"/>
              </a:lnSpc>
            </a:pPr>
            <a:r>
              <a:rPr lang="en-US" altLang="en-US" dirty="0"/>
              <a:t>If there is no p-Use of v, there must exist at least one test case that follows a path from d to a c-Use of v</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46</a:t>
            </a:fld>
            <a:endParaRPr lang="en-IN"/>
          </a:p>
        </p:txBody>
      </p:sp>
    </p:spTree>
    <p:extLst>
      <p:ext uri="{BB962C8B-B14F-4D97-AF65-F5344CB8AC3E}">
        <p14:creationId xmlns:p14="http://schemas.microsoft.com/office/powerpoint/2010/main" xmlns="" val="11030335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All-C-Uses / Some-P-Uses</a:t>
            </a:r>
            <a:endParaRPr lang="en-IN" dirty="0"/>
          </a:p>
        </p:txBody>
      </p:sp>
      <p:sp>
        <p:nvSpPr>
          <p:cNvPr id="3" name="Content Placeholder 2"/>
          <p:cNvSpPr>
            <a:spLocks noGrp="1"/>
          </p:cNvSpPr>
          <p:nvPr>
            <p:ph idx="1"/>
          </p:nvPr>
        </p:nvSpPr>
        <p:spPr/>
        <p:txBody>
          <a:bodyPr/>
          <a:lstStyle/>
          <a:p>
            <a:pPr>
              <a:lnSpc>
                <a:spcPct val="150000"/>
              </a:lnSpc>
            </a:pPr>
            <a:r>
              <a:rPr lang="en-US" altLang="en-US" dirty="0"/>
              <a:t>For every variable v</a:t>
            </a:r>
          </a:p>
          <a:p>
            <a:pPr>
              <a:lnSpc>
                <a:spcPct val="150000"/>
              </a:lnSpc>
            </a:pPr>
            <a:r>
              <a:rPr lang="en-US" altLang="en-US" dirty="0"/>
              <a:t>For every Define action d of v</a:t>
            </a:r>
          </a:p>
          <a:p>
            <a:pPr>
              <a:lnSpc>
                <a:spcPct val="150000"/>
              </a:lnSpc>
            </a:pPr>
            <a:r>
              <a:rPr lang="en-US" altLang="en-US" dirty="0"/>
              <a:t>For every c-Use u of v</a:t>
            </a:r>
          </a:p>
          <a:p>
            <a:pPr lvl="1">
              <a:lnSpc>
                <a:spcPct val="150000"/>
              </a:lnSpc>
            </a:pPr>
            <a:r>
              <a:rPr lang="en-US" altLang="en-US" dirty="0"/>
              <a:t>There exists at least one test case that follows a path from d to u</a:t>
            </a:r>
          </a:p>
          <a:p>
            <a:pPr lvl="1">
              <a:lnSpc>
                <a:spcPct val="150000"/>
              </a:lnSpc>
            </a:pPr>
            <a:r>
              <a:rPr lang="en-US" altLang="en-US" dirty="0"/>
              <a:t>If there is no c-Use of v, there must exist at least one test case that follows a path from d to a p-Use of v</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47</a:t>
            </a:fld>
            <a:endParaRPr lang="en-IN"/>
          </a:p>
        </p:txBody>
      </p:sp>
    </p:spTree>
    <p:extLst>
      <p:ext uri="{BB962C8B-B14F-4D97-AF65-F5344CB8AC3E}">
        <p14:creationId xmlns:p14="http://schemas.microsoft.com/office/powerpoint/2010/main" xmlns="" val="2210972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flow analysis issues</a:t>
            </a:r>
            <a:endParaRPr lang="en-IN" dirty="0"/>
          </a:p>
        </p:txBody>
      </p:sp>
      <p:sp>
        <p:nvSpPr>
          <p:cNvPr id="3" name="Content Placeholder 2"/>
          <p:cNvSpPr>
            <a:spLocks noGrp="1"/>
          </p:cNvSpPr>
          <p:nvPr>
            <p:ph idx="1"/>
          </p:nvPr>
        </p:nvSpPr>
        <p:spPr/>
        <p:txBody>
          <a:bodyPr/>
          <a:lstStyle/>
          <a:p>
            <a:pPr algn="just">
              <a:lnSpc>
                <a:spcPct val="150000"/>
              </a:lnSpc>
            </a:pPr>
            <a:r>
              <a:rPr lang="en-US" altLang="en-US" dirty="0"/>
              <a:t>Aliasing of variables causes serious problems!</a:t>
            </a:r>
          </a:p>
          <a:p>
            <a:pPr algn="just">
              <a:lnSpc>
                <a:spcPct val="150000"/>
              </a:lnSpc>
            </a:pPr>
            <a:r>
              <a:rPr lang="en-US" altLang="en-US" dirty="0"/>
              <a:t>Working things out by hand for anything but small methods is hopeless</a:t>
            </a:r>
          </a:p>
          <a:p>
            <a:pPr algn="just">
              <a:lnSpc>
                <a:spcPct val="150000"/>
              </a:lnSpc>
            </a:pPr>
            <a:r>
              <a:rPr lang="en-US" altLang="en-US" dirty="0"/>
              <a:t>Compiler-based tools help in determining all DU paths</a:t>
            </a:r>
          </a:p>
          <a:p>
            <a:pPr marL="0" indent="0" algn="just">
              <a:lnSpc>
                <a:spcPct val="150000"/>
              </a:lnSpc>
              <a:buNone/>
            </a:pPr>
            <a:endParaRPr lang="en-US" altLang="en-US"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48</a:t>
            </a:fld>
            <a:endParaRPr lang="en-IN"/>
          </a:p>
        </p:txBody>
      </p:sp>
    </p:spTree>
    <p:extLst>
      <p:ext uri="{BB962C8B-B14F-4D97-AF65-F5344CB8AC3E}">
        <p14:creationId xmlns:p14="http://schemas.microsoft.com/office/powerpoint/2010/main" xmlns="" val="254118501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FAQ about Coverage</a:t>
            </a:r>
            <a:endParaRPr lang="en-IN"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altLang="en-US" dirty="0"/>
              <a:t>Is 100% coverage the same as exhaustive testing?</a:t>
            </a:r>
          </a:p>
          <a:p>
            <a:pPr>
              <a:lnSpc>
                <a:spcPct val="150000"/>
              </a:lnSpc>
            </a:pPr>
            <a:r>
              <a:rPr lang="en-US" altLang="en-US" dirty="0"/>
              <a:t>Are branch and path coverage the same?</a:t>
            </a:r>
          </a:p>
          <a:p>
            <a:pPr>
              <a:lnSpc>
                <a:spcPct val="150000"/>
              </a:lnSpc>
            </a:pPr>
            <a:r>
              <a:rPr lang="en-US" altLang="en-US" dirty="0"/>
              <a:t>Can path coverage be achieved?</a:t>
            </a:r>
          </a:p>
          <a:p>
            <a:pPr>
              <a:lnSpc>
                <a:spcPct val="150000"/>
              </a:lnSpc>
            </a:pPr>
            <a:r>
              <a:rPr lang="en-US" altLang="en-US" dirty="0"/>
              <a:t>Is every path in a flow graph testable?</a:t>
            </a:r>
          </a:p>
          <a:p>
            <a:pPr>
              <a:lnSpc>
                <a:spcPct val="150000"/>
              </a:lnSpc>
            </a:pPr>
            <a:r>
              <a:rPr lang="en-US" altLang="en-US" dirty="0"/>
              <a:t>Is less than 100% coverage acceptable?</a:t>
            </a:r>
          </a:p>
          <a:p>
            <a:pPr>
              <a:lnSpc>
                <a:spcPct val="150000"/>
              </a:lnSpc>
            </a:pPr>
            <a:r>
              <a:rPr lang="en-US" altLang="en-US" dirty="0"/>
              <a:t>Can I trust a test suite without measuring coverage?</a:t>
            </a:r>
          </a:p>
          <a:p>
            <a:pPr>
              <a:lnSpc>
                <a:spcPct val="150000"/>
              </a:lnSpc>
            </a:pPr>
            <a:r>
              <a:rPr lang="en-US" altLang="en-US" dirty="0"/>
              <a:t>When can I stop testing?</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49</a:t>
            </a:fld>
            <a:endParaRPr lang="en-IN"/>
          </a:p>
        </p:txBody>
      </p:sp>
    </p:spTree>
    <p:extLst>
      <p:ext uri="{BB962C8B-B14F-4D97-AF65-F5344CB8AC3E}">
        <p14:creationId xmlns:p14="http://schemas.microsoft.com/office/powerpoint/2010/main" xmlns="" val="411010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Reviews</a:t>
            </a:r>
            <a:endParaRPr lang="en-IN" dirty="0"/>
          </a:p>
        </p:txBody>
      </p:sp>
      <p:sp>
        <p:nvSpPr>
          <p:cNvPr id="3" name="Content Placeholder 2"/>
          <p:cNvSpPr>
            <a:spLocks noGrp="1"/>
          </p:cNvSpPr>
          <p:nvPr>
            <p:ph idx="1"/>
          </p:nvPr>
        </p:nvSpPr>
        <p:spPr>
          <a:xfrm>
            <a:off x="387275" y="1169408"/>
            <a:ext cx="8369450" cy="5472953"/>
          </a:xfrm>
        </p:spPr>
        <p:txBody>
          <a:bodyPr>
            <a:normAutofit fontScale="85000" lnSpcReduction="10000"/>
          </a:bodyPr>
          <a:lstStyle/>
          <a:p>
            <a:pPr algn="just">
              <a:lnSpc>
                <a:spcPct val="150000"/>
              </a:lnSpc>
            </a:pPr>
            <a:r>
              <a:rPr lang="en-US" dirty="0"/>
              <a:t>F</a:t>
            </a:r>
            <a:r>
              <a:rPr lang="en-US" dirty="0" smtClean="0"/>
              <a:t>our </a:t>
            </a:r>
            <a:r>
              <a:rPr lang="en-US" dirty="0"/>
              <a:t>essential elements to a formal review </a:t>
            </a:r>
            <a:endParaRPr lang="en-US" dirty="0" smtClean="0"/>
          </a:p>
          <a:p>
            <a:pPr lvl="1" algn="just">
              <a:lnSpc>
                <a:spcPct val="150000"/>
              </a:lnSpc>
            </a:pPr>
            <a:r>
              <a:rPr lang="en-US" b="1" dirty="0"/>
              <a:t>Identify Problems. </a:t>
            </a:r>
            <a:r>
              <a:rPr lang="en-US" dirty="0"/>
              <a:t>The goal of the review is to find problems with the </a:t>
            </a:r>
            <a:r>
              <a:rPr lang="en-US" dirty="0" smtClean="0"/>
              <a:t>software—not just </a:t>
            </a:r>
            <a:r>
              <a:rPr lang="en-US" dirty="0"/>
              <a:t>items that are wrong, but missing items as well. All criticism should be directed </a:t>
            </a:r>
            <a:r>
              <a:rPr lang="en-US" dirty="0" smtClean="0"/>
              <a:t>at the </a:t>
            </a:r>
            <a:r>
              <a:rPr lang="en-US" dirty="0"/>
              <a:t>code, not the person who created it. </a:t>
            </a:r>
            <a:endParaRPr lang="en-US" dirty="0" smtClean="0"/>
          </a:p>
          <a:p>
            <a:pPr lvl="1" algn="just">
              <a:lnSpc>
                <a:spcPct val="150000"/>
              </a:lnSpc>
            </a:pPr>
            <a:r>
              <a:rPr lang="en-US" b="1" dirty="0" smtClean="0"/>
              <a:t>Follow </a:t>
            </a:r>
            <a:r>
              <a:rPr lang="en-US" b="1" dirty="0"/>
              <a:t>Rules. </a:t>
            </a:r>
            <a:r>
              <a:rPr lang="en-US" dirty="0"/>
              <a:t>A fixed set of rules should be followed. They may set the amount of </a:t>
            </a:r>
            <a:r>
              <a:rPr lang="en-US" dirty="0" smtClean="0"/>
              <a:t>code to </a:t>
            </a:r>
            <a:r>
              <a:rPr lang="en-US" dirty="0"/>
              <a:t>be reviewed (usually a couple hundred lines), how much time will be spent (a </a:t>
            </a:r>
            <a:r>
              <a:rPr lang="en-US" dirty="0" smtClean="0"/>
              <a:t>couple hours</a:t>
            </a:r>
            <a:r>
              <a:rPr lang="en-US" dirty="0"/>
              <a:t>), what can be commented on, and so on. This is important so that the </a:t>
            </a:r>
            <a:r>
              <a:rPr lang="en-US" dirty="0" smtClean="0"/>
              <a:t>participants know </a:t>
            </a:r>
            <a:r>
              <a:rPr lang="en-US" dirty="0"/>
              <a:t>what their roles are and what they should expect. It helps the review run </a:t>
            </a:r>
            <a:r>
              <a:rPr lang="en-US" dirty="0" smtClean="0"/>
              <a:t>more smoothly.</a:t>
            </a:r>
            <a:endParaRPr lang="en-US"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5</a:t>
            </a:fld>
            <a:endParaRPr lang="en-IN"/>
          </a:p>
        </p:txBody>
      </p:sp>
    </p:spTree>
    <p:extLst>
      <p:ext uri="{BB962C8B-B14F-4D97-AF65-F5344CB8AC3E}">
        <p14:creationId xmlns:p14="http://schemas.microsoft.com/office/powerpoint/2010/main" xmlns="" val="14751200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Some answers…</a:t>
            </a:r>
            <a:endParaRPr lang="en-IN" dirty="0"/>
          </a:p>
        </p:txBody>
      </p:sp>
      <p:sp>
        <p:nvSpPr>
          <p:cNvPr id="3" name="Content Placeholder 2"/>
          <p:cNvSpPr>
            <a:spLocks noGrp="1"/>
          </p:cNvSpPr>
          <p:nvPr>
            <p:ph idx="1"/>
          </p:nvPr>
        </p:nvSpPr>
        <p:spPr/>
        <p:txBody>
          <a:bodyPr/>
          <a:lstStyle/>
          <a:p>
            <a:pPr>
              <a:lnSpc>
                <a:spcPct val="150000"/>
              </a:lnSpc>
            </a:pPr>
            <a:r>
              <a:rPr lang="en-US" altLang="en-US" dirty="0"/>
              <a:t>When you run out of time</a:t>
            </a:r>
          </a:p>
          <a:p>
            <a:pPr>
              <a:lnSpc>
                <a:spcPct val="150000"/>
              </a:lnSpc>
            </a:pPr>
            <a:r>
              <a:rPr lang="en-US" altLang="en-US" dirty="0"/>
              <a:t>When continued testing reveals no new faults</a:t>
            </a:r>
          </a:p>
          <a:p>
            <a:pPr>
              <a:lnSpc>
                <a:spcPct val="150000"/>
              </a:lnSpc>
            </a:pPr>
            <a:r>
              <a:rPr lang="en-US" altLang="en-US" dirty="0"/>
              <a:t>When you cannot think of any new test cases</a:t>
            </a:r>
          </a:p>
          <a:p>
            <a:pPr>
              <a:lnSpc>
                <a:spcPct val="150000"/>
              </a:lnSpc>
            </a:pPr>
            <a:r>
              <a:rPr lang="en-US" altLang="en-US" dirty="0"/>
              <a:t>When you reach a point of diminishing returns</a:t>
            </a:r>
          </a:p>
          <a:p>
            <a:pPr>
              <a:lnSpc>
                <a:spcPct val="150000"/>
              </a:lnSpc>
            </a:pPr>
            <a:r>
              <a:rPr lang="en-US" altLang="en-US" dirty="0"/>
              <a:t>When mandated coverage has been attained</a:t>
            </a:r>
          </a:p>
          <a:p>
            <a:pPr>
              <a:lnSpc>
                <a:spcPct val="150000"/>
              </a:lnSpc>
            </a:pPr>
            <a:r>
              <a:rPr lang="en-US" altLang="en-US" dirty="0"/>
              <a:t>When all faults have been removed</a:t>
            </a:r>
          </a:p>
          <a:p>
            <a:pPr>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50</a:t>
            </a:fld>
            <a:endParaRPr lang="en-IN"/>
          </a:p>
        </p:txBody>
      </p:sp>
    </p:spTree>
    <p:extLst>
      <p:ext uri="{BB962C8B-B14F-4D97-AF65-F5344CB8AC3E}">
        <p14:creationId xmlns:p14="http://schemas.microsoft.com/office/powerpoint/2010/main" xmlns="" val="3512170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Reviews</a:t>
            </a:r>
            <a:endParaRPr lang="en-IN" dirty="0"/>
          </a:p>
        </p:txBody>
      </p:sp>
      <p:sp>
        <p:nvSpPr>
          <p:cNvPr id="3" name="Content Placeholder 2"/>
          <p:cNvSpPr>
            <a:spLocks noGrp="1"/>
          </p:cNvSpPr>
          <p:nvPr>
            <p:ph idx="1"/>
          </p:nvPr>
        </p:nvSpPr>
        <p:spPr>
          <a:xfrm>
            <a:off x="387275" y="1169408"/>
            <a:ext cx="8369450" cy="5472953"/>
          </a:xfrm>
        </p:spPr>
        <p:txBody>
          <a:bodyPr>
            <a:normAutofit fontScale="85000" lnSpcReduction="10000"/>
          </a:bodyPr>
          <a:lstStyle/>
          <a:p>
            <a:pPr lvl="1" algn="just">
              <a:lnSpc>
                <a:spcPct val="150000"/>
              </a:lnSpc>
            </a:pPr>
            <a:r>
              <a:rPr lang="en-US" b="1" dirty="0"/>
              <a:t>Prepare. </a:t>
            </a:r>
            <a:r>
              <a:rPr lang="en-US" dirty="0"/>
              <a:t>Each participant is expected to prepare for and contribute to the review. Depending on the type of review, participants may have different roles. They need to know what their duties and responsibilities are and be ready to actively fulfill them at the review. Most of the problems found through the review process are found during preparation, not at the actual review.</a:t>
            </a:r>
          </a:p>
          <a:p>
            <a:pPr lvl="1" algn="just">
              <a:lnSpc>
                <a:spcPct val="150000"/>
              </a:lnSpc>
            </a:pPr>
            <a:r>
              <a:rPr lang="en-US" b="1" dirty="0"/>
              <a:t>Write a Report. </a:t>
            </a:r>
            <a:r>
              <a:rPr lang="en-US" dirty="0"/>
              <a:t>The review group must produce a written report summarizing the results of the review and make that report available to the rest of the product development team. It’s imperative that others are told the results of the </a:t>
            </a:r>
            <a:r>
              <a:rPr lang="en-US" dirty="0" smtClean="0"/>
              <a:t>meeting -how </a:t>
            </a:r>
            <a:r>
              <a:rPr lang="en-US" dirty="0"/>
              <a:t>many problems were found, where they were found, and so on</a:t>
            </a:r>
            <a:r>
              <a:rPr lang="en-US" dirty="0" smtClean="0"/>
              <a: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6</a:t>
            </a:fld>
            <a:endParaRPr lang="en-IN"/>
          </a:p>
        </p:txBody>
      </p:sp>
    </p:spTree>
    <p:extLst>
      <p:ext uri="{BB962C8B-B14F-4D97-AF65-F5344CB8AC3E}">
        <p14:creationId xmlns:p14="http://schemas.microsoft.com/office/powerpoint/2010/main" xmlns="" val="1698979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Reviews</a:t>
            </a:r>
            <a:endParaRPr lang="en-IN" dirty="0"/>
          </a:p>
        </p:txBody>
      </p:sp>
      <p:sp>
        <p:nvSpPr>
          <p:cNvPr id="3" name="Content Placeholder 2"/>
          <p:cNvSpPr>
            <a:spLocks noGrp="1"/>
          </p:cNvSpPr>
          <p:nvPr>
            <p:ph idx="1"/>
          </p:nvPr>
        </p:nvSpPr>
        <p:spPr/>
        <p:txBody>
          <a:bodyPr/>
          <a:lstStyle/>
          <a:p>
            <a:pPr algn="just"/>
            <a:r>
              <a:rPr lang="en-US" dirty="0"/>
              <a:t>If the reviews are run properly, they can prove to be a great way to find bugs early</a:t>
            </a:r>
            <a:r>
              <a:rPr lang="en-US" dirty="0" smtClean="0"/>
              <a:t>.</a:t>
            </a:r>
          </a:p>
          <a:p>
            <a:pPr algn="just"/>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7</a:t>
            </a:fld>
            <a:endParaRPr lang="en-IN"/>
          </a:p>
        </p:txBody>
      </p:sp>
      <p:pic>
        <p:nvPicPr>
          <p:cNvPr id="5" name="Picture 4"/>
          <p:cNvPicPr>
            <a:picLocks noChangeAspect="1"/>
          </p:cNvPicPr>
          <p:nvPr/>
        </p:nvPicPr>
        <p:blipFill>
          <a:blip r:embed="rId2"/>
          <a:stretch>
            <a:fillRect/>
          </a:stretch>
        </p:blipFill>
        <p:spPr>
          <a:xfrm>
            <a:off x="466725" y="2471058"/>
            <a:ext cx="8454594" cy="3028950"/>
          </a:xfrm>
          <a:prstGeom prst="rect">
            <a:avLst/>
          </a:prstGeom>
        </p:spPr>
      </p:pic>
    </p:spTree>
    <p:extLst>
      <p:ext uri="{BB962C8B-B14F-4D97-AF65-F5344CB8AC3E}">
        <p14:creationId xmlns:p14="http://schemas.microsoft.com/office/powerpoint/2010/main" xmlns="" val="2553491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Reviews</a:t>
            </a:r>
            <a:endParaRPr lang="en-IN" dirty="0"/>
          </a:p>
        </p:txBody>
      </p:sp>
      <p:sp>
        <p:nvSpPr>
          <p:cNvPr id="3" name="Content Placeholder 2"/>
          <p:cNvSpPr>
            <a:spLocks noGrp="1"/>
          </p:cNvSpPr>
          <p:nvPr>
            <p:ph idx="1"/>
          </p:nvPr>
        </p:nvSpPr>
        <p:spPr>
          <a:xfrm>
            <a:off x="387275" y="1169408"/>
            <a:ext cx="8369450" cy="5472953"/>
          </a:xfrm>
        </p:spPr>
        <p:txBody>
          <a:bodyPr>
            <a:normAutofit fontScale="77500" lnSpcReduction="20000"/>
          </a:bodyPr>
          <a:lstStyle/>
          <a:p>
            <a:pPr algn="just">
              <a:lnSpc>
                <a:spcPct val="150000"/>
              </a:lnSpc>
            </a:pPr>
            <a:r>
              <a:rPr lang="en-US" dirty="0"/>
              <a:t>In addition to finding problems, holding formal reviews has a few indirect </a:t>
            </a:r>
            <a:r>
              <a:rPr lang="en-US" dirty="0" smtClean="0"/>
              <a:t>results:</a:t>
            </a:r>
            <a:endParaRPr lang="en-US" dirty="0"/>
          </a:p>
          <a:p>
            <a:pPr lvl="1" algn="just">
              <a:lnSpc>
                <a:spcPct val="150000"/>
              </a:lnSpc>
            </a:pPr>
            <a:r>
              <a:rPr lang="en-US" b="1" dirty="0" smtClean="0"/>
              <a:t>Communications</a:t>
            </a:r>
            <a:r>
              <a:rPr lang="en-US" b="1" dirty="0"/>
              <a:t>. </a:t>
            </a:r>
            <a:r>
              <a:rPr lang="en-US" dirty="0"/>
              <a:t>Information not contained in the formal report is communicated. </a:t>
            </a:r>
            <a:r>
              <a:rPr lang="en-US" dirty="0" smtClean="0"/>
              <a:t>For example</a:t>
            </a:r>
            <a:r>
              <a:rPr lang="en-US" dirty="0"/>
              <a:t>, the black-box testers can get insight into where problems may lie</a:t>
            </a:r>
            <a:r>
              <a:rPr lang="en-US" dirty="0" smtClean="0"/>
              <a:t>. Inexperienced </a:t>
            </a:r>
            <a:r>
              <a:rPr lang="en-US" dirty="0"/>
              <a:t>programmers may learn new techniques from more experienced programmers. Management may get a better feel for how the project is tracking its </a:t>
            </a:r>
            <a:r>
              <a:rPr lang="en-US" dirty="0" smtClean="0"/>
              <a:t>schedule.</a:t>
            </a:r>
            <a:endParaRPr lang="en-US" dirty="0"/>
          </a:p>
          <a:p>
            <a:pPr lvl="1" algn="just">
              <a:lnSpc>
                <a:spcPct val="150000"/>
              </a:lnSpc>
            </a:pPr>
            <a:r>
              <a:rPr lang="en-US" b="1" dirty="0" smtClean="0"/>
              <a:t>Quality</a:t>
            </a:r>
            <a:r>
              <a:rPr lang="en-US" b="1" dirty="0"/>
              <a:t>. </a:t>
            </a:r>
            <a:r>
              <a:rPr lang="en-US" dirty="0"/>
              <a:t>A programmer’s code that is being gone over in detail, function by function</a:t>
            </a:r>
            <a:r>
              <a:rPr lang="en-US" dirty="0" smtClean="0"/>
              <a:t>, line </a:t>
            </a:r>
            <a:r>
              <a:rPr lang="en-US" dirty="0"/>
              <a:t>by line, often results in the programmer being more careful. That’s not to say that </a:t>
            </a:r>
            <a:r>
              <a:rPr lang="en-US" dirty="0" smtClean="0"/>
              <a:t>he would </a:t>
            </a:r>
            <a:r>
              <a:rPr lang="en-US" dirty="0"/>
              <a:t>otherwise be </a:t>
            </a:r>
            <a:r>
              <a:rPr lang="en-US" dirty="0" smtClean="0"/>
              <a:t>sloppy - just </a:t>
            </a:r>
            <a:r>
              <a:rPr lang="en-US" dirty="0"/>
              <a:t>that if he knows that his work is being </a:t>
            </a:r>
            <a:r>
              <a:rPr lang="en-US" dirty="0" smtClean="0"/>
              <a:t>carefully reviewed </a:t>
            </a:r>
            <a:r>
              <a:rPr lang="en-US" dirty="0"/>
              <a:t>by his peers, he might make an extra effort to triple-check it to make sure </a:t>
            </a:r>
            <a:r>
              <a:rPr lang="en-US" dirty="0" smtClean="0"/>
              <a:t>that it’s </a:t>
            </a:r>
            <a:r>
              <a:rPr lang="en-US" dirty="0"/>
              <a:t>right. </a:t>
            </a:r>
            <a:endParaRPr lang="en-US" dirty="0" smtClean="0"/>
          </a:p>
          <a:p>
            <a:pPr algn="just">
              <a:lnSpc>
                <a:spcPct val="150000"/>
              </a:lnSpc>
            </a:pP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8</a:t>
            </a:fld>
            <a:endParaRPr lang="en-IN"/>
          </a:p>
        </p:txBody>
      </p:sp>
    </p:spTree>
    <p:extLst>
      <p:ext uri="{BB962C8B-B14F-4D97-AF65-F5344CB8AC3E}">
        <p14:creationId xmlns:p14="http://schemas.microsoft.com/office/powerpoint/2010/main" xmlns="" val="2194750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Reviews</a:t>
            </a:r>
            <a:endParaRPr lang="en-IN" dirty="0"/>
          </a:p>
        </p:txBody>
      </p:sp>
      <p:sp>
        <p:nvSpPr>
          <p:cNvPr id="3" name="Content Placeholder 2"/>
          <p:cNvSpPr>
            <a:spLocks noGrp="1"/>
          </p:cNvSpPr>
          <p:nvPr>
            <p:ph idx="1"/>
          </p:nvPr>
        </p:nvSpPr>
        <p:spPr/>
        <p:txBody>
          <a:bodyPr/>
          <a:lstStyle/>
          <a:p>
            <a:pPr lvl="1" algn="just">
              <a:lnSpc>
                <a:spcPct val="150000"/>
              </a:lnSpc>
            </a:pPr>
            <a:r>
              <a:rPr lang="en-US" b="1" dirty="0"/>
              <a:t>Team Camaraderie. </a:t>
            </a:r>
            <a:r>
              <a:rPr lang="en-US" dirty="0"/>
              <a:t>If a review is run properly, it can be a good place for testers </a:t>
            </a:r>
            <a:r>
              <a:rPr lang="en-US" dirty="0" smtClean="0"/>
              <a:t>and programmers </a:t>
            </a:r>
            <a:r>
              <a:rPr lang="en-US" dirty="0"/>
              <a:t>to build respect for each other’s skills and to better understand each </a:t>
            </a:r>
            <a:r>
              <a:rPr lang="en-US" dirty="0" smtClean="0"/>
              <a:t>other’s jobs </a:t>
            </a:r>
            <a:r>
              <a:rPr lang="en-US" dirty="0"/>
              <a:t>and job </a:t>
            </a:r>
            <a:r>
              <a:rPr lang="en-US" dirty="0" smtClean="0"/>
              <a:t>needs.</a:t>
            </a:r>
            <a:endParaRPr lang="en-US" dirty="0"/>
          </a:p>
          <a:p>
            <a:pPr lvl="1" algn="just">
              <a:lnSpc>
                <a:spcPct val="150000"/>
              </a:lnSpc>
            </a:pPr>
            <a:r>
              <a:rPr lang="en-US" b="1" dirty="0" smtClean="0"/>
              <a:t>Solutions</a:t>
            </a:r>
            <a:r>
              <a:rPr lang="en-US" b="1" dirty="0"/>
              <a:t>. </a:t>
            </a:r>
            <a:r>
              <a:rPr lang="en-US" dirty="0"/>
              <a:t>Solutions may be found for tough problems, although whether they are discussed depends on the rules for the review. It may be more effective to discuss </a:t>
            </a:r>
            <a:r>
              <a:rPr lang="en-US" dirty="0" smtClean="0"/>
              <a:t>solutions outside </a:t>
            </a:r>
            <a:r>
              <a:rPr lang="en-US" dirty="0"/>
              <a:t>the review</a:t>
            </a:r>
            <a:r>
              <a:rPr lang="en-US" dirty="0" smtClean="0"/>
              <a:t>.</a:t>
            </a:r>
            <a:endParaRPr lang="en-IN" dirty="0"/>
          </a:p>
        </p:txBody>
      </p:sp>
      <p:sp>
        <p:nvSpPr>
          <p:cNvPr id="4" name="Slide Number Placeholder 3"/>
          <p:cNvSpPr>
            <a:spLocks noGrp="1"/>
          </p:cNvSpPr>
          <p:nvPr>
            <p:ph type="sldNum" sz="quarter" idx="12"/>
          </p:nvPr>
        </p:nvSpPr>
        <p:spPr/>
        <p:txBody>
          <a:bodyPr/>
          <a:lstStyle/>
          <a:p>
            <a:fld id="{75747A94-18CE-4DED-9AB2-7F0203751A12}" type="slidenum">
              <a:rPr lang="en-IN" smtClean="0"/>
              <a:pPr/>
              <a:t>9</a:t>
            </a:fld>
            <a:endParaRPr lang="en-IN"/>
          </a:p>
        </p:txBody>
      </p:sp>
      <p:sp>
        <p:nvSpPr>
          <p:cNvPr id="5" name="Rectangle 4"/>
          <p:cNvSpPr/>
          <p:nvPr/>
        </p:nvSpPr>
        <p:spPr>
          <a:xfrm>
            <a:off x="957944" y="5719032"/>
            <a:ext cx="7707086" cy="875304"/>
          </a:xfrm>
          <a:prstGeom prst="rect">
            <a:avLst/>
          </a:prstGeom>
        </p:spPr>
        <p:txBody>
          <a:bodyPr wrap="square">
            <a:spAutoFit/>
          </a:bodyPr>
          <a:lstStyle/>
          <a:p>
            <a:pPr>
              <a:lnSpc>
                <a:spcPct val="150000"/>
              </a:lnSpc>
            </a:pPr>
            <a:r>
              <a:rPr lang="en-US" dirty="0">
                <a:solidFill>
                  <a:srgbClr val="FF0000"/>
                </a:solidFill>
                <a:latin typeface="Helvetica LT Std Cond" panose="020B0506020202030204" pitchFamily="34" charset="0"/>
              </a:rPr>
              <a:t>These indirect benefits shouldn’t be relied on, but they do happen. On many teams, for whatever reasons, the members end up working in isolation. </a:t>
            </a:r>
            <a:endParaRPr lang="en-IN" dirty="0">
              <a:solidFill>
                <a:srgbClr val="FF0000"/>
              </a:solidFill>
              <a:latin typeface="Helvetica LT Std Cond" panose="020B0506020202030204" pitchFamily="34" charset="0"/>
            </a:endParaRPr>
          </a:p>
        </p:txBody>
      </p:sp>
    </p:spTree>
    <p:extLst>
      <p:ext uri="{BB962C8B-B14F-4D97-AF65-F5344CB8AC3E}">
        <p14:creationId xmlns:p14="http://schemas.microsoft.com/office/powerpoint/2010/main" xmlns="" val="3087108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2" id="{65BA2D0E-275F-4AF7-B550-AA964CAB33EE}" vid="{5E59400F-2143-4A82-BEBB-58156AFF8F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ITE1</Template>
  <TotalTime>2809</TotalTime>
  <Words>3600</Words>
  <Application>Microsoft Office PowerPoint</Application>
  <PresentationFormat>On-screen Show (4:3)</PresentationFormat>
  <Paragraphs>318</Paragraphs>
  <Slides>50</Slides>
  <Notes>2</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CA 7503 Software Testing</vt:lpstr>
      <vt:lpstr>Lecture 8 :  Static White-Box Testing </vt:lpstr>
      <vt:lpstr>Introduction</vt:lpstr>
      <vt:lpstr>Formal Reviews </vt:lpstr>
      <vt:lpstr>Formal Reviews</vt:lpstr>
      <vt:lpstr>Formal Reviews</vt:lpstr>
      <vt:lpstr>Formal Reviews</vt:lpstr>
      <vt:lpstr>Formal Reviews</vt:lpstr>
      <vt:lpstr>Formal Reviews</vt:lpstr>
      <vt:lpstr>Peer Reviews </vt:lpstr>
      <vt:lpstr>Walkthroughs </vt:lpstr>
      <vt:lpstr>Inspections </vt:lpstr>
      <vt:lpstr>Inspection process</vt:lpstr>
      <vt:lpstr>Slide 14</vt:lpstr>
      <vt:lpstr>Inspections</vt:lpstr>
      <vt:lpstr>Inspection</vt:lpstr>
      <vt:lpstr>Inspection Report</vt:lpstr>
      <vt:lpstr>Inspection Report</vt:lpstr>
      <vt:lpstr>Coding Standards and Guidelines </vt:lpstr>
      <vt:lpstr>Coding Standards and Guidelines </vt:lpstr>
      <vt:lpstr>Example (Standard)</vt:lpstr>
      <vt:lpstr>Standards</vt:lpstr>
      <vt:lpstr>Example(Guideline)</vt:lpstr>
      <vt:lpstr>Obtaining Standards </vt:lpstr>
      <vt:lpstr>Generic Code Review Checklist </vt:lpstr>
      <vt:lpstr>Data Reference Errors </vt:lpstr>
      <vt:lpstr>Data Declaration Errors </vt:lpstr>
      <vt:lpstr>Computation Errors </vt:lpstr>
      <vt:lpstr>Computation Errors </vt:lpstr>
      <vt:lpstr>Comparison Errors </vt:lpstr>
      <vt:lpstr>Control Flow Errors </vt:lpstr>
      <vt:lpstr>Subroutine Parameter Errors </vt:lpstr>
      <vt:lpstr>Input/Output Errors </vt:lpstr>
      <vt:lpstr>Other Checks</vt:lpstr>
      <vt:lpstr>Dynamic White-Box Testing versus Debugging </vt:lpstr>
      <vt:lpstr>Dynamic White-Box Testing versus Debugging </vt:lpstr>
      <vt:lpstr>Slide 37</vt:lpstr>
      <vt:lpstr>Data Coverage </vt:lpstr>
      <vt:lpstr>Data Flow </vt:lpstr>
      <vt:lpstr>Data Flow Coverage</vt:lpstr>
      <vt:lpstr>Data Flow Model</vt:lpstr>
      <vt:lpstr>An Example</vt:lpstr>
      <vt:lpstr>An OO Example</vt:lpstr>
      <vt:lpstr>All-Defs Criterion</vt:lpstr>
      <vt:lpstr>All-Uses Criterion</vt:lpstr>
      <vt:lpstr>All-P-Uses / Some-C-Uses</vt:lpstr>
      <vt:lpstr>All-C-Uses / Some-P-Uses</vt:lpstr>
      <vt:lpstr>Data flow analysis issues</vt:lpstr>
      <vt:lpstr>FAQ about Coverage</vt:lpstr>
      <vt:lpstr>Some answers…</vt:lpstr>
    </vt:vector>
  </TitlesOfParts>
  <Company>AU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7201- IT Essentials</dc:title>
  <dc:creator>Admin</dc:creator>
  <cp:lastModifiedBy>audist</cp:lastModifiedBy>
  <cp:revision>289</cp:revision>
  <dcterms:created xsi:type="dcterms:W3CDTF">2017-05-18T04:15:45Z</dcterms:created>
  <dcterms:modified xsi:type="dcterms:W3CDTF">2020-09-28T05:05:52Z</dcterms:modified>
</cp:coreProperties>
</file>