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9"/>
  </p:notesMasterIdLst>
  <p:sldIdLst>
    <p:sldId id="370" r:id="rId2"/>
    <p:sldId id="307" r:id="rId3"/>
    <p:sldId id="594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602" r:id="rId12"/>
    <p:sldId id="603" r:id="rId13"/>
    <p:sldId id="604" r:id="rId14"/>
    <p:sldId id="605" r:id="rId15"/>
    <p:sldId id="606" r:id="rId16"/>
    <p:sldId id="607" r:id="rId17"/>
    <p:sldId id="608" r:id="rId18"/>
    <p:sldId id="609" r:id="rId19"/>
    <p:sldId id="610" r:id="rId20"/>
    <p:sldId id="611" r:id="rId21"/>
    <p:sldId id="612" r:id="rId22"/>
    <p:sldId id="613" r:id="rId23"/>
    <p:sldId id="614" r:id="rId24"/>
    <p:sldId id="615" r:id="rId25"/>
    <p:sldId id="616" r:id="rId26"/>
    <p:sldId id="617" r:id="rId27"/>
    <p:sldId id="618" r:id="rId28"/>
    <p:sldId id="619" r:id="rId29"/>
    <p:sldId id="620" r:id="rId30"/>
    <p:sldId id="621" r:id="rId31"/>
    <p:sldId id="622" r:id="rId32"/>
    <p:sldId id="623" r:id="rId33"/>
    <p:sldId id="624" r:id="rId34"/>
    <p:sldId id="625" r:id="rId35"/>
    <p:sldId id="626" r:id="rId36"/>
    <p:sldId id="627" r:id="rId37"/>
    <p:sldId id="628" r:id="rId38"/>
    <p:sldId id="629" r:id="rId39"/>
    <p:sldId id="630" r:id="rId40"/>
    <p:sldId id="631" r:id="rId41"/>
    <p:sldId id="632" r:id="rId42"/>
    <p:sldId id="633" r:id="rId43"/>
    <p:sldId id="634" r:id="rId44"/>
    <p:sldId id="635" r:id="rId45"/>
    <p:sldId id="636" r:id="rId46"/>
    <p:sldId id="637" r:id="rId47"/>
    <p:sldId id="638" r:id="rId48"/>
    <p:sldId id="639" r:id="rId49"/>
    <p:sldId id="640" r:id="rId50"/>
    <p:sldId id="641" r:id="rId51"/>
    <p:sldId id="642" r:id="rId52"/>
    <p:sldId id="643" r:id="rId53"/>
    <p:sldId id="644" r:id="rId54"/>
    <p:sldId id="645" r:id="rId55"/>
    <p:sldId id="646" r:id="rId56"/>
    <p:sldId id="647" r:id="rId57"/>
    <p:sldId id="648" r:id="rId58"/>
    <p:sldId id="649" r:id="rId59"/>
    <p:sldId id="650" r:id="rId60"/>
    <p:sldId id="651" r:id="rId61"/>
    <p:sldId id="652" r:id="rId62"/>
    <p:sldId id="653" r:id="rId63"/>
    <p:sldId id="654" r:id="rId64"/>
    <p:sldId id="656" r:id="rId65"/>
    <p:sldId id="657" r:id="rId66"/>
    <p:sldId id="659" r:id="rId67"/>
    <p:sldId id="661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F9D58"/>
    <a:srgbClr val="D16E06"/>
    <a:srgbClr val="DB4437"/>
    <a:srgbClr val="0071C1"/>
    <a:srgbClr val="53831D"/>
    <a:srgbClr val="AF2E0F"/>
    <a:srgbClr val="4285F4"/>
    <a:srgbClr val="F4B400"/>
    <a:srgbClr val="571054"/>
    <a:srgbClr val="65656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>
        <p:scale>
          <a:sx n="81" d="100"/>
          <a:sy n="81" d="100"/>
        </p:scale>
        <p:origin x="-167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D0732-D2F0-43AF-875E-3BFBB6FB07BC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20928-FA28-4C7F-93A9-749F7974ED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040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20928-FA28-4C7F-93A9-749F7974ED1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648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20928-FA28-4C7F-93A9-749F7974ED1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7784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20928-FA28-4C7F-93A9-749F7974ED17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529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16828" y="3428373"/>
            <a:ext cx="6347011" cy="423316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30306" y="1516828"/>
            <a:ext cx="8304903" cy="1312433"/>
          </a:xfrm>
          <a:ln w="57150">
            <a:solidFill>
              <a:srgbClr val="DB4437"/>
            </a:solidFill>
          </a:ln>
        </p:spPr>
        <p:txBody>
          <a:bodyPr anchor="ctr">
            <a:no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859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5011" y="7581"/>
            <a:ext cx="1193491" cy="112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878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857" y="2495775"/>
            <a:ext cx="7886700" cy="1204856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857" y="3707338"/>
            <a:ext cx="7886700" cy="73557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4586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275" y="1126377"/>
            <a:ext cx="3886200" cy="505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4425" y="1126377"/>
            <a:ext cx="4292300" cy="5050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724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3137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4072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6858000" cy="4114800"/>
          </a:xfrm>
        </p:spPr>
        <p:txBody>
          <a:bodyPr/>
          <a:lstStyle/>
          <a:p>
            <a:pPr lvl="0"/>
            <a:endParaRPr lang="en-NZ" noProof="0" smtClean="0"/>
          </a:p>
        </p:txBody>
      </p:sp>
    </p:spTree>
    <p:extLst>
      <p:ext uri="{BB962C8B-B14F-4D97-AF65-F5344CB8AC3E}">
        <p14:creationId xmlns:p14="http://schemas.microsoft.com/office/powerpoint/2010/main" xmlns="" val="84091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275" y="268308"/>
            <a:ext cx="8369450" cy="71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275" y="1169409"/>
            <a:ext cx="8369450" cy="490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7779" y="6277237"/>
            <a:ext cx="9789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Helvetica LT Std Cond" panose="020B0506020202030204" pitchFamily="34" charset="0"/>
              </a:defRPr>
            </a:lvl1pPr>
          </a:lstStyle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024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 LT Std Cond" panose="020B05060202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09251" y="3341288"/>
            <a:ext cx="6347011" cy="1720570"/>
          </a:xfrm>
        </p:spPr>
        <p:txBody>
          <a:bodyPr/>
          <a:lstStyle/>
          <a:p>
            <a:endParaRPr lang="en-IN" i="1" dirty="0">
              <a:latin typeface="Book Antiqua" panose="0204060205030503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0306" y="1186544"/>
            <a:ext cx="8304903" cy="1642718"/>
          </a:xfrm>
        </p:spPr>
        <p:txBody>
          <a:bodyPr/>
          <a:lstStyle/>
          <a:p>
            <a:r>
              <a:rPr lang="en-US" dirty="0" smtClean="0"/>
              <a:t>CA 7503</a:t>
            </a:r>
            <a:br>
              <a:rPr lang="en-US" dirty="0" smtClean="0"/>
            </a:br>
            <a:r>
              <a:rPr lang="en-US" dirty="0" smtClean="0"/>
              <a:t>Software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036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Example 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048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input(A,B)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(B&gt;1) {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    A = A+7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if (A&gt;10) {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    B = A+B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output(A,B)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5105400" y="1828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5105400" y="3352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6096000" y="2590800"/>
            <a:ext cx="533400" cy="5334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5562600" y="22860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5562600" y="29718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5334000" y="23622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2" name="Freeform 10"/>
          <p:cNvSpPr>
            <a:spLocks/>
          </p:cNvSpPr>
          <p:nvPr/>
        </p:nvSpPr>
        <p:spPr bwMode="auto">
          <a:xfrm>
            <a:off x="5486400" y="14478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3" name="Freeform 11"/>
          <p:cNvSpPr>
            <a:spLocks/>
          </p:cNvSpPr>
          <p:nvPr/>
        </p:nvSpPr>
        <p:spPr bwMode="auto">
          <a:xfrm>
            <a:off x="5257800" y="54102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4" name="Oval 13"/>
          <p:cNvSpPr>
            <a:spLocks noChangeArrowheads="1"/>
          </p:cNvSpPr>
          <p:nvPr/>
        </p:nvSpPr>
        <p:spPr bwMode="auto">
          <a:xfrm>
            <a:off x="5105400" y="4876800"/>
            <a:ext cx="533400" cy="5334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5" name="Oval 14"/>
          <p:cNvSpPr>
            <a:spLocks noChangeArrowheads="1"/>
          </p:cNvSpPr>
          <p:nvPr/>
        </p:nvSpPr>
        <p:spPr bwMode="auto">
          <a:xfrm>
            <a:off x="6096000" y="4114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>
            <a:off x="5562600" y="38100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 flipH="1">
            <a:off x="5562600" y="44958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5334000" y="38862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9" name="Text Box 20"/>
          <p:cNvSpPr txBox="1">
            <a:spLocks noChangeArrowheads="1"/>
          </p:cNvSpPr>
          <p:nvPr/>
        </p:nvSpPr>
        <p:spPr bwMode="auto">
          <a:xfrm>
            <a:off x="5105400" y="1905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30" name="Text Box 22"/>
          <p:cNvSpPr txBox="1">
            <a:spLocks noChangeArrowheads="1"/>
          </p:cNvSpPr>
          <p:nvPr/>
        </p:nvSpPr>
        <p:spPr bwMode="auto">
          <a:xfrm>
            <a:off x="6172200" y="2667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331" name="Text Box 23"/>
          <p:cNvSpPr txBox="1">
            <a:spLocks noChangeArrowheads="1"/>
          </p:cNvSpPr>
          <p:nvPr/>
        </p:nvSpPr>
        <p:spPr bwMode="auto">
          <a:xfrm>
            <a:off x="5105400" y="3352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332" name="Text Box 24"/>
          <p:cNvSpPr txBox="1">
            <a:spLocks noChangeArrowheads="1"/>
          </p:cNvSpPr>
          <p:nvPr/>
        </p:nvSpPr>
        <p:spPr bwMode="auto">
          <a:xfrm>
            <a:off x="6172200" y="4114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333" name="Text Box 25"/>
          <p:cNvSpPr txBox="1">
            <a:spLocks noChangeArrowheads="1"/>
          </p:cNvSpPr>
          <p:nvPr/>
        </p:nvSpPr>
        <p:spPr bwMode="auto">
          <a:xfrm>
            <a:off x="5105400" y="4876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34" name="Text Box 26"/>
          <p:cNvSpPr txBox="1">
            <a:spLocks noChangeArrowheads="1"/>
          </p:cNvSpPr>
          <p:nvPr/>
        </p:nvSpPr>
        <p:spPr bwMode="auto">
          <a:xfrm>
            <a:off x="5715000" y="1676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input(A,B)</a:t>
            </a:r>
          </a:p>
        </p:txBody>
      </p:sp>
      <p:sp>
        <p:nvSpPr>
          <p:cNvPr id="13335" name="Text Box 27"/>
          <p:cNvSpPr txBox="1">
            <a:spLocks noChangeArrowheads="1"/>
          </p:cNvSpPr>
          <p:nvPr/>
        </p:nvSpPr>
        <p:spPr bwMode="auto">
          <a:xfrm>
            <a:off x="6629400" y="26670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 = A+7</a:t>
            </a:r>
          </a:p>
        </p:txBody>
      </p:sp>
      <p:sp>
        <p:nvSpPr>
          <p:cNvPr id="13336" name="Text Box 28"/>
          <p:cNvSpPr txBox="1">
            <a:spLocks noChangeArrowheads="1"/>
          </p:cNvSpPr>
          <p:nvPr/>
        </p:nvSpPr>
        <p:spPr bwMode="auto">
          <a:xfrm>
            <a:off x="6629400" y="41148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 = A+B</a:t>
            </a:r>
          </a:p>
        </p:txBody>
      </p:sp>
      <p:sp>
        <p:nvSpPr>
          <p:cNvPr id="13337" name="Text Box 29"/>
          <p:cNvSpPr txBox="1">
            <a:spLocks noChangeArrowheads="1"/>
          </p:cNvSpPr>
          <p:nvPr/>
        </p:nvSpPr>
        <p:spPr bwMode="auto">
          <a:xfrm>
            <a:off x="5791200" y="21336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B&gt;1</a:t>
            </a:r>
          </a:p>
        </p:txBody>
      </p:sp>
      <p:sp>
        <p:nvSpPr>
          <p:cNvPr id="13338" name="Text Box 30"/>
          <p:cNvSpPr txBox="1">
            <a:spLocks noChangeArrowheads="1"/>
          </p:cNvSpPr>
          <p:nvPr/>
        </p:nvSpPr>
        <p:spPr bwMode="auto">
          <a:xfrm>
            <a:off x="4724400" y="2667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1</a:t>
            </a:r>
          </a:p>
        </p:txBody>
      </p:sp>
      <p:sp>
        <p:nvSpPr>
          <p:cNvPr id="13339" name="Text Box 31"/>
          <p:cNvSpPr txBox="1">
            <a:spLocks noChangeArrowheads="1"/>
          </p:cNvSpPr>
          <p:nvPr/>
        </p:nvSpPr>
        <p:spPr bwMode="auto">
          <a:xfrm>
            <a:off x="5791200" y="36576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A&gt;10</a:t>
            </a:r>
          </a:p>
        </p:txBody>
      </p:sp>
      <p:sp>
        <p:nvSpPr>
          <p:cNvPr id="13340" name="Text Box 32"/>
          <p:cNvSpPr txBox="1">
            <a:spLocks noChangeArrowheads="1"/>
          </p:cNvSpPr>
          <p:nvPr/>
        </p:nvSpPr>
        <p:spPr bwMode="auto">
          <a:xfrm>
            <a:off x="4495800" y="4114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A</a:t>
            </a:r>
            <a:r>
              <a:rPr lang="en-US" altLang="en-US" sz="2000"/>
              <a:t>10</a:t>
            </a:r>
          </a:p>
        </p:txBody>
      </p:sp>
      <p:sp>
        <p:nvSpPr>
          <p:cNvPr id="13341" name="Text Box 33"/>
          <p:cNvSpPr txBox="1">
            <a:spLocks noChangeArrowheads="1"/>
          </p:cNvSpPr>
          <p:nvPr/>
        </p:nvSpPr>
        <p:spPr bwMode="auto">
          <a:xfrm>
            <a:off x="5638800" y="50292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output(A,B)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64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A</a:t>
            </a:r>
          </a:p>
        </p:txBody>
      </p:sp>
      <p:graphicFrame>
        <p:nvGraphicFramePr>
          <p:cNvPr id="342137" name="Group 121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124200" cy="4691063"/>
        </p:xfrm>
        <a:graphic>
          <a:graphicData uri="http://schemas.openxmlformats.org/drawingml/2006/table">
            <a:tbl>
              <a:tblPr/>
              <a:tblGrid>
                <a:gridCol w="1524000"/>
                <a:gridCol w="1600200"/>
              </a:tblGrid>
              <a:tr h="36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(1,2)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(2,4)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4380" name="Oval 53"/>
          <p:cNvSpPr>
            <a:spLocks noChangeArrowheads="1"/>
          </p:cNvSpPr>
          <p:nvPr/>
        </p:nvSpPr>
        <p:spPr bwMode="auto">
          <a:xfrm>
            <a:off x="4648200" y="1981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81" name="Oval 54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82" name="Oval 55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83" name="Line 56"/>
          <p:cNvSpPr>
            <a:spLocks noChangeShapeType="1"/>
          </p:cNvSpPr>
          <p:nvPr/>
        </p:nvSpPr>
        <p:spPr bwMode="auto">
          <a:xfrm>
            <a:off x="5105400" y="2438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84" name="Line 57"/>
          <p:cNvSpPr>
            <a:spLocks noChangeShapeType="1"/>
          </p:cNvSpPr>
          <p:nvPr/>
        </p:nvSpPr>
        <p:spPr bwMode="auto">
          <a:xfrm flipH="1">
            <a:off x="5105400" y="3124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85" name="Line 58"/>
          <p:cNvSpPr>
            <a:spLocks noChangeShapeType="1"/>
          </p:cNvSpPr>
          <p:nvPr/>
        </p:nvSpPr>
        <p:spPr bwMode="auto">
          <a:xfrm>
            <a:off x="4876800" y="25146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86" name="Freeform 59"/>
          <p:cNvSpPr>
            <a:spLocks/>
          </p:cNvSpPr>
          <p:nvPr/>
        </p:nvSpPr>
        <p:spPr bwMode="auto">
          <a:xfrm>
            <a:off x="5029200" y="16002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87" name="Freeform 60"/>
          <p:cNvSpPr>
            <a:spLocks/>
          </p:cNvSpPr>
          <p:nvPr/>
        </p:nvSpPr>
        <p:spPr bwMode="auto">
          <a:xfrm>
            <a:off x="47244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88" name="Oval 61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89" name="Oval 62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90" name="Line 63"/>
          <p:cNvSpPr>
            <a:spLocks noChangeShapeType="1"/>
          </p:cNvSpPr>
          <p:nvPr/>
        </p:nvSpPr>
        <p:spPr bwMode="auto">
          <a:xfrm>
            <a:off x="5105400" y="3962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91" name="Line 64"/>
          <p:cNvSpPr>
            <a:spLocks noChangeShapeType="1"/>
          </p:cNvSpPr>
          <p:nvPr/>
        </p:nvSpPr>
        <p:spPr bwMode="auto">
          <a:xfrm flipH="1">
            <a:off x="5105400" y="4648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92" name="Line 65"/>
          <p:cNvSpPr>
            <a:spLocks noChangeShapeType="1"/>
          </p:cNvSpPr>
          <p:nvPr/>
        </p:nvSpPr>
        <p:spPr bwMode="auto">
          <a:xfrm>
            <a:off x="4876800" y="40386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93" name="Text Box 66"/>
          <p:cNvSpPr txBox="1">
            <a:spLocks noChangeArrowheads="1"/>
          </p:cNvSpPr>
          <p:nvPr/>
        </p:nvSpPr>
        <p:spPr bwMode="auto">
          <a:xfrm>
            <a:off x="4648200" y="205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94" name="Text Box 67"/>
          <p:cNvSpPr txBox="1"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95" name="Text Box 68"/>
          <p:cNvSpPr txBox="1"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96" name="Text Box 69"/>
          <p:cNvSpPr txBox="1"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397" name="Text Box 70"/>
          <p:cNvSpPr txBox="1"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398" name="Text Box 71"/>
          <p:cNvSpPr txBox="1">
            <a:spLocks noChangeArrowheads="1"/>
          </p:cNvSpPr>
          <p:nvPr/>
        </p:nvSpPr>
        <p:spPr bwMode="auto">
          <a:xfrm>
            <a:off x="5257800" y="1828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input(A,B)</a:t>
            </a:r>
          </a:p>
        </p:txBody>
      </p:sp>
      <p:sp>
        <p:nvSpPr>
          <p:cNvPr id="14399" name="Text Box 72"/>
          <p:cNvSpPr txBox="1">
            <a:spLocks noChangeArrowheads="1"/>
          </p:cNvSpPr>
          <p:nvPr/>
        </p:nvSpPr>
        <p:spPr bwMode="auto">
          <a:xfrm>
            <a:off x="6172200" y="2819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 := A+7</a:t>
            </a:r>
          </a:p>
        </p:txBody>
      </p:sp>
      <p:sp>
        <p:nvSpPr>
          <p:cNvPr id="14400" name="Text Box 73"/>
          <p:cNvSpPr txBox="1">
            <a:spLocks noChangeArrowheads="1"/>
          </p:cNvSpPr>
          <p:nvPr/>
        </p:nvSpPr>
        <p:spPr bwMode="auto">
          <a:xfrm>
            <a:off x="6172200" y="4267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 := A+B</a:t>
            </a:r>
          </a:p>
        </p:txBody>
      </p:sp>
      <p:sp>
        <p:nvSpPr>
          <p:cNvPr id="14401" name="Text Box 74"/>
          <p:cNvSpPr txBox="1">
            <a:spLocks noChangeArrowheads="1"/>
          </p:cNvSpPr>
          <p:nvPr/>
        </p:nvSpPr>
        <p:spPr bwMode="auto">
          <a:xfrm>
            <a:off x="5334000" y="2286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B&gt;1</a:t>
            </a:r>
          </a:p>
        </p:txBody>
      </p:sp>
      <p:sp>
        <p:nvSpPr>
          <p:cNvPr id="14402" name="Text Box 75"/>
          <p:cNvSpPr txBox="1">
            <a:spLocks noChangeArrowheads="1"/>
          </p:cNvSpPr>
          <p:nvPr/>
        </p:nvSpPr>
        <p:spPr bwMode="auto">
          <a:xfrm>
            <a:off x="4267200" y="2819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1</a:t>
            </a:r>
          </a:p>
        </p:txBody>
      </p:sp>
      <p:sp>
        <p:nvSpPr>
          <p:cNvPr id="14403" name="Text Box 76"/>
          <p:cNvSpPr txBox="1">
            <a:spLocks noChangeArrowheads="1"/>
          </p:cNvSpPr>
          <p:nvPr/>
        </p:nvSpPr>
        <p:spPr bwMode="auto">
          <a:xfrm>
            <a:off x="5334000" y="3810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A&gt;10</a:t>
            </a:r>
          </a:p>
        </p:txBody>
      </p:sp>
      <p:sp>
        <p:nvSpPr>
          <p:cNvPr id="14404" name="Text Box 77"/>
          <p:cNvSpPr txBox="1">
            <a:spLocks noChangeArrowheads="1"/>
          </p:cNvSpPr>
          <p:nvPr/>
        </p:nvSpPr>
        <p:spPr bwMode="auto">
          <a:xfrm>
            <a:off x="4038600" y="4267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A</a:t>
            </a:r>
            <a:r>
              <a:rPr lang="en-US" altLang="en-US" sz="2000"/>
              <a:t>10</a:t>
            </a:r>
          </a:p>
        </p:txBody>
      </p:sp>
      <p:sp>
        <p:nvSpPr>
          <p:cNvPr id="14405" name="Text Box 78"/>
          <p:cNvSpPr txBox="1">
            <a:spLocks noChangeArrowheads="1"/>
          </p:cNvSpPr>
          <p:nvPr/>
        </p:nvSpPr>
        <p:spPr bwMode="auto">
          <a:xfrm>
            <a:off x="51816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output(A,B)</a:t>
            </a:r>
          </a:p>
        </p:txBody>
      </p:sp>
    </p:spTree>
    <p:extLst>
      <p:ext uri="{BB962C8B-B14F-4D97-AF65-F5344CB8AC3E}">
        <p14:creationId xmlns:p14="http://schemas.microsoft.com/office/powerpoint/2010/main" xmlns="" val="34225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Identifying DU-Pairs – Variable A</a:t>
            </a:r>
          </a:p>
        </p:txBody>
      </p:sp>
      <p:graphicFrame>
        <p:nvGraphicFramePr>
          <p:cNvPr id="372806" name="Group 70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124200" cy="4691063"/>
        </p:xfrm>
        <a:graphic>
          <a:graphicData uri="http://schemas.openxmlformats.org/drawingml/2006/table">
            <a:tbl>
              <a:tblPr/>
              <a:tblGrid>
                <a:gridCol w="1524000"/>
                <a:gridCol w="1600200"/>
              </a:tblGrid>
              <a:tr h="36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(1,2)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&lt;1,2&gt;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(2,4)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5404" name="Oval 44"/>
          <p:cNvSpPr>
            <a:spLocks noChangeArrowheads="1"/>
          </p:cNvSpPr>
          <p:nvPr/>
        </p:nvSpPr>
        <p:spPr bwMode="auto">
          <a:xfrm>
            <a:off x="4648200" y="1981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05" name="Oval 45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06" name="Oval 46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07" name="Line 47"/>
          <p:cNvSpPr>
            <a:spLocks noChangeShapeType="1"/>
          </p:cNvSpPr>
          <p:nvPr/>
        </p:nvSpPr>
        <p:spPr bwMode="auto">
          <a:xfrm>
            <a:off x="5105400" y="2438400"/>
            <a:ext cx="6096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08" name="Line 48"/>
          <p:cNvSpPr>
            <a:spLocks noChangeShapeType="1"/>
          </p:cNvSpPr>
          <p:nvPr/>
        </p:nvSpPr>
        <p:spPr bwMode="auto">
          <a:xfrm flipH="1">
            <a:off x="5105400" y="3124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09" name="Line 49"/>
          <p:cNvSpPr>
            <a:spLocks noChangeShapeType="1"/>
          </p:cNvSpPr>
          <p:nvPr/>
        </p:nvSpPr>
        <p:spPr bwMode="auto">
          <a:xfrm>
            <a:off x="4876800" y="25146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10" name="Freeform 50"/>
          <p:cNvSpPr>
            <a:spLocks/>
          </p:cNvSpPr>
          <p:nvPr/>
        </p:nvSpPr>
        <p:spPr bwMode="auto">
          <a:xfrm>
            <a:off x="5029200" y="16002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11" name="Freeform 51"/>
          <p:cNvSpPr>
            <a:spLocks/>
          </p:cNvSpPr>
          <p:nvPr/>
        </p:nvSpPr>
        <p:spPr bwMode="auto">
          <a:xfrm>
            <a:off x="47244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12" name="Oval 52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13" name="Oval 53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14" name="Line 54"/>
          <p:cNvSpPr>
            <a:spLocks noChangeShapeType="1"/>
          </p:cNvSpPr>
          <p:nvPr/>
        </p:nvSpPr>
        <p:spPr bwMode="auto">
          <a:xfrm>
            <a:off x="5105400" y="3962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15" name="Line 55"/>
          <p:cNvSpPr>
            <a:spLocks noChangeShapeType="1"/>
          </p:cNvSpPr>
          <p:nvPr/>
        </p:nvSpPr>
        <p:spPr bwMode="auto">
          <a:xfrm flipH="1">
            <a:off x="5105400" y="4648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16" name="Line 56"/>
          <p:cNvSpPr>
            <a:spLocks noChangeShapeType="1"/>
          </p:cNvSpPr>
          <p:nvPr/>
        </p:nvSpPr>
        <p:spPr bwMode="auto">
          <a:xfrm>
            <a:off x="4876800" y="40386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17" name="Text Box 57"/>
          <p:cNvSpPr txBox="1">
            <a:spLocks noChangeArrowheads="1"/>
          </p:cNvSpPr>
          <p:nvPr/>
        </p:nvSpPr>
        <p:spPr bwMode="auto">
          <a:xfrm>
            <a:off x="4648200" y="205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418" name="Text Box 58"/>
          <p:cNvSpPr txBox="1"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419" name="Text Box 59"/>
          <p:cNvSpPr txBox="1"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420" name="Text Box 60"/>
          <p:cNvSpPr txBox="1"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421" name="Text Box 61"/>
          <p:cNvSpPr txBox="1"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5422" name="Text Box 62"/>
          <p:cNvSpPr txBox="1">
            <a:spLocks noChangeArrowheads="1"/>
          </p:cNvSpPr>
          <p:nvPr/>
        </p:nvSpPr>
        <p:spPr bwMode="auto">
          <a:xfrm>
            <a:off x="5257800" y="1828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A</a:t>
            </a:r>
            <a:r>
              <a:rPr lang="en-US" altLang="en-US" sz="2000"/>
              <a:t>,B)</a:t>
            </a:r>
          </a:p>
        </p:txBody>
      </p:sp>
      <p:sp>
        <p:nvSpPr>
          <p:cNvPr id="15423" name="Text Box 63"/>
          <p:cNvSpPr txBox="1">
            <a:spLocks noChangeArrowheads="1"/>
          </p:cNvSpPr>
          <p:nvPr/>
        </p:nvSpPr>
        <p:spPr bwMode="auto">
          <a:xfrm>
            <a:off x="6172200" y="2819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 := </a:t>
            </a:r>
            <a:r>
              <a:rPr lang="en-US" altLang="en-US" sz="2000" b="1">
                <a:solidFill>
                  <a:srgbClr val="FDAD23"/>
                </a:solidFill>
              </a:rPr>
              <a:t>A</a:t>
            </a:r>
            <a:r>
              <a:rPr lang="en-US" altLang="en-US" sz="2000"/>
              <a:t>+7</a:t>
            </a:r>
          </a:p>
        </p:txBody>
      </p:sp>
      <p:sp>
        <p:nvSpPr>
          <p:cNvPr id="15424" name="Text Box 64"/>
          <p:cNvSpPr txBox="1">
            <a:spLocks noChangeArrowheads="1"/>
          </p:cNvSpPr>
          <p:nvPr/>
        </p:nvSpPr>
        <p:spPr bwMode="auto">
          <a:xfrm>
            <a:off x="6172200" y="4267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 := A+B</a:t>
            </a:r>
          </a:p>
        </p:txBody>
      </p:sp>
      <p:sp>
        <p:nvSpPr>
          <p:cNvPr id="15425" name="Text Box 65"/>
          <p:cNvSpPr txBox="1">
            <a:spLocks noChangeArrowheads="1"/>
          </p:cNvSpPr>
          <p:nvPr/>
        </p:nvSpPr>
        <p:spPr bwMode="auto">
          <a:xfrm>
            <a:off x="5334000" y="2286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B&gt;1</a:t>
            </a:r>
          </a:p>
        </p:txBody>
      </p:sp>
      <p:sp>
        <p:nvSpPr>
          <p:cNvPr id="15426" name="Text Box 66"/>
          <p:cNvSpPr txBox="1">
            <a:spLocks noChangeArrowheads="1"/>
          </p:cNvSpPr>
          <p:nvPr/>
        </p:nvSpPr>
        <p:spPr bwMode="auto">
          <a:xfrm>
            <a:off x="4267200" y="2819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1</a:t>
            </a:r>
          </a:p>
        </p:txBody>
      </p: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5334000" y="3810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A&gt;10</a:t>
            </a:r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4038600" y="4267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A</a:t>
            </a:r>
            <a:r>
              <a:rPr lang="en-US" altLang="en-US" sz="2000"/>
              <a:t>10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51816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output(A,B)</a:t>
            </a:r>
          </a:p>
        </p:txBody>
      </p:sp>
    </p:spTree>
    <p:extLst>
      <p:ext uri="{BB962C8B-B14F-4D97-AF65-F5344CB8AC3E}">
        <p14:creationId xmlns:p14="http://schemas.microsoft.com/office/powerpoint/2010/main" xmlns="" val="36516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A</a:t>
            </a:r>
          </a:p>
        </p:txBody>
      </p:sp>
      <p:graphicFrame>
        <p:nvGraphicFramePr>
          <p:cNvPr id="383046" name="Group 70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124200" cy="4691063"/>
        </p:xfrm>
        <a:graphic>
          <a:graphicData uri="http://schemas.openxmlformats.org/drawingml/2006/table">
            <a:tbl>
              <a:tblPr/>
              <a:tblGrid>
                <a:gridCol w="1524000"/>
                <a:gridCol w="1600200"/>
              </a:tblGrid>
              <a:tr h="36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(1,2)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(1,4)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(2,4)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6428" name="Oval 44"/>
          <p:cNvSpPr>
            <a:spLocks noChangeArrowheads="1"/>
          </p:cNvSpPr>
          <p:nvPr/>
        </p:nvSpPr>
        <p:spPr bwMode="auto">
          <a:xfrm>
            <a:off x="4648200" y="1981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29" name="Oval 45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30" name="Oval 46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31" name="Line 47"/>
          <p:cNvSpPr>
            <a:spLocks noChangeShapeType="1"/>
          </p:cNvSpPr>
          <p:nvPr/>
        </p:nvSpPr>
        <p:spPr bwMode="auto">
          <a:xfrm>
            <a:off x="5105400" y="2438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 flipH="1">
            <a:off x="5105400" y="3124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33" name="Line 49"/>
          <p:cNvSpPr>
            <a:spLocks noChangeShapeType="1"/>
          </p:cNvSpPr>
          <p:nvPr/>
        </p:nvSpPr>
        <p:spPr bwMode="auto">
          <a:xfrm>
            <a:off x="4876800" y="2514600"/>
            <a:ext cx="0" cy="9906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34" name="Freeform 50"/>
          <p:cNvSpPr>
            <a:spLocks/>
          </p:cNvSpPr>
          <p:nvPr/>
        </p:nvSpPr>
        <p:spPr bwMode="auto">
          <a:xfrm>
            <a:off x="5029200" y="16002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35" name="Freeform 51"/>
          <p:cNvSpPr>
            <a:spLocks/>
          </p:cNvSpPr>
          <p:nvPr/>
        </p:nvSpPr>
        <p:spPr bwMode="auto">
          <a:xfrm>
            <a:off x="47244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36" name="Oval 52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37" name="Oval 53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38" name="Line 54"/>
          <p:cNvSpPr>
            <a:spLocks noChangeShapeType="1"/>
          </p:cNvSpPr>
          <p:nvPr/>
        </p:nvSpPr>
        <p:spPr bwMode="auto">
          <a:xfrm>
            <a:off x="5105400" y="3962400"/>
            <a:ext cx="6096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39" name="Line 55"/>
          <p:cNvSpPr>
            <a:spLocks noChangeShapeType="1"/>
          </p:cNvSpPr>
          <p:nvPr/>
        </p:nvSpPr>
        <p:spPr bwMode="auto">
          <a:xfrm flipH="1">
            <a:off x="5105400" y="4648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40" name="Line 56"/>
          <p:cNvSpPr>
            <a:spLocks noChangeShapeType="1"/>
          </p:cNvSpPr>
          <p:nvPr/>
        </p:nvSpPr>
        <p:spPr bwMode="auto">
          <a:xfrm>
            <a:off x="4876800" y="40386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41" name="Text Box 57"/>
          <p:cNvSpPr txBox="1">
            <a:spLocks noChangeArrowheads="1"/>
          </p:cNvSpPr>
          <p:nvPr/>
        </p:nvSpPr>
        <p:spPr bwMode="auto">
          <a:xfrm>
            <a:off x="4648200" y="205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446" name="Text Box 62"/>
          <p:cNvSpPr txBox="1">
            <a:spLocks noChangeArrowheads="1"/>
          </p:cNvSpPr>
          <p:nvPr/>
        </p:nvSpPr>
        <p:spPr bwMode="auto">
          <a:xfrm>
            <a:off x="5257800" y="1828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A</a:t>
            </a:r>
            <a:r>
              <a:rPr lang="en-US" altLang="en-US" sz="2000"/>
              <a:t>,B)</a:t>
            </a:r>
          </a:p>
        </p:txBody>
      </p:sp>
      <p:sp>
        <p:nvSpPr>
          <p:cNvPr id="16447" name="Text Box 63"/>
          <p:cNvSpPr txBox="1">
            <a:spLocks noChangeArrowheads="1"/>
          </p:cNvSpPr>
          <p:nvPr/>
        </p:nvSpPr>
        <p:spPr bwMode="auto">
          <a:xfrm>
            <a:off x="6172200" y="2819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 := A+7</a:t>
            </a:r>
          </a:p>
        </p:txBody>
      </p:sp>
      <p:sp>
        <p:nvSpPr>
          <p:cNvPr id="16448" name="Text Box 64"/>
          <p:cNvSpPr txBox="1">
            <a:spLocks noChangeArrowheads="1"/>
          </p:cNvSpPr>
          <p:nvPr/>
        </p:nvSpPr>
        <p:spPr bwMode="auto">
          <a:xfrm>
            <a:off x="6172200" y="4267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 := </a:t>
            </a:r>
            <a:r>
              <a:rPr lang="en-US" altLang="en-US" sz="2000" b="1">
                <a:solidFill>
                  <a:srgbClr val="FDAD23"/>
                </a:solidFill>
              </a:rPr>
              <a:t>A</a:t>
            </a:r>
            <a:r>
              <a:rPr lang="en-US" altLang="en-US" sz="2000"/>
              <a:t>+B</a:t>
            </a:r>
          </a:p>
        </p:txBody>
      </p:sp>
      <p:sp>
        <p:nvSpPr>
          <p:cNvPr id="16449" name="Text Box 65"/>
          <p:cNvSpPr txBox="1">
            <a:spLocks noChangeArrowheads="1"/>
          </p:cNvSpPr>
          <p:nvPr/>
        </p:nvSpPr>
        <p:spPr bwMode="auto">
          <a:xfrm>
            <a:off x="5334000" y="2286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B&gt;1</a:t>
            </a:r>
          </a:p>
        </p:txBody>
      </p:sp>
      <p:sp>
        <p:nvSpPr>
          <p:cNvPr id="16450" name="Text Box 66"/>
          <p:cNvSpPr txBox="1">
            <a:spLocks noChangeArrowheads="1"/>
          </p:cNvSpPr>
          <p:nvPr/>
        </p:nvSpPr>
        <p:spPr bwMode="auto">
          <a:xfrm>
            <a:off x="4267200" y="2819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1</a:t>
            </a:r>
          </a:p>
        </p:txBody>
      </p:sp>
      <p:sp>
        <p:nvSpPr>
          <p:cNvPr id="16451" name="Text Box 67"/>
          <p:cNvSpPr txBox="1">
            <a:spLocks noChangeArrowheads="1"/>
          </p:cNvSpPr>
          <p:nvPr/>
        </p:nvSpPr>
        <p:spPr bwMode="auto">
          <a:xfrm>
            <a:off x="5334000" y="3810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A&gt;10</a:t>
            </a:r>
          </a:p>
        </p:txBody>
      </p:sp>
      <p:sp>
        <p:nvSpPr>
          <p:cNvPr id="16452" name="Text Box 68"/>
          <p:cNvSpPr txBox="1">
            <a:spLocks noChangeArrowheads="1"/>
          </p:cNvSpPr>
          <p:nvPr/>
        </p:nvSpPr>
        <p:spPr bwMode="auto">
          <a:xfrm>
            <a:off x="4038600" y="4267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A</a:t>
            </a:r>
            <a:r>
              <a:rPr lang="en-US" altLang="en-US" sz="2000"/>
              <a:t>10</a:t>
            </a:r>
          </a:p>
        </p:txBody>
      </p:sp>
      <p:sp>
        <p:nvSpPr>
          <p:cNvPr id="16453" name="Text Box 69"/>
          <p:cNvSpPr txBox="1">
            <a:spLocks noChangeArrowheads="1"/>
          </p:cNvSpPr>
          <p:nvPr/>
        </p:nvSpPr>
        <p:spPr bwMode="auto">
          <a:xfrm>
            <a:off x="51816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output(A,B)</a:t>
            </a:r>
          </a:p>
        </p:txBody>
      </p:sp>
    </p:spTree>
    <p:extLst>
      <p:ext uri="{BB962C8B-B14F-4D97-AF65-F5344CB8AC3E}">
        <p14:creationId xmlns:p14="http://schemas.microsoft.com/office/powerpoint/2010/main" xmlns="" val="80083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A</a:t>
            </a:r>
          </a:p>
        </p:txBody>
      </p:sp>
      <p:graphicFrame>
        <p:nvGraphicFramePr>
          <p:cNvPr id="384070" name="Group 70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124200" cy="4691063"/>
        </p:xfrm>
        <a:graphic>
          <a:graphicData uri="http://schemas.openxmlformats.org/drawingml/2006/table">
            <a:tbl>
              <a:tblPr/>
              <a:tblGrid>
                <a:gridCol w="1524000"/>
                <a:gridCol w="1600200"/>
              </a:tblGrid>
              <a:tr h="36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(1,2)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(1,5)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&lt;1,3,4,5&gt;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(2,4)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7452" name="Oval 44"/>
          <p:cNvSpPr>
            <a:spLocks noChangeArrowheads="1"/>
          </p:cNvSpPr>
          <p:nvPr/>
        </p:nvSpPr>
        <p:spPr bwMode="auto">
          <a:xfrm>
            <a:off x="4648200" y="1981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53" name="Oval 45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54" name="Oval 46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55" name="Line 47"/>
          <p:cNvSpPr>
            <a:spLocks noChangeShapeType="1"/>
          </p:cNvSpPr>
          <p:nvPr/>
        </p:nvSpPr>
        <p:spPr bwMode="auto">
          <a:xfrm>
            <a:off x="5105400" y="2438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56" name="Line 48"/>
          <p:cNvSpPr>
            <a:spLocks noChangeShapeType="1"/>
          </p:cNvSpPr>
          <p:nvPr/>
        </p:nvSpPr>
        <p:spPr bwMode="auto">
          <a:xfrm flipH="1">
            <a:off x="5105400" y="3124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57" name="Line 49"/>
          <p:cNvSpPr>
            <a:spLocks noChangeShapeType="1"/>
          </p:cNvSpPr>
          <p:nvPr/>
        </p:nvSpPr>
        <p:spPr bwMode="auto">
          <a:xfrm>
            <a:off x="4876800" y="2514600"/>
            <a:ext cx="0" cy="9906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58" name="Freeform 50"/>
          <p:cNvSpPr>
            <a:spLocks/>
          </p:cNvSpPr>
          <p:nvPr/>
        </p:nvSpPr>
        <p:spPr bwMode="auto">
          <a:xfrm>
            <a:off x="5029200" y="16002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59" name="Freeform 51"/>
          <p:cNvSpPr>
            <a:spLocks/>
          </p:cNvSpPr>
          <p:nvPr/>
        </p:nvSpPr>
        <p:spPr bwMode="auto">
          <a:xfrm>
            <a:off x="47244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60" name="Oval 52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61" name="Oval 53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62" name="Line 54"/>
          <p:cNvSpPr>
            <a:spLocks noChangeShapeType="1"/>
          </p:cNvSpPr>
          <p:nvPr/>
        </p:nvSpPr>
        <p:spPr bwMode="auto">
          <a:xfrm>
            <a:off x="5105400" y="3962400"/>
            <a:ext cx="6096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63" name="Line 55"/>
          <p:cNvSpPr>
            <a:spLocks noChangeShapeType="1"/>
          </p:cNvSpPr>
          <p:nvPr/>
        </p:nvSpPr>
        <p:spPr bwMode="auto">
          <a:xfrm flipH="1">
            <a:off x="5105400" y="4648200"/>
            <a:ext cx="6096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64" name="Line 56"/>
          <p:cNvSpPr>
            <a:spLocks noChangeShapeType="1"/>
          </p:cNvSpPr>
          <p:nvPr/>
        </p:nvSpPr>
        <p:spPr bwMode="auto">
          <a:xfrm>
            <a:off x="4876800" y="40386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65" name="Text Box 57"/>
          <p:cNvSpPr txBox="1">
            <a:spLocks noChangeArrowheads="1"/>
          </p:cNvSpPr>
          <p:nvPr/>
        </p:nvSpPr>
        <p:spPr bwMode="auto">
          <a:xfrm>
            <a:off x="4648200" y="205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67" name="Text Box 59"/>
          <p:cNvSpPr txBox="1"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68" name="Text Box 60"/>
          <p:cNvSpPr txBox="1"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470" name="Text Box 62"/>
          <p:cNvSpPr txBox="1">
            <a:spLocks noChangeArrowheads="1"/>
          </p:cNvSpPr>
          <p:nvPr/>
        </p:nvSpPr>
        <p:spPr bwMode="auto">
          <a:xfrm>
            <a:off x="5257800" y="1828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A</a:t>
            </a:r>
            <a:r>
              <a:rPr lang="en-US" altLang="en-US" sz="2000"/>
              <a:t>,B)</a:t>
            </a:r>
          </a:p>
        </p:txBody>
      </p:sp>
      <p:sp>
        <p:nvSpPr>
          <p:cNvPr id="17471" name="Text Box 63"/>
          <p:cNvSpPr txBox="1">
            <a:spLocks noChangeArrowheads="1"/>
          </p:cNvSpPr>
          <p:nvPr/>
        </p:nvSpPr>
        <p:spPr bwMode="auto">
          <a:xfrm>
            <a:off x="6172200" y="2819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 := A+7</a:t>
            </a:r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6172200" y="4267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 := A+B</a:t>
            </a:r>
          </a:p>
        </p:txBody>
      </p:sp>
      <p:sp>
        <p:nvSpPr>
          <p:cNvPr id="17473" name="Text Box 65"/>
          <p:cNvSpPr txBox="1">
            <a:spLocks noChangeArrowheads="1"/>
          </p:cNvSpPr>
          <p:nvPr/>
        </p:nvSpPr>
        <p:spPr bwMode="auto">
          <a:xfrm>
            <a:off x="5334000" y="2286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B&gt;1</a:t>
            </a:r>
          </a:p>
        </p:txBody>
      </p:sp>
      <p:sp>
        <p:nvSpPr>
          <p:cNvPr id="17474" name="Text Box 66"/>
          <p:cNvSpPr txBox="1">
            <a:spLocks noChangeArrowheads="1"/>
          </p:cNvSpPr>
          <p:nvPr/>
        </p:nvSpPr>
        <p:spPr bwMode="auto">
          <a:xfrm>
            <a:off x="4267200" y="2819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1</a:t>
            </a:r>
          </a:p>
        </p:txBody>
      </p:sp>
      <p:sp>
        <p:nvSpPr>
          <p:cNvPr id="17475" name="Text Box 67"/>
          <p:cNvSpPr txBox="1">
            <a:spLocks noChangeArrowheads="1"/>
          </p:cNvSpPr>
          <p:nvPr/>
        </p:nvSpPr>
        <p:spPr bwMode="auto">
          <a:xfrm>
            <a:off x="5334000" y="3810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A&gt;10</a:t>
            </a:r>
          </a:p>
        </p:txBody>
      </p:sp>
      <p:sp>
        <p:nvSpPr>
          <p:cNvPr id="17476" name="Text Box 68"/>
          <p:cNvSpPr txBox="1">
            <a:spLocks noChangeArrowheads="1"/>
          </p:cNvSpPr>
          <p:nvPr/>
        </p:nvSpPr>
        <p:spPr bwMode="auto">
          <a:xfrm>
            <a:off x="4038600" y="4267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A</a:t>
            </a:r>
            <a:r>
              <a:rPr lang="en-US" altLang="en-US" sz="2000"/>
              <a:t>10</a:t>
            </a:r>
          </a:p>
        </p:txBody>
      </p:sp>
      <p:sp>
        <p:nvSpPr>
          <p:cNvPr id="17477" name="Text Box 69"/>
          <p:cNvSpPr txBox="1">
            <a:spLocks noChangeArrowheads="1"/>
          </p:cNvSpPr>
          <p:nvPr/>
        </p:nvSpPr>
        <p:spPr bwMode="auto">
          <a:xfrm>
            <a:off x="51816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</a:t>
            </a:r>
            <a:r>
              <a:rPr lang="en-US" altLang="en-US" sz="2000" b="1">
                <a:solidFill>
                  <a:srgbClr val="FDAD23"/>
                </a:solidFill>
              </a:rPr>
              <a:t>A</a:t>
            </a:r>
            <a:r>
              <a:rPr lang="en-US" altLang="en-US" sz="2000"/>
              <a:t>,B)</a:t>
            </a:r>
          </a:p>
        </p:txBody>
      </p:sp>
    </p:spTree>
    <p:extLst>
      <p:ext uri="{BB962C8B-B14F-4D97-AF65-F5344CB8AC3E}">
        <p14:creationId xmlns:p14="http://schemas.microsoft.com/office/powerpoint/2010/main" xmlns="" val="27425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A</a:t>
            </a:r>
          </a:p>
        </p:txBody>
      </p:sp>
      <p:graphicFrame>
        <p:nvGraphicFramePr>
          <p:cNvPr id="385094" name="Group 70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124200" cy="4691063"/>
        </p:xfrm>
        <a:graphic>
          <a:graphicData uri="http://schemas.openxmlformats.org/drawingml/2006/table">
            <a:tbl>
              <a:tblPr/>
              <a:tblGrid>
                <a:gridCol w="1524000"/>
                <a:gridCol w="1600200"/>
              </a:tblGrid>
              <a:tr h="36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(1,2)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(1,5)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(2,4)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8476" name="Oval 44"/>
          <p:cNvSpPr>
            <a:spLocks noChangeArrowheads="1"/>
          </p:cNvSpPr>
          <p:nvPr/>
        </p:nvSpPr>
        <p:spPr bwMode="auto">
          <a:xfrm>
            <a:off x="4648200" y="1981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77" name="Oval 45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78" name="Oval 46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79" name="Line 47"/>
          <p:cNvSpPr>
            <a:spLocks noChangeShapeType="1"/>
          </p:cNvSpPr>
          <p:nvPr/>
        </p:nvSpPr>
        <p:spPr bwMode="auto">
          <a:xfrm>
            <a:off x="5105400" y="2438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0" name="Line 48"/>
          <p:cNvSpPr>
            <a:spLocks noChangeShapeType="1"/>
          </p:cNvSpPr>
          <p:nvPr/>
        </p:nvSpPr>
        <p:spPr bwMode="auto">
          <a:xfrm flipH="1">
            <a:off x="5105400" y="3124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1" name="Line 49"/>
          <p:cNvSpPr>
            <a:spLocks noChangeShapeType="1"/>
          </p:cNvSpPr>
          <p:nvPr/>
        </p:nvSpPr>
        <p:spPr bwMode="auto">
          <a:xfrm>
            <a:off x="4876800" y="2514600"/>
            <a:ext cx="0" cy="9906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2" name="Freeform 50"/>
          <p:cNvSpPr>
            <a:spLocks/>
          </p:cNvSpPr>
          <p:nvPr/>
        </p:nvSpPr>
        <p:spPr bwMode="auto">
          <a:xfrm>
            <a:off x="5029200" y="16002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3" name="Freeform 51"/>
          <p:cNvSpPr>
            <a:spLocks/>
          </p:cNvSpPr>
          <p:nvPr/>
        </p:nvSpPr>
        <p:spPr bwMode="auto">
          <a:xfrm>
            <a:off x="47244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4" name="Oval 52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85" name="Oval 53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86" name="Line 54"/>
          <p:cNvSpPr>
            <a:spLocks noChangeShapeType="1"/>
          </p:cNvSpPr>
          <p:nvPr/>
        </p:nvSpPr>
        <p:spPr bwMode="auto">
          <a:xfrm>
            <a:off x="5105400" y="3962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7" name="Line 55"/>
          <p:cNvSpPr>
            <a:spLocks noChangeShapeType="1"/>
          </p:cNvSpPr>
          <p:nvPr/>
        </p:nvSpPr>
        <p:spPr bwMode="auto">
          <a:xfrm flipH="1">
            <a:off x="5105400" y="4648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8" name="Line 56"/>
          <p:cNvSpPr>
            <a:spLocks noChangeShapeType="1"/>
          </p:cNvSpPr>
          <p:nvPr/>
        </p:nvSpPr>
        <p:spPr bwMode="auto">
          <a:xfrm>
            <a:off x="4876800" y="4038600"/>
            <a:ext cx="0" cy="9906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9" name="Text Box 57"/>
          <p:cNvSpPr txBox="1">
            <a:spLocks noChangeArrowheads="1"/>
          </p:cNvSpPr>
          <p:nvPr/>
        </p:nvSpPr>
        <p:spPr bwMode="auto">
          <a:xfrm>
            <a:off x="4648200" y="205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90" name="Text Box 58"/>
          <p:cNvSpPr txBox="1"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91" name="Text Box 59"/>
          <p:cNvSpPr txBox="1"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92" name="Text Box 60"/>
          <p:cNvSpPr txBox="1"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93" name="Text Box 61"/>
          <p:cNvSpPr txBox="1"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494" name="Text Box 62"/>
          <p:cNvSpPr txBox="1">
            <a:spLocks noChangeArrowheads="1"/>
          </p:cNvSpPr>
          <p:nvPr/>
        </p:nvSpPr>
        <p:spPr bwMode="auto">
          <a:xfrm>
            <a:off x="5257800" y="1828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A</a:t>
            </a:r>
            <a:r>
              <a:rPr lang="en-US" altLang="en-US" sz="2000"/>
              <a:t>,B)</a:t>
            </a:r>
          </a:p>
        </p:txBody>
      </p:sp>
      <p:sp>
        <p:nvSpPr>
          <p:cNvPr id="18495" name="Text Box 63"/>
          <p:cNvSpPr txBox="1">
            <a:spLocks noChangeArrowheads="1"/>
          </p:cNvSpPr>
          <p:nvPr/>
        </p:nvSpPr>
        <p:spPr bwMode="auto">
          <a:xfrm>
            <a:off x="6172200" y="2819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 := A+7</a:t>
            </a:r>
          </a:p>
        </p:txBody>
      </p:sp>
      <p:sp>
        <p:nvSpPr>
          <p:cNvPr id="18496" name="Text Box 64"/>
          <p:cNvSpPr txBox="1">
            <a:spLocks noChangeArrowheads="1"/>
          </p:cNvSpPr>
          <p:nvPr/>
        </p:nvSpPr>
        <p:spPr bwMode="auto">
          <a:xfrm>
            <a:off x="6172200" y="4267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 := A+B</a:t>
            </a:r>
          </a:p>
        </p:txBody>
      </p:sp>
      <p:sp>
        <p:nvSpPr>
          <p:cNvPr id="18497" name="Text Box 65"/>
          <p:cNvSpPr txBox="1">
            <a:spLocks noChangeArrowheads="1"/>
          </p:cNvSpPr>
          <p:nvPr/>
        </p:nvSpPr>
        <p:spPr bwMode="auto">
          <a:xfrm>
            <a:off x="5334000" y="2286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B&gt;1</a:t>
            </a:r>
          </a:p>
        </p:txBody>
      </p:sp>
      <p:sp>
        <p:nvSpPr>
          <p:cNvPr id="18498" name="Text Box 66"/>
          <p:cNvSpPr txBox="1">
            <a:spLocks noChangeArrowheads="1"/>
          </p:cNvSpPr>
          <p:nvPr/>
        </p:nvSpPr>
        <p:spPr bwMode="auto">
          <a:xfrm>
            <a:off x="4267200" y="2819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1</a:t>
            </a:r>
          </a:p>
        </p:txBody>
      </p:sp>
      <p:sp>
        <p:nvSpPr>
          <p:cNvPr id="18499" name="Text Box 67"/>
          <p:cNvSpPr txBox="1">
            <a:spLocks noChangeArrowheads="1"/>
          </p:cNvSpPr>
          <p:nvPr/>
        </p:nvSpPr>
        <p:spPr bwMode="auto">
          <a:xfrm>
            <a:off x="5334000" y="3810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A&gt;10</a:t>
            </a:r>
          </a:p>
        </p:txBody>
      </p:sp>
      <p:sp>
        <p:nvSpPr>
          <p:cNvPr id="18500" name="Text Box 68"/>
          <p:cNvSpPr txBox="1">
            <a:spLocks noChangeArrowheads="1"/>
          </p:cNvSpPr>
          <p:nvPr/>
        </p:nvSpPr>
        <p:spPr bwMode="auto">
          <a:xfrm>
            <a:off x="4038600" y="4267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A</a:t>
            </a:r>
            <a:r>
              <a:rPr lang="en-US" altLang="en-US" sz="2000"/>
              <a:t>10</a:t>
            </a:r>
          </a:p>
        </p:txBody>
      </p:sp>
      <p:sp>
        <p:nvSpPr>
          <p:cNvPr id="18501" name="Text Box 69"/>
          <p:cNvSpPr txBox="1">
            <a:spLocks noChangeArrowheads="1"/>
          </p:cNvSpPr>
          <p:nvPr/>
        </p:nvSpPr>
        <p:spPr bwMode="auto">
          <a:xfrm>
            <a:off x="51816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</a:t>
            </a:r>
            <a:r>
              <a:rPr lang="en-US" altLang="en-US" sz="2000" b="1">
                <a:solidFill>
                  <a:srgbClr val="FDAD23"/>
                </a:solidFill>
              </a:rPr>
              <a:t>A</a:t>
            </a:r>
            <a:r>
              <a:rPr lang="en-US" altLang="en-US" sz="2000"/>
              <a:t>,B)</a:t>
            </a:r>
          </a:p>
        </p:txBody>
      </p:sp>
    </p:spTree>
    <p:extLst>
      <p:ext uri="{BB962C8B-B14F-4D97-AF65-F5344CB8AC3E}">
        <p14:creationId xmlns:p14="http://schemas.microsoft.com/office/powerpoint/2010/main" xmlns="" val="3959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A</a:t>
            </a:r>
          </a:p>
        </p:txBody>
      </p:sp>
      <p:graphicFrame>
        <p:nvGraphicFramePr>
          <p:cNvPr id="386118" name="Group 70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124200" cy="4691063"/>
        </p:xfrm>
        <a:graphic>
          <a:graphicData uri="http://schemas.openxmlformats.org/drawingml/2006/table">
            <a:tbl>
              <a:tblPr/>
              <a:tblGrid>
                <a:gridCol w="1524000"/>
                <a:gridCol w="1600200"/>
              </a:tblGrid>
              <a:tr h="36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(1,2)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(2,4)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9500" name="Oval 44"/>
          <p:cNvSpPr>
            <a:spLocks noChangeArrowheads="1"/>
          </p:cNvSpPr>
          <p:nvPr/>
        </p:nvSpPr>
        <p:spPr bwMode="auto">
          <a:xfrm>
            <a:off x="4648200" y="1981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01" name="Oval 45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02" name="Oval 46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03" name="Line 47"/>
          <p:cNvSpPr>
            <a:spLocks noChangeShapeType="1"/>
          </p:cNvSpPr>
          <p:nvPr/>
        </p:nvSpPr>
        <p:spPr bwMode="auto">
          <a:xfrm>
            <a:off x="5105400" y="2438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504" name="Line 48"/>
          <p:cNvSpPr>
            <a:spLocks noChangeShapeType="1"/>
          </p:cNvSpPr>
          <p:nvPr/>
        </p:nvSpPr>
        <p:spPr bwMode="auto">
          <a:xfrm flipH="1">
            <a:off x="5105400" y="3124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505" name="Line 49"/>
          <p:cNvSpPr>
            <a:spLocks noChangeShapeType="1"/>
          </p:cNvSpPr>
          <p:nvPr/>
        </p:nvSpPr>
        <p:spPr bwMode="auto">
          <a:xfrm>
            <a:off x="4876800" y="2514600"/>
            <a:ext cx="0" cy="9906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506" name="Freeform 50"/>
          <p:cNvSpPr>
            <a:spLocks/>
          </p:cNvSpPr>
          <p:nvPr/>
        </p:nvSpPr>
        <p:spPr bwMode="auto">
          <a:xfrm>
            <a:off x="5029200" y="16002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507" name="Freeform 51"/>
          <p:cNvSpPr>
            <a:spLocks/>
          </p:cNvSpPr>
          <p:nvPr/>
        </p:nvSpPr>
        <p:spPr bwMode="auto">
          <a:xfrm>
            <a:off x="47244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508" name="Oval 52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09" name="Oval 53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10" name="Line 54"/>
          <p:cNvSpPr>
            <a:spLocks noChangeShapeType="1"/>
          </p:cNvSpPr>
          <p:nvPr/>
        </p:nvSpPr>
        <p:spPr bwMode="auto">
          <a:xfrm>
            <a:off x="5105400" y="3962400"/>
            <a:ext cx="6096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 flipH="1">
            <a:off x="5105400" y="4648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>
            <a:off x="4876800" y="40386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4648200" y="205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516" name="Text Box 60"/>
          <p:cNvSpPr txBox="1"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517" name="Text Box 61"/>
          <p:cNvSpPr txBox="1"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518" name="Text Box 62"/>
          <p:cNvSpPr txBox="1">
            <a:spLocks noChangeArrowheads="1"/>
          </p:cNvSpPr>
          <p:nvPr/>
        </p:nvSpPr>
        <p:spPr bwMode="auto">
          <a:xfrm>
            <a:off x="5257800" y="1828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A</a:t>
            </a:r>
            <a:r>
              <a:rPr lang="en-US" altLang="en-US" sz="2000"/>
              <a:t>,B)</a:t>
            </a:r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6172200" y="2819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 := A+7</a:t>
            </a:r>
          </a:p>
        </p:txBody>
      </p:sp>
      <p:sp>
        <p:nvSpPr>
          <p:cNvPr id="19520" name="Text Box 64"/>
          <p:cNvSpPr txBox="1">
            <a:spLocks noChangeArrowheads="1"/>
          </p:cNvSpPr>
          <p:nvPr/>
        </p:nvSpPr>
        <p:spPr bwMode="auto">
          <a:xfrm>
            <a:off x="6172200" y="4267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 := A+B</a:t>
            </a:r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5334000" y="2286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B&gt;1</a:t>
            </a:r>
          </a:p>
        </p:txBody>
      </p:sp>
      <p:sp>
        <p:nvSpPr>
          <p:cNvPr id="19522" name="Text Box 66"/>
          <p:cNvSpPr txBox="1">
            <a:spLocks noChangeArrowheads="1"/>
          </p:cNvSpPr>
          <p:nvPr/>
        </p:nvSpPr>
        <p:spPr bwMode="auto">
          <a:xfrm>
            <a:off x="4267200" y="2819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1</a:t>
            </a:r>
          </a:p>
        </p:txBody>
      </p:sp>
      <p:sp>
        <p:nvSpPr>
          <p:cNvPr id="19523" name="Text Box 67"/>
          <p:cNvSpPr txBox="1">
            <a:spLocks noChangeArrowheads="1"/>
          </p:cNvSpPr>
          <p:nvPr/>
        </p:nvSpPr>
        <p:spPr bwMode="auto">
          <a:xfrm>
            <a:off x="5334000" y="3810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>
                <a:solidFill>
                  <a:srgbClr val="FDAD23"/>
                </a:solidFill>
              </a:rPr>
              <a:t>A</a:t>
            </a:r>
            <a:r>
              <a:rPr lang="en-US" altLang="en-US" sz="2000"/>
              <a:t>&gt;10</a:t>
            </a:r>
          </a:p>
        </p:txBody>
      </p:sp>
      <p:sp>
        <p:nvSpPr>
          <p:cNvPr id="19524" name="Text Box 68"/>
          <p:cNvSpPr txBox="1">
            <a:spLocks noChangeArrowheads="1"/>
          </p:cNvSpPr>
          <p:nvPr/>
        </p:nvSpPr>
        <p:spPr bwMode="auto">
          <a:xfrm>
            <a:off x="4038600" y="4267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A</a:t>
            </a:r>
            <a:r>
              <a:rPr lang="en-US" altLang="en-US" sz="2000"/>
              <a:t>10</a:t>
            </a:r>
          </a:p>
        </p:txBody>
      </p:sp>
      <p:sp>
        <p:nvSpPr>
          <p:cNvPr id="19525" name="Text Box 69"/>
          <p:cNvSpPr txBox="1">
            <a:spLocks noChangeArrowheads="1"/>
          </p:cNvSpPr>
          <p:nvPr/>
        </p:nvSpPr>
        <p:spPr bwMode="auto">
          <a:xfrm>
            <a:off x="51816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output(A,B)</a:t>
            </a:r>
          </a:p>
        </p:txBody>
      </p:sp>
    </p:spTree>
    <p:extLst>
      <p:ext uri="{BB962C8B-B14F-4D97-AF65-F5344CB8AC3E}">
        <p14:creationId xmlns:p14="http://schemas.microsoft.com/office/powerpoint/2010/main" xmlns="" val="15774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Identifying DU-Pairs – Variable A</a:t>
            </a:r>
          </a:p>
        </p:txBody>
      </p:sp>
      <p:graphicFrame>
        <p:nvGraphicFramePr>
          <p:cNvPr id="387142" name="Group 70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124200" cy="4691063"/>
        </p:xfrm>
        <a:graphic>
          <a:graphicData uri="http://schemas.openxmlformats.org/drawingml/2006/table">
            <a:tbl>
              <a:tblPr/>
              <a:tblGrid>
                <a:gridCol w="1524000"/>
                <a:gridCol w="1600200"/>
              </a:tblGrid>
              <a:tr h="36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(1,2)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(1,&lt;3,5&gt;)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(2,4)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0524" name="Oval 44"/>
          <p:cNvSpPr>
            <a:spLocks noChangeArrowheads="1"/>
          </p:cNvSpPr>
          <p:nvPr/>
        </p:nvSpPr>
        <p:spPr bwMode="auto">
          <a:xfrm>
            <a:off x="4648200" y="1981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25" name="Oval 45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26" name="Oval 46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27" name="Line 47"/>
          <p:cNvSpPr>
            <a:spLocks noChangeShapeType="1"/>
          </p:cNvSpPr>
          <p:nvPr/>
        </p:nvSpPr>
        <p:spPr bwMode="auto">
          <a:xfrm>
            <a:off x="5105400" y="2438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28" name="Line 48"/>
          <p:cNvSpPr>
            <a:spLocks noChangeShapeType="1"/>
          </p:cNvSpPr>
          <p:nvPr/>
        </p:nvSpPr>
        <p:spPr bwMode="auto">
          <a:xfrm flipH="1">
            <a:off x="5105400" y="3124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29" name="Line 49"/>
          <p:cNvSpPr>
            <a:spLocks noChangeShapeType="1"/>
          </p:cNvSpPr>
          <p:nvPr/>
        </p:nvSpPr>
        <p:spPr bwMode="auto">
          <a:xfrm>
            <a:off x="4876800" y="2514600"/>
            <a:ext cx="0" cy="9906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30" name="Freeform 50"/>
          <p:cNvSpPr>
            <a:spLocks/>
          </p:cNvSpPr>
          <p:nvPr/>
        </p:nvSpPr>
        <p:spPr bwMode="auto">
          <a:xfrm>
            <a:off x="5029200" y="16002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31" name="Freeform 51"/>
          <p:cNvSpPr>
            <a:spLocks/>
          </p:cNvSpPr>
          <p:nvPr/>
        </p:nvSpPr>
        <p:spPr bwMode="auto">
          <a:xfrm>
            <a:off x="47244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32" name="Oval 52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33" name="Oval 53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34" name="Line 54"/>
          <p:cNvSpPr>
            <a:spLocks noChangeShapeType="1"/>
          </p:cNvSpPr>
          <p:nvPr/>
        </p:nvSpPr>
        <p:spPr bwMode="auto">
          <a:xfrm>
            <a:off x="5105400" y="3962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35" name="Line 55"/>
          <p:cNvSpPr>
            <a:spLocks noChangeShapeType="1"/>
          </p:cNvSpPr>
          <p:nvPr/>
        </p:nvSpPr>
        <p:spPr bwMode="auto">
          <a:xfrm flipH="1">
            <a:off x="5105400" y="4648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36" name="Line 56"/>
          <p:cNvSpPr>
            <a:spLocks noChangeShapeType="1"/>
          </p:cNvSpPr>
          <p:nvPr/>
        </p:nvSpPr>
        <p:spPr bwMode="auto">
          <a:xfrm>
            <a:off x="4876800" y="4038600"/>
            <a:ext cx="0" cy="9906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37" name="Text Box 57"/>
          <p:cNvSpPr txBox="1">
            <a:spLocks noChangeArrowheads="1"/>
          </p:cNvSpPr>
          <p:nvPr/>
        </p:nvSpPr>
        <p:spPr bwMode="auto">
          <a:xfrm>
            <a:off x="4648200" y="205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538" name="Text Box 58"/>
          <p:cNvSpPr txBox="1"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539" name="Text Box 59"/>
          <p:cNvSpPr txBox="1"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0540" name="Text Box 60"/>
          <p:cNvSpPr txBox="1"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0541" name="Text Box 61"/>
          <p:cNvSpPr txBox="1"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0542" name="Text Box 62"/>
          <p:cNvSpPr txBox="1">
            <a:spLocks noChangeArrowheads="1"/>
          </p:cNvSpPr>
          <p:nvPr/>
        </p:nvSpPr>
        <p:spPr bwMode="auto">
          <a:xfrm>
            <a:off x="5257800" y="1828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A</a:t>
            </a:r>
            <a:r>
              <a:rPr lang="en-US" altLang="en-US" sz="2000"/>
              <a:t>,B)</a:t>
            </a:r>
          </a:p>
        </p:txBody>
      </p:sp>
      <p:sp>
        <p:nvSpPr>
          <p:cNvPr id="20543" name="Text Box 63"/>
          <p:cNvSpPr txBox="1">
            <a:spLocks noChangeArrowheads="1"/>
          </p:cNvSpPr>
          <p:nvPr/>
        </p:nvSpPr>
        <p:spPr bwMode="auto">
          <a:xfrm>
            <a:off x="6172200" y="2819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 := A+7</a:t>
            </a:r>
          </a:p>
        </p:txBody>
      </p:sp>
      <p:sp>
        <p:nvSpPr>
          <p:cNvPr id="20544" name="Text Box 64"/>
          <p:cNvSpPr txBox="1">
            <a:spLocks noChangeArrowheads="1"/>
          </p:cNvSpPr>
          <p:nvPr/>
        </p:nvSpPr>
        <p:spPr bwMode="auto">
          <a:xfrm>
            <a:off x="6172200" y="4267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 := A+B</a:t>
            </a:r>
          </a:p>
        </p:txBody>
      </p:sp>
      <p:sp>
        <p:nvSpPr>
          <p:cNvPr id="20545" name="Text Box 65"/>
          <p:cNvSpPr txBox="1">
            <a:spLocks noChangeArrowheads="1"/>
          </p:cNvSpPr>
          <p:nvPr/>
        </p:nvSpPr>
        <p:spPr bwMode="auto">
          <a:xfrm>
            <a:off x="5334000" y="2286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B&gt;1</a:t>
            </a:r>
          </a:p>
        </p:txBody>
      </p:sp>
      <p:sp>
        <p:nvSpPr>
          <p:cNvPr id="20546" name="Text Box 66"/>
          <p:cNvSpPr txBox="1">
            <a:spLocks noChangeArrowheads="1"/>
          </p:cNvSpPr>
          <p:nvPr/>
        </p:nvSpPr>
        <p:spPr bwMode="auto">
          <a:xfrm>
            <a:off x="4267200" y="2819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1</a:t>
            </a:r>
          </a:p>
        </p:txBody>
      </p:sp>
      <p:sp>
        <p:nvSpPr>
          <p:cNvPr id="20547" name="Text Box 67"/>
          <p:cNvSpPr txBox="1">
            <a:spLocks noChangeArrowheads="1"/>
          </p:cNvSpPr>
          <p:nvPr/>
        </p:nvSpPr>
        <p:spPr bwMode="auto">
          <a:xfrm>
            <a:off x="5334000" y="3810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A&gt;10</a:t>
            </a:r>
          </a:p>
        </p:txBody>
      </p:sp>
      <p:sp>
        <p:nvSpPr>
          <p:cNvPr id="20548" name="Text Box 68"/>
          <p:cNvSpPr txBox="1">
            <a:spLocks noChangeArrowheads="1"/>
          </p:cNvSpPr>
          <p:nvPr/>
        </p:nvSpPr>
        <p:spPr bwMode="auto">
          <a:xfrm>
            <a:off x="4038600" y="4267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>
                <a:solidFill>
                  <a:srgbClr val="FDAD23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10</a:t>
            </a:r>
          </a:p>
        </p:txBody>
      </p:sp>
      <p:sp>
        <p:nvSpPr>
          <p:cNvPr id="20549" name="Text Box 69"/>
          <p:cNvSpPr txBox="1">
            <a:spLocks noChangeArrowheads="1"/>
          </p:cNvSpPr>
          <p:nvPr/>
        </p:nvSpPr>
        <p:spPr bwMode="auto">
          <a:xfrm>
            <a:off x="51816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output(A,B)</a:t>
            </a:r>
          </a:p>
        </p:txBody>
      </p:sp>
    </p:spTree>
    <p:extLst>
      <p:ext uri="{BB962C8B-B14F-4D97-AF65-F5344CB8AC3E}">
        <p14:creationId xmlns:p14="http://schemas.microsoft.com/office/powerpoint/2010/main" xmlns="" val="26015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A</a:t>
            </a:r>
          </a:p>
        </p:txBody>
      </p:sp>
      <p:graphicFrame>
        <p:nvGraphicFramePr>
          <p:cNvPr id="388166" name="Group 70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124200" cy="4691063"/>
        </p:xfrm>
        <a:graphic>
          <a:graphicData uri="http://schemas.openxmlformats.org/drawingml/2006/table">
            <a:tbl>
              <a:tblPr/>
              <a:tblGrid>
                <a:gridCol w="1524000"/>
                <a:gridCol w="1600200"/>
              </a:tblGrid>
              <a:tr h="36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(1,2)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(2,4)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1548" name="Oval 44"/>
          <p:cNvSpPr>
            <a:spLocks noChangeArrowheads="1"/>
          </p:cNvSpPr>
          <p:nvPr/>
        </p:nvSpPr>
        <p:spPr bwMode="auto">
          <a:xfrm>
            <a:off x="4648200" y="1981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49" name="Oval 45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50" name="Oval 46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51" name="Line 47"/>
          <p:cNvSpPr>
            <a:spLocks noChangeShapeType="1"/>
          </p:cNvSpPr>
          <p:nvPr/>
        </p:nvSpPr>
        <p:spPr bwMode="auto">
          <a:xfrm>
            <a:off x="5105400" y="2438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52" name="Line 48"/>
          <p:cNvSpPr>
            <a:spLocks noChangeShapeType="1"/>
          </p:cNvSpPr>
          <p:nvPr/>
        </p:nvSpPr>
        <p:spPr bwMode="auto">
          <a:xfrm flipH="1">
            <a:off x="5105400" y="3124200"/>
            <a:ext cx="6096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53" name="Line 49"/>
          <p:cNvSpPr>
            <a:spLocks noChangeShapeType="1"/>
          </p:cNvSpPr>
          <p:nvPr/>
        </p:nvSpPr>
        <p:spPr bwMode="auto">
          <a:xfrm>
            <a:off x="4876800" y="25146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54" name="Freeform 50"/>
          <p:cNvSpPr>
            <a:spLocks/>
          </p:cNvSpPr>
          <p:nvPr/>
        </p:nvSpPr>
        <p:spPr bwMode="auto">
          <a:xfrm>
            <a:off x="5029200" y="16002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55" name="Freeform 51"/>
          <p:cNvSpPr>
            <a:spLocks/>
          </p:cNvSpPr>
          <p:nvPr/>
        </p:nvSpPr>
        <p:spPr bwMode="auto">
          <a:xfrm>
            <a:off x="47244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56" name="Oval 52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57" name="Oval 53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58" name="Line 54"/>
          <p:cNvSpPr>
            <a:spLocks noChangeShapeType="1"/>
          </p:cNvSpPr>
          <p:nvPr/>
        </p:nvSpPr>
        <p:spPr bwMode="auto">
          <a:xfrm>
            <a:off x="5105400" y="3962400"/>
            <a:ext cx="6096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59" name="Line 55"/>
          <p:cNvSpPr>
            <a:spLocks noChangeShapeType="1"/>
          </p:cNvSpPr>
          <p:nvPr/>
        </p:nvSpPr>
        <p:spPr bwMode="auto">
          <a:xfrm flipH="1">
            <a:off x="5105400" y="4648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60" name="Line 56"/>
          <p:cNvSpPr>
            <a:spLocks noChangeShapeType="1"/>
          </p:cNvSpPr>
          <p:nvPr/>
        </p:nvSpPr>
        <p:spPr bwMode="auto">
          <a:xfrm>
            <a:off x="4876800" y="40386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61" name="Text Box 57"/>
          <p:cNvSpPr txBox="1">
            <a:spLocks noChangeArrowheads="1"/>
          </p:cNvSpPr>
          <p:nvPr/>
        </p:nvSpPr>
        <p:spPr bwMode="auto">
          <a:xfrm>
            <a:off x="4648200" y="205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562" name="Text Box 58"/>
          <p:cNvSpPr txBox="1"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563" name="Text Box 59"/>
          <p:cNvSpPr txBox="1"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1564" name="Text Box 60"/>
          <p:cNvSpPr txBox="1"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1565" name="Text Box 61"/>
          <p:cNvSpPr txBox="1"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1566" name="Text Box 62"/>
          <p:cNvSpPr txBox="1">
            <a:spLocks noChangeArrowheads="1"/>
          </p:cNvSpPr>
          <p:nvPr/>
        </p:nvSpPr>
        <p:spPr bwMode="auto">
          <a:xfrm>
            <a:off x="5257800" y="1828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input(A,B)</a:t>
            </a:r>
          </a:p>
        </p:txBody>
      </p:sp>
      <p:sp>
        <p:nvSpPr>
          <p:cNvPr id="21567" name="Text Box 63"/>
          <p:cNvSpPr txBox="1">
            <a:spLocks noChangeArrowheads="1"/>
          </p:cNvSpPr>
          <p:nvPr/>
        </p:nvSpPr>
        <p:spPr bwMode="auto">
          <a:xfrm>
            <a:off x="6172200" y="2819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>
                <a:solidFill>
                  <a:srgbClr val="FDAD23"/>
                </a:solidFill>
              </a:rPr>
              <a:t>A</a:t>
            </a:r>
            <a:r>
              <a:rPr lang="en-US" altLang="en-US" sz="2000"/>
              <a:t> := A+7</a:t>
            </a:r>
          </a:p>
        </p:txBody>
      </p:sp>
      <p:sp>
        <p:nvSpPr>
          <p:cNvPr id="21568" name="Text Box 64"/>
          <p:cNvSpPr txBox="1">
            <a:spLocks noChangeArrowheads="1"/>
          </p:cNvSpPr>
          <p:nvPr/>
        </p:nvSpPr>
        <p:spPr bwMode="auto">
          <a:xfrm>
            <a:off x="6172200" y="4267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 := </a:t>
            </a:r>
            <a:r>
              <a:rPr lang="en-US" altLang="en-US" sz="2000" b="1">
                <a:solidFill>
                  <a:srgbClr val="FDAD23"/>
                </a:solidFill>
              </a:rPr>
              <a:t>A</a:t>
            </a:r>
            <a:r>
              <a:rPr lang="en-US" altLang="en-US" sz="2000"/>
              <a:t>+B</a:t>
            </a:r>
          </a:p>
        </p:txBody>
      </p:sp>
      <p:sp>
        <p:nvSpPr>
          <p:cNvPr id="21569" name="Text Box 65"/>
          <p:cNvSpPr txBox="1">
            <a:spLocks noChangeArrowheads="1"/>
          </p:cNvSpPr>
          <p:nvPr/>
        </p:nvSpPr>
        <p:spPr bwMode="auto">
          <a:xfrm>
            <a:off x="5334000" y="2286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B&gt;1</a:t>
            </a:r>
          </a:p>
        </p:txBody>
      </p:sp>
      <p:sp>
        <p:nvSpPr>
          <p:cNvPr id="21570" name="Text Box 66"/>
          <p:cNvSpPr txBox="1">
            <a:spLocks noChangeArrowheads="1"/>
          </p:cNvSpPr>
          <p:nvPr/>
        </p:nvSpPr>
        <p:spPr bwMode="auto">
          <a:xfrm>
            <a:off x="4267200" y="2819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1</a:t>
            </a:r>
          </a:p>
        </p:txBody>
      </p:sp>
      <p:sp>
        <p:nvSpPr>
          <p:cNvPr id="21571" name="Text Box 67"/>
          <p:cNvSpPr txBox="1">
            <a:spLocks noChangeArrowheads="1"/>
          </p:cNvSpPr>
          <p:nvPr/>
        </p:nvSpPr>
        <p:spPr bwMode="auto">
          <a:xfrm>
            <a:off x="5334000" y="3810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A&gt;10</a:t>
            </a:r>
          </a:p>
        </p:txBody>
      </p:sp>
      <p:sp>
        <p:nvSpPr>
          <p:cNvPr id="21572" name="Text Box 68"/>
          <p:cNvSpPr txBox="1">
            <a:spLocks noChangeArrowheads="1"/>
          </p:cNvSpPr>
          <p:nvPr/>
        </p:nvSpPr>
        <p:spPr bwMode="auto">
          <a:xfrm>
            <a:off x="4038600" y="4267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A</a:t>
            </a:r>
            <a:r>
              <a:rPr lang="en-US" altLang="en-US" sz="2000"/>
              <a:t>10</a:t>
            </a:r>
          </a:p>
        </p:txBody>
      </p:sp>
      <p:sp>
        <p:nvSpPr>
          <p:cNvPr id="21573" name="Text Box 69"/>
          <p:cNvSpPr txBox="1">
            <a:spLocks noChangeArrowheads="1"/>
          </p:cNvSpPr>
          <p:nvPr/>
        </p:nvSpPr>
        <p:spPr bwMode="auto">
          <a:xfrm>
            <a:off x="51816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output(A,B)</a:t>
            </a:r>
          </a:p>
        </p:txBody>
      </p:sp>
    </p:spTree>
    <p:extLst>
      <p:ext uri="{BB962C8B-B14F-4D97-AF65-F5344CB8AC3E}">
        <p14:creationId xmlns:p14="http://schemas.microsoft.com/office/powerpoint/2010/main" xmlns="" val="9191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A</a:t>
            </a:r>
          </a:p>
        </p:txBody>
      </p:sp>
      <p:graphicFrame>
        <p:nvGraphicFramePr>
          <p:cNvPr id="389190" name="Group 70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124200" cy="4691063"/>
        </p:xfrm>
        <a:graphic>
          <a:graphicData uri="http://schemas.openxmlformats.org/drawingml/2006/table">
            <a:tbl>
              <a:tblPr/>
              <a:tblGrid>
                <a:gridCol w="1524000"/>
                <a:gridCol w="1600200"/>
              </a:tblGrid>
              <a:tr h="36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(1,2)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(2,4)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(2,5)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&lt;2,3,4,5&gt;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2572" name="Oval 44"/>
          <p:cNvSpPr>
            <a:spLocks noChangeArrowheads="1"/>
          </p:cNvSpPr>
          <p:nvPr/>
        </p:nvSpPr>
        <p:spPr bwMode="auto">
          <a:xfrm>
            <a:off x="4648200" y="1981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73" name="Oval 45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74" name="Oval 46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75" name="Line 47"/>
          <p:cNvSpPr>
            <a:spLocks noChangeShapeType="1"/>
          </p:cNvSpPr>
          <p:nvPr/>
        </p:nvSpPr>
        <p:spPr bwMode="auto">
          <a:xfrm>
            <a:off x="5105400" y="2438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76" name="Line 48"/>
          <p:cNvSpPr>
            <a:spLocks noChangeShapeType="1"/>
          </p:cNvSpPr>
          <p:nvPr/>
        </p:nvSpPr>
        <p:spPr bwMode="auto">
          <a:xfrm flipH="1">
            <a:off x="5105400" y="3124200"/>
            <a:ext cx="6096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77" name="Line 49"/>
          <p:cNvSpPr>
            <a:spLocks noChangeShapeType="1"/>
          </p:cNvSpPr>
          <p:nvPr/>
        </p:nvSpPr>
        <p:spPr bwMode="auto">
          <a:xfrm>
            <a:off x="4876800" y="25146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78" name="Freeform 50"/>
          <p:cNvSpPr>
            <a:spLocks/>
          </p:cNvSpPr>
          <p:nvPr/>
        </p:nvSpPr>
        <p:spPr bwMode="auto">
          <a:xfrm>
            <a:off x="5029200" y="16002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79" name="Freeform 51"/>
          <p:cNvSpPr>
            <a:spLocks/>
          </p:cNvSpPr>
          <p:nvPr/>
        </p:nvSpPr>
        <p:spPr bwMode="auto">
          <a:xfrm>
            <a:off x="47244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80" name="Oval 52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81" name="Oval 53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82" name="Line 54"/>
          <p:cNvSpPr>
            <a:spLocks noChangeShapeType="1"/>
          </p:cNvSpPr>
          <p:nvPr/>
        </p:nvSpPr>
        <p:spPr bwMode="auto">
          <a:xfrm>
            <a:off x="5105400" y="3962400"/>
            <a:ext cx="6096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83" name="Line 55"/>
          <p:cNvSpPr>
            <a:spLocks noChangeShapeType="1"/>
          </p:cNvSpPr>
          <p:nvPr/>
        </p:nvSpPr>
        <p:spPr bwMode="auto">
          <a:xfrm flipH="1">
            <a:off x="5105400" y="4648200"/>
            <a:ext cx="6096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84" name="Line 56"/>
          <p:cNvSpPr>
            <a:spLocks noChangeShapeType="1"/>
          </p:cNvSpPr>
          <p:nvPr/>
        </p:nvSpPr>
        <p:spPr bwMode="auto">
          <a:xfrm>
            <a:off x="4876800" y="40386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85" name="Text Box 57"/>
          <p:cNvSpPr txBox="1">
            <a:spLocks noChangeArrowheads="1"/>
          </p:cNvSpPr>
          <p:nvPr/>
        </p:nvSpPr>
        <p:spPr bwMode="auto">
          <a:xfrm>
            <a:off x="4648200" y="205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86" name="Text Box 58"/>
          <p:cNvSpPr txBox="1"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87" name="Text Box 59"/>
          <p:cNvSpPr txBox="1"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2588" name="Text Box 60"/>
          <p:cNvSpPr txBox="1"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2589" name="Text Box 61"/>
          <p:cNvSpPr txBox="1"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2590" name="Text Box 62"/>
          <p:cNvSpPr txBox="1">
            <a:spLocks noChangeArrowheads="1"/>
          </p:cNvSpPr>
          <p:nvPr/>
        </p:nvSpPr>
        <p:spPr bwMode="auto">
          <a:xfrm>
            <a:off x="5257800" y="1828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input(A,B)</a:t>
            </a: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6172200" y="2819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>
                <a:solidFill>
                  <a:srgbClr val="FDAD23"/>
                </a:solidFill>
              </a:rPr>
              <a:t>A</a:t>
            </a:r>
            <a:r>
              <a:rPr lang="en-US" altLang="en-US" sz="2000"/>
              <a:t> := A+7</a:t>
            </a:r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6172200" y="4267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 := A+B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5334000" y="2286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B&gt;1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4267200" y="2819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1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5334000" y="3810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A&gt;10</a:t>
            </a:r>
          </a:p>
        </p:txBody>
      </p:sp>
      <p:sp>
        <p:nvSpPr>
          <p:cNvPr id="22596" name="Text Box 68"/>
          <p:cNvSpPr txBox="1">
            <a:spLocks noChangeArrowheads="1"/>
          </p:cNvSpPr>
          <p:nvPr/>
        </p:nvSpPr>
        <p:spPr bwMode="auto">
          <a:xfrm>
            <a:off x="4038600" y="4267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A</a:t>
            </a:r>
            <a:r>
              <a:rPr lang="en-US" altLang="en-US" sz="2000"/>
              <a:t>10</a:t>
            </a:r>
          </a:p>
        </p:txBody>
      </p:sp>
      <p:sp>
        <p:nvSpPr>
          <p:cNvPr id="22597" name="Text Box 69"/>
          <p:cNvSpPr txBox="1">
            <a:spLocks noChangeArrowheads="1"/>
          </p:cNvSpPr>
          <p:nvPr/>
        </p:nvSpPr>
        <p:spPr bwMode="auto">
          <a:xfrm>
            <a:off x="51816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</a:t>
            </a:r>
            <a:r>
              <a:rPr lang="en-US" altLang="en-US" sz="2000" b="1">
                <a:solidFill>
                  <a:srgbClr val="FDAD23"/>
                </a:solidFill>
              </a:rPr>
              <a:t>A</a:t>
            </a:r>
            <a:r>
              <a:rPr lang="en-US" altLang="en-US" sz="2000"/>
              <a:t>,B)</a:t>
            </a:r>
          </a:p>
        </p:txBody>
      </p:sp>
    </p:spTree>
    <p:extLst>
      <p:ext uri="{BB962C8B-B14F-4D97-AF65-F5344CB8AC3E}">
        <p14:creationId xmlns:p14="http://schemas.microsoft.com/office/powerpoint/2010/main" xmlns="" val="40730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0857" y="2495775"/>
            <a:ext cx="8051514" cy="120485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Lecture 8 : 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/>
              <a:t>Data Flow Testing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79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A</a:t>
            </a:r>
          </a:p>
        </p:txBody>
      </p:sp>
      <p:graphicFrame>
        <p:nvGraphicFramePr>
          <p:cNvPr id="390214" name="Group 70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124200" cy="4691063"/>
        </p:xfrm>
        <a:graphic>
          <a:graphicData uri="http://schemas.openxmlformats.org/drawingml/2006/table">
            <a:tbl>
              <a:tblPr/>
              <a:tblGrid>
                <a:gridCol w="1524000"/>
                <a:gridCol w="1600200"/>
              </a:tblGrid>
              <a:tr h="36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(1,2)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(2,4)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(2,5)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3596" name="Oval 44"/>
          <p:cNvSpPr>
            <a:spLocks noChangeArrowheads="1"/>
          </p:cNvSpPr>
          <p:nvPr/>
        </p:nvSpPr>
        <p:spPr bwMode="auto">
          <a:xfrm>
            <a:off x="4648200" y="1981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7" name="Oval 45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8" name="Oval 46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5105400" y="2438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 flipH="1">
            <a:off x="5105400" y="3124200"/>
            <a:ext cx="6096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4876800" y="25146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602" name="Freeform 50"/>
          <p:cNvSpPr>
            <a:spLocks/>
          </p:cNvSpPr>
          <p:nvPr/>
        </p:nvSpPr>
        <p:spPr bwMode="auto">
          <a:xfrm>
            <a:off x="5029200" y="16002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603" name="Freeform 51"/>
          <p:cNvSpPr>
            <a:spLocks/>
          </p:cNvSpPr>
          <p:nvPr/>
        </p:nvSpPr>
        <p:spPr bwMode="auto">
          <a:xfrm>
            <a:off x="47244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604" name="Oval 52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05" name="Oval 53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06" name="Line 54"/>
          <p:cNvSpPr>
            <a:spLocks noChangeShapeType="1"/>
          </p:cNvSpPr>
          <p:nvPr/>
        </p:nvSpPr>
        <p:spPr bwMode="auto">
          <a:xfrm>
            <a:off x="5105400" y="3962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607" name="Line 55"/>
          <p:cNvSpPr>
            <a:spLocks noChangeShapeType="1"/>
          </p:cNvSpPr>
          <p:nvPr/>
        </p:nvSpPr>
        <p:spPr bwMode="auto">
          <a:xfrm flipH="1">
            <a:off x="5105400" y="4648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608" name="Line 56"/>
          <p:cNvSpPr>
            <a:spLocks noChangeShapeType="1"/>
          </p:cNvSpPr>
          <p:nvPr/>
        </p:nvSpPr>
        <p:spPr bwMode="auto">
          <a:xfrm>
            <a:off x="4876800" y="4038600"/>
            <a:ext cx="0" cy="9906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609" name="Text Box 57"/>
          <p:cNvSpPr txBox="1">
            <a:spLocks noChangeArrowheads="1"/>
          </p:cNvSpPr>
          <p:nvPr/>
        </p:nvSpPr>
        <p:spPr bwMode="auto">
          <a:xfrm>
            <a:off x="4648200" y="205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610" name="Text Box 58"/>
          <p:cNvSpPr txBox="1"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3614" name="Text Box 62"/>
          <p:cNvSpPr txBox="1">
            <a:spLocks noChangeArrowheads="1"/>
          </p:cNvSpPr>
          <p:nvPr/>
        </p:nvSpPr>
        <p:spPr bwMode="auto">
          <a:xfrm>
            <a:off x="5257800" y="1828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input(A,B)</a:t>
            </a:r>
          </a:p>
        </p:txBody>
      </p:sp>
      <p:sp>
        <p:nvSpPr>
          <p:cNvPr id="23615" name="Text Box 63"/>
          <p:cNvSpPr txBox="1">
            <a:spLocks noChangeArrowheads="1"/>
          </p:cNvSpPr>
          <p:nvPr/>
        </p:nvSpPr>
        <p:spPr bwMode="auto">
          <a:xfrm>
            <a:off x="6172200" y="2819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>
                <a:solidFill>
                  <a:srgbClr val="FDAD23"/>
                </a:solidFill>
              </a:rPr>
              <a:t>A</a:t>
            </a:r>
            <a:r>
              <a:rPr lang="en-US" altLang="en-US" sz="2000"/>
              <a:t> := A+7</a:t>
            </a:r>
          </a:p>
        </p:txBody>
      </p:sp>
      <p:sp>
        <p:nvSpPr>
          <p:cNvPr id="23616" name="Text Box 64"/>
          <p:cNvSpPr txBox="1">
            <a:spLocks noChangeArrowheads="1"/>
          </p:cNvSpPr>
          <p:nvPr/>
        </p:nvSpPr>
        <p:spPr bwMode="auto">
          <a:xfrm>
            <a:off x="6172200" y="4267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 := A+B</a:t>
            </a:r>
          </a:p>
        </p:txBody>
      </p:sp>
      <p:sp>
        <p:nvSpPr>
          <p:cNvPr id="23617" name="Text Box 65"/>
          <p:cNvSpPr txBox="1">
            <a:spLocks noChangeArrowheads="1"/>
          </p:cNvSpPr>
          <p:nvPr/>
        </p:nvSpPr>
        <p:spPr bwMode="auto">
          <a:xfrm>
            <a:off x="5334000" y="2286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B&gt;1</a:t>
            </a:r>
          </a:p>
        </p:txBody>
      </p:sp>
      <p:sp>
        <p:nvSpPr>
          <p:cNvPr id="23618" name="Text Box 66"/>
          <p:cNvSpPr txBox="1">
            <a:spLocks noChangeArrowheads="1"/>
          </p:cNvSpPr>
          <p:nvPr/>
        </p:nvSpPr>
        <p:spPr bwMode="auto">
          <a:xfrm>
            <a:off x="4267200" y="2819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1</a:t>
            </a:r>
          </a:p>
        </p:txBody>
      </p:sp>
      <p:sp>
        <p:nvSpPr>
          <p:cNvPr id="23619" name="Text Box 67"/>
          <p:cNvSpPr txBox="1">
            <a:spLocks noChangeArrowheads="1"/>
          </p:cNvSpPr>
          <p:nvPr/>
        </p:nvSpPr>
        <p:spPr bwMode="auto">
          <a:xfrm>
            <a:off x="5334000" y="3810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A&gt;10</a:t>
            </a:r>
          </a:p>
        </p:txBody>
      </p:sp>
      <p:sp>
        <p:nvSpPr>
          <p:cNvPr id="23620" name="Text Box 68"/>
          <p:cNvSpPr txBox="1">
            <a:spLocks noChangeArrowheads="1"/>
          </p:cNvSpPr>
          <p:nvPr/>
        </p:nvSpPr>
        <p:spPr bwMode="auto">
          <a:xfrm>
            <a:off x="4038600" y="4267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A</a:t>
            </a:r>
            <a:r>
              <a:rPr lang="en-US" altLang="en-US" sz="2000"/>
              <a:t>10</a:t>
            </a:r>
          </a:p>
        </p:txBody>
      </p:sp>
      <p:sp>
        <p:nvSpPr>
          <p:cNvPr id="23621" name="Text Box 69"/>
          <p:cNvSpPr txBox="1">
            <a:spLocks noChangeArrowheads="1"/>
          </p:cNvSpPr>
          <p:nvPr/>
        </p:nvSpPr>
        <p:spPr bwMode="auto">
          <a:xfrm>
            <a:off x="51816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</a:t>
            </a:r>
            <a:r>
              <a:rPr lang="en-US" altLang="en-US" sz="2000" b="1">
                <a:solidFill>
                  <a:srgbClr val="FDAD23"/>
                </a:solidFill>
              </a:rPr>
              <a:t>A</a:t>
            </a:r>
            <a:r>
              <a:rPr lang="en-US" altLang="en-US" sz="2000"/>
              <a:t>,B)</a:t>
            </a:r>
          </a:p>
        </p:txBody>
      </p:sp>
    </p:spTree>
    <p:extLst>
      <p:ext uri="{BB962C8B-B14F-4D97-AF65-F5344CB8AC3E}">
        <p14:creationId xmlns:p14="http://schemas.microsoft.com/office/powerpoint/2010/main" xmlns="" val="9198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A</a:t>
            </a:r>
          </a:p>
        </p:txBody>
      </p:sp>
      <p:graphicFrame>
        <p:nvGraphicFramePr>
          <p:cNvPr id="391238" name="Group 70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124200" cy="4691063"/>
        </p:xfrm>
        <a:graphic>
          <a:graphicData uri="http://schemas.openxmlformats.org/drawingml/2006/table">
            <a:tbl>
              <a:tblPr/>
              <a:tblGrid>
                <a:gridCol w="1524000"/>
                <a:gridCol w="1600200"/>
              </a:tblGrid>
              <a:tr h="36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(1,2)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(2,4)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(2,&lt;3,4&gt;)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4620" name="Oval 44"/>
          <p:cNvSpPr>
            <a:spLocks noChangeArrowheads="1"/>
          </p:cNvSpPr>
          <p:nvPr/>
        </p:nvSpPr>
        <p:spPr bwMode="auto">
          <a:xfrm>
            <a:off x="4648200" y="1981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21" name="Oval 45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22" name="Oval 46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23" name="Line 47"/>
          <p:cNvSpPr>
            <a:spLocks noChangeShapeType="1"/>
          </p:cNvSpPr>
          <p:nvPr/>
        </p:nvSpPr>
        <p:spPr bwMode="auto">
          <a:xfrm>
            <a:off x="5105400" y="2438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624" name="Line 48"/>
          <p:cNvSpPr>
            <a:spLocks noChangeShapeType="1"/>
          </p:cNvSpPr>
          <p:nvPr/>
        </p:nvSpPr>
        <p:spPr bwMode="auto">
          <a:xfrm flipH="1">
            <a:off x="5105400" y="3124200"/>
            <a:ext cx="6096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625" name="Line 49"/>
          <p:cNvSpPr>
            <a:spLocks noChangeShapeType="1"/>
          </p:cNvSpPr>
          <p:nvPr/>
        </p:nvSpPr>
        <p:spPr bwMode="auto">
          <a:xfrm>
            <a:off x="4876800" y="25146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626" name="Freeform 50"/>
          <p:cNvSpPr>
            <a:spLocks/>
          </p:cNvSpPr>
          <p:nvPr/>
        </p:nvSpPr>
        <p:spPr bwMode="auto">
          <a:xfrm>
            <a:off x="5029200" y="16002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627" name="Freeform 51"/>
          <p:cNvSpPr>
            <a:spLocks/>
          </p:cNvSpPr>
          <p:nvPr/>
        </p:nvSpPr>
        <p:spPr bwMode="auto">
          <a:xfrm>
            <a:off x="47244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628" name="Oval 52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29" name="Oval 53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30" name="Line 54"/>
          <p:cNvSpPr>
            <a:spLocks noChangeShapeType="1"/>
          </p:cNvSpPr>
          <p:nvPr/>
        </p:nvSpPr>
        <p:spPr bwMode="auto">
          <a:xfrm>
            <a:off x="5105400" y="3962400"/>
            <a:ext cx="6096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631" name="Line 55"/>
          <p:cNvSpPr>
            <a:spLocks noChangeShapeType="1"/>
          </p:cNvSpPr>
          <p:nvPr/>
        </p:nvSpPr>
        <p:spPr bwMode="auto">
          <a:xfrm flipH="1">
            <a:off x="5105400" y="4648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632" name="Line 56"/>
          <p:cNvSpPr>
            <a:spLocks noChangeShapeType="1"/>
          </p:cNvSpPr>
          <p:nvPr/>
        </p:nvSpPr>
        <p:spPr bwMode="auto">
          <a:xfrm>
            <a:off x="4876800" y="40386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633" name="Text Box 57"/>
          <p:cNvSpPr txBox="1">
            <a:spLocks noChangeArrowheads="1"/>
          </p:cNvSpPr>
          <p:nvPr/>
        </p:nvSpPr>
        <p:spPr bwMode="auto">
          <a:xfrm>
            <a:off x="4648200" y="205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635" name="Text Box 59"/>
          <p:cNvSpPr txBox="1"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636" name="Text Box 60"/>
          <p:cNvSpPr txBox="1"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637" name="Text Box 61"/>
          <p:cNvSpPr txBox="1"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5257800" y="1828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input(A,B)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6172200" y="2819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>
                <a:solidFill>
                  <a:srgbClr val="FDAD23"/>
                </a:solidFill>
              </a:rPr>
              <a:t>A</a:t>
            </a:r>
            <a:r>
              <a:rPr lang="en-US" altLang="en-US" sz="2000"/>
              <a:t> := A+7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6172200" y="4267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 := A+B</a:t>
            </a:r>
          </a:p>
        </p:txBody>
      </p:sp>
      <p:sp>
        <p:nvSpPr>
          <p:cNvPr id="24641" name="Text Box 65"/>
          <p:cNvSpPr txBox="1">
            <a:spLocks noChangeArrowheads="1"/>
          </p:cNvSpPr>
          <p:nvPr/>
        </p:nvSpPr>
        <p:spPr bwMode="auto">
          <a:xfrm>
            <a:off x="5334000" y="2286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B&gt;1</a:t>
            </a:r>
          </a:p>
        </p:txBody>
      </p:sp>
      <p:sp>
        <p:nvSpPr>
          <p:cNvPr id="24642" name="Text Box 66"/>
          <p:cNvSpPr txBox="1">
            <a:spLocks noChangeArrowheads="1"/>
          </p:cNvSpPr>
          <p:nvPr/>
        </p:nvSpPr>
        <p:spPr bwMode="auto">
          <a:xfrm>
            <a:off x="4267200" y="2819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1</a:t>
            </a:r>
          </a:p>
        </p:txBody>
      </p:sp>
      <p:sp>
        <p:nvSpPr>
          <p:cNvPr id="24643" name="Text Box 67"/>
          <p:cNvSpPr txBox="1">
            <a:spLocks noChangeArrowheads="1"/>
          </p:cNvSpPr>
          <p:nvPr/>
        </p:nvSpPr>
        <p:spPr bwMode="auto">
          <a:xfrm>
            <a:off x="5334000" y="3810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>
                <a:solidFill>
                  <a:srgbClr val="FDAD23"/>
                </a:solidFill>
              </a:rPr>
              <a:t>A</a:t>
            </a:r>
            <a:r>
              <a:rPr lang="en-US" altLang="en-US" sz="2000"/>
              <a:t>&gt;10</a:t>
            </a:r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4038600" y="4267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A</a:t>
            </a:r>
            <a:r>
              <a:rPr lang="en-US" altLang="en-US" sz="2000"/>
              <a:t>10</a:t>
            </a:r>
          </a:p>
        </p:txBody>
      </p:sp>
      <p:sp>
        <p:nvSpPr>
          <p:cNvPr id="24645" name="Text Box 69"/>
          <p:cNvSpPr txBox="1">
            <a:spLocks noChangeArrowheads="1"/>
          </p:cNvSpPr>
          <p:nvPr/>
        </p:nvSpPr>
        <p:spPr bwMode="auto">
          <a:xfrm>
            <a:off x="51816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output(A,B)</a:t>
            </a:r>
          </a:p>
        </p:txBody>
      </p:sp>
    </p:spTree>
    <p:extLst>
      <p:ext uri="{BB962C8B-B14F-4D97-AF65-F5344CB8AC3E}">
        <p14:creationId xmlns:p14="http://schemas.microsoft.com/office/powerpoint/2010/main" xmlns="" val="34160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A</a:t>
            </a:r>
          </a:p>
        </p:txBody>
      </p:sp>
      <p:graphicFrame>
        <p:nvGraphicFramePr>
          <p:cNvPr id="392262" name="Group 70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124200" cy="4691063"/>
        </p:xfrm>
        <a:graphic>
          <a:graphicData uri="http://schemas.openxmlformats.org/drawingml/2006/table">
            <a:tbl>
              <a:tblPr/>
              <a:tblGrid>
                <a:gridCol w="1524000"/>
                <a:gridCol w="1600200"/>
              </a:tblGrid>
              <a:tr h="36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(1,2)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(2,4)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(2,&lt;3,5&gt;)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4648200" y="1981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45" name="Oval 45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46" name="Oval 46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47" name="Line 47"/>
          <p:cNvSpPr>
            <a:spLocks noChangeShapeType="1"/>
          </p:cNvSpPr>
          <p:nvPr/>
        </p:nvSpPr>
        <p:spPr bwMode="auto">
          <a:xfrm>
            <a:off x="5105400" y="2438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48" name="Line 48"/>
          <p:cNvSpPr>
            <a:spLocks noChangeShapeType="1"/>
          </p:cNvSpPr>
          <p:nvPr/>
        </p:nvSpPr>
        <p:spPr bwMode="auto">
          <a:xfrm flipH="1">
            <a:off x="5105400" y="3124200"/>
            <a:ext cx="6096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49" name="Line 49"/>
          <p:cNvSpPr>
            <a:spLocks noChangeShapeType="1"/>
          </p:cNvSpPr>
          <p:nvPr/>
        </p:nvSpPr>
        <p:spPr bwMode="auto">
          <a:xfrm>
            <a:off x="4876800" y="25146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50" name="Freeform 50"/>
          <p:cNvSpPr>
            <a:spLocks/>
          </p:cNvSpPr>
          <p:nvPr/>
        </p:nvSpPr>
        <p:spPr bwMode="auto">
          <a:xfrm>
            <a:off x="5029200" y="16002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51" name="Freeform 51"/>
          <p:cNvSpPr>
            <a:spLocks/>
          </p:cNvSpPr>
          <p:nvPr/>
        </p:nvSpPr>
        <p:spPr bwMode="auto">
          <a:xfrm>
            <a:off x="47244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52" name="Oval 52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53" name="Oval 53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54" name="Line 54"/>
          <p:cNvSpPr>
            <a:spLocks noChangeShapeType="1"/>
          </p:cNvSpPr>
          <p:nvPr/>
        </p:nvSpPr>
        <p:spPr bwMode="auto">
          <a:xfrm>
            <a:off x="5105400" y="3962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55" name="Line 55"/>
          <p:cNvSpPr>
            <a:spLocks noChangeShapeType="1"/>
          </p:cNvSpPr>
          <p:nvPr/>
        </p:nvSpPr>
        <p:spPr bwMode="auto">
          <a:xfrm flipH="1">
            <a:off x="5105400" y="4648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56" name="Line 56"/>
          <p:cNvSpPr>
            <a:spLocks noChangeShapeType="1"/>
          </p:cNvSpPr>
          <p:nvPr/>
        </p:nvSpPr>
        <p:spPr bwMode="auto">
          <a:xfrm>
            <a:off x="4876800" y="4038600"/>
            <a:ext cx="0" cy="9906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57" name="Text Box 57"/>
          <p:cNvSpPr txBox="1">
            <a:spLocks noChangeArrowheads="1"/>
          </p:cNvSpPr>
          <p:nvPr/>
        </p:nvSpPr>
        <p:spPr bwMode="auto">
          <a:xfrm>
            <a:off x="4648200" y="205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658" name="Text Box 58"/>
          <p:cNvSpPr txBox="1"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59" name="Text Box 59"/>
          <p:cNvSpPr txBox="1"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5660" name="Text Box 60"/>
          <p:cNvSpPr txBox="1"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5661" name="Text Box 61"/>
          <p:cNvSpPr txBox="1"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5662" name="Text Box 62"/>
          <p:cNvSpPr txBox="1">
            <a:spLocks noChangeArrowheads="1"/>
          </p:cNvSpPr>
          <p:nvPr/>
        </p:nvSpPr>
        <p:spPr bwMode="auto">
          <a:xfrm>
            <a:off x="5257800" y="1828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input(A,B)</a:t>
            </a:r>
          </a:p>
        </p:txBody>
      </p:sp>
      <p:sp>
        <p:nvSpPr>
          <p:cNvPr id="25663" name="Text Box 63"/>
          <p:cNvSpPr txBox="1">
            <a:spLocks noChangeArrowheads="1"/>
          </p:cNvSpPr>
          <p:nvPr/>
        </p:nvSpPr>
        <p:spPr bwMode="auto">
          <a:xfrm>
            <a:off x="6172200" y="2819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>
                <a:solidFill>
                  <a:srgbClr val="FDAD23"/>
                </a:solidFill>
              </a:rPr>
              <a:t>A</a:t>
            </a:r>
            <a:r>
              <a:rPr lang="en-US" altLang="en-US" sz="2000"/>
              <a:t> := A+7</a:t>
            </a:r>
          </a:p>
        </p:txBody>
      </p:sp>
      <p:sp>
        <p:nvSpPr>
          <p:cNvPr id="25664" name="Text Box 64"/>
          <p:cNvSpPr txBox="1">
            <a:spLocks noChangeArrowheads="1"/>
          </p:cNvSpPr>
          <p:nvPr/>
        </p:nvSpPr>
        <p:spPr bwMode="auto">
          <a:xfrm>
            <a:off x="6172200" y="4267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 := A+B</a:t>
            </a:r>
          </a:p>
        </p:txBody>
      </p:sp>
      <p:sp>
        <p:nvSpPr>
          <p:cNvPr id="25665" name="Text Box 65"/>
          <p:cNvSpPr txBox="1">
            <a:spLocks noChangeArrowheads="1"/>
          </p:cNvSpPr>
          <p:nvPr/>
        </p:nvSpPr>
        <p:spPr bwMode="auto">
          <a:xfrm>
            <a:off x="5334000" y="2286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B&gt;1</a:t>
            </a:r>
          </a:p>
        </p:txBody>
      </p:sp>
      <p:sp>
        <p:nvSpPr>
          <p:cNvPr id="25666" name="Text Box 66"/>
          <p:cNvSpPr txBox="1">
            <a:spLocks noChangeArrowheads="1"/>
          </p:cNvSpPr>
          <p:nvPr/>
        </p:nvSpPr>
        <p:spPr bwMode="auto">
          <a:xfrm>
            <a:off x="4267200" y="2819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1</a:t>
            </a:r>
          </a:p>
        </p:txBody>
      </p:sp>
      <p:sp>
        <p:nvSpPr>
          <p:cNvPr id="25667" name="Text Box 67"/>
          <p:cNvSpPr txBox="1">
            <a:spLocks noChangeArrowheads="1"/>
          </p:cNvSpPr>
          <p:nvPr/>
        </p:nvSpPr>
        <p:spPr bwMode="auto">
          <a:xfrm>
            <a:off x="5334000" y="3810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A&gt;10</a:t>
            </a:r>
          </a:p>
        </p:txBody>
      </p:sp>
      <p:sp>
        <p:nvSpPr>
          <p:cNvPr id="25668" name="Text Box 68"/>
          <p:cNvSpPr txBox="1">
            <a:spLocks noChangeArrowheads="1"/>
          </p:cNvSpPr>
          <p:nvPr/>
        </p:nvSpPr>
        <p:spPr bwMode="auto">
          <a:xfrm>
            <a:off x="4038600" y="4267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>
                <a:solidFill>
                  <a:srgbClr val="FDAD23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10</a:t>
            </a:r>
          </a:p>
        </p:txBody>
      </p:sp>
      <p:sp>
        <p:nvSpPr>
          <p:cNvPr id="25669" name="Text Box 69"/>
          <p:cNvSpPr txBox="1">
            <a:spLocks noChangeArrowheads="1"/>
          </p:cNvSpPr>
          <p:nvPr/>
        </p:nvSpPr>
        <p:spPr bwMode="auto">
          <a:xfrm>
            <a:off x="51816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output(A,B)</a:t>
            </a:r>
          </a:p>
        </p:txBody>
      </p:sp>
    </p:spTree>
    <p:extLst>
      <p:ext uri="{BB962C8B-B14F-4D97-AF65-F5344CB8AC3E}">
        <p14:creationId xmlns:p14="http://schemas.microsoft.com/office/powerpoint/2010/main" xmlns="" val="23278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B</a:t>
            </a:r>
          </a:p>
        </p:txBody>
      </p:sp>
      <p:graphicFrame>
        <p:nvGraphicFramePr>
          <p:cNvPr id="357455" name="Group 79"/>
          <p:cNvGraphicFramePr>
            <a:graphicFrameLocks noGrp="1"/>
          </p:cNvGraphicFramePr>
          <p:nvPr>
            <p:ph type="tbl" idx="1"/>
          </p:nvPr>
        </p:nvGraphicFramePr>
        <p:xfrm>
          <a:off x="685800" y="2057400"/>
          <a:ext cx="3124200" cy="3355977"/>
        </p:xfrm>
        <a:graphic>
          <a:graphicData uri="http://schemas.openxmlformats.org/drawingml/2006/table">
            <a:tbl>
              <a:tblPr/>
              <a:tblGrid>
                <a:gridCol w="1524000"/>
                <a:gridCol w="1600200"/>
              </a:tblGrid>
              <a:tr h="411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(1,5)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&lt;1,2,3,5&gt;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(1,&lt;1,2&gt;)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(1,&lt;1,3&gt;)      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(4,5)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&lt;4,5&gt;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6656" name="Oval 38"/>
          <p:cNvSpPr>
            <a:spLocks noChangeArrowheads="1"/>
          </p:cNvSpPr>
          <p:nvPr/>
        </p:nvSpPr>
        <p:spPr bwMode="auto">
          <a:xfrm>
            <a:off x="4648200" y="1981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57" name="Oval 39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58" name="Oval 40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59" name="Line 41"/>
          <p:cNvSpPr>
            <a:spLocks noChangeShapeType="1"/>
          </p:cNvSpPr>
          <p:nvPr/>
        </p:nvSpPr>
        <p:spPr bwMode="auto">
          <a:xfrm>
            <a:off x="5105400" y="2438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60" name="Line 42"/>
          <p:cNvSpPr>
            <a:spLocks noChangeShapeType="1"/>
          </p:cNvSpPr>
          <p:nvPr/>
        </p:nvSpPr>
        <p:spPr bwMode="auto">
          <a:xfrm flipH="1">
            <a:off x="5105400" y="3124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61" name="Line 43"/>
          <p:cNvSpPr>
            <a:spLocks noChangeShapeType="1"/>
          </p:cNvSpPr>
          <p:nvPr/>
        </p:nvSpPr>
        <p:spPr bwMode="auto">
          <a:xfrm>
            <a:off x="4876800" y="25146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62" name="Freeform 44"/>
          <p:cNvSpPr>
            <a:spLocks/>
          </p:cNvSpPr>
          <p:nvPr/>
        </p:nvSpPr>
        <p:spPr bwMode="auto">
          <a:xfrm>
            <a:off x="5029200" y="16002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63" name="Freeform 45"/>
          <p:cNvSpPr>
            <a:spLocks/>
          </p:cNvSpPr>
          <p:nvPr/>
        </p:nvSpPr>
        <p:spPr bwMode="auto">
          <a:xfrm>
            <a:off x="47244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64" name="Oval 46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65" name="Oval 47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66" name="Line 48"/>
          <p:cNvSpPr>
            <a:spLocks noChangeShapeType="1"/>
          </p:cNvSpPr>
          <p:nvPr/>
        </p:nvSpPr>
        <p:spPr bwMode="auto">
          <a:xfrm>
            <a:off x="5105400" y="3962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67" name="Line 49"/>
          <p:cNvSpPr>
            <a:spLocks noChangeShapeType="1"/>
          </p:cNvSpPr>
          <p:nvPr/>
        </p:nvSpPr>
        <p:spPr bwMode="auto">
          <a:xfrm flipH="1">
            <a:off x="5105400" y="4648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68" name="Line 50"/>
          <p:cNvSpPr>
            <a:spLocks noChangeShapeType="1"/>
          </p:cNvSpPr>
          <p:nvPr/>
        </p:nvSpPr>
        <p:spPr bwMode="auto">
          <a:xfrm>
            <a:off x="4876800" y="40386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69" name="Text Box 51"/>
          <p:cNvSpPr txBox="1">
            <a:spLocks noChangeArrowheads="1"/>
          </p:cNvSpPr>
          <p:nvPr/>
        </p:nvSpPr>
        <p:spPr bwMode="auto">
          <a:xfrm>
            <a:off x="4648200" y="205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6670" name="Text Box 52"/>
          <p:cNvSpPr txBox="1"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6671" name="Text Box 53"/>
          <p:cNvSpPr txBox="1"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6672" name="Text Box 54"/>
          <p:cNvSpPr txBox="1"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6673" name="Text Box 55"/>
          <p:cNvSpPr txBox="1"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6674" name="Text Box 56"/>
          <p:cNvSpPr txBox="1">
            <a:spLocks noChangeArrowheads="1"/>
          </p:cNvSpPr>
          <p:nvPr/>
        </p:nvSpPr>
        <p:spPr bwMode="auto">
          <a:xfrm>
            <a:off x="5257800" y="1828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input(A,B)</a:t>
            </a:r>
          </a:p>
        </p:txBody>
      </p:sp>
      <p:sp>
        <p:nvSpPr>
          <p:cNvPr id="26675" name="Text Box 57"/>
          <p:cNvSpPr txBox="1">
            <a:spLocks noChangeArrowheads="1"/>
          </p:cNvSpPr>
          <p:nvPr/>
        </p:nvSpPr>
        <p:spPr bwMode="auto">
          <a:xfrm>
            <a:off x="6172200" y="2819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 := A+7</a:t>
            </a:r>
          </a:p>
        </p:txBody>
      </p:sp>
      <p:sp>
        <p:nvSpPr>
          <p:cNvPr id="26676" name="Text Box 58"/>
          <p:cNvSpPr txBox="1">
            <a:spLocks noChangeArrowheads="1"/>
          </p:cNvSpPr>
          <p:nvPr/>
        </p:nvSpPr>
        <p:spPr bwMode="auto">
          <a:xfrm>
            <a:off x="6172200" y="4267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 := A+B</a:t>
            </a:r>
          </a:p>
        </p:txBody>
      </p:sp>
      <p:sp>
        <p:nvSpPr>
          <p:cNvPr id="26677" name="Text Box 59"/>
          <p:cNvSpPr txBox="1">
            <a:spLocks noChangeArrowheads="1"/>
          </p:cNvSpPr>
          <p:nvPr/>
        </p:nvSpPr>
        <p:spPr bwMode="auto">
          <a:xfrm>
            <a:off x="5334000" y="2286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B&gt;1</a:t>
            </a:r>
          </a:p>
        </p:txBody>
      </p:sp>
      <p:sp>
        <p:nvSpPr>
          <p:cNvPr id="26678" name="Text Box 60"/>
          <p:cNvSpPr txBox="1">
            <a:spLocks noChangeArrowheads="1"/>
          </p:cNvSpPr>
          <p:nvPr/>
        </p:nvSpPr>
        <p:spPr bwMode="auto">
          <a:xfrm>
            <a:off x="4267200" y="2819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1</a:t>
            </a:r>
          </a:p>
        </p:txBody>
      </p:sp>
      <p:sp>
        <p:nvSpPr>
          <p:cNvPr id="26679" name="Text Box 61"/>
          <p:cNvSpPr txBox="1">
            <a:spLocks noChangeArrowheads="1"/>
          </p:cNvSpPr>
          <p:nvPr/>
        </p:nvSpPr>
        <p:spPr bwMode="auto">
          <a:xfrm>
            <a:off x="5334000" y="3810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A&gt;10</a:t>
            </a:r>
          </a:p>
        </p:txBody>
      </p:sp>
      <p:sp>
        <p:nvSpPr>
          <p:cNvPr id="26680" name="Text Box 62"/>
          <p:cNvSpPr txBox="1">
            <a:spLocks noChangeArrowheads="1"/>
          </p:cNvSpPr>
          <p:nvPr/>
        </p:nvSpPr>
        <p:spPr bwMode="auto">
          <a:xfrm>
            <a:off x="4038600" y="4267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A</a:t>
            </a:r>
            <a:r>
              <a:rPr lang="en-US" altLang="en-US" sz="2000"/>
              <a:t>10</a:t>
            </a:r>
          </a:p>
        </p:txBody>
      </p:sp>
      <p:sp>
        <p:nvSpPr>
          <p:cNvPr id="26681" name="Text Box 63"/>
          <p:cNvSpPr txBox="1">
            <a:spLocks noChangeArrowheads="1"/>
          </p:cNvSpPr>
          <p:nvPr/>
        </p:nvSpPr>
        <p:spPr bwMode="auto">
          <a:xfrm>
            <a:off x="51816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output(A,B)</a:t>
            </a:r>
          </a:p>
        </p:txBody>
      </p:sp>
    </p:spTree>
    <p:extLst>
      <p:ext uri="{BB962C8B-B14F-4D97-AF65-F5344CB8AC3E}">
        <p14:creationId xmlns:p14="http://schemas.microsoft.com/office/powerpoint/2010/main" xmlns="" val="27295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Dataflow Test Coverage Criteria</a:t>
            </a:r>
            <a:endParaRPr lang="en-US" altLang="en-US" b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i="1" dirty="0" smtClean="0">
                <a:solidFill>
                  <a:srgbClr val="C00000"/>
                </a:solidFill>
              </a:rPr>
              <a:t>All-</a:t>
            </a:r>
            <a:r>
              <a:rPr lang="en-US" altLang="en-US" b="1" i="1" dirty="0" err="1" smtClean="0">
                <a:solidFill>
                  <a:srgbClr val="C00000"/>
                </a:solidFill>
              </a:rPr>
              <a:t>Defs</a:t>
            </a:r>
            <a:r>
              <a:rPr lang="en-US" altLang="en-US" b="1" i="1" dirty="0" smtClean="0">
                <a:solidFill>
                  <a:srgbClr val="C00000"/>
                </a:solidFill>
              </a:rPr>
              <a:t>  </a:t>
            </a:r>
            <a:r>
              <a:rPr lang="en-US" altLang="en-US" b="1" i="1" dirty="0" smtClean="0">
                <a:solidFill>
                  <a:srgbClr val="FDAD23"/>
                </a:solidFill>
              </a:rPr>
              <a:t/>
            </a:r>
            <a:br>
              <a:rPr lang="en-US" altLang="en-US" b="1" i="1" dirty="0" smtClean="0">
                <a:solidFill>
                  <a:srgbClr val="FDAD23"/>
                </a:solidFill>
              </a:rPr>
            </a:br>
            <a:r>
              <a:rPr lang="en-US" altLang="en-US" dirty="0" smtClean="0"/>
              <a:t>for </a:t>
            </a:r>
            <a:r>
              <a:rPr lang="en-US" altLang="en-US" b="1" dirty="0" smtClean="0"/>
              <a:t>every program variable </a:t>
            </a:r>
            <a:r>
              <a:rPr lang="en-US" altLang="en-US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v</a:t>
            </a:r>
            <a:r>
              <a:rPr lang="en-US" altLang="en-US" dirty="0" smtClean="0"/>
              <a:t>, </a:t>
            </a:r>
            <a:br>
              <a:rPr lang="en-US" altLang="en-US" dirty="0" smtClean="0"/>
            </a:br>
            <a:r>
              <a:rPr lang="en-US" altLang="en-US" b="1" dirty="0" smtClean="0"/>
              <a:t>at least one</a:t>
            </a:r>
            <a:r>
              <a:rPr lang="en-US" altLang="en-US" dirty="0" smtClean="0"/>
              <a:t> </a:t>
            </a:r>
            <a:r>
              <a:rPr lang="en-US" altLang="en-US" b="1" dirty="0" err="1" smtClean="0"/>
              <a:t>def</a:t>
            </a:r>
            <a:r>
              <a:rPr lang="en-US" altLang="en-US" b="1" dirty="0" smtClean="0"/>
              <a:t>-clear path</a:t>
            </a:r>
            <a:r>
              <a:rPr lang="en-US" altLang="en-US" dirty="0" smtClean="0"/>
              <a:t> from </a:t>
            </a:r>
            <a:r>
              <a:rPr lang="en-US" altLang="en-US" b="1" dirty="0" smtClean="0"/>
              <a:t>every definition</a:t>
            </a:r>
            <a:r>
              <a:rPr lang="en-US" altLang="en-US" dirty="0" smtClean="0"/>
              <a:t> of </a:t>
            </a:r>
            <a:r>
              <a:rPr lang="en-US" altLang="en-US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v</a:t>
            </a: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en-US" dirty="0" smtClean="0"/>
              <a:t>to </a:t>
            </a:r>
            <a:r>
              <a:rPr lang="en-US" altLang="en-US" b="1" dirty="0" smtClean="0"/>
              <a:t>at least one c-use or one p-use</a:t>
            </a:r>
            <a:r>
              <a:rPr lang="en-US" altLang="en-US" dirty="0" smtClean="0"/>
              <a:t> of </a:t>
            </a:r>
            <a:r>
              <a:rPr lang="en-US" altLang="en-US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v</a:t>
            </a:r>
            <a:r>
              <a:rPr lang="en-US" altLang="en-US" dirty="0" smtClean="0"/>
              <a:t> must be covered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153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Dataflow Test Coverage Criteria</a:t>
            </a:r>
            <a:endParaRPr lang="en-US" altLang="en-US" b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Consider a test case executing path: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>			1. </a:t>
            </a:r>
            <a:r>
              <a:rPr lang="en-US" altLang="en-US" b="1" dirty="0" smtClean="0">
                <a:solidFill>
                  <a:srgbClr val="C00000"/>
                </a:solidFill>
              </a:rPr>
              <a:t>&lt;1,2,3,4,5&gt;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Identify </a:t>
            </a:r>
            <a:r>
              <a:rPr lang="en-US" altLang="en-US" dirty="0" smtClean="0">
                <a:solidFill>
                  <a:srgbClr val="C00000"/>
                </a:solidFill>
              </a:rPr>
              <a:t>all </a:t>
            </a:r>
            <a:r>
              <a:rPr lang="en-US" altLang="en-US" dirty="0" err="1" smtClean="0">
                <a:solidFill>
                  <a:srgbClr val="C00000"/>
                </a:solidFill>
              </a:rPr>
              <a:t>def</a:t>
            </a:r>
            <a:r>
              <a:rPr lang="en-US" altLang="en-US" dirty="0" smtClean="0">
                <a:solidFill>
                  <a:srgbClr val="C00000"/>
                </a:solidFill>
              </a:rPr>
              <a:t>-clear paths covered (</a:t>
            </a:r>
            <a:r>
              <a:rPr lang="en-US" altLang="en-US" i="1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ie</a:t>
            </a:r>
            <a:r>
              <a:rPr lang="en-US" altLang="en-US" dirty="0" smtClean="0">
                <a:solidFill>
                  <a:srgbClr val="C00000"/>
                </a:solidFill>
              </a:rPr>
              <a:t> subsumed) </a:t>
            </a:r>
            <a:r>
              <a:rPr lang="en-US" altLang="en-US" dirty="0" smtClean="0"/>
              <a:t>by this path for each variable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Are </a:t>
            </a:r>
            <a:r>
              <a:rPr lang="en-US" altLang="en-US" dirty="0" smtClean="0">
                <a:solidFill>
                  <a:srgbClr val="C00000"/>
                </a:solidFill>
              </a:rPr>
              <a:t>all definitions for each variable </a:t>
            </a:r>
            <a:r>
              <a:rPr lang="en-US" altLang="en-US" dirty="0" smtClean="0"/>
              <a:t>associated with at least one of the subsumed </a:t>
            </a:r>
            <a:r>
              <a:rPr lang="en-US" altLang="en-US" dirty="0" err="1" smtClean="0"/>
              <a:t>def</a:t>
            </a:r>
            <a:r>
              <a:rPr lang="en-US" altLang="en-US" dirty="0" smtClean="0"/>
              <a:t>-clear  paths?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879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 smtClean="0">
                <a:solidFill>
                  <a:schemeClr val="bg1"/>
                </a:solidFill>
              </a:rPr>
              <a:t>Def-Clear Paths subsumed by </a:t>
            </a:r>
            <a:r>
              <a:rPr lang="en-US" altLang="en-US" sz="2800" dirty="0" smtClean="0">
                <a:solidFill>
                  <a:srgbClr val="FFFF99"/>
                </a:solidFill>
              </a:rPr>
              <a:t>&lt;1,2,3,4,5&gt;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for Variable A</a:t>
            </a:r>
          </a:p>
        </p:txBody>
      </p:sp>
      <p:graphicFrame>
        <p:nvGraphicFramePr>
          <p:cNvPr id="393294" name="Group 78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276600" cy="4691063"/>
        </p:xfrm>
        <a:graphic>
          <a:graphicData uri="http://schemas.openxmlformats.org/drawingml/2006/table">
            <a:tbl>
              <a:tblPr/>
              <a:tblGrid>
                <a:gridCol w="1524000"/>
                <a:gridCol w="1752600"/>
              </a:tblGrid>
              <a:tr h="36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(1,2)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(2,4)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(2,5)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&lt;2,3,4,5&gt;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9740" name="Oval 44"/>
          <p:cNvSpPr>
            <a:spLocks noChangeArrowheads="1"/>
          </p:cNvSpPr>
          <p:nvPr/>
        </p:nvSpPr>
        <p:spPr bwMode="auto">
          <a:xfrm>
            <a:off x="4648200" y="19812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41" name="Oval 45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42" name="Oval 46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43" name="Line 47"/>
          <p:cNvSpPr>
            <a:spLocks noChangeShapeType="1"/>
          </p:cNvSpPr>
          <p:nvPr/>
        </p:nvSpPr>
        <p:spPr bwMode="auto">
          <a:xfrm>
            <a:off x="5105400" y="2438400"/>
            <a:ext cx="609600" cy="4572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44" name="Line 48"/>
          <p:cNvSpPr>
            <a:spLocks noChangeShapeType="1"/>
          </p:cNvSpPr>
          <p:nvPr/>
        </p:nvSpPr>
        <p:spPr bwMode="auto">
          <a:xfrm flipH="1">
            <a:off x="5105400" y="3124200"/>
            <a:ext cx="609600" cy="4572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45" name="Line 49"/>
          <p:cNvSpPr>
            <a:spLocks noChangeShapeType="1"/>
          </p:cNvSpPr>
          <p:nvPr/>
        </p:nvSpPr>
        <p:spPr bwMode="auto">
          <a:xfrm>
            <a:off x="4876800" y="25146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46" name="Freeform 50"/>
          <p:cNvSpPr>
            <a:spLocks/>
          </p:cNvSpPr>
          <p:nvPr/>
        </p:nvSpPr>
        <p:spPr bwMode="auto">
          <a:xfrm>
            <a:off x="5029200" y="16002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rgbClr val="FFFF99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47" name="Freeform 51"/>
          <p:cNvSpPr>
            <a:spLocks/>
          </p:cNvSpPr>
          <p:nvPr/>
        </p:nvSpPr>
        <p:spPr bwMode="auto">
          <a:xfrm>
            <a:off x="47244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rgbClr val="FFFF99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48" name="Oval 52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49" name="Oval 53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50" name="Line 54"/>
          <p:cNvSpPr>
            <a:spLocks noChangeShapeType="1"/>
          </p:cNvSpPr>
          <p:nvPr/>
        </p:nvSpPr>
        <p:spPr bwMode="auto">
          <a:xfrm>
            <a:off x="5105400" y="3962400"/>
            <a:ext cx="609600" cy="4572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51" name="Line 55"/>
          <p:cNvSpPr>
            <a:spLocks noChangeShapeType="1"/>
          </p:cNvSpPr>
          <p:nvPr/>
        </p:nvSpPr>
        <p:spPr bwMode="auto">
          <a:xfrm flipH="1">
            <a:off x="5105400" y="4648200"/>
            <a:ext cx="609600" cy="4572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52" name="Line 56"/>
          <p:cNvSpPr>
            <a:spLocks noChangeShapeType="1"/>
          </p:cNvSpPr>
          <p:nvPr/>
        </p:nvSpPr>
        <p:spPr bwMode="auto">
          <a:xfrm>
            <a:off x="4876800" y="40386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53" name="Text Box 57"/>
          <p:cNvSpPr txBox="1">
            <a:spLocks noChangeArrowheads="1"/>
          </p:cNvSpPr>
          <p:nvPr/>
        </p:nvSpPr>
        <p:spPr bwMode="auto">
          <a:xfrm>
            <a:off x="4648200" y="205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9754" name="Text Box 58"/>
          <p:cNvSpPr txBox="1"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755" name="Text Box 59"/>
          <p:cNvSpPr txBox="1"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9756" name="Text Box 60"/>
          <p:cNvSpPr txBox="1"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9757" name="Text Box 61"/>
          <p:cNvSpPr txBox="1"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9758" name="Text Box 62"/>
          <p:cNvSpPr txBox="1">
            <a:spLocks noChangeArrowheads="1"/>
          </p:cNvSpPr>
          <p:nvPr/>
        </p:nvSpPr>
        <p:spPr bwMode="auto">
          <a:xfrm>
            <a:off x="5257800" y="1828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input(A,B)</a:t>
            </a:r>
          </a:p>
        </p:txBody>
      </p:sp>
      <p:sp>
        <p:nvSpPr>
          <p:cNvPr id="29759" name="Text Box 63"/>
          <p:cNvSpPr txBox="1">
            <a:spLocks noChangeArrowheads="1"/>
          </p:cNvSpPr>
          <p:nvPr/>
        </p:nvSpPr>
        <p:spPr bwMode="auto">
          <a:xfrm>
            <a:off x="6172200" y="2819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 := A+7</a:t>
            </a:r>
          </a:p>
        </p:txBody>
      </p:sp>
      <p:sp>
        <p:nvSpPr>
          <p:cNvPr id="29760" name="Text Box 64"/>
          <p:cNvSpPr txBox="1">
            <a:spLocks noChangeArrowheads="1"/>
          </p:cNvSpPr>
          <p:nvPr/>
        </p:nvSpPr>
        <p:spPr bwMode="auto">
          <a:xfrm>
            <a:off x="6172200" y="4267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 := A+B</a:t>
            </a:r>
          </a:p>
        </p:txBody>
      </p:sp>
      <p:sp>
        <p:nvSpPr>
          <p:cNvPr id="29761" name="Text Box 65"/>
          <p:cNvSpPr txBox="1">
            <a:spLocks noChangeArrowheads="1"/>
          </p:cNvSpPr>
          <p:nvPr/>
        </p:nvSpPr>
        <p:spPr bwMode="auto">
          <a:xfrm>
            <a:off x="5334000" y="2286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B&gt;1</a:t>
            </a:r>
          </a:p>
        </p:txBody>
      </p:sp>
      <p:sp>
        <p:nvSpPr>
          <p:cNvPr id="29762" name="Text Box 66"/>
          <p:cNvSpPr txBox="1">
            <a:spLocks noChangeArrowheads="1"/>
          </p:cNvSpPr>
          <p:nvPr/>
        </p:nvSpPr>
        <p:spPr bwMode="auto">
          <a:xfrm>
            <a:off x="4267200" y="2819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1</a:t>
            </a:r>
          </a:p>
        </p:txBody>
      </p:sp>
      <p:sp>
        <p:nvSpPr>
          <p:cNvPr id="29763" name="Text Box 67"/>
          <p:cNvSpPr txBox="1">
            <a:spLocks noChangeArrowheads="1"/>
          </p:cNvSpPr>
          <p:nvPr/>
        </p:nvSpPr>
        <p:spPr bwMode="auto">
          <a:xfrm>
            <a:off x="5334000" y="3810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A&gt;10</a:t>
            </a:r>
          </a:p>
        </p:txBody>
      </p:sp>
      <p:sp>
        <p:nvSpPr>
          <p:cNvPr id="29764" name="Text Box 68"/>
          <p:cNvSpPr txBox="1">
            <a:spLocks noChangeArrowheads="1"/>
          </p:cNvSpPr>
          <p:nvPr/>
        </p:nvSpPr>
        <p:spPr bwMode="auto">
          <a:xfrm>
            <a:off x="4038600" y="4267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A</a:t>
            </a:r>
            <a:r>
              <a:rPr lang="en-US" altLang="en-US" sz="2000"/>
              <a:t>10</a:t>
            </a:r>
          </a:p>
        </p:txBody>
      </p:sp>
      <p:sp>
        <p:nvSpPr>
          <p:cNvPr id="29765" name="Text Box 69"/>
          <p:cNvSpPr txBox="1">
            <a:spLocks noChangeArrowheads="1"/>
          </p:cNvSpPr>
          <p:nvPr/>
        </p:nvSpPr>
        <p:spPr bwMode="auto">
          <a:xfrm>
            <a:off x="51816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output(A,B)</a:t>
            </a:r>
          </a:p>
        </p:txBody>
      </p:sp>
    </p:spTree>
    <p:extLst>
      <p:ext uri="{BB962C8B-B14F-4D97-AF65-F5344CB8AC3E}">
        <p14:creationId xmlns:p14="http://schemas.microsoft.com/office/powerpoint/2010/main" xmlns="" val="94448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000" dirty="0" smtClean="0">
                <a:solidFill>
                  <a:schemeClr val="bg1"/>
                </a:solidFill>
              </a:rPr>
              <a:t>Def-Clear Paths Subsumed by </a:t>
            </a:r>
            <a:r>
              <a:rPr lang="en-US" altLang="en-US" sz="3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&lt;1,2,3,4,5&gt; </a:t>
            </a:r>
            <a:r>
              <a:rPr lang="en-US" altLang="en-US" sz="3000" dirty="0" smtClean="0">
                <a:solidFill>
                  <a:schemeClr val="bg1"/>
                </a:solidFill>
              </a:rPr>
              <a:t>for Variable B</a:t>
            </a:r>
          </a:p>
        </p:txBody>
      </p:sp>
      <p:graphicFrame>
        <p:nvGraphicFramePr>
          <p:cNvPr id="360515" name="Group 67"/>
          <p:cNvGraphicFramePr>
            <a:graphicFrameLocks noGrp="1"/>
          </p:cNvGraphicFramePr>
          <p:nvPr>
            <p:ph type="tbl" idx="1"/>
          </p:nvPr>
        </p:nvGraphicFramePr>
        <p:xfrm>
          <a:off x="685800" y="2057400"/>
          <a:ext cx="3429000" cy="3355977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411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(1,5)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&lt;1,2,3,5&gt;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(4,5)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&lt;4,5&gt;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(1,&lt;1,2&gt;)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(1,&lt;1,3&gt;)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0752" name="Oval 32"/>
          <p:cNvSpPr>
            <a:spLocks noChangeArrowheads="1"/>
          </p:cNvSpPr>
          <p:nvPr/>
        </p:nvSpPr>
        <p:spPr bwMode="auto">
          <a:xfrm>
            <a:off x="4648200" y="19812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3" name="Oval 33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4" name="Oval 34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5105400" y="2438400"/>
            <a:ext cx="609600" cy="4572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 flipH="1">
            <a:off x="5105400" y="3124200"/>
            <a:ext cx="609600" cy="4572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4876800" y="25146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58" name="Freeform 38"/>
          <p:cNvSpPr>
            <a:spLocks/>
          </p:cNvSpPr>
          <p:nvPr/>
        </p:nvSpPr>
        <p:spPr bwMode="auto">
          <a:xfrm>
            <a:off x="5029200" y="16002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rgbClr val="FFFF99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59" name="Freeform 39"/>
          <p:cNvSpPr>
            <a:spLocks/>
          </p:cNvSpPr>
          <p:nvPr/>
        </p:nvSpPr>
        <p:spPr bwMode="auto">
          <a:xfrm>
            <a:off x="47244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rgbClr val="FFFF99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60" name="Oval 40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61" name="Oval 41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62" name="Line 42"/>
          <p:cNvSpPr>
            <a:spLocks noChangeShapeType="1"/>
          </p:cNvSpPr>
          <p:nvPr/>
        </p:nvSpPr>
        <p:spPr bwMode="auto">
          <a:xfrm>
            <a:off x="5105400" y="3962400"/>
            <a:ext cx="609600" cy="4572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63" name="Line 43"/>
          <p:cNvSpPr>
            <a:spLocks noChangeShapeType="1"/>
          </p:cNvSpPr>
          <p:nvPr/>
        </p:nvSpPr>
        <p:spPr bwMode="auto">
          <a:xfrm flipH="1">
            <a:off x="5105400" y="4648200"/>
            <a:ext cx="609600" cy="4572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>
            <a:off x="4876800" y="40386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65" name="Text Box 45"/>
          <p:cNvSpPr txBox="1">
            <a:spLocks noChangeArrowheads="1"/>
          </p:cNvSpPr>
          <p:nvPr/>
        </p:nvSpPr>
        <p:spPr bwMode="auto">
          <a:xfrm>
            <a:off x="4648200" y="205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770" name="Text Box 50"/>
          <p:cNvSpPr txBox="1">
            <a:spLocks noChangeArrowheads="1"/>
          </p:cNvSpPr>
          <p:nvPr/>
        </p:nvSpPr>
        <p:spPr bwMode="auto">
          <a:xfrm>
            <a:off x="5257800" y="1828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input(A,B)</a:t>
            </a:r>
          </a:p>
        </p:txBody>
      </p:sp>
      <p:sp>
        <p:nvSpPr>
          <p:cNvPr id="30771" name="Text Box 51"/>
          <p:cNvSpPr txBox="1">
            <a:spLocks noChangeArrowheads="1"/>
          </p:cNvSpPr>
          <p:nvPr/>
        </p:nvSpPr>
        <p:spPr bwMode="auto">
          <a:xfrm>
            <a:off x="6172200" y="2819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 := A+7</a:t>
            </a:r>
          </a:p>
        </p:txBody>
      </p:sp>
      <p:sp>
        <p:nvSpPr>
          <p:cNvPr id="30772" name="Text Box 52"/>
          <p:cNvSpPr txBox="1">
            <a:spLocks noChangeArrowheads="1"/>
          </p:cNvSpPr>
          <p:nvPr/>
        </p:nvSpPr>
        <p:spPr bwMode="auto">
          <a:xfrm>
            <a:off x="6172200" y="4267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 := A+B</a:t>
            </a:r>
          </a:p>
        </p:txBody>
      </p:sp>
      <p:sp>
        <p:nvSpPr>
          <p:cNvPr id="30773" name="Text Box 53"/>
          <p:cNvSpPr txBox="1">
            <a:spLocks noChangeArrowheads="1"/>
          </p:cNvSpPr>
          <p:nvPr/>
        </p:nvSpPr>
        <p:spPr bwMode="auto">
          <a:xfrm>
            <a:off x="5334000" y="2286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B&gt;1</a:t>
            </a:r>
          </a:p>
        </p:txBody>
      </p:sp>
      <p:sp>
        <p:nvSpPr>
          <p:cNvPr id="30774" name="Text Box 54"/>
          <p:cNvSpPr txBox="1">
            <a:spLocks noChangeArrowheads="1"/>
          </p:cNvSpPr>
          <p:nvPr/>
        </p:nvSpPr>
        <p:spPr bwMode="auto">
          <a:xfrm>
            <a:off x="4267200" y="2819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1</a:t>
            </a:r>
          </a:p>
        </p:txBody>
      </p:sp>
      <p:sp>
        <p:nvSpPr>
          <p:cNvPr id="30775" name="Text Box 55"/>
          <p:cNvSpPr txBox="1">
            <a:spLocks noChangeArrowheads="1"/>
          </p:cNvSpPr>
          <p:nvPr/>
        </p:nvSpPr>
        <p:spPr bwMode="auto">
          <a:xfrm>
            <a:off x="5334000" y="3810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A&gt;10</a:t>
            </a:r>
          </a:p>
        </p:txBody>
      </p:sp>
      <p:sp>
        <p:nvSpPr>
          <p:cNvPr id="30776" name="Text Box 56"/>
          <p:cNvSpPr txBox="1">
            <a:spLocks noChangeArrowheads="1"/>
          </p:cNvSpPr>
          <p:nvPr/>
        </p:nvSpPr>
        <p:spPr bwMode="auto">
          <a:xfrm>
            <a:off x="4038600" y="4267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A</a:t>
            </a:r>
            <a:r>
              <a:rPr lang="en-US" altLang="en-US" sz="2000"/>
              <a:t>10</a:t>
            </a:r>
          </a:p>
        </p:txBody>
      </p:sp>
      <p:sp>
        <p:nvSpPr>
          <p:cNvPr id="30777" name="Text Box 57"/>
          <p:cNvSpPr txBox="1">
            <a:spLocks noChangeArrowheads="1"/>
          </p:cNvSpPr>
          <p:nvPr/>
        </p:nvSpPr>
        <p:spPr bwMode="auto">
          <a:xfrm>
            <a:off x="51816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output(A,B)</a:t>
            </a:r>
          </a:p>
        </p:txBody>
      </p:sp>
    </p:spTree>
    <p:extLst>
      <p:ext uri="{BB962C8B-B14F-4D97-AF65-F5344CB8AC3E}">
        <p14:creationId xmlns:p14="http://schemas.microsoft.com/office/powerpoint/2010/main" xmlns="" val="26885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Dataflow Test Coverage Criteria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 smtClean="0"/>
              <a:t>Since </a:t>
            </a:r>
            <a:r>
              <a:rPr lang="en-US" altLang="en-US" b="1" dirty="0" smtClean="0">
                <a:solidFill>
                  <a:srgbClr val="C00000"/>
                </a:solidFill>
              </a:rPr>
              <a:t>&lt;1,2,3,4,5&gt;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covers at least one </a:t>
            </a:r>
            <a:r>
              <a:rPr lang="en-US" altLang="en-US" dirty="0" err="1" smtClean="0"/>
              <a:t>def</a:t>
            </a:r>
            <a:r>
              <a:rPr lang="en-US" altLang="en-US" dirty="0" smtClean="0"/>
              <a:t>-clear path from every definition of A or B to at least one c-use or p-use of A or B, </a:t>
            </a:r>
            <a:r>
              <a:rPr lang="en-US" altLang="en-US" dirty="0" smtClean="0">
                <a:solidFill>
                  <a:srgbClr val="FF0000"/>
                </a:solidFill>
              </a:rPr>
              <a:t>All-</a:t>
            </a:r>
            <a:r>
              <a:rPr lang="en-US" altLang="en-US" dirty="0" err="1" smtClean="0">
                <a:solidFill>
                  <a:srgbClr val="FF0000"/>
                </a:solidFill>
              </a:rPr>
              <a:t>Defs</a:t>
            </a:r>
            <a:r>
              <a:rPr lang="en-US" altLang="en-US" dirty="0" smtClean="0"/>
              <a:t> coverage is achieved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47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Dataflow Test Coverage Criteria</a:t>
            </a:r>
            <a:endParaRPr lang="en-US" altLang="en-US" b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87275" y="1169408"/>
            <a:ext cx="8369450" cy="531847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b="1" i="1" dirty="0" smtClean="0">
                <a:solidFill>
                  <a:srgbClr val="C00000"/>
                </a:solidFill>
              </a:rPr>
              <a:t>All-Uses: </a:t>
            </a:r>
            <a:r>
              <a:rPr lang="en-US" altLang="en-US" b="1" i="1" dirty="0" smtClean="0">
                <a:solidFill>
                  <a:srgbClr val="FDAD23"/>
                </a:solidFill>
              </a:rPr>
              <a:t/>
            </a:r>
            <a:br>
              <a:rPr lang="en-US" altLang="en-US" b="1" i="1" dirty="0" smtClean="0">
                <a:solidFill>
                  <a:srgbClr val="FDAD23"/>
                </a:solidFill>
              </a:rPr>
            </a:br>
            <a:r>
              <a:rPr lang="en-US" altLang="en-US" dirty="0" smtClean="0"/>
              <a:t>for </a:t>
            </a:r>
            <a:r>
              <a:rPr lang="en-US" altLang="en-US" b="1" dirty="0" smtClean="0"/>
              <a:t>every program variable v,</a:t>
            </a: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en-US" b="1" dirty="0" smtClean="0"/>
              <a:t>at least one</a:t>
            </a:r>
            <a:r>
              <a:rPr lang="en-US" altLang="en-US" dirty="0" smtClean="0"/>
              <a:t> </a:t>
            </a:r>
            <a:r>
              <a:rPr lang="en-US" altLang="en-US" b="1" dirty="0" err="1" smtClean="0"/>
              <a:t>def</a:t>
            </a:r>
            <a:r>
              <a:rPr lang="en-US" altLang="en-US" b="1" dirty="0" smtClean="0"/>
              <a:t>-clear path</a:t>
            </a: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en-US" dirty="0" smtClean="0"/>
              <a:t>from </a:t>
            </a:r>
            <a:r>
              <a:rPr lang="en-US" altLang="en-US" b="1" dirty="0" smtClean="0"/>
              <a:t>every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definition</a:t>
            </a:r>
            <a:r>
              <a:rPr lang="en-US" altLang="en-US" dirty="0" smtClean="0"/>
              <a:t> of v </a:t>
            </a:r>
            <a:br>
              <a:rPr lang="en-US" altLang="en-US" dirty="0" smtClean="0"/>
            </a:br>
            <a:r>
              <a:rPr lang="en-US" altLang="en-US" dirty="0" smtClean="0"/>
              <a:t>to </a:t>
            </a:r>
            <a:r>
              <a:rPr lang="en-US" altLang="en-US" b="1" dirty="0" smtClean="0"/>
              <a:t>every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c-use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every p-use</a:t>
            </a:r>
            <a:r>
              <a:rPr lang="en-US" altLang="en-US" dirty="0" smtClean="0"/>
              <a:t> of v must be covered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Consider additional test cases executing paths: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 smtClean="0"/>
              <a:t>			2. </a:t>
            </a:r>
            <a:r>
              <a:rPr lang="en-US" altLang="en-US" b="1" dirty="0" smtClean="0">
                <a:solidFill>
                  <a:srgbClr val="0F9D58"/>
                </a:solidFill>
              </a:rPr>
              <a:t>&lt;1,3,4,5&gt;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dirty="0" smtClean="0"/>
              <a:t>			3. </a:t>
            </a:r>
            <a:r>
              <a:rPr lang="en-US" altLang="en-US" b="1" dirty="0" smtClean="0">
                <a:solidFill>
                  <a:srgbClr val="7030A0"/>
                </a:solidFill>
              </a:rPr>
              <a:t>&lt;1,2,3,5&gt;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Do all three test cases provide All-Uses coverage?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55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Dataflow Coverage</a:t>
            </a:r>
            <a:endParaRPr lang="en-US" altLang="en-US" b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Basic idea: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Program paths along which variables are </a:t>
            </a:r>
            <a:r>
              <a:rPr lang="en-US" altLang="en-US" dirty="0" smtClean="0">
                <a:solidFill>
                  <a:srgbClr val="C00000"/>
                </a:solidFill>
              </a:rPr>
              <a:t>defined </a:t>
            </a:r>
            <a:r>
              <a:rPr lang="en-US" altLang="en-US" dirty="0" smtClean="0"/>
              <a:t>and then </a:t>
            </a:r>
            <a:r>
              <a:rPr lang="en-US" altLang="en-US" dirty="0" smtClean="0">
                <a:solidFill>
                  <a:srgbClr val="C00000"/>
                </a:solidFill>
              </a:rPr>
              <a:t>used </a:t>
            </a:r>
            <a:r>
              <a:rPr lang="en-US" altLang="en-US" dirty="0" smtClean="0"/>
              <a:t>should be covered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A family of </a:t>
            </a:r>
            <a:r>
              <a:rPr lang="en-US" altLang="en-US" dirty="0" smtClean="0">
                <a:solidFill>
                  <a:srgbClr val="C00000"/>
                </a:solidFill>
              </a:rPr>
              <a:t>path selection criteria </a:t>
            </a:r>
            <a:r>
              <a:rPr lang="en-US" altLang="en-US" dirty="0" smtClean="0"/>
              <a:t>has been defined, each providing a different degree of coverage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CASE </a:t>
            </a:r>
            <a:r>
              <a:rPr lang="en-US" altLang="en-US" dirty="0" smtClean="0">
                <a:solidFill>
                  <a:srgbClr val="C00000"/>
                </a:solidFill>
              </a:rPr>
              <a:t>tool support </a:t>
            </a:r>
            <a:r>
              <a:rPr lang="en-US" altLang="en-US" dirty="0" smtClean="0"/>
              <a:t>is very desirable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087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000" dirty="0" smtClean="0">
                <a:solidFill>
                  <a:schemeClr val="bg1"/>
                </a:solidFill>
              </a:rPr>
              <a:t>Def-Clear Paths Subsumed by </a:t>
            </a:r>
            <a:r>
              <a:rPr lang="en-US" altLang="en-US" sz="3000" dirty="0" smtClean="0">
                <a:solidFill>
                  <a:srgbClr val="00FF00"/>
                </a:solidFill>
              </a:rPr>
              <a:t>&lt;1,3,4,5&gt;</a:t>
            </a:r>
            <a:r>
              <a:rPr lang="en-US" altLang="en-US" sz="3000" dirty="0" smtClean="0"/>
              <a:t> </a:t>
            </a:r>
            <a:r>
              <a:rPr lang="en-US" altLang="en-US" sz="3000" dirty="0" smtClean="0">
                <a:solidFill>
                  <a:schemeClr val="bg1"/>
                </a:solidFill>
              </a:rPr>
              <a:t>for Variable A</a:t>
            </a:r>
          </a:p>
        </p:txBody>
      </p:sp>
      <p:graphicFrame>
        <p:nvGraphicFramePr>
          <p:cNvPr id="395342" name="Group 78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352800" cy="4691063"/>
        </p:xfrm>
        <a:graphic>
          <a:graphicData uri="http://schemas.openxmlformats.org/drawingml/2006/table">
            <a:tbl>
              <a:tblPr/>
              <a:tblGrid>
                <a:gridCol w="1524000"/>
                <a:gridCol w="1828800"/>
              </a:tblGrid>
              <a:tr h="36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(1,2)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&lt;1,3,4,5&gt;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(2,4)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&lt;2,3,4,5&gt;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3836" name="Oval 44"/>
          <p:cNvSpPr>
            <a:spLocks noChangeArrowheads="1"/>
          </p:cNvSpPr>
          <p:nvPr/>
        </p:nvSpPr>
        <p:spPr bwMode="auto">
          <a:xfrm>
            <a:off x="4648200" y="1981200"/>
            <a:ext cx="5334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37" name="Oval 45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38" name="Oval 46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39" name="Line 47"/>
          <p:cNvSpPr>
            <a:spLocks noChangeShapeType="1"/>
          </p:cNvSpPr>
          <p:nvPr/>
        </p:nvSpPr>
        <p:spPr bwMode="auto">
          <a:xfrm>
            <a:off x="5105400" y="2438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40" name="Line 48"/>
          <p:cNvSpPr>
            <a:spLocks noChangeShapeType="1"/>
          </p:cNvSpPr>
          <p:nvPr/>
        </p:nvSpPr>
        <p:spPr bwMode="auto">
          <a:xfrm flipH="1">
            <a:off x="5105400" y="3124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41" name="Line 49"/>
          <p:cNvSpPr>
            <a:spLocks noChangeShapeType="1"/>
          </p:cNvSpPr>
          <p:nvPr/>
        </p:nvSpPr>
        <p:spPr bwMode="auto">
          <a:xfrm>
            <a:off x="4876800" y="2514600"/>
            <a:ext cx="0" cy="990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42" name="Freeform 50"/>
          <p:cNvSpPr>
            <a:spLocks/>
          </p:cNvSpPr>
          <p:nvPr/>
        </p:nvSpPr>
        <p:spPr bwMode="auto">
          <a:xfrm>
            <a:off x="5029200" y="16002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rgbClr val="00FF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43" name="Freeform 51"/>
          <p:cNvSpPr>
            <a:spLocks/>
          </p:cNvSpPr>
          <p:nvPr/>
        </p:nvSpPr>
        <p:spPr bwMode="auto">
          <a:xfrm>
            <a:off x="47244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rgbClr val="00FF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44" name="Oval 52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45" name="Oval 53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46" name="Line 54"/>
          <p:cNvSpPr>
            <a:spLocks noChangeShapeType="1"/>
          </p:cNvSpPr>
          <p:nvPr/>
        </p:nvSpPr>
        <p:spPr bwMode="auto">
          <a:xfrm>
            <a:off x="5105400" y="3962400"/>
            <a:ext cx="609600" cy="457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47" name="Line 55"/>
          <p:cNvSpPr>
            <a:spLocks noChangeShapeType="1"/>
          </p:cNvSpPr>
          <p:nvPr/>
        </p:nvSpPr>
        <p:spPr bwMode="auto">
          <a:xfrm flipH="1">
            <a:off x="5105400" y="4648200"/>
            <a:ext cx="609600" cy="457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48" name="Line 56"/>
          <p:cNvSpPr>
            <a:spLocks noChangeShapeType="1"/>
          </p:cNvSpPr>
          <p:nvPr/>
        </p:nvSpPr>
        <p:spPr bwMode="auto">
          <a:xfrm>
            <a:off x="4876800" y="40386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49" name="Text Box 57"/>
          <p:cNvSpPr txBox="1">
            <a:spLocks noChangeArrowheads="1"/>
          </p:cNvSpPr>
          <p:nvPr/>
        </p:nvSpPr>
        <p:spPr bwMode="auto">
          <a:xfrm>
            <a:off x="4648200" y="205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850" name="Text Box 58"/>
          <p:cNvSpPr txBox="1"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851" name="Text Box 59"/>
          <p:cNvSpPr txBox="1"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3852" name="Text Box 60"/>
          <p:cNvSpPr txBox="1"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853" name="Text Box 61"/>
          <p:cNvSpPr txBox="1"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3854" name="Text Box 62"/>
          <p:cNvSpPr txBox="1">
            <a:spLocks noChangeArrowheads="1"/>
          </p:cNvSpPr>
          <p:nvPr/>
        </p:nvSpPr>
        <p:spPr bwMode="auto">
          <a:xfrm>
            <a:off x="5257800" y="1828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input(A,B)</a:t>
            </a:r>
          </a:p>
        </p:txBody>
      </p:sp>
      <p:sp>
        <p:nvSpPr>
          <p:cNvPr id="33855" name="Text Box 63"/>
          <p:cNvSpPr txBox="1">
            <a:spLocks noChangeArrowheads="1"/>
          </p:cNvSpPr>
          <p:nvPr/>
        </p:nvSpPr>
        <p:spPr bwMode="auto">
          <a:xfrm>
            <a:off x="6172200" y="2819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 := A+7</a:t>
            </a:r>
          </a:p>
        </p:txBody>
      </p:sp>
      <p:sp>
        <p:nvSpPr>
          <p:cNvPr id="33856" name="Text Box 64"/>
          <p:cNvSpPr txBox="1">
            <a:spLocks noChangeArrowheads="1"/>
          </p:cNvSpPr>
          <p:nvPr/>
        </p:nvSpPr>
        <p:spPr bwMode="auto">
          <a:xfrm>
            <a:off x="6172200" y="4267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 := A+B</a:t>
            </a:r>
          </a:p>
        </p:txBody>
      </p:sp>
      <p:sp>
        <p:nvSpPr>
          <p:cNvPr id="33857" name="Text Box 65"/>
          <p:cNvSpPr txBox="1">
            <a:spLocks noChangeArrowheads="1"/>
          </p:cNvSpPr>
          <p:nvPr/>
        </p:nvSpPr>
        <p:spPr bwMode="auto">
          <a:xfrm>
            <a:off x="5334000" y="2286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B&gt;1</a:t>
            </a:r>
          </a:p>
        </p:txBody>
      </p:sp>
      <p:sp>
        <p:nvSpPr>
          <p:cNvPr id="33858" name="Text Box 66"/>
          <p:cNvSpPr txBox="1">
            <a:spLocks noChangeArrowheads="1"/>
          </p:cNvSpPr>
          <p:nvPr/>
        </p:nvSpPr>
        <p:spPr bwMode="auto">
          <a:xfrm>
            <a:off x="4267200" y="2819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1</a:t>
            </a:r>
          </a:p>
        </p:txBody>
      </p:sp>
      <p:sp>
        <p:nvSpPr>
          <p:cNvPr id="33859" name="Text Box 67"/>
          <p:cNvSpPr txBox="1">
            <a:spLocks noChangeArrowheads="1"/>
          </p:cNvSpPr>
          <p:nvPr/>
        </p:nvSpPr>
        <p:spPr bwMode="auto">
          <a:xfrm>
            <a:off x="5334000" y="3810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A&gt;10</a:t>
            </a:r>
          </a:p>
        </p:txBody>
      </p:sp>
      <p:sp>
        <p:nvSpPr>
          <p:cNvPr id="33860" name="Text Box 68"/>
          <p:cNvSpPr txBox="1">
            <a:spLocks noChangeArrowheads="1"/>
          </p:cNvSpPr>
          <p:nvPr/>
        </p:nvSpPr>
        <p:spPr bwMode="auto">
          <a:xfrm>
            <a:off x="4038600" y="4267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A</a:t>
            </a:r>
            <a:r>
              <a:rPr lang="en-US" altLang="en-US" sz="2000"/>
              <a:t>10</a:t>
            </a:r>
          </a:p>
        </p:txBody>
      </p:sp>
      <p:sp>
        <p:nvSpPr>
          <p:cNvPr id="33861" name="Text Box 69"/>
          <p:cNvSpPr txBox="1">
            <a:spLocks noChangeArrowheads="1"/>
          </p:cNvSpPr>
          <p:nvPr/>
        </p:nvSpPr>
        <p:spPr bwMode="auto">
          <a:xfrm>
            <a:off x="51816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output(A,B)</a:t>
            </a:r>
          </a:p>
        </p:txBody>
      </p:sp>
    </p:spTree>
    <p:extLst>
      <p:ext uri="{BB962C8B-B14F-4D97-AF65-F5344CB8AC3E}">
        <p14:creationId xmlns:p14="http://schemas.microsoft.com/office/powerpoint/2010/main" xmlns="" val="181881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000" dirty="0" smtClean="0">
                <a:solidFill>
                  <a:schemeClr val="bg1"/>
                </a:solidFill>
              </a:rPr>
              <a:t>Def-Clear Paths Subsumed by </a:t>
            </a:r>
            <a:r>
              <a:rPr lang="en-US" altLang="en-US" sz="3000" dirty="0" smtClean="0">
                <a:solidFill>
                  <a:srgbClr val="00FF00"/>
                </a:solidFill>
              </a:rPr>
              <a:t>&lt;1,3,4,5&gt;</a:t>
            </a:r>
            <a:r>
              <a:rPr lang="en-US" altLang="en-US" sz="3000" dirty="0" smtClean="0"/>
              <a:t> </a:t>
            </a:r>
            <a:r>
              <a:rPr lang="en-US" altLang="en-US" sz="3000" dirty="0" smtClean="0">
                <a:solidFill>
                  <a:schemeClr val="bg1"/>
                </a:solidFill>
              </a:rPr>
              <a:t>for Variable B</a:t>
            </a:r>
          </a:p>
        </p:txBody>
      </p:sp>
      <p:graphicFrame>
        <p:nvGraphicFramePr>
          <p:cNvPr id="396357" name="Group 69"/>
          <p:cNvGraphicFramePr>
            <a:graphicFrameLocks noGrp="1"/>
          </p:cNvGraphicFramePr>
          <p:nvPr>
            <p:ph type="tbl" idx="1"/>
          </p:nvPr>
        </p:nvGraphicFramePr>
        <p:xfrm>
          <a:off x="685800" y="2057400"/>
          <a:ext cx="3352800" cy="3355977"/>
        </p:xfrm>
        <a:graphic>
          <a:graphicData uri="http://schemas.openxmlformats.org/drawingml/2006/table">
            <a:tbl>
              <a:tblPr/>
              <a:tblGrid>
                <a:gridCol w="1524000"/>
                <a:gridCol w="1828800"/>
              </a:tblGrid>
              <a:tr h="411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(1,5)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&lt;1,2,3,5&gt;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(4,5)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&lt;4,5&gt;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(1,&lt;1,2&gt;)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(1,&lt;1,3&gt;)      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4848" name="Oval 32"/>
          <p:cNvSpPr>
            <a:spLocks noChangeArrowheads="1"/>
          </p:cNvSpPr>
          <p:nvPr/>
        </p:nvSpPr>
        <p:spPr bwMode="auto">
          <a:xfrm>
            <a:off x="4648200" y="1981200"/>
            <a:ext cx="5334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49" name="Oval 33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50" name="Oval 34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5105400" y="2438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 flipH="1">
            <a:off x="5105400" y="3124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>
            <a:off x="4876800" y="2514600"/>
            <a:ext cx="0" cy="990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54" name="Freeform 38"/>
          <p:cNvSpPr>
            <a:spLocks/>
          </p:cNvSpPr>
          <p:nvPr/>
        </p:nvSpPr>
        <p:spPr bwMode="auto">
          <a:xfrm>
            <a:off x="5029200" y="16002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rgbClr val="00FF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55" name="Freeform 39"/>
          <p:cNvSpPr>
            <a:spLocks/>
          </p:cNvSpPr>
          <p:nvPr/>
        </p:nvSpPr>
        <p:spPr bwMode="auto">
          <a:xfrm>
            <a:off x="47244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rgbClr val="00FF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56" name="Oval 40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57" name="Oval 41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5105400" y="3962400"/>
            <a:ext cx="609600" cy="457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 flipH="1">
            <a:off x="5105400" y="4648200"/>
            <a:ext cx="609600" cy="457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60" name="Line 44"/>
          <p:cNvSpPr>
            <a:spLocks noChangeShapeType="1"/>
          </p:cNvSpPr>
          <p:nvPr/>
        </p:nvSpPr>
        <p:spPr bwMode="auto">
          <a:xfrm>
            <a:off x="4876800" y="40386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4648200" y="205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4865" name="Text Box 49"/>
          <p:cNvSpPr txBox="1"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5257800" y="1828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input(A,B)</a:t>
            </a:r>
          </a:p>
        </p:txBody>
      </p:sp>
      <p:sp>
        <p:nvSpPr>
          <p:cNvPr id="34867" name="Text Box 51"/>
          <p:cNvSpPr txBox="1">
            <a:spLocks noChangeArrowheads="1"/>
          </p:cNvSpPr>
          <p:nvPr/>
        </p:nvSpPr>
        <p:spPr bwMode="auto">
          <a:xfrm>
            <a:off x="6172200" y="2819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 := A+7</a:t>
            </a:r>
          </a:p>
        </p:txBody>
      </p:sp>
      <p:sp>
        <p:nvSpPr>
          <p:cNvPr id="34868" name="Text Box 52"/>
          <p:cNvSpPr txBox="1">
            <a:spLocks noChangeArrowheads="1"/>
          </p:cNvSpPr>
          <p:nvPr/>
        </p:nvSpPr>
        <p:spPr bwMode="auto">
          <a:xfrm>
            <a:off x="6172200" y="4267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 := A+B</a:t>
            </a:r>
          </a:p>
        </p:txBody>
      </p:sp>
      <p:sp>
        <p:nvSpPr>
          <p:cNvPr id="34869" name="Text Box 53"/>
          <p:cNvSpPr txBox="1">
            <a:spLocks noChangeArrowheads="1"/>
          </p:cNvSpPr>
          <p:nvPr/>
        </p:nvSpPr>
        <p:spPr bwMode="auto">
          <a:xfrm>
            <a:off x="5334000" y="2286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B&gt;1</a:t>
            </a:r>
          </a:p>
        </p:txBody>
      </p:sp>
      <p:sp>
        <p:nvSpPr>
          <p:cNvPr id="34870" name="Text Box 54"/>
          <p:cNvSpPr txBox="1">
            <a:spLocks noChangeArrowheads="1"/>
          </p:cNvSpPr>
          <p:nvPr/>
        </p:nvSpPr>
        <p:spPr bwMode="auto">
          <a:xfrm>
            <a:off x="4267200" y="2819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1</a:t>
            </a:r>
          </a:p>
        </p:txBody>
      </p:sp>
      <p:sp>
        <p:nvSpPr>
          <p:cNvPr id="34871" name="Text Box 55"/>
          <p:cNvSpPr txBox="1">
            <a:spLocks noChangeArrowheads="1"/>
          </p:cNvSpPr>
          <p:nvPr/>
        </p:nvSpPr>
        <p:spPr bwMode="auto">
          <a:xfrm>
            <a:off x="5334000" y="3810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A&gt;10</a:t>
            </a:r>
          </a:p>
        </p:txBody>
      </p:sp>
      <p:sp>
        <p:nvSpPr>
          <p:cNvPr id="34872" name="Text Box 56"/>
          <p:cNvSpPr txBox="1">
            <a:spLocks noChangeArrowheads="1"/>
          </p:cNvSpPr>
          <p:nvPr/>
        </p:nvSpPr>
        <p:spPr bwMode="auto">
          <a:xfrm>
            <a:off x="4038600" y="4267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A</a:t>
            </a:r>
            <a:r>
              <a:rPr lang="en-US" altLang="en-US" sz="2000"/>
              <a:t>10</a:t>
            </a:r>
          </a:p>
        </p:txBody>
      </p:sp>
      <p:sp>
        <p:nvSpPr>
          <p:cNvPr id="34873" name="Text Box 57"/>
          <p:cNvSpPr txBox="1">
            <a:spLocks noChangeArrowheads="1"/>
          </p:cNvSpPr>
          <p:nvPr/>
        </p:nvSpPr>
        <p:spPr bwMode="auto">
          <a:xfrm>
            <a:off x="51816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output(A,B)</a:t>
            </a:r>
          </a:p>
        </p:txBody>
      </p:sp>
    </p:spTree>
    <p:extLst>
      <p:ext uri="{BB962C8B-B14F-4D97-AF65-F5344CB8AC3E}">
        <p14:creationId xmlns:p14="http://schemas.microsoft.com/office/powerpoint/2010/main" xmlns="" val="28764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000" dirty="0" smtClean="0">
                <a:solidFill>
                  <a:schemeClr val="bg1"/>
                </a:solidFill>
              </a:rPr>
              <a:t>Def-Clear Paths Subsumed by </a:t>
            </a:r>
            <a:r>
              <a:rPr lang="en-US" altLang="en-US" sz="3000" dirty="0" smtClean="0">
                <a:solidFill>
                  <a:srgbClr val="99CCFF"/>
                </a:solidFill>
              </a:rPr>
              <a:t>&lt;1,2,3,5&gt;</a:t>
            </a:r>
            <a:r>
              <a:rPr lang="en-US" altLang="en-US" sz="3000" dirty="0" smtClean="0"/>
              <a:t> </a:t>
            </a:r>
            <a:r>
              <a:rPr lang="en-US" altLang="en-US" sz="3000" dirty="0" smtClean="0">
                <a:solidFill>
                  <a:schemeClr val="bg1"/>
                </a:solidFill>
              </a:rPr>
              <a:t>for Variable A</a:t>
            </a:r>
          </a:p>
        </p:txBody>
      </p:sp>
      <p:graphicFrame>
        <p:nvGraphicFramePr>
          <p:cNvPr id="397384" name="Group 72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352800" cy="4691063"/>
        </p:xfrm>
        <a:graphic>
          <a:graphicData uri="http://schemas.openxmlformats.org/drawingml/2006/table">
            <a:tbl>
              <a:tblPr/>
              <a:tblGrid>
                <a:gridCol w="1524000"/>
                <a:gridCol w="1828800"/>
              </a:tblGrid>
              <a:tr h="36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(1,2)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&lt;1,3,4,5&gt;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(2,4)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&lt;2,3,4,5&gt;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5884" name="Oval 44"/>
          <p:cNvSpPr>
            <a:spLocks noChangeArrowheads="1"/>
          </p:cNvSpPr>
          <p:nvPr/>
        </p:nvSpPr>
        <p:spPr bwMode="auto">
          <a:xfrm>
            <a:off x="4648200" y="1981200"/>
            <a:ext cx="533400" cy="533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85" name="Oval 45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86" name="Oval 46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87" name="Line 47"/>
          <p:cNvSpPr>
            <a:spLocks noChangeShapeType="1"/>
          </p:cNvSpPr>
          <p:nvPr/>
        </p:nvSpPr>
        <p:spPr bwMode="auto">
          <a:xfrm>
            <a:off x="5105400" y="2438400"/>
            <a:ext cx="609600" cy="45720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88" name="Line 48"/>
          <p:cNvSpPr>
            <a:spLocks noChangeShapeType="1"/>
          </p:cNvSpPr>
          <p:nvPr/>
        </p:nvSpPr>
        <p:spPr bwMode="auto">
          <a:xfrm flipH="1">
            <a:off x="5105400" y="3124200"/>
            <a:ext cx="609600" cy="45720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89" name="Line 49"/>
          <p:cNvSpPr>
            <a:spLocks noChangeShapeType="1"/>
          </p:cNvSpPr>
          <p:nvPr/>
        </p:nvSpPr>
        <p:spPr bwMode="auto">
          <a:xfrm>
            <a:off x="4876800" y="25146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90" name="Freeform 50"/>
          <p:cNvSpPr>
            <a:spLocks/>
          </p:cNvSpPr>
          <p:nvPr/>
        </p:nvSpPr>
        <p:spPr bwMode="auto">
          <a:xfrm>
            <a:off x="5029200" y="16002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rgbClr val="99CC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91" name="Freeform 51"/>
          <p:cNvSpPr>
            <a:spLocks/>
          </p:cNvSpPr>
          <p:nvPr/>
        </p:nvSpPr>
        <p:spPr bwMode="auto">
          <a:xfrm>
            <a:off x="47244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rgbClr val="99CC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92" name="Oval 52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93" name="Oval 53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94" name="Line 54"/>
          <p:cNvSpPr>
            <a:spLocks noChangeShapeType="1"/>
          </p:cNvSpPr>
          <p:nvPr/>
        </p:nvSpPr>
        <p:spPr bwMode="auto">
          <a:xfrm>
            <a:off x="5105400" y="3962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95" name="Line 55"/>
          <p:cNvSpPr>
            <a:spLocks noChangeShapeType="1"/>
          </p:cNvSpPr>
          <p:nvPr/>
        </p:nvSpPr>
        <p:spPr bwMode="auto">
          <a:xfrm flipH="1">
            <a:off x="5105400" y="4648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96" name="Line 56"/>
          <p:cNvSpPr>
            <a:spLocks noChangeShapeType="1"/>
          </p:cNvSpPr>
          <p:nvPr/>
        </p:nvSpPr>
        <p:spPr bwMode="auto">
          <a:xfrm>
            <a:off x="4876800" y="4038600"/>
            <a:ext cx="0" cy="99060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97" name="Text Box 57"/>
          <p:cNvSpPr txBox="1">
            <a:spLocks noChangeArrowheads="1"/>
          </p:cNvSpPr>
          <p:nvPr/>
        </p:nvSpPr>
        <p:spPr bwMode="auto">
          <a:xfrm>
            <a:off x="4648200" y="205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5898" name="Text Box 58"/>
          <p:cNvSpPr txBox="1"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899" name="Text Box 59"/>
          <p:cNvSpPr txBox="1"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5900" name="Text Box 60"/>
          <p:cNvSpPr txBox="1"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901" name="Text Box 61"/>
          <p:cNvSpPr txBox="1"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5902" name="Text Box 62"/>
          <p:cNvSpPr txBox="1">
            <a:spLocks noChangeArrowheads="1"/>
          </p:cNvSpPr>
          <p:nvPr/>
        </p:nvSpPr>
        <p:spPr bwMode="auto">
          <a:xfrm>
            <a:off x="5257800" y="1828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input(A,B)</a:t>
            </a:r>
          </a:p>
        </p:txBody>
      </p:sp>
      <p:sp>
        <p:nvSpPr>
          <p:cNvPr id="35903" name="Text Box 63"/>
          <p:cNvSpPr txBox="1">
            <a:spLocks noChangeArrowheads="1"/>
          </p:cNvSpPr>
          <p:nvPr/>
        </p:nvSpPr>
        <p:spPr bwMode="auto">
          <a:xfrm>
            <a:off x="6172200" y="2819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 := A+7</a:t>
            </a:r>
          </a:p>
        </p:txBody>
      </p:sp>
      <p:sp>
        <p:nvSpPr>
          <p:cNvPr id="35904" name="Text Box 64"/>
          <p:cNvSpPr txBox="1">
            <a:spLocks noChangeArrowheads="1"/>
          </p:cNvSpPr>
          <p:nvPr/>
        </p:nvSpPr>
        <p:spPr bwMode="auto">
          <a:xfrm>
            <a:off x="6172200" y="4267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 := A+B</a:t>
            </a:r>
          </a:p>
        </p:txBody>
      </p:sp>
      <p:sp>
        <p:nvSpPr>
          <p:cNvPr id="35905" name="Text Box 65"/>
          <p:cNvSpPr txBox="1">
            <a:spLocks noChangeArrowheads="1"/>
          </p:cNvSpPr>
          <p:nvPr/>
        </p:nvSpPr>
        <p:spPr bwMode="auto">
          <a:xfrm>
            <a:off x="5334000" y="2286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B&gt;1</a:t>
            </a:r>
          </a:p>
        </p:txBody>
      </p:sp>
      <p:sp>
        <p:nvSpPr>
          <p:cNvPr id="35906" name="Text Box 66"/>
          <p:cNvSpPr txBox="1">
            <a:spLocks noChangeArrowheads="1"/>
          </p:cNvSpPr>
          <p:nvPr/>
        </p:nvSpPr>
        <p:spPr bwMode="auto">
          <a:xfrm>
            <a:off x="4267200" y="2819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1</a:t>
            </a:r>
          </a:p>
        </p:txBody>
      </p:sp>
      <p:sp>
        <p:nvSpPr>
          <p:cNvPr id="35907" name="Text Box 67"/>
          <p:cNvSpPr txBox="1">
            <a:spLocks noChangeArrowheads="1"/>
          </p:cNvSpPr>
          <p:nvPr/>
        </p:nvSpPr>
        <p:spPr bwMode="auto">
          <a:xfrm>
            <a:off x="5334000" y="3810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A&gt;10</a:t>
            </a:r>
          </a:p>
        </p:txBody>
      </p:sp>
      <p:sp>
        <p:nvSpPr>
          <p:cNvPr id="35908" name="Text Box 68"/>
          <p:cNvSpPr txBox="1">
            <a:spLocks noChangeArrowheads="1"/>
          </p:cNvSpPr>
          <p:nvPr/>
        </p:nvSpPr>
        <p:spPr bwMode="auto">
          <a:xfrm>
            <a:off x="4038600" y="4267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A</a:t>
            </a:r>
            <a:r>
              <a:rPr lang="en-US" altLang="en-US" sz="2000"/>
              <a:t>10</a:t>
            </a:r>
          </a:p>
        </p:txBody>
      </p:sp>
      <p:sp>
        <p:nvSpPr>
          <p:cNvPr id="35909" name="Text Box 69"/>
          <p:cNvSpPr txBox="1">
            <a:spLocks noChangeArrowheads="1"/>
          </p:cNvSpPr>
          <p:nvPr/>
        </p:nvSpPr>
        <p:spPr bwMode="auto">
          <a:xfrm>
            <a:off x="51816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output(A,B)</a:t>
            </a:r>
          </a:p>
        </p:txBody>
      </p:sp>
    </p:spTree>
    <p:extLst>
      <p:ext uri="{BB962C8B-B14F-4D97-AF65-F5344CB8AC3E}">
        <p14:creationId xmlns:p14="http://schemas.microsoft.com/office/powerpoint/2010/main" xmlns="" val="35015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000" dirty="0" smtClean="0">
                <a:solidFill>
                  <a:schemeClr val="bg1"/>
                </a:solidFill>
              </a:rPr>
              <a:t>Def-Clear Paths Subsumed by </a:t>
            </a:r>
            <a:r>
              <a:rPr lang="en-US" altLang="en-US" sz="3000" dirty="0" smtClean="0">
                <a:solidFill>
                  <a:srgbClr val="99CCFF"/>
                </a:solidFill>
              </a:rPr>
              <a:t>&lt;1,2,3,5&gt;</a:t>
            </a:r>
            <a:r>
              <a:rPr lang="en-US" altLang="en-US" sz="3000" dirty="0" smtClean="0"/>
              <a:t> </a:t>
            </a:r>
            <a:r>
              <a:rPr lang="en-US" altLang="en-US" sz="3000" dirty="0" smtClean="0">
                <a:solidFill>
                  <a:schemeClr val="bg1"/>
                </a:solidFill>
              </a:rPr>
              <a:t>for Variable B</a:t>
            </a:r>
          </a:p>
        </p:txBody>
      </p:sp>
      <p:graphicFrame>
        <p:nvGraphicFramePr>
          <p:cNvPr id="398394" name="Group 58"/>
          <p:cNvGraphicFramePr>
            <a:graphicFrameLocks noGrp="1"/>
          </p:cNvGraphicFramePr>
          <p:nvPr>
            <p:ph type="tbl" idx="1"/>
          </p:nvPr>
        </p:nvGraphicFramePr>
        <p:xfrm>
          <a:off x="685800" y="2057400"/>
          <a:ext cx="3352800" cy="3355977"/>
        </p:xfrm>
        <a:graphic>
          <a:graphicData uri="http://schemas.openxmlformats.org/drawingml/2006/table">
            <a:tbl>
              <a:tblPr/>
              <a:tblGrid>
                <a:gridCol w="1524000"/>
                <a:gridCol w="1828800"/>
              </a:tblGrid>
              <a:tr h="411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(1,5)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&lt;1,2,3,5&gt;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(4,5)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&lt;4,5&gt;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(1,&lt;1,2&gt;)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(1,&lt;1,3&gt;)      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&lt;1,3&gt;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itchFamily="34" charset="0"/>
                          <a:sym typeface="Webdings" pitchFamily="18" charset="2"/>
                        </a:rPr>
                        <a:t>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6896" name="Oval 32"/>
          <p:cNvSpPr>
            <a:spLocks noChangeArrowheads="1"/>
          </p:cNvSpPr>
          <p:nvPr/>
        </p:nvSpPr>
        <p:spPr bwMode="auto">
          <a:xfrm>
            <a:off x="4648200" y="1981200"/>
            <a:ext cx="533400" cy="533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97" name="Oval 33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98" name="Oval 34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>
            <a:off x="5105400" y="2438400"/>
            <a:ext cx="609600" cy="45720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 flipH="1">
            <a:off x="5105400" y="3124200"/>
            <a:ext cx="609600" cy="45720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>
            <a:off x="4876800" y="2514600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2" name="Freeform 38"/>
          <p:cNvSpPr>
            <a:spLocks/>
          </p:cNvSpPr>
          <p:nvPr/>
        </p:nvSpPr>
        <p:spPr bwMode="auto">
          <a:xfrm>
            <a:off x="5029200" y="16002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rgbClr val="99CC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3" name="Freeform 39"/>
          <p:cNvSpPr>
            <a:spLocks/>
          </p:cNvSpPr>
          <p:nvPr/>
        </p:nvSpPr>
        <p:spPr bwMode="auto">
          <a:xfrm>
            <a:off x="47244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rgbClr val="99CC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4" name="Oval 40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05" name="Oval 41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06" name="Line 42"/>
          <p:cNvSpPr>
            <a:spLocks noChangeShapeType="1"/>
          </p:cNvSpPr>
          <p:nvPr/>
        </p:nvSpPr>
        <p:spPr bwMode="auto">
          <a:xfrm>
            <a:off x="5105400" y="3962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7" name="Line 43"/>
          <p:cNvSpPr>
            <a:spLocks noChangeShapeType="1"/>
          </p:cNvSpPr>
          <p:nvPr/>
        </p:nvSpPr>
        <p:spPr bwMode="auto">
          <a:xfrm flipH="1">
            <a:off x="5105400" y="46482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8" name="Line 44"/>
          <p:cNvSpPr>
            <a:spLocks noChangeShapeType="1"/>
          </p:cNvSpPr>
          <p:nvPr/>
        </p:nvSpPr>
        <p:spPr bwMode="auto">
          <a:xfrm>
            <a:off x="4876800" y="4038600"/>
            <a:ext cx="0" cy="99060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4648200" y="205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6912" name="Text Box 48"/>
          <p:cNvSpPr txBox="1"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6914" name="Text Box 50"/>
          <p:cNvSpPr txBox="1">
            <a:spLocks noChangeArrowheads="1"/>
          </p:cNvSpPr>
          <p:nvPr/>
        </p:nvSpPr>
        <p:spPr bwMode="auto">
          <a:xfrm>
            <a:off x="5257800" y="1828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input(A,B)</a:t>
            </a:r>
          </a:p>
        </p:txBody>
      </p:sp>
      <p:sp>
        <p:nvSpPr>
          <p:cNvPr id="36915" name="Text Box 51"/>
          <p:cNvSpPr txBox="1">
            <a:spLocks noChangeArrowheads="1"/>
          </p:cNvSpPr>
          <p:nvPr/>
        </p:nvSpPr>
        <p:spPr bwMode="auto">
          <a:xfrm>
            <a:off x="6172200" y="2819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 := A+7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6172200" y="4267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 := A+B</a:t>
            </a:r>
          </a:p>
        </p:txBody>
      </p:sp>
      <p:sp>
        <p:nvSpPr>
          <p:cNvPr id="36917" name="Text Box 53"/>
          <p:cNvSpPr txBox="1">
            <a:spLocks noChangeArrowheads="1"/>
          </p:cNvSpPr>
          <p:nvPr/>
        </p:nvSpPr>
        <p:spPr bwMode="auto">
          <a:xfrm>
            <a:off x="5334000" y="2286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B&gt;1</a:t>
            </a:r>
          </a:p>
        </p:txBody>
      </p:sp>
      <p:sp>
        <p:nvSpPr>
          <p:cNvPr id="36918" name="Text Box 54"/>
          <p:cNvSpPr txBox="1">
            <a:spLocks noChangeArrowheads="1"/>
          </p:cNvSpPr>
          <p:nvPr/>
        </p:nvSpPr>
        <p:spPr bwMode="auto">
          <a:xfrm>
            <a:off x="4267200" y="2819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B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1</a:t>
            </a:r>
          </a:p>
        </p:txBody>
      </p:sp>
      <p:sp>
        <p:nvSpPr>
          <p:cNvPr id="36919" name="Text Box 55"/>
          <p:cNvSpPr txBox="1">
            <a:spLocks noChangeArrowheads="1"/>
          </p:cNvSpPr>
          <p:nvPr/>
        </p:nvSpPr>
        <p:spPr bwMode="auto">
          <a:xfrm>
            <a:off x="5334000" y="3810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A&gt;10</a:t>
            </a:r>
          </a:p>
        </p:txBody>
      </p:sp>
      <p:sp>
        <p:nvSpPr>
          <p:cNvPr id="36920" name="Text Box 56"/>
          <p:cNvSpPr txBox="1">
            <a:spLocks noChangeArrowheads="1"/>
          </p:cNvSpPr>
          <p:nvPr/>
        </p:nvSpPr>
        <p:spPr bwMode="auto">
          <a:xfrm>
            <a:off x="4038600" y="4267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A</a:t>
            </a:r>
            <a:r>
              <a:rPr lang="en-US" altLang="en-US" sz="2000"/>
              <a:t>10</a:t>
            </a:r>
          </a:p>
        </p:txBody>
      </p:sp>
      <p:sp>
        <p:nvSpPr>
          <p:cNvPr id="36921" name="Text Box 57"/>
          <p:cNvSpPr txBox="1">
            <a:spLocks noChangeArrowheads="1"/>
          </p:cNvSpPr>
          <p:nvPr/>
        </p:nvSpPr>
        <p:spPr bwMode="auto">
          <a:xfrm>
            <a:off x="51816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output(A,B)</a:t>
            </a:r>
          </a:p>
        </p:txBody>
      </p:sp>
    </p:spTree>
    <p:extLst>
      <p:ext uri="{BB962C8B-B14F-4D97-AF65-F5344CB8AC3E}">
        <p14:creationId xmlns:p14="http://schemas.microsoft.com/office/powerpoint/2010/main" xmlns="" val="38014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Dataflow Test Coverage Criteria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>
                <a:latin typeface="Swis721 Cn BT" panose="020B0506020202030204" pitchFamily="34" charset="0"/>
              </a:rPr>
              <a:t>None of the three test cases covers the du-pair (1,&lt;3,5&gt;) for variable A, </a:t>
            </a:r>
          </a:p>
          <a:p>
            <a:pPr eaLnBrk="1" hangingPunct="1">
              <a:lnSpc>
                <a:spcPct val="150000"/>
              </a:lnSpc>
              <a:buFont typeface="Symbol" panose="05050102010706020507" pitchFamily="18" charset="2"/>
              <a:buChar char="\"/>
            </a:pPr>
            <a:r>
              <a:rPr lang="en-US" altLang="en-US" dirty="0" smtClean="0">
                <a:latin typeface="Swis721 Cn BT" panose="020B0506020202030204" pitchFamily="34" charset="0"/>
              </a:rPr>
              <a:t>All-Uses Coverage is not achieved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 smtClean="0">
              <a:latin typeface="Swis721 Cn BT" panose="020B0506020202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9963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val 35"/>
          <p:cNvSpPr>
            <a:spLocks noChangeArrowheads="1"/>
          </p:cNvSpPr>
          <p:nvPr/>
        </p:nvSpPr>
        <p:spPr bwMode="auto">
          <a:xfrm>
            <a:off x="5791200" y="2971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Oval 30"/>
          <p:cNvSpPr>
            <a:spLocks noChangeArrowheads="1"/>
          </p:cNvSpPr>
          <p:nvPr/>
        </p:nvSpPr>
        <p:spPr bwMode="auto">
          <a:xfrm>
            <a:off x="4876800" y="1600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Example 2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352800" cy="4114800"/>
          </a:xfrm>
        </p:spPr>
        <p:txBody>
          <a:bodyPr/>
          <a:lstStyle/>
          <a:p>
            <a:pPr marL="457200" indent="-457200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1. </a:t>
            </a:r>
            <a:r>
              <a:rPr lang="en-US" altLang="en-US" dirty="0" smtClean="0">
                <a:solidFill>
                  <a:schemeClr val="bg1"/>
                </a:solidFill>
                <a:latin typeface="Verdana" panose="020B0604030504040204" pitchFamily="34" charset="0"/>
              </a:rPr>
              <a:t>input</a:t>
            </a:r>
            <a:r>
              <a:rPr lang="en-US" altLang="en-US" dirty="0" smtClean="0">
                <a:solidFill>
                  <a:schemeClr val="bg1"/>
                </a:solidFill>
              </a:rPr>
              <a:t>(X,Y)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2. </a:t>
            </a:r>
            <a:r>
              <a:rPr lang="en-US" altLang="en-US" dirty="0" smtClean="0">
                <a:solidFill>
                  <a:schemeClr val="bg1"/>
                </a:solidFill>
                <a:latin typeface="Verdana" panose="020B0604030504040204" pitchFamily="34" charset="0"/>
              </a:rPr>
              <a:t>while</a:t>
            </a:r>
            <a:r>
              <a:rPr lang="en-US" altLang="en-US" dirty="0" smtClean="0">
                <a:solidFill>
                  <a:schemeClr val="bg1"/>
                </a:solidFill>
              </a:rPr>
              <a:t> (Y&gt;0) </a:t>
            </a:r>
            <a:r>
              <a:rPr lang="en-US" altLang="en-US" dirty="0" smtClean="0">
                <a:solidFill>
                  <a:schemeClr val="bg1"/>
                </a:solidFill>
                <a:latin typeface="Verdana" panose="020B0604030504040204" pitchFamily="34" charset="0"/>
              </a:rPr>
              <a:t>{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3.    </a:t>
            </a:r>
            <a:r>
              <a:rPr lang="en-US" altLang="en-US" dirty="0" smtClean="0">
                <a:solidFill>
                  <a:schemeClr val="bg1"/>
                </a:solidFill>
                <a:latin typeface="Verdana" panose="020B0604030504040204" pitchFamily="34" charset="0"/>
              </a:rPr>
              <a:t>if</a:t>
            </a:r>
            <a:r>
              <a:rPr lang="en-US" altLang="en-US" dirty="0" smtClean="0">
                <a:solidFill>
                  <a:schemeClr val="bg1"/>
                </a:solidFill>
              </a:rPr>
              <a:t> (X&gt;0)</a:t>
            </a:r>
            <a:endParaRPr lang="en-US" altLang="en-US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4.         Y := Y-X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       </a:t>
            </a:r>
            <a:r>
              <a:rPr lang="en-US" altLang="en-US" dirty="0" smtClean="0">
                <a:solidFill>
                  <a:schemeClr val="bg1"/>
                </a:solidFill>
                <a:latin typeface="Verdana" panose="020B0604030504040204" pitchFamily="34" charset="0"/>
              </a:rPr>
              <a:t>else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5.        </a:t>
            </a:r>
            <a:r>
              <a:rPr lang="en-US" altLang="en-US" dirty="0" smtClean="0">
                <a:solidFill>
                  <a:schemeClr val="bg1"/>
                </a:solidFill>
                <a:latin typeface="Verdana" panose="020B0604030504040204" pitchFamily="34" charset="0"/>
              </a:rPr>
              <a:t> input</a:t>
            </a:r>
            <a:r>
              <a:rPr lang="en-US" altLang="en-US" dirty="0" smtClean="0">
                <a:solidFill>
                  <a:schemeClr val="bg1"/>
                </a:solidFill>
              </a:rPr>
              <a:t>(X)</a:t>
            </a:r>
            <a:endParaRPr lang="en-US" altLang="en-US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6.    </a:t>
            </a:r>
            <a:r>
              <a:rPr lang="en-US" altLang="en-US" dirty="0" smtClean="0">
                <a:solidFill>
                  <a:schemeClr val="bg1"/>
                </a:solidFill>
                <a:latin typeface="Verdana" panose="020B0604030504040204" pitchFamily="34" charset="0"/>
              </a:rPr>
              <a:t>}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7. </a:t>
            </a:r>
            <a:r>
              <a:rPr lang="en-US" altLang="en-US" dirty="0" smtClean="0">
                <a:solidFill>
                  <a:schemeClr val="bg1"/>
                </a:solidFill>
                <a:latin typeface="Verdana" panose="020B0604030504040204" pitchFamily="34" charset="0"/>
              </a:rPr>
              <a:t>output</a:t>
            </a:r>
            <a:r>
              <a:rPr lang="en-US" altLang="en-US" dirty="0" smtClean="0">
                <a:solidFill>
                  <a:schemeClr val="bg1"/>
                </a:solidFill>
              </a:rPr>
              <a:t>(X,Y)</a:t>
            </a:r>
          </a:p>
        </p:txBody>
      </p:sp>
      <p:sp>
        <p:nvSpPr>
          <p:cNvPr id="38918" name="Freeform 10"/>
          <p:cNvSpPr>
            <a:spLocks/>
          </p:cNvSpPr>
          <p:nvPr/>
        </p:nvSpPr>
        <p:spPr bwMode="auto">
          <a:xfrm>
            <a:off x="5105400" y="11430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19" name="Freeform 11"/>
          <p:cNvSpPr>
            <a:spLocks/>
          </p:cNvSpPr>
          <p:nvPr/>
        </p:nvSpPr>
        <p:spPr bwMode="auto">
          <a:xfrm>
            <a:off x="4953000" y="54102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20" name="Text Box 17"/>
          <p:cNvSpPr txBox="1">
            <a:spLocks noChangeArrowheads="1"/>
          </p:cNvSpPr>
          <p:nvPr/>
        </p:nvSpPr>
        <p:spPr bwMode="auto">
          <a:xfrm>
            <a:off x="4876800" y="1600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921" name="Text Box 19"/>
          <p:cNvSpPr txBox="1">
            <a:spLocks noChangeArrowheads="1"/>
          </p:cNvSpPr>
          <p:nvPr/>
        </p:nvSpPr>
        <p:spPr bwMode="auto">
          <a:xfrm>
            <a:off x="5791200" y="2971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8922" name="Text Box 22"/>
          <p:cNvSpPr txBox="1">
            <a:spLocks noChangeArrowheads="1"/>
          </p:cNvSpPr>
          <p:nvPr/>
        </p:nvSpPr>
        <p:spPr bwMode="auto">
          <a:xfrm>
            <a:off x="5334000" y="16002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input(X,Y))</a:t>
            </a:r>
          </a:p>
        </p:txBody>
      </p:sp>
      <p:sp>
        <p:nvSpPr>
          <p:cNvPr id="38923" name="Text Box 23"/>
          <p:cNvSpPr txBox="1">
            <a:spLocks noChangeArrowheads="1"/>
          </p:cNvSpPr>
          <p:nvPr/>
        </p:nvSpPr>
        <p:spPr bwMode="auto">
          <a:xfrm>
            <a:off x="6858000" y="37338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:= Y-X</a:t>
            </a:r>
          </a:p>
        </p:txBody>
      </p:sp>
      <p:sp>
        <p:nvSpPr>
          <p:cNvPr id="38924" name="Text Box 24"/>
          <p:cNvSpPr txBox="1">
            <a:spLocks noChangeArrowheads="1"/>
          </p:cNvSpPr>
          <p:nvPr/>
        </p:nvSpPr>
        <p:spPr bwMode="auto">
          <a:xfrm>
            <a:off x="4038600" y="3733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input(X)</a:t>
            </a:r>
          </a:p>
        </p:txBody>
      </p:sp>
      <p:sp>
        <p:nvSpPr>
          <p:cNvPr id="38925" name="Text Box 25"/>
          <p:cNvSpPr txBox="1">
            <a:spLocks noChangeArrowheads="1"/>
          </p:cNvSpPr>
          <p:nvPr/>
        </p:nvSpPr>
        <p:spPr bwMode="auto">
          <a:xfrm>
            <a:off x="5486400" y="25146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38926" name="Text Box 26"/>
          <p:cNvSpPr txBox="1">
            <a:spLocks noChangeArrowheads="1"/>
          </p:cNvSpPr>
          <p:nvPr/>
        </p:nvSpPr>
        <p:spPr bwMode="auto">
          <a:xfrm>
            <a:off x="5486400" y="4724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38927" name="Text Box 27"/>
          <p:cNvSpPr txBox="1">
            <a:spLocks noChangeArrowheads="1"/>
          </p:cNvSpPr>
          <p:nvPr/>
        </p:nvSpPr>
        <p:spPr bwMode="auto">
          <a:xfrm>
            <a:off x="6248400" y="3276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38928" name="Text Box 29"/>
          <p:cNvSpPr txBox="1">
            <a:spLocks noChangeArrowheads="1"/>
          </p:cNvSpPr>
          <p:nvPr/>
        </p:nvSpPr>
        <p:spPr bwMode="auto">
          <a:xfrm>
            <a:off x="5257800" y="51054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38929" name="Oval 31"/>
          <p:cNvSpPr>
            <a:spLocks noChangeArrowheads="1"/>
          </p:cNvSpPr>
          <p:nvPr/>
        </p:nvSpPr>
        <p:spPr bwMode="auto">
          <a:xfrm>
            <a:off x="4876800" y="2362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30" name="Oval 32"/>
          <p:cNvSpPr>
            <a:spLocks noChangeArrowheads="1"/>
          </p:cNvSpPr>
          <p:nvPr/>
        </p:nvSpPr>
        <p:spPr bwMode="auto">
          <a:xfrm>
            <a:off x="5791200" y="4267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31" name="Oval 33"/>
          <p:cNvSpPr>
            <a:spLocks noChangeArrowheads="1"/>
          </p:cNvSpPr>
          <p:nvPr/>
        </p:nvSpPr>
        <p:spPr bwMode="auto">
          <a:xfrm>
            <a:off x="6400800" y="3733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32" name="Oval 34"/>
          <p:cNvSpPr>
            <a:spLocks noChangeArrowheads="1"/>
          </p:cNvSpPr>
          <p:nvPr/>
        </p:nvSpPr>
        <p:spPr bwMode="auto">
          <a:xfrm>
            <a:off x="5181600" y="3733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33" name="Oval 36"/>
          <p:cNvSpPr>
            <a:spLocks noChangeArrowheads="1"/>
          </p:cNvSpPr>
          <p:nvPr/>
        </p:nvSpPr>
        <p:spPr bwMode="auto">
          <a:xfrm>
            <a:off x="4876800" y="4953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34" name="Line 40"/>
          <p:cNvSpPr>
            <a:spLocks noChangeShapeType="1"/>
          </p:cNvSpPr>
          <p:nvPr/>
        </p:nvSpPr>
        <p:spPr bwMode="auto">
          <a:xfrm>
            <a:off x="5105400" y="2057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35" name="Line 41"/>
          <p:cNvSpPr>
            <a:spLocks noChangeShapeType="1"/>
          </p:cNvSpPr>
          <p:nvPr/>
        </p:nvSpPr>
        <p:spPr bwMode="auto">
          <a:xfrm>
            <a:off x="5334000" y="27432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36" name="Line 42"/>
          <p:cNvSpPr>
            <a:spLocks noChangeShapeType="1"/>
          </p:cNvSpPr>
          <p:nvPr/>
        </p:nvSpPr>
        <p:spPr bwMode="auto">
          <a:xfrm>
            <a:off x="6172200" y="3429000"/>
            <a:ext cx="3048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37" name="Line 43"/>
          <p:cNvSpPr>
            <a:spLocks noChangeShapeType="1"/>
          </p:cNvSpPr>
          <p:nvPr/>
        </p:nvSpPr>
        <p:spPr bwMode="auto">
          <a:xfrm flipH="1">
            <a:off x="5486400" y="33528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38" name="Line 44"/>
          <p:cNvSpPr>
            <a:spLocks noChangeShapeType="1"/>
          </p:cNvSpPr>
          <p:nvPr/>
        </p:nvSpPr>
        <p:spPr bwMode="auto">
          <a:xfrm>
            <a:off x="5486400" y="4038600"/>
            <a:ext cx="381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39" name="Line 45"/>
          <p:cNvSpPr>
            <a:spLocks noChangeShapeType="1"/>
          </p:cNvSpPr>
          <p:nvPr/>
        </p:nvSpPr>
        <p:spPr bwMode="auto">
          <a:xfrm flipH="1">
            <a:off x="6172200" y="4114800"/>
            <a:ext cx="304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40" name="Line 46"/>
          <p:cNvSpPr>
            <a:spLocks noChangeShapeType="1"/>
          </p:cNvSpPr>
          <p:nvPr/>
        </p:nvSpPr>
        <p:spPr bwMode="auto">
          <a:xfrm flipH="1">
            <a:off x="5257800" y="45720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41" name="Text Box 47"/>
          <p:cNvSpPr txBox="1">
            <a:spLocks noChangeArrowheads="1"/>
          </p:cNvSpPr>
          <p:nvPr/>
        </p:nvSpPr>
        <p:spPr bwMode="auto">
          <a:xfrm>
            <a:off x="5105400" y="3276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38942" name="Text Box 18"/>
          <p:cNvSpPr txBox="1">
            <a:spLocks noChangeArrowheads="1"/>
          </p:cNvSpPr>
          <p:nvPr/>
        </p:nvSpPr>
        <p:spPr bwMode="auto">
          <a:xfrm>
            <a:off x="4876800" y="2362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943" name="Text Box 20"/>
          <p:cNvSpPr txBox="1">
            <a:spLocks noChangeArrowheads="1"/>
          </p:cNvSpPr>
          <p:nvPr/>
        </p:nvSpPr>
        <p:spPr bwMode="auto">
          <a:xfrm>
            <a:off x="6400800" y="373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8944" name="Text Box 21"/>
          <p:cNvSpPr txBox="1">
            <a:spLocks noChangeArrowheads="1"/>
          </p:cNvSpPr>
          <p:nvPr/>
        </p:nvSpPr>
        <p:spPr bwMode="auto">
          <a:xfrm>
            <a:off x="5181600" y="373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8945" name="Text Box 48"/>
          <p:cNvSpPr txBox="1">
            <a:spLocks noChangeArrowheads="1"/>
          </p:cNvSpPr>
          <p:nvPr/>
        </p:nvSpPr>
        <p:spPr bwMode="auto">
          <a:xfrm>
            <a:off x="57912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8946" name="Text Box 49"/>
          <p:cNvSpPr txBox="1">
            <a:spLocks noChangeArrowheads="1"/>
          </p:cNvSpPr>
          <p:nvPr/>
        </p:nvSpPr>
        <p:spPr bwMode="auto">
          <a:xfrm>
            <a:off x="4876800" y="4953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8947" name="Freeform 52"/>
          <p:cNvSpPr>
            <a:spLocks/>
          </p:cNvSpPr>
          <p:nvPr/>
        </p:nvSpPr>
        <p:spPr bwMode="auto">
          <a:xfrm>
            <a:off x="4483100" y="28194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48" name="Freeform 53"/>
          <p:cNvSpPr>
            <a:spLocks/>
          </p:cNvSpPr>
          <p:nvPr/>
        </p:nvSpPr>
        <p:spPr bwMode="auto">
          <a:xfrm>
            <a:off x="6172200" y="28702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49" name="Text Box 55"/>
          <p:cNvSpPr txBox="1">
            <a:spLocks noChangeArrowheads="1"/>
          </p:cNvSpPr>
          <p:nvPr/>
        </p:nvSpPr>
        <p:spPr bwMode="auto">
          <a:xfrm>
            <a:off x="7162800" y="47244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38950" name="Text Box 56"/>
          <p:cNvSpPr txBox="1">
            <a:spLocks noChangeArrowheads="1"/>
          </p:cNvSpPr>
          <p:nvPr/>
        </p:nvSpPr>
        <p:spPr bwMode="auto">
          <a:xfrm>
            <a:off x="4038600" y="2895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84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06617" name="Group 89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581400" cy="3984628"/>
        </p:xfrm>
        <a:graphic>
          <a:graphicData uri="http://schemas.openxmlformats.org/drawingml/2006/table">
            <a:tbl>
              <a:tblPr/>
              <a:tblGrid>
                <a:gridCol w="1143000"/>
                <a:gridCol w="2438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(1,7)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&lt;1,2,3,4,6,(3,4,6)*,7&gt;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9977" name="Oval 53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78" name="Oval 54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79" name="Freeform 55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80" name="Freeform 56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81" name="Text Box 57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9982" name="Text Box 58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9983" name="Text Box 59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input(X,Y))</a:t>
            </a:r>
          </a:p>
        </p:txBody>
      </p:sp>
      <p:sp>
        <p:nvSpPr>
          <p:cNvPr id="39984" name="Text Box 60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:= Y-X</a:t>
            </a:r>
          </a:p>
        </p:txBody>
      </p:sp>
      <p:sp>
        <p:nvSpPr>
          <p:cNvPr id="39985" name="Text Box 61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input(X)</a:t>
            </a:r>
          </a:p>
        </p:txBody>
      </p:sp>
      <p:sp>
        <p:nvSpPr>
          <p:cNvPr id="39986" name="Text Box 62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39987" name="Text Box 63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39988" name="Text Box 64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39989" name="Text Box 65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39990" name="Oval 66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91" name="Oval 67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92" name="Oval 68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93" name="Oval 69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94" name="Oval 70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95" name="Line 71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96" name="Line 72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97" name="Line 73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98" name="Line 74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99" name="Line 75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000" name="Line 76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001" name="Line 77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002" name="Text Box 78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40003" name="Text Box 79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0004" name="Text Box 80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0005" name="Text Box 81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0006" name="Text Box 82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0007" name="Text Box 83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0008" name="Freeform 84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009" name="Freeform 85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010" name="Text Box 86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40011" name="Text Box 87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21440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07634" name="Group 82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581400" cy="3984628"/>
        </p:xfrm>
        <a:graphic>
          <a:graphicData uri="http://schemas.openxmlformats.org/drawingml/2006/table">
            <a:tbl>
              <a:tblPr/>
              <a:tblGrid>
                <a:gridCol w="1143000"/>
                <a:gridCol w="2438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(1,4)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(1,7)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&lt;1,2,3,4,6,(3,4,6)*,7&gt;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1001" name="Oval 47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2" name="Oval 48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rgbClr val="FDAD2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3" name="Freeform 49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04" name="Freeform 50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05" name="Text Box 51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006" name="Text Box 52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1007" name="Text Box 53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,Y))</a:t>
            </a:r>
          </a:p>
        </p:txBody>
      </p:sp>
      <p:sp>
        <p:nvSpPr>
          <p:cNvPr id="41008" name="Text Box 54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:= Y-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</a:p>
        </p:txBody>
      </p:sp>
      <p:sp>
        <p:nvSpPr>
          <p:cNvPr id="41009" name="Text Box 55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input(X)</a:t>
            </a:r>
          </a:p>
        </p:txBody>
      </p:sp>
      <p:sp>
        <p:nvSpPr>
          <p:cNvPr id="41010" name="Text Box 56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41011" name="Text Box 57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41012" name="Text Box 58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41013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41014" name="Oval 60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5" name="Oval 61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6" name="Oval 62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7" name="Oval 63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8" name="Oval 64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9" name="Line 65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20" name="Line 66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21" name="Line 67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22" name="Line 68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23" name="Line 69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24" name="Line 70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25" name="Line 71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26" name="Text Box 72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41027" name="Text Box 73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1028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1029" name="Text Box 75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1030" name="Text Box 76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1031" name="Text Box 77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1032" name="Freeform 78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33" name="Freeform 79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34" name="Text Box 80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41035" name="Text Box 81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40292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13778" name="Group 82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581400" cy="3984628"/>
        </p:xfrm>
        <a:graphic>
          <a:graphicData uri="http://schemas.openxmlformats.org/drawingml/2006/table">
            <a:tbl>
              <a:tblPr/>
              <a:tblGrid>
                <a:gridCol w="1143000"/>
                <a:gridCol w="2438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(1,4)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&lt;1,2,3,4,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(1,7)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&lt;1,2,3,4,6,(3,4,6)*,7&gt;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2025" name="Oval 47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26" name="Oval 48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rgbClr val="FDAD2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27" name="Freeform 49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28" name="Freeform 50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29" name="Text Box 51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2030" name="Text Box 52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2031" name="Text Box 53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,Y))</a:t>
            </a:r>
          </a:p>
        </p:txBody>
      </p:sp>
      <p:sp>
        <p:nvSpPr>
          <p:cNvPr id="42032" name="Text Box 54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= Y-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</a:p>
        </p:txBody>
      </p:sp>
      <p:sp>
        <p:nvSpPr>
          <p:cNvPr id="42033" name="Text Box 55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input(X)</a:t>
            </a:r>
          </a:p>
        </p:txBody>
      </p:sp>
      <p:sp>
        <p:nvSpPr>
          <p:cNvPr id="42034" name="Text Box 56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42035" name="Text Box 57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42036" name="Text Box 58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42037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42038" name="Oval 60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39" name="Oval 61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40" name="Oval 62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41" name="Oval 63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42" name="Oval 64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43" name="Line 65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44" name="Line 66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45" name="Line 67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46" name="Line 68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47" name="Line 69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48" name="Line 70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49" name="Line 71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50" name="Text Box 72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42051" name="Text Box 73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2052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2053" name="Text Box 75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2054" name="Text Box 76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2055" name="Text Box 77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2056" name="Freeform 78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57" name="Freeform 79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58" name="Text Box 80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42059" name="Text Box 81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171205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11730" name="Group 82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581400" cy="3984628"/>
        </p:xfrm>
        <a:graphic>
          <a:graphicData uri="http://schemas.openxmlformats.org/drawingml/2006/table">
            <a:tbl>
              <a:tblPr/>
              <a:tblGrid>
                <a:gridCol w="1143000"/>
                <a:gridCol w="2438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(1,4)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&lt;1,2,3,4,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itchFamily="34" charset="0"/>
                        </a:rPr>
                        <a:t>(6,3,4)*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(1,7)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&lt;1,2,3,4,6,(3,4,6)*,7&gt;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3049" name="Oval 47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50" name="Oval 48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rgbClr val="FDAD2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51" name="Freeform 49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52" name="Freeform 50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53" name="Text Box 51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3054" name="Text Box 52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3055" name="Text Box 53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,Y))</a:t>
            </a:r>
          </a:p>
        </p:txBody>
      </p:sp>
      <p:sp>
        <p:nvSpPr>
          <p:cNvPr id="43056" name="Text Box 54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= Y-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</a:p>
        </p:txBody>
      </p:sp>
      <p:sp>
        <p:nvSpPr>
          <p:cNvPr id="43057" name="Text Box 55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input(X)</a:t>
            </a:r>
          </a:p>
        </p:txBody>
      </p:sp>
      <p:sp>
        <p:nvSpPr>
          <p:cNvPr id="43058" name="Text Box 56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43059" name="Text Box 57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43060" name="Text Box 58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43061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43062" name="Oval 60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63" name="Oval 61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64" name="Oval 62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65" name="Oval 63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66" name="Oval 64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67" name="Line 65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68" name="Line 66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69" name="Line 67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70" name="Line 68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71" name="Line 69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72" name="Line 70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73" name="Line 71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74" name="Text Box 72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43075" name="Text Box 73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3076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3077" name="Text Box 75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3078" name="Text Box 76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3079" name="Text Box 77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3080" name="Freeform 78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81" name="Freeform 79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82" name="Text Box 80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43083" name="Text Box 81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13097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 Definition</a:t>
            </a:r>
            <a:endParaRPr lang="en-US" altLang="en-US" b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 smtClean="0"/>
              <a:t>A program variable is </a:t>
            </a:r>
            <a:r>
              <a:rPr lang="en-US" altLang="en-US" b="1" dirty="0" smtClean="0">
                <a:solidFill>
                  <a:srgbClr val="C00000"/>
                </a:solidFill>
              </a:rPr>
              <a:t>DEFINED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when it appears: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dirty="0" smtClean="0"/>
              <a:t>on the </a:t>
            </a:r>
            <a:r>
              <a:rPr lang="en-US" altLang="en-US" i="1" dirty="0" smtClean="0"/>
              <a:t>left </a:t>
            </a:r>
            <a:r>
              <a:rPr lang="en-US" altLang="en-US" dirty="0" smtClean="0"/>
              <a:t>hand side of an assignment statement  </a:t>
            </a:r>
            <a:r>
              <a:rPr lang="en-US" altLang="en-US" i="1" dirty="0" err="1" smtClean="0">
                <a:cs typeface="Times New Roman" panose="02020603050405020304" pitchFamily="18" charset="0"/>
              </a:rPr>
              <a:t>eg</a:t>
            </a:r>
            <a:r>
              <a:rPr lang="en-US" altLang="en-US" dirty="0" smtClean="0"/>
              <a:t>  </a:t>
            </a:r>
            <a:r>
              <a:rPr lang="en-US" altLang="en-US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y</a:t>
            </a:r>
            <a:r>
              <a:rPr lang="en-US" altLang="en-US" b="1" dirty="0" smtClean="0">
                <a:cs typeface="Courier New" panose="02070309020205020404" pitchFamily="49" charset="0"/>
              </a:rPr>
              <a:t> = 17</a:t>
            </a:r>
            <a:endParaRPr lang="en-US" altLang="en-US" dirty="0" smtClean="0"/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dirty="0" smtClean="0"/>
              <a:t>in an input statement </a:t>
            </a:r>
            <a:r>
              <a:rPr lang="en-US" altLang="en-US" i="1" dirty="0" err="1" smtClean="0">
                <a:cs typeface="Times New Roman" panose="02020603050405020304" pitchFamily="18" charset="0"/>
              </a:rPr>
              <a:t>eg</a:t>
            </a:r>
            <a:r>
              <a:rPr lang="en-US" altLang="en-US" i="1" dirty="0" smtClean="0">
                <a:cs typeface="Times New Roman" panose="02020603050405020304" pitchFamily="18" charset="0"/>
              </a:rPr>
              <a:t>  </a:t>
            </a:r>
            <a:r>
              <a:rPr lang="en-US" altLang="en-US" b="1" dirty="0" smtClean="0">
                <a:cs typeface="Courier New" panose="02070309020205020404" pitchFamily="49" charset="0"/>
              </a:rPr>
              <a:t>read(</a:t>
            </a:r>
            <a:r>
              <a:rPr lang="en-US" altLang="en-US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y</a:t>
            </a:r>
            <a:r>
              <a:rPr lang="en-US" altLang="en-US" b="1" dirty="0" smtClean="0">
                <a:cs typeface="Courier New" panose="02070309020205020404" pitchFamily="49" charset="0"/>
              </a:rPr>
              <a:t>)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dirty="0" smtClean="0"/>
              <a:t>as an call-by-reference parameter in a subroutine call </a:t>
            </a:r>
            <a:r>
              <a:rPr lang="en-US" altLang="en-US" i="1" dirty="0" err="1" smtClean="0">
                <a:cs typeface="Times New Roman" panose="02020603050405020304" pitchFamily="18" charset="0"/>
              </a:rPr>
              <a:t>eg</a:t>
            </a:r>
            <a:r>
              <a:rPr lang="en-US" altLang="en-US" dirty="0" smtClean="0"/>
              <a:t>  </a:t>
            </a:r>
            <a:r>
              <a:rPr lang="en-US" altLang="en-US" b="1" dirty="0" smtClean="0">
                <a:cs typeface="Courier New" panose="02070309020205020404" pitchFamily="49" charset="0"/>
              </a:rPr>
              <a:t>update(x,</a:t>
            </a:r>
            <a:r>
              <a:rPr lang="en-US" altLang="en-US" b="1" dirty="0" smtClean="0">
                <a:solidFill>
                  <a:srgbClr val="FDAD23"/>
                </a:solidFill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&amp;y</a:t>
            </a:r>
            <a:r>
              <a:rPr lang="en-US" altLang="en-US" b="1" dirty="0" smtClean="0">
                <a:cs typeface="Courier New" panose="02070309020205020404" pitchFamily="49" charset="0"/>
              </a:rPr>
              <a:t>);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62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14802" name="Group 82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581400" cy="3984628"/>
        </p:xfrm>
        <a:graphic>
          <a:graphicData uri="http://schemas.openxmlformats.org/drawingml/2006/table">
            <a:tbl>
              <a:tblPr/>
              <a:tblGrid>
                <a:gridCol w="1143000"/>
                <a:gridCol w="2438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(1,7)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&lt;1,2,7&gt;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&lt;1,2,3,4,6,(3,4,6)*,7&gt;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4073" name="Oval 47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74" name="Oval 48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75" name="Freeform 49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76" name="Freeform 50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77" name="Text Box 51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4078" name="Text Box 52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4079" name="Text Box 53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input(X,Y))</a:t>
            </a:r>
          </a:p>
        </p:txBody>
      </p:sp>
      <p:sp>
        <p:nvSpPr>
          <p:cNvPr id="44080" name="Text Box 54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= Y-X</a:t>
            </a:r>
          </a:p>
        </p:txBody>
      </p:sp>
      <p:sp>
        <p:nvSpPr>
          <p:cNvPr id="44081" name="Text Box 55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input(X)</a:t>
            </a:r>
          </a:p>
        </p:txBody>
      </p:sp>
      <p:sp>
        <p:nvSpPr>
          <p:cNvPr id="44082" name="Text Box 56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44083" name="Text Box 57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44084" name="Text Box 58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44085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44086" name="Oval 60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87" name="Oval 61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88" name="Oval 62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89" name="Oval 63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90" name="Oval 64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91" name="Line 65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92" name="Line 66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93" name="Line 67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94" name="Line 68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95" name="Line 69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96" name="Line 70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97" name="Line 71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98" name="Text Box 72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44099" name="Text Box 73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4100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4101" name="Text Box 75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4102" name="Text Box 76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4103" name="Text Box 77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4104" name="Freeform 78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38100" cmpd="sng">
            <a:solidFill>
              <a:srgbClr val="FDAD23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105" name="Freeform 79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106" name="Text Box 80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44107" name="Text Box 81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34680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15826" name="Group 82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581400" cy="3984628"/>
        </p:xfrm>
        <a:graphic>
          <a:graphicData uri="http://schemas.openxmlformats.org/drawingml/2006/table">
            <a:tbl>
              <a:tblPr/>
              <a:tblGrid>
                <a:gridCol w="1143000"/>
                <a:gridCol w="2438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(1,7)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&lt;1,2,3,4,6,7&gt;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&lt;1,2,3,4,6,(3,4,6)*,7&gt;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5097" name="Oval 47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98" name="Oval 48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99" name="Freeform 49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100" name="Freeform 50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101" name="Text Box 51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5102" name="Text Box 52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5103" name="Text Box 53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input(X,Y))</a:t>
            </a:r>
          </a:p>
        </p:txBody>
      </p:sp>
      <p:sp>
        <p:nvSpPr>
          <p:cNvPr id="45104" name="Text Box 54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= Y-X</a:t>
            </a:r>
          </a:p>
        </p:txBody>
      </p:sp>
      <p:sp>
        <p:nvSpPr>
          <p:cNvPr id="45105" name="Text Box 55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input(X)</a:t>
            </a:r>
          </a:p>
        </p:txBody>
      </p:sp>
      <p:sp>
        <p:nvSpPr>
          <p:cNvPr id="45106" name="Text Box 56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45107" name="Text Box 57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45108" name="Text Box 58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45109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45110" name="Oval 60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111" name="Oval 61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112" name="Oval 62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113" name="Oval 63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114" name="Oval 64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115" name="Line 65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116" name="Line 66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117" name="Line 67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118" name="Line 68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119" name="Line 69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120" name="Line 70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121" name="Line 71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122" name="Text Box 72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45123" name="Text Box 73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5124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5125" name="Text Box 75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5126" name="Text Box 76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5127" name="Text Box 77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5128" name="Freeform 78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129" name="Freeform 79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130" name="Text Box 80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45131" name="Text Box 81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9124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16850" name="Group 82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581400" cy="3984628"/>
        </p:xfrm>
        <a:graphic>
          <a:graphicData uri="http://schemas.openxmlformats.org/drawingml/2006/table">
            <a:tbl>
              <a:tblPr/>
              <a:tblGrid>
                <a:gridCol w="1143000"/>
                <a:gridCol w="2438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(1,7)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&lt;1,2,3,4,6,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(3,4,6)*,7&gt;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6121" name="Oval 47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22" name="Oval 48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23" name="Freeform 49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124" name="Freeform 50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125" name="Text Box 51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6126" name="Text Box 52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6127" name="Text Box 53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input(X,Y))</a:t>
            </a:r>
          </a:p>
        </p:txBody>
      </p:sp>
      <p:sp>
        <p:nvSpPr>
          <p:cNvPr id="46128" name="Text Box 54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= Y-X</a:t>
            </a:r>
          </a:p>
        </p:txBody>
      </p:sp>
      <p:sp>
        <p:nvSpPr>
          <p:cNvPr id="46129" name="Text Box 55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input(X)</a:t>
            </a:r>
          </a:p>
        </p:txBody>
      </p:sp>
      <p:sp>
        <p:nvSpPr>
          <p:cNvPr id="46130" name="Text Box 56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46131" name="Text Box 57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46132" name="Text Box 58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46133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46134" name="Oval 60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35" name="Oval 61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36" name="Oval 62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37" name="Oval 63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38" name="Oval 64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39" name="Line 65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9525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140" name="Line 66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141" name="Line 67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142" name="Line 68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143" name="Line 69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144" name="Line 70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145" name="Line 71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146" name="Text Box 72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46147" name="Text Box 73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6148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6149" name="Text Box 75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6150" name="Text Box 76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6151" name="Text Box 77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6152" name="Freeform 78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153" name="Freeform 79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154" name="Text Box 80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46155" name="Text Box 81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31111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19922" name="Group 82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581400" cy="3984628"/>
        </p:xfrm>
        <a:graphic>
          <a:graphicData uri="http://schemas.openxmlformats.org/drawingml/2006/table">
            <a:tbl>
              <a:tblPr/>
              <a:tblGrid>
                <a:gridCol w="1143000"/>
                <a:gridCol w="2438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(1,7)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&lt;1,2,3,4,6,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itchFamily="34" charset="0"/>
                        </a:rPr>
                        <a:t>(3,4,6)*,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7145" name="Oval 47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46" name="Oval 48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47" name="Freeform 49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148" name="Freeform 50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149" name="Text Box 51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7150" name="Text Box 52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7151" name="Text Box 53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input(X,Y))</a:t>
            </a:r>
          </a:p>
        </p:txBody>
      </p:sp>
      <p:sp>
        <p:nvSpPr>
          <p:cNvPr id="47152" name="Text Box 54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= Y-X</a:t>
            </a:r>
          </a:p>
        </p:txBody>
      </p:sp>
      <p:sp>
        <p:nvSpPr>
          <p:cNvPr id="47153" name="Text Box 55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input(X)</a:t>
            </a:r>
          </a:p>
        </p:txBody>
      </p:sp>
      <p:sp>
        <p:nvSpPr>
          <p:cNvPr id="47154" name="Text Box 56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47155" name="Text Box 57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47156" name="Text Box 58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47157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47158" name="Oval 60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59" name="Oval 61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60" name="Oval 62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61" name="Oval 63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62" name="Oval 64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63" name="Line 65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164" name="Line 66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165" name="Line 67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166" name="Line 68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167" name="Line 69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168" name="Line 70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169" name="Line 71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170" name="Text Box 72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47171" name="Text Box 73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7172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7173" name="Text Box 75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7174" name="Text Box 76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7175" name="Text Box 77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7176" name="Freeform 78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177" name="Freeform 79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178" name="Text Box 80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47179" name="Text Box 81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11284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20946" name="Group 82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581400" cy="3984628"/>
        </p:xfrm>
        <a:graphic>
          <a:graphicData uri="http://schemas.openxmlformats.org/drawingml/2006/table">
            <a:tbl>
              <a:tblPr/>
              <a:tblGrid>
                <a:gridCol w="1143000"/>
                <a:gridCol w="2438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(1,7)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&lt;1,2,3,4,6,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itchFamily="34" charset="0"/>
                        </a:rPr>
                        <a:t>(3,4,6)*,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8169" name="Oval 47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70" name="Oval 48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71" name="Freeform 49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72" name="Freeform 50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73" name="Text Box 51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74" name="Text Box 52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8175" name="Text Box 53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input(X,Y))</a:t>
            </a:r>
          </a:p>
        </p:txBody>
      </p:sp>
      <p:sp>
        <p:nvSpPr>
          <p:cNvPr id="48176" name="Text Box 54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:= Y-X</a:t>
            </a:r>
          </a:p>
        </p:txBody>
      </p:sp>
      <p:sp>
        <p:nvSpPr>
          <p:cNvPr id="48177" name="Text Box 55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input(X)</a:t>
            </a:r>
          </a:p>
        </p:txBody>
      </p:sp>
      <p:sp>
        <p:nvSpPr>
          <p:cNvPr id="48178" name="Text Box 56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48179" name="Text Box 57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48180" name="Text Box 58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48181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48182" name="Oval 60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83" name="Oval 61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84" name="Oval 62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85" name="Oval 63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86" name="Oval 64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87" name="Line 65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88" name="Line 66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89" name="Line 67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90" name="Line 68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91" name="Line 69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92" name="Line 70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93" name="Line 71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94" name="Text Box 72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48195" name="Text Box 73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8196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8197" name="Text Box 75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8198" name="Text Box 76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8199" name="Text Box 77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8200" name="Freeform 78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201" name="Freeform 79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202" name="Text Box 80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48203" name="Text Box 81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18932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21973" name="Group 85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657600" cy="3984628"/>
        </p:xfrm>
        <a:graphic>
          <a:graphicData uri="http://schemas.openxmlformats.org/drawingml/2006/table">
            <a:tbl>
              <a:tblPr/>
              <a:tblGrid>
                <a:gridCol w="1219200"/>
                <a:gridCol w="2438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(1,7)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&lt;1,2,3,4,6,(3,4,6)*,7&gt;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9193" name="Oval 47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94" name="Oval 48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rgbClr val="FDAD2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95" name="Freeform 49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96" name="Freeform 50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97" name="Text Box 51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9198" name="Text Box 52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9199" name="Text Box 53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,Y))</a:t>
            </a:r>
          </a:p>
        </p:txBody>
      </p:sp>
      <p:sp>
        <p:nvSpPr>
          <p:cNvPr id="49200" name="Text Box 54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:= Y-X</a:t>
            </a:r>
          </a:p>
        </p:txBody>
      </p:sp>
      <p:sp>
        <p:nvSpPr>
          <p:cNvPr id="49201" name="Text Box 55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input(X)</a:t>
            </a:r>
          </a:p>
        </p:txBody>
      </p:sp>
      <p:sp>
        <p:nvSpPr>
          <p:cNvPr id="49202" name="Text Box 56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49203" name="Text Box 57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49204" name="Text Box 58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&gt;0</a:t>
            </a:r>
          </a:p>
        </p:txBody>
      </p:sp>
      <p:sp>
        <p:nvSpPr>
          <p:cNvPr id="49205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49206" name="Oval 60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207" name="Oval 61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208" name="Oval 62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209" name="Oval 63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210" name="Oval 64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211" name="Line 65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212" name="Line 66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213" name="Line 67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214" name="Line 68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215" name="Line 69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216" name="Line 70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217" name="Line 71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218" name="Text Box 72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49219" name="Text Box 73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9220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9221" name="Text Box 75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9222" name="Text Box 76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9223" name="Text Box 77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9224" name="Freeform 78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225" name="Freeform 79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226" name="Text Box 80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49227" name="Text Box 81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23803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24018" name="Group 82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657600" cy="3984628"/>
        </p:xfrm>
        <a:graphic>
          <a:graphicData uri="http://schemas.openxmlformats.org/drawingml/2006/table">
            <a:tbl>
              <a:tblPr/>
              <a:tblGrid>
                <a:gridCol w="1219200"/>
                <a:gridCol w="2438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(1,7)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&lt;1,2,3,4,6,(3,4,6)*,7&gt;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&lt;1,2,3,4,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0217" name="Oval 47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18" name="Oval 48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rgbClr val="FDAD2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19" name="Freeform 49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20" name="Freeform 50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21" name="Text Box 51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0222" name="Text Box 52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0223" name="Text Box 53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,Y))</a:t>
            </a:r>
          </a:p>
        </p:txBody>
      </p:sp>
      <p:sp>
        <p:nvSpPr>
          <p:cNvPr id="50224" name="Text Box 54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:= Y-X</a:t>
            </a:r>
          </a:p>
        </p:txBody>
      </p:sp>
      <p:sp>
        <p:nvSpPr>
          <p:cNvPr id="50225" name="Text Box 55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input(X)</a:t>
            </a:r>
          </a:p>
        </p:txBody>
      </p:sp>
      <p:sp>
        <p:nvSpPr>
          <p:cNvPr id="50226" name="Text Box 56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50227" name="Text Box 57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50228" name="Text Box 58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&gt;0</a:t>
            </a:r>
          </a:p>
        </p:txBody>
      </p:sp>
      <p:sp>
        <p:nvSpPr>
          <p:cNvPr id="50229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50230" name="Oval 60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31" name="Oval 61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32" name="Oval 62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33" name="Oval 63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34" name="Oval 64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35" name="Line 65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36" name="Line 66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37" name="Line 67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38" name="Line 68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39" name="Line 69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40" name="Line 70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41" name="Line 71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42" name="Text Box 72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50243" name="Text Box 73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0244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0245" name="Text Box 75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0246" name="Text Box 76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0247" name="Text Box 77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0248" name="Freeform 78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49" name="Freeform 79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50" name="Text Box 80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50251" name="Text Box 81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21754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27090" name="Group 82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657600" cy="3984628"/>
        </p:xfrm>
        <a:graphic>
          <a:graphicData uri="http://schemas.openxmlformats.org/drawingml/2006/table">
            <a:tbl>
              <a:tblPr/>
              <a:tblGrid>
                <a:gridCol w="1219200"/>
                <a:gridCol w="2438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(1,7)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&lt;1,2,3,4,6,(3,4,6)*,7&gt;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&lt;1,2,3,4,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itchFamily="34" charset="0"/>
                        </a:rPr>
                        <a:t>(6,3,4)*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1241" name="Oval 47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2" name="Oval 48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rgbClr val="FDAD2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3" name="Freeform 49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44" name="Freeform 50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45" name="Text Box 51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246" name="Text Box 52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1247" name="Text Box 53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,Y))</a:t>
            </a:r>
          </a:p>
        </p:txBody>
      </p:sp>
      <p:sp>
        <p:nvSpPr>
          <p:cNvPr id="51248" name="Text Box 54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:= Y-X</a:t>
            </a:r>
          </a:p>
        </p:txBody>
      </p:sp>
      <p:sp>
        <p:nvSpPr>
          <p:cNvPr id="51249" name="Text Box 55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input(X)</a:t>
            </a:r>
          </a:p>
        </p:txBody>
      </p:sp>
      <p:sp>
        <p:nvSpPr>
          <p:cNvPr id="51250" name="Text Box 56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51251" name="Text Box 57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51252" name="Text Box 58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&gt;0</a:t>
            </a:r>
          </a:p>
        </p:txBody>
      </p:sp>
      <p:sp>
        <p:nvSpPr>
          <p:cNvPr id="51253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51254" name="Oval 60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55" name="Oval 61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56" name="Oval 62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57" name="Oval 63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58" name="Oval 64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59" name="Line 65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60" name="Line 66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61" name="Line 67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62" name="Line 68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63" name="Line 69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64" name="Line 70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65" name="Line 71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66" name="Text Box 72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51267" name="Text Box 73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268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1269" name="Text Box 75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1270" name="Text Box 76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1271" name="Text Box 77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1272" name="Freeform 78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73" name="Freeform 79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74" name="Text Box 80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51275" name="Text Box 81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27372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29138" name="Group 82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657600" cy="3984628"/>
        </p:xfrm>
        <a:graphic>
          <a:graphicData uri="http://schemas.openxmlformats.org/drawingml/2006/table">
            <a:tbl>
              <a:tblPr/>
              <a:tblGrid>
                <a:gridCol w="1219200"/>
                <a:gridCol w="2438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(1,7)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&lt;1,2,3,4,6,(3,4,6)*,7&gt;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(1,&lt;3,5&gt;)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&lt;1,2,3,5&gt;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2265" name="Oval 47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66" name="Oval 48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rgbClr val="FDAD2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67" name="Freeform 49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268" name="Freeform 50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269" name="Text Box 51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2270" name="Text Box 52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2271" name="Text Box 53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,Y))</a:t>
            </a:r>
          </a:p>
        </p:txBody>
      </p:sp>
      <p:sp>
        <p:nvSpPr>
          <p:cNvPr id="52272" name="Text Box 54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= Y-X</a:t>
            </a:r>
          </a:p>
        </p:txBody>
      </p:sp>
      <p:sp>
        <p:nvSpPr>
          <p:cNvPr id="52273" name="Text Box 55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input(X)</a:t>
            </a:r>
          </a:p>
        </p:txBody>
      </p:sp>
      <p:sp>
        <p:nvSpPr>
          <p:cNvPr id="52274" name="Text Box 56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52275" name="Text Box 57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52276" name="Text Box 58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52277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52278" name="Oval 60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79" name="Oval 61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80" name="Oval 62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81" name="Oval 63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82" name="Oval 64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83" name="Line 65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284" name="Line 66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285" name="Line 67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286" name="Line 68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287" name="Line 69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288" name="Line 70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289" name="Line 71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290" name="Text Box 72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52291" name="Text Box 73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2292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2293" name="Text Box 75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2294" name="Text Box 76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2295" name="Text Box 77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2296" name="Freeform 78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297" name="Freeform 79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298" name="Text Box 80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52299" name="Text Box 81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6871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30162" name="Group 82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581400" cy="3984628"/>
        </p:xfrm>
        <a:graphic>
          <a:graphicData uri="http://schemas.openxmlformats.org/drawingml/2006/table">
            <a:tbl>
              <a:tblPr/>
              <a:tblGrid>
                <a:gridCol w="1143000"/>
                <a:gridCol w="2438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(1,7)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&lt;1,2,3,4,6,(3,4,6)*,7&gt;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(5,4)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3289" name="Oval 47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90" name="Oval 48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91" name="Freeform 49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92" name="Freeform 50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93" name="Text Box 51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3294" name="Text Box 52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3295" name="Text Box 53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input(X,Y))</a:t>
            </a:r>
          </a:p>
        </p:txBody>
      </p:sp>
      <p:sp>
        <p:nvSpPr>
          <p:cNvPr id="53296" name="Text Box 54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:= Y-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</a:p>
        </p:txBody>
      </p:sp>
      <p:sp>
        <p:nvSpPr>
          <p:cNvPr id="53297" name="Text Box 55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)</a:t>
            </a:r>
          </a:p>
        </p:txBody>
      </p:sp>
      <p:sp>
        <p:nvSpPr>
          <p:cNvPr id="53298" name="Text Box 56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53299" name="Text Box 57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53300" name="Text Box 58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53301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53302" name="Oval 60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303" name="Oval 61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304" name="Oval 62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305" name="Oval 63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306" name="Oval 64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307" name="Line 65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308" name="Line 66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309" name="Line 67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310" name="Line 68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311" name="Line 69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312" name="Line 70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313" name="Line 71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314" name="Text Box 72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53315" name="Text Box 73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3316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3317" name="Text Box 75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3318" name="Text Box 76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3319" name="Text Box 77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3320" name="Freeform 78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321" name="Freeform 79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38100" cmpd="sng">
            <a:solidFill>
              <a:srgbClr val="FDAD23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322" name="Text Box 80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53323" name="Text Box 81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39244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 Use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 smtClean="0"/>
              <a:t>A program variable is </a:t>
            </a:r>
            <a:r>
              <a:rPr lang="en-US" altLang="en-US" b="1" dirty="0" smtClean="0">
                <a:solidFill>
                  <a:srgbClr val="C00000"/>
                </a:solidFill>
              </a:rPr>
              <a:t>USED</a:t>
            </a:r>
            <a:r>
              <a:rPr lang="en-US" altLang="en-US" dirty="0" smtClean="0"/>
              <a:t> when it appears: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dirty="0" smtClean="0"/>
              <a:t>on the </a:t>
            </a:r>
            <a:r>
              <a:rPr lang="en-US" altLang="en-US" i="1" dirty="0" smtClean="0"/>
              <a:t>right </a:t>
            </a:r>
            <a:r>
              <a:rPr lang="en-US" altLang="en-US" dirty="0" smtClean="0"/>
              <a:t>hand side of an assignment statement </a:t>
            </a:r>
            <a:r>
              <a:rPr lang="en-US" altLang="en-US" i="1" dirty="0" err="1" smtClean="0">
                <a:cs typeface="Times New Roman" panose="02020603050405020304" pitchFamily="18" charset="0"/>
              </a:rPr>
              <a:t>eg</a:t>
            </a:r>
            <a:r>
              <a:rPr lang="en-US" altLang="en-US" i="1" dirty="0" smtClean="0">
                <a:cs typeface="Times New Roman" panose="02020603050405020304" pitchFamily="18" charset="0"/>
              </a:rPr>
              <a:t>  </a:t>
            </a:r>
            <a:r>
              <a:rPr lang="en-US" altLang="en-US" b="1" dirty="0" smtClean="0">
                <a:cs typeface="Courier New" panose="02070309020205020404" pitchFamily="49" charset="0"/>
              </a:rPr>
              <a:t>y = </a:t>
            </a:r>
            <a:r>
              <a:rPr lang="en-US" altLang="en-US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x</a:t>
            </a:r>
            <a:r>
              <a:rPr lang="en-US" altLang="en-US" b="1" dirty="0" smtClean="0">
                <a:cs typeface="Courier New" panose="02070309020205020404" pitchFamily="49" charset="0"/>
              </a:rPr>
              <a:t>+17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dirty="0" smtClean="0"/>
              <a:t>as an call-by-value parameter in a subroutine or function call </a:t>
            </a:r>
            <a:br>
              <a:rPr lang="en-US" altLang="en-US" dirty="0" smtClean="0"/>
            </a:br>
            <a:r>
              <a:rPr lang="en-US" altLang="en-US" i="1" dirty="0" err="1" smtClean="0">
                <a:cs typeface="Times New Roman" panose="02020603050405020304" pitchFamily="18" charset="0"/>
              </a:rPr>
              <a:t>eg</a:t>
            </a:r>
            <a:r>
              <a:rPr lang="en-US" altLang="en-US" i="1" dirty="0" smtClean="0">
                <a:cs typeface="Times New Roman" panose="02020603050405020304" pitchFamily="18" charset="0"/>
              </a:rPr>
              <a:t>  </a:t>
            </a:r>
            <a:r>
              <a:rPr lang="en-US" altLang="en-US" b="1" dirty="0" smtClean="0">
                <a:cs typeface="Courier New" panose="02070309020205020404" pitchFamily="49" charset="0"/>
              </a:rPr>
              <a:t>y = </a:t>
            </a:r>
            <a:r>
              <a:rPr lang="en-US" altLang="en-US" b="1" dirty="0" err="1" smtClean="0">
                <a:cs typeface="Courier New" panose="02070309020205020404" pitchFamily="49" charset="0"/>
              </a:rPr>
              <a:t>sqrt</a:t>
            </a:r>
            <a:r>
              <a:rPr lang="en-US" altLang="en-US" b="1" dirty="0" smtClean="0">
                <a:cs typeface="Courier New" panose="02070309020205020404" pitchFamily="49" charset="0"/>
              </a:rPr>
              <a:t>(</a:t>
            </a:r>
            <a:r>
              <a:rPr lang="en-US" altLang="en-US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x</a:t>
            </a:r>
            <a:r>
              <a:rPr lang="en-US" altLang="en-US" b="1" dirty="0" smtClean="0">
                <a:cs typeface="Courier New" panose="02070309020205020404" pitchFamily="49" charset="0"/>
              </a:rPr>
              <a:t>)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dirty="0" smtClean="0"/>
              <a:t>in the predicate of a branch statement </a:t>
            </a:r>
            <a:r>
              <a:rPr lang="en-US" altLang="en-US" i="1" dirty="0" err="1" smtClean="0">
                <a:cs typeface="Times New Roman" panose="02020603050405020304" pitchFamily="18" charset="0"/>
              </a:rPr>
              <a:t>eg</a:t>
            </a:r>
            <a:r>
              <a:rPr lang="en-US" altLang="en-US" i="1" dirty="0" smtClean="0">
                <a:cs typeface="Times New Roman" panose="02020603050405020304" pitchFamily="18" charset="0"/>
              </a:rPr>
              <a:t>  </a:t>
            </a:r>
            <a:r>
              <a:rPr lang="en-US" altLang="en-US" b="1" dirty="0" smtClean="0">
                <a:cs typeface="Courier New" panose="02070309020205020404" pitchFamily="49" charset="0"/>
              </a:rPr>
              <a:t>if ( </a:t>
            </a:r>
            <a:r>
              <a:rPr lang="en-US" altLang="en-US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x</a:t>
            </a:r>
            <a:r>
              <a:rPr lang="en-US" altLang="en-US" b="1" dirty="0" smtClean="0">
                <a:solidFill>
                  <a:srgbClr val="FDAD23"/>
                </a:solidFill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cs typeface="Courier New" panose="02070309020205020404" pitchFamily="49" charset="0"/>
              </a:rPr>
              <a:t>&gt; 0 ) { … }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8392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31186" name="Group 82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581400" cy="3984628"/>
        </p:xfrm>
        <a:graphic>
          <a:graphicData uri="http://schemas.openxmlformats.org/drawingml/2006/table">
            <a:tbl>
              <a:tblPr/>
              <a:tblGrid>
                <a:gridCol w="1143000"/>
                <a:gridCol w="2438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(1,7)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&lt;1,2,3,4,6,(3,4,6)*,7&gt;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(5,4)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&lt;5,6,3,4,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4313" name="Oval 47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14" name="Oval 48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15" name="Freeform 49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316" name="Freeform 50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317" name="Text Box 51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4318" name="Text Box 52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4319" name="Text Box 53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input(X,Y))</a:t>
            </a:r>
          </a:p>
        </p:txBody>
      </p:sp>
      <p:sp>
        <p:nvSpPr>
          <p:cNvPr id="54320" name="Text Box 54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:= Y-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</a:p>
        </p:txBody>
      </p:sp>
      <p:sp>
        <p:nvSpPr>
          <p:cNvPr id="54321" name="Text Box 55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)</a:t>
            </a:r>
          </a:p>
        </p:txBody>
      </p:sp>
      <p:sp>
        <p:nvSpPr>
          <p:cNvPr id="54322" name="Text Box 56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54323" name="Text Box 57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54324" name="Text Box 58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54325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54326" name="Oval 60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27" name="Oval 61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28" name="Oval 62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29" name="Oval 63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30" name="Oval 64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31" name="Line 65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332" name="Line 66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333" name="Line 67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334" name="Line 68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335" name="Line 69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336" name="Line 70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337" name="Line 71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338" name="Text Box 72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54339" name="Text Box 73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4340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4341" name="Text Box 75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4342" name="Text Box 76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4343" name="Text Box 77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4344" name="Freeform 78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345" name="Freeform 79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38100" cmpd="sng">
            <a:solidFill>
              <a:srgbClr val="FDAD23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346" name="Text Box 80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54347" name="Text Box 81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6724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34258" name="Group 82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581400" cy="3984628"/>
        </p:xfrm>
        <a:graphic>
          <a:graphicData uri="http://schemas.openxmlformats.org/drawingml/2006/table">
            <a:tbl>
              <a:tblPr/>
              <a:tblGrid>
                <a:gridCol w="1143000"/>
                <a:gridCol w="2438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(1,7)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&lt;1,2,3,4,6,(3,4,6)*,7&gt;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(5,4)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&lt;5,6,3,4,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itchFamily="34" charset="0"/>
                        </a:rPr>
                        <a:t>(6,3,4)*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5337" name="Oval 47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38" name="Oval 48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39" name="Freeform 49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40" name="Freeform 50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41" name="Text Box 51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5342" name="Text Box 52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5343" name="Text Box 53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input(X,Y))</a:t>
            </a:r>
          </a:p>
        </p:txBody>
      </p:sp>
      <p:sp>
        <p:nvSpPr>
          <p:cNvPr id="55344" name="Text Box 54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:= Y-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</a:p>
        </p:txBody>
      </p:sp>
      <p:sp>
        <p:nvSpPr>
          <p:cNvPr id="55345" name="Text Box 55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)</a:t>
            </a:r>
          </a:p>
        </p:txBody>
      </p:sp>
      <p:sp>
        <p:nvSpPr>
          <p:cNvPr id="55346" name="Text Box 56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55347" name="Text Box 57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55348" name="Text Box 58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55349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55350" name="Oval 60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51" name="Oval 61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52" name="Oval 62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53" name="Oval 63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54" name="Oval 64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55" name="Line 65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56" name="Line 66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57" name="Line 67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58" name="Line 68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59" name="Line 69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60" name="Line 70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61" name="Line 71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62" name="Text Box 72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55363" name="Text Box 73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5364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5365" name="Text Box 75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5366" name="Text Box 76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5367" name="Text Box 77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5368" name="Freeform 78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69" name="Freeform 79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70" name="Text Box 80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55371" name="Text Box 81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21221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04682" name="Group 202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733800" cy="3657601"/>
        </p:xfrm>
        <a:graphic>
          <a:graphicData uri="http://schemas.openxmlformats.org/drawingml/2006/table">
            <a:tbl>
              <a:tblPr/>
              <a:tblGrid>
                <a:gridCol w="1143000"/>
                <a:gridCol w="25908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(5,7)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&lt;5,6,3,4,6,(3,4,6)*,7&gt;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(5,&lt;3,5&gt;)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&lt;5,6,3,4,6,(3,4,6)*,3,5&gt;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357" name="Oval 70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58" name="Oval 71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59" name="Freeform 72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60" name="Freeform 73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61" name="Text Box 74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6362" name="Text Box 75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6363" name="Text Box 76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input(X,Y))</a:t>
            </a:r>
          </a:p>
        </p:txBody>
      </p:sp>
      <p:sp>
        <p:nvSpPr>
          <p:cNvPr id="56364" name="Text Box 77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:= Y-X</a:t>
            </a:r>
          </a:p>
        </p:txBody>
      </p:sp>
      <p:sp>
        <p:nvSpPr>
          <p:cNvPr id="56365" name="Text Box 78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input(X)</a:t>
            </a:r>
          </a:p>
        </p:txBody>
      </p:sp>
      <p:sp>
        <p:nvSpPr>
          <p:cNvPr id="56366" name="Text Box 79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56367" name="Text Box 80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56368" name="Text Box 81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56369" name="Text Box 82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56370" name="Oval 83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71" name="Oval 84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72" name="Oval 85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73" name="Oval 86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74" name="Oval 87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75" name="Line 88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76" name="Line 89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77" name="Line 90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78" name="Line 91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79" name="Line 92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80" name="Line 93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81" name="Line 94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82" name="Text Box 95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56383" name="Text Box 96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6384" name="Text Box 97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6385" name="Text Box 98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6386" name="Text Box 99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6387" name="Text Box 100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6388" name="Freeform 101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89" name="Freeform 102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90" name="Text Box 103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56391" name="Text Box 104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27326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42489" name="Group 121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733800" cy="3635379"/>
        </p:xfrm>
        <a:graphic>
          <a:graphicData uri="http://schemas.openxmlformats.org/drawingml/2006/table">
            <a:tbl>
              <a:tblPr/>
              <a:tblGrid>
                <a:gridCol w="1143000"/>
                <a:gridCol w="25908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(5,7)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&lt;5,6,7&gt;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&lt;5,6,3,4,6,(3,4,6)*,7&gt;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(5,&lt;3,5&gt;)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&lt;5,6,3,4,6,(3,4,6)*,3,5&gt;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35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†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Verdana" pitchFamily="34" charset="0"/>
                        </a:rPr>
                        <a:t>infeasible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381" name="Oval 47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82" name="Oval 48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83" name="Freeform 49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84" name="Freeform 50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85" name="Text Box 51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386" name="Text Box 52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7387" name="Text Box 53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input(X,Y))</a:t>
            </a:r>
          </a:p>
        </p:txBody>
      </p:sp>
      <p:sp>
        <p:nvSpPr>
          <p:cNvPr id="57388" name="Text Box 54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:= Y-X</a:t>
            </a:r>
          </a:p>
        </p:txBody>
      </p:sp>
      <p:sp>
        <p:nvSpPr>
          <p:cNvPr id="57389" name="Text Box 55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)</a:t>
            </a:r>
          </a:p>
        </p:txBody>
      </p:sp>
      <p:sp>
        <p:nvSpPr>
          <p:cNvPr id="57390" name="Text Box 56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57391" name="Text Box 57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57392" name="Text Box 58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57393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,Y)</a:t>
            </a:r>
          </a:p>
        </p:txBody>
      </p:sp>
      <p:sp>
        <p:nvSpPr>
          <p:cNvPr id="57394" name="Oval 60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95" name="Oval 61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96" name="Oval 62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97" name="Oval 63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98" name="Oval 64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99" name="Line 65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00" name="Line 66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01" name="Line 67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02" name="Line 68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03" name="Line 69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04" name="Line 70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05" name="Line 71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06" name="Text Box 72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57407" name="Text Box 73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7408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7409" name="Text Box 75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7410" name="Text Box 76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7411" name="Text Box 77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7412" name="Freeform 78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13" name="Freeform 79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14" name="Text Box 80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57415" name="Text Box 81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16166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43525" name="Group 133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733800" cy="3632196"/>
        </p:xfrm>
        <a:graphic>
          <a:graphicData uri="http://schemas.openxmlformats.org/drawingml/2006/table">
            <a:tbl>
              <a:tblPr/>
              <a:tblGrid>
                <a:gridCol w="1143000"/>
                <a:gridCol w="25908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3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(5,7)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&lt;5,6,7&gt; 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3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&lt;5,6,3,4,6,7&gt;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3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&lt;5,6,3,4,6,(3,4,6)*,7&gt;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3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3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3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(5,&lt;3,5&gt;)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3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3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&lt;5,6,3,4,6,(3,4,6)*,3,5&gt;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353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†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infeasible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405" name="Oval 50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406" name="Oval 51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407" name="Freeform 52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408" name="Freeform 53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409" name="Text Box 54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8410" name="Text Box 55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8411" name="Text Box 56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input(X,Y))</a:t>
            </a:r>
          </a:p>
        </p:txBody>
      </p:sp>
      <p:sp>
        <p:nvSpPr>
          <p:cNvPr id="58412" name="Text Box 57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:= Y-X</a:t>
            </a:r>
          </a:p>
        </p:txBody>
      </p:sp>
      <p:sp>
        <p:nvSpPr>
          <p:cNvPr id="58413" name="Text Box 58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)</a:t>
            </a:r>
          </a:p>
        </p:txBody>
      </p:sp>
      <p:sp>
        <p:nvSpPr>
          <p:cNvPr id="58414" name="Text Box 59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58415" name="Text Box 60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58416" name="Text Box 61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58417" name="Text Box 62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,Y)</a:t>
            </a:r>
          </a:p>
        </p:txBody>
      </p:sp>
      <p:sp>
        <p:nvSpPr>
          <p:cNvPr id="58418" name="Oval 63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419" name="Oval 64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420" name="Oval 65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421" name="Oval 66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422" name="Oval 67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423" name="Line 68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424" name="Line 69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425" name="Line 70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426" name="Line 71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427" name="Line 72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428" name="Line 73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429" name="Line 74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430" name="Text Box 75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58431" name="Text Box 76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8432" name="Text Box 77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8433" name="Text Box 78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8434" name="Text Box 79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8435" name="Text Box 80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8436" name="Freeform 81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437" name="Freeform 82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38100" cmpd="sng">
            <a:solidFill>
              <a:srgbClr val="FDAD23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438" name="Text Box 83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58439" name="Text Box 84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25682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44541" name="Group 125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733800" cy="3719519"/>
        </p:xfrm>
        <a:graphic>
          <a:graphicData uri="http://schemas.openxmlformats.org/drawingml/2006/table">
            <a:tbl>
              <a:tblPr/>
              <a:tblGrid>
                <a:gridCol w="1143000"/>
                <a:gridCol w="2590800"/>
              </a:tblGrid>
              <a:tr h="360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(5,7)               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&lt;5,6,7&gt; †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3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&lt;5,6,3,4,6,7&gt;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3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&lt;5,6,3,4,6,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(3,4,6)*,7&gt;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0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(5,&lt;3,4&gt;)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3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0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(5,&lt;3,5&gt;)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&lt;5,6,3,5&gt;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0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&lt;5,6,3,4,6,3,5&gt;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0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&lt;5,6,3,4,6,(3,4,6)*,3,5&gt;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04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†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infeasible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429" name="Oval 50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30" name="Oval 51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31" name="Freeform 52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32" name="Freeform 53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33" name="Text Box 54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434" name="Text Box 55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9435" name="Text Box 56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input(X,Y))</a:t>
            </a:r>
          </a:p>
        </p:txBody>
      </p:sp>
      <p:sp>
        <p:nvSpPr>
          <p:cNvPr id="59436" name="Text Box 57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:= Y-X</a:t>
            </a:r>
          </a:p>
        </p:txBody>
      </p:sp>
      <p:sp>
        <p:nvSpPr>
          <p:cNvPr id="59437" name="Text Box 58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)</a:t>
            </a:r>
          </a:p>
        </p:txBody>
      </p:sp>
      <p:sp>
        <p:nvSpPr>
          <p:cNvPr id="59438" name="Text Box 59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59439" name="Text Box 60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59440" name="Text Box 61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59441" name="Text Box 62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,Y)</a:t>
            </a:r>
          </a:p>
        </p:txBody>
      </p:sp>
      <p:sp>
        <p:nvSpPr>
          <p:cNvPr id="59442" name="Oval 63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43" name="Oval 64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44" name="Oval 65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45" name="Oval 66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46" name="Oval 67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47" name="Line 68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48" name="Line 69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49" name="Line 70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50" name="Line 71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51" name="Line 72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52" name="Line 73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53" name="Line 74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54" name="Text Box 75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59455" name="Text Box 76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9456" name="Text Box 77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9457" name="Text Box 78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9458" name="Text Box 79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9459" name="Text Box 80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9460" name="Freeform 81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61" name="Freeform 82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38100" cmpd="sng">
            <a:solidFill>
              <a:srgbClr val="FDAD23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62" name="Text Box 83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59463" name="Text Box 84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16048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47611" name="Group 123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3733800" cy="3824289"/>
        </p:xfrm>
        <a:graphic>
          <a:graphicData uri="http://schemas.openxmlformats.org/drawingml/2006/table">
            <a:tbl>
              <a:tblPr/>
              <a:tblGrid>
                <a:gridCol w="1143000"/>
                <a:gridCol w="25908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(5,7)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&lt;5,6,7&gt; 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&lt;5,6,3,4,6,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itchFamily="34" charset="0"/>
                        </a:rPr>
                        <a:t>(3,4,6)*,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7&gt;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(5,&lt;3,5&gt;)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&lt;5,6,3,4,6,(3,4,6)*,3,5&gt;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052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†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 infeasible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453" name="Oval 50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54" name="Oval 51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55" name="Freeform 52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56" name="Freeform 53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57" name="Text Box 54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0458" name="Text Box 55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0459" name="Text Box 56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input(X,Y))</a:t>
            </a:r>
          </a:p>
        </p:txBody>
      </p:sp>
      <p:sp>
        <p:nvSpPr>
          <p:cNvPr id="60460" name="Text Box 57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:= Y-X</a:t>
            </a:r>
          </a:p>
        </p:txBody>
      </p:sp>
      <p:sp>
        <p:nvSpPr>
          <p:cNvPr id="60461" name="Text Box 58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)</a:t>
            </a:r>
          </a:p>
        </p:txBody>
      </p:sp>
      <p:sp>
        <p:nvSpPr>
          <p:cNvPr id="60462" name="Text Box 59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60463" name="Text Box 60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60464" name="Text Box 61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60465" name="Text Box 62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,Y)</a:t>
            </a:r>
          </a:p>
        </p:txBody>
      </p:sp>
      <p:sp>
        <p:nvSpPr>
          <p:cNvPr id="60466" name="Oval 63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67" name="Oval 64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68" name="Oval 65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69" name="Oval 66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70" name="Oval 67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71" name="Line 68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72" name="Line 69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73" name="Line 70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74" name="Line 71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75" name="Line 72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76" name="Line 73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77" name="Line 74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78" name="Text Box 75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60479" name="Text Box 76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0480" name="Text Box 77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0481" name="Text Box 78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0482" name="Text Box 79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0483" name="Text Box 80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0484" name="Freeform 81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85" name="Freeform 82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86" name="Text Box 83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60487" name="Text Box 84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17140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48638" name="Group 126"/>
          <p:cNvGraphicFramePr>
            <a:graphicFrameLocks noGrp="1"/>
          </p:cNvGraphicFramePr>
          <p:nvPr>
            <p:ph type="tbl" idx="1"/>
          </p:nvPr>
        </p:nvGraphicFramePr>
        <p:xfrm>
          <a:off x="609600" y="1447800"/>
          <a:ext cx="3810000" cy="3824289"/>
        </p:xfrm>
        <a:graphic>
          <a:graphicData uri="http://schemas.openxmlformats.org/drawingml/2006/table">
            <a:tbl>
              <a:tblPr/>
              <a:tblGrid>
                <a:gridCol w="1143000"/>
                <a:gridCol w="26670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(5,7)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&lt;5,6,7&gt; 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&lt;5,6,3,4,6,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itchFamily="34" charset="0"/>
                        </a:rPr>
                        <a:t>(3,4,6)*,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7&gt;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AD23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(5,&lt;3,5&gt;)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&lt;5,6,3,4,6,(3,4,6)*,3,5&gt;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052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†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infeasible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477" name="Oval 50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8" name="Oval 51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9" name="Freeform 52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80" name="Freeform 53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81" name="Text Box 54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1482" name="Text Box 55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1483" name="Text Box 56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input(X,Y))</a:t>
            </a:r>
          </a:p>
        </p:txBody>
      </p:sp>
      <p:sp>
        <p:nvSpPr>
          <p:cNvPr id="61484" name="Text Box 57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:= Y-X</a:t>
            </a:r>
          </a:p>
        </p:txBody>
      </p:sp>
      <p:sp>
        <p:nvSpPr>
          <p:cNvPr id="61485" name="Text Box 58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)</a:t>
            </a:r>
          </a:p>
        </p:txBody>
      </p:sp>
      <p:sp>
        <p:nvSpPr>
          <p:cNvPr id="61486" name="Text Box 59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61487" name="Text Box 60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61488" name="Text Box 61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61489" name="Text Box 62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,Y)</a:t>
            </a:r>
          </a:p>
        </p:txBody>
      </p:sp>
      <p:sp>
        <p:nvSpPr>
          <p:cNvPr id="61490" name="Oval 63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91" name="Oval 64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92" name="Oval 65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93" name="Oval 66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94" name="Oval 67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95" name="Line 68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96" name="Line 69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97" name="Line 70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98" name="Line 71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99" name="Line 72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00" name="Line 73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01" name="Line 74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02" name="Text Box 75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61503" name="Text Box 76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504" name="Text Box 77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1505" name="Text Box 78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1506" name="Text Box 79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1507" name="Text Box 80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1508" name="Freeform 81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09" name="Freeform 82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10" name="Text Box 83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61511" name="Text Box 84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79617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49623" name="Group 87"/>
          <p:cNvGraphicFramePr>
            <a:graphicFrameLocks noGrp="1"/>
          </p:cNvGraphicFramePr>
          <p:nvPr>
            <p:ph type="tbl" idx="1"/>
          </p:nvPr>
        </p:nvGraphicFramePr>
        <p:xfrm>
          <a:off x="609600" y="1447800"/>
          <a:ext cx="3810000" cy="3657601"/>
        </p:xfrm>
        <a:graphic>
          <a:graphicData uri="http://schemas.openxmlformats.org/drawingml/2006/table">
            <a:tbl>
              <a:tblPr/>
              <a:tblGrid>
                <a:gridCol w="1219200"/>
                <a:gridCol w="25908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(5,7)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&lt;5,6,7&gt; 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&lt;5,6,3,4,6,(3,4,6)*,7&gt;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(5,&lt;3,4&gt;)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(5,&lt;3,5&gt;)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&lt;5,6,3,4,6,(3,4,6)*,3,5&gt;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†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infeasible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501" name="Oval 38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2" name="Oval 39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3" name="Freeform 40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504" name="Freeform 41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505" name="Text Box 42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2506" name="Text Box 43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2507" name="Text Box 44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input(X,Y))</a:t>
            </a:r>
          </a:p>
        </p:txBody>
      </p:sp>
      <p:sp>
        <p:nvSpPr>
          <p:cNvPr id="62508" name="Text Box 45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:= Y-X</a:t>
            </a:r>
          </a:p>
        </p:txBody>
      </p:sp>
      <p:sp>
        <p:nvSpPr>
          <p:cNvPr id="62509" name="Text Box 46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)</a:t>
            </a:r>
          </a:p>
        </p:txBody>
      </p:sp>
      <p:sp>
        <p:nvSpPr>
          <p:cNvPr id="62510" name="Text Box 47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62511" name="Text Box 48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62512" name="Text Box 49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&gt;0</a:t>
            </a:r>
          </a:p>
        </p:txBody>
      </p:sp>
      <p:sp>
        <p:nvSpPr>
          <p:cNvPr id="62513" name="Text Box 50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62514" name="Oval 51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15" name="Oval 52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16" name="Oval 53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17" name="Oval 54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18" name="Oval 55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19" name="Line 56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520" name="Line 57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521" name="Line 58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522" name="Line 59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523" name="Line 60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524" name="Line 61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525" name="Line 62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526" name="Text Box 63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62527" name="Text Box 64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2528" name="Text Box 65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2529" name="Text Box 66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2530" name="Text Box 67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531" name="Text Box 68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2532" name="Freeform 69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533" name="Freeform 70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38100" cmpd="sng">
            <a:solidFill>
              <a:srgbClr val="FDAD23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534" name="Text Box 71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62535" name="Text Box 72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42690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50634" name="Group 74"/>
          <p:cNvGraphicFramePr>
            <a:graphicFrameLocks noGrp="1"/>
          </p:cNvGraphicFramePr>
          <p:nvPr>
            <p:ph type="tbl" idx="1"/>
          </p:nvPr>
        </p:nvGraphicFramePr>
        <p:xfrm>
          <a:off x="609600" y="1447800"/>
          <a:ext cx="3810000" cy="3617913"/>
        </p:xfrm>
        <a:graphic>
          <a:graphicData uri="http://schemas.openxmlformats.org/drawingml/2006/table">
            <a:tbl>
              <a:tblPr/>
              <a:tblGrid>
                <a:gridCol w="1219200"/>
                <a:gridCol w="25908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(5,7)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&lt;5,6,7&gt; 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&lt;5,6,3,4,6,(3,4,6)*7&gt;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(5,&lt;3,4&gt;)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(5,&lt;3,5&gt;)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&lt;5,6,3,4,6,(3,4,6)*,3,5&gt;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†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infeasible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525" name="Oval 37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26" name="Oval 38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27" name="Freeform 39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28" name="Freeform 40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29" name="Text Box 41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3530" name="Text Box 42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3531" name="Text Box 43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input(X,Y))</a:t>
            </a:r>
          </a:p>
        </p:txBody>
      </p:sp>
      <p:sp>
        <p:nvSpPr>
          <p:cNvPr id="63532" name="Text Box 44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:= Y-X</a:t>
            </a:r>
          </a:p>
        </p:txBody>
      </p:sp>
      <p:sp>
        <p:nvSpPr>
          <p:cNvPr id="63533" name="Text Box 45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)</a:t>
            </a:r>
          </a:p>
        </p:txBody>
      </p:sp>
      <p:sp>
        <p:nvSpPr>
          <p:cNvPr id="63534" name="Text Box 46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63535" name="Text Box 47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63536" name="Text Box 48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&gt;0</a:t>
            </a:r>
          </a:p>
        </p:txBody>
      </p:sp>
      <p:sp>
        <p:nvSpPr>
          <p:cNvPr id="63537" name="Text Box 49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63538" name="Oval 50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39" name="Oval 51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40" name="Oval 52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41" name="Oval 53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42" name="Oval 54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43" name="Line 55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44" name="Line 56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45" name="Line 57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46" name="Line 58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47" name="Line 59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48" name="Line 60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49" name="Line 61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50" name="Text Box 62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63551" name="Text Box 63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3552" name="Text Box 64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3553" name="Text Box 65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3554" name="Text Box 66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3555" name="Text Box 67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3556" name="Freeform 68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57" name="Freeform 69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38100" cmpd="sng">
            <a:solidFill>
              <a:srgbClr val="FDAD23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58" name="Text Box 70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63559" name="Text Box 71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29079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Variable Use: </a:t>
            </a:r>
            <a:r>
              <a:rPr lang="en-US" altLang="en-US" dirty="0" smtClean="0">
                <a:solidFill>
                  <a:srgbClr val="C00000"/>
                </a:solidFill>
              </a:rPr>
              <a:t>p-use and c-use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275" y="1169409"/>
            <a:ext cx="8369450" cy="5351134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 smtClean="0"/>
              <a:t>Use in the predicate of a branch statement is a </a:t>
            </a:r>
            <a:r>
              <a:rPr lang="en-US" altLang="en-US" i="1" dirty="0" smtClean="0">
                <a:solidFill>
                  <a:srgbClr val="C00000"/>
                </a:solidFill>
              </a:rPr>
              <a:t>predicate-use </a:t>
            </a:r>
            <a:r>
              <a:rPr lang="en-US" altLang="en-US" b="1" dirty="0" smtClean="0">
                <a:solidFill>
                  <a:srgbClr val="C00000"/>
                </a:solidFill>
              </a:rPr>
              <a:t> or “p-use”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Any other use is a </a:t>
            </a:r>
            <a:r>
              <a:rPr lang="en-US" altLang="en-US" i="1" dirty="0" smtClean="0">
                <a:solidFill>
                  <a:srgbClr val="C00000"/>
                </a:solidFill>
              </a:rPr>
              <a:t>computation-use </a:t>
            </a:r>
            <a:r>
              <a:rPr lang="en-US" altLang="en-US" b="1" dirty="0" smtClean="0">
                <a:solidFill>
                  <a:srgbClr val="C00000"/>
                </a:solidFill>
              </a:rPr>
              <a:t>or “c-use”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For example, in the program fragment:</a:t>
            </a:r>
          </a:p>
          <a:p>
            <a:pPr eaLnBrk="1" hangingPunct="1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dirty="0" smtClean="0">
                <a:solidFill>
                  <a:srgbClr val="C00000"/>
                </a:solidFill>
              </a:rPr>
              <a:t>	</a:t>
            </a:r>
            <a:r>
              <a:rPr lang="en-US" altLang="en-US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if ( x &gt; 0 ) {</a:t>
            </a:r>
          </a:p>
          <a:p>
            <a:pPr eaLnBrk="1" hangingPunct="1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en-US" altLang="en-US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				print(y); </a:t>
            </a:r>
            <a:br>
              <a:rPr lang="en-US" altLang="en-US" b="1" dirty="0" smtClean="0">
                <a:solidFill>
                  <a:srgbClr val="C00000"/>
                </a:solidFill>
                <a:cs typeface="Courier New" panose="02070309020205020404" pitchFamily="49" charset="0"/>
              </a:rPr>
            </a:br>
            <a:r>
              <a:rPr lang="en-US" altLang="en-US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			}</a:t>
            </a:r>
          </a:p>
          <a:p>
            <a:pPr eaLnBrk="1" hangingPunct="1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en-US" altLang="en-US" dirty="0" smtClean="0"/>
              <a:t>	there is a p-use of </a:t>
            </a:r>
            <a:r>
              <a:rPr lang="en-US" altLang="en-US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x</a:t>
            </a:r>
            <a:r>
              <a:rPr lang="en-US" altLang="en-US" dirty="0" smtClean="0"/>
              <a:t> and a c-use of </a:t>
            </a:r>
            <a:r>
              <a:rPr lang="en-US" altLang="en-US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y</a:t>
            </a:r>
            <a:endParaRPr lang="en-US" altLang="en-US" dirty="0" smtClean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114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51662" name="Group 78"/>
          <p:cNvGraphicFramePr>
            <a:graphicFrameLocks noGrp="1"/>
          </p:cNvGraphicFramePr>
          <p:nvPr>
            <p:ph type="tbl" idx="1"/>
          </p:nvPr>
        </p:nvGraphicFramePr>
        <p:xfrm>
          <a:off x="609600" y="1447800"/>
          <a:ext cx="3810000" cy="3638550"/>
        </p:xfrm>
        <a:graphic>
          <a:graphicData uri="http://schemas.openxmlformats.org/drawingml/2006/table">
            <a:tbl>
              <a:tblPr/>
              <a:tblGrid>
                <a:gridCol w="1219200"/>
                <a:gridCol w="2590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(5,7)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&lt;5,6,7&gt; 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&lt;5,6,3,4,6,(3,4,6)*7&gt;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(5,&lt;3,5&gt;)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&lt;5,6,3,5&gt;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&lt;5,6,3,4,6,(3,4,6)*,3,5&gt;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†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infeasible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549" name="Oval 37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50" name="Oval 38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51" name="Freeform 39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52" name="Freeform 40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53" name="Text Box 41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4554" name="Text Box 42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4555" name="Text Box 43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input(X,Y))</a:t>
            </a:r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:= Y-X</a:t>
            </a:r>
          </a:p>
        </p:txBody>
      </p:sp>
      <p:sp>
        <p:nvSpPr>
          <p:cNvPr id="64557" name="Text Box 45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)</a:t>
            </a:r>
          </a:p>
        </p:txBody>
      </p:sp>
      <p:sp>
        <p:nvSpPr>
          <p:cNvPr id="64558" name="Text Box 46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64559" name="Text Box 47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64561" name="Text Box 49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64562" name="Oval 50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63" name="Oval 51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64" name="Oval 52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65" name="Oval 53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66" name="Oval 54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67" name="Line 55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68" name="Line 56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69" name="Line 57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70" name="Line 58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71" name="Line 59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72" name="Line 60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73" name="Line 61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74" name="Text Box 62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64575" name="Text Box 63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4576" name="Text Box 64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4577" name="Text Box 65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4578" name="Text Box 66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4579" name="Text Box 67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4580" name="Freeform 68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81" name="Freeform 69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38100" cmpd="sng">
            <a:solidFill>
              <a:srgbClr val="FDAD23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82" name="Text Box 70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64583" name="Text Box 71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35975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52688" name="Group 80"/>
          <p:cNvGraphicFramePr>
            <a:graphicFrameLocks noGrp="1"/>
          </p:cNvGraphicFramePr>
          <p:nvPr>
            <p:ph type="tbl" idx="1"/>
          </p:nvPr>
        </p:nvGraphicFramePr>
        <p:xfrm>
          <a:off x="609600" y="1447800"/>
          <a:ext cx="3810000" cy="3638550"/>
        </p:xfrm>
        <a:graphic>
          <a:graphicData uri="http://schemas.openxmlformats.org/drawingml/2006/table">
            <a:tbl>
              <a:tblPr/>
              <a:tblGrid>
                <a:gridCol w="1219200"/>
                <a:gridCol w="2590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(5,7)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&lt;5,6,7&gt; 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&lt;5,6,3,4,6,(3,4,6)*7&gt;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(5,&lt;3,5&gt;)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&lt;5,6,3,4,6,3,5&gt;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&lt;5,6,3,4,6,(3,4,6)*,3,5&gt;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†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Verdana" pitchFamily="34" charset="0"/>
                        </a:rPr>
                        <a:t>infeasible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573" name="Oval 37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74" name="Oval 38"/>
          <p:cNvSpPr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75" name="Freeform 39"/>
          <p:cNvSpPr>
            <a:spLocks/>
          </p:cNvSpPr>
          <p:nvPr/>
        </p:nvSpPr>
        <p:spPr bwMode="auto">
          <a:xfrm>
            <a:off x="54102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76" name="Freeform 40"/>
          <p:cNvSpPr>
            <a:spLocks/>
          </p:cNvSpPr>
          <p:nvPr/>
        </p:nvSpPr>
        <p:spPr bwMode="auto">
          <a:xfrm>
            <a:off x="52578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77" name="Text Box 41"/>
          <p:cNvSpPr txBox="1">
            <a:spLocks noChangeArrowheads="1"/>
          </p:cNvSpPr>
          <p:nvPr/>
        </p:nvSpPr>
        <p:spPr bwMode="auto">
          <a:xfrm>
            <a:off x="5181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5579" name="Text Box 43"/>
          <p:cNvSpPr txBox="1">
            <a:spLocks noChangeArrowheads="1"/>
          </p:cNvSpPr>
          <p:nvPr/>
        </p:nvSpPr>
        <p:spPr bwMode="auto">
          <a:xfrm>
            <a:off x="56388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input(X,Y))</a:t>
            </a:r>
          </a:p>
        </p:txBody>
      </p:sp>
      <p:sp>
        <p:nvSpPr>
          <p:cNvPr id="65580" name="Text Box 44"/>
          <p:cNvSpPr txBox="1">
            <a:spLocks noChangeArrowheads="1"/>
          </p:cNvSpPr>
          <p:nvPr/>
        </p:nvSpPr>
        <p:spPr bwMode="auto">
          <a:xfrm>
            <a:off x="71628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:= Y-X</a:t>
            </a:r>
          </a:p>
        </p:txBody>
      </p:sp>
      <p:sp>
        <p:nvSpPr>
          <p:cNvPr id="65581" name="Text Box 45"/>
          <p:cNvSpPr txBox="1">
            <a:spLocks noChangeArrowheads="1"/>
          </p:cNvSpPr>
          <p:nvPr/>
        </p:nvSpPr>
        <p:spPr bwMode="auto">
          <a:xfrm>
            <a:off x="43434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)</a:t>
            </a:r>
          </a:p>
        </p:txBody>
      </p:sp>
      <p:sp>
        <p:nvSpPr>
          <p:cNvPr id="65582" name="Text Box 46"/>
          <p:cNvSpPr txBox="1">
            <a:spLocks noChangeArrowheads="1"/>
          </p:cNvSpPr>
          <p:nvPr/>
        </p:nvSpPr>
        <p:spPr bwMode="auto">
          <a:xfrm>
            <a:off x="57912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65583" name="Text Box 47"/>
          <p:cNvSpPr txBox="1">
            <a:spLocks noChangeArrowheads="1"/>
          </p:cNvSpPr>
          <p:nvPr/>
        </p:nvSpPr>
        <p:spPr bwMode="auto">
          <a:xfrm>
            <a:off x="5791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65584" name="Text Box 48"/>
          <p:cNvSpPr txBox="1">
            <a:spLocks noChangeArrowheads="1"/>
          </p:cNvSpPr>
          <p:nvPr/>
        </p:nvSpPr>
        <p:spPr bwMode="auto">
          <a:xfrm>
            <a:off x="65532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65585" name="Text Box 49"/>
          <p:cNvSpPr txBox="1">
            <a:spLocks noChangeArrowheads="1"/>
          </p:cNvSpPr>
          <p:nvPr/>
        </p:nvSpPr>
        <p:spPr bwMode="auto">
          <a:xfrm>
            <a:off x="55626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65586" name="Oval 50"/>
          <p:cNvSpPr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87" name="Oval 51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88" name="Oval 52"/>
          <p:cNvSpPr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89" name="Oval 53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90" name="Oval 54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91" name="Line 55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92" name="Line 56"/>
          <p:cNvSpPr>
            <a:spLocks noChangeShapeType="1"/>
          </p:cNvSpPr>
          <p:nvPr/>
        </p:nvSpPr>
        <p:spPr bwMode="auto">
          <a:xfrm>
            <a:off x="5638800" y="28956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93" name="Line 57"/>
          <p:cNvSpPr>
            <a:spLocks noChangeShapeType="1"/>
          </p:cNvSpPr>
          <p:nvPr/>
        </p:nvSpPr>
        <p:spPr bwMode="auto">
          <a:xfrm>
            <a:off x="6477000" y="3581400"/>
            <a:ext cx="3048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94" name="Line 58"/>
          <p:cNvSpPr>
            <a:spLocks noChangeShapeType="1"/>
          </p:cNvSpPr>
          <p:nvPr/>
        </p:nvSpPr>
        <p:spPr bwMode="auto">
          <a:xfrm flipH="1">
            <a:off x="5791200" y="3505200"/>
            <a:ext cx="3810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95" name="Line 59"/>
          <p:cNvSpPr>
            <a:spLocks noChangeShapeType="1"/>
          </p:cNvSpPr>
          <p:nvPr/>
        </p:nvSpPr>
        <p:spPr bwMode="auto">
          <a:xfrm>
            <a:off x="5791200" y="4191000"/>
            <a:ext cx="38100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96" name="Line 60"/>
          <p:cNvSpPr>
            <a:spLocks noChangeShapeType="1"/>
          </p:cNvSpPr>
          <p:nvPr/>
        </p:nvSpPr>
        <p:spPr bwMode="auto">
          <a:xfrm flipH="1">
            <a:off x="6477000" y="4267200"/>
            <a:ext cx="304800" cy="2286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97" name="Line 61"/>
          <p:cNvSpPr>
            <a:spLocks noChangeShapeType="1"/>
          </p:cNvSpPr>
          <p:nvPr/>
        </p:nvSpPr>
        <p:spPr bwMode="auto">
          <a:xfrm flipH="1">
            <a:off x="5562600" y="4724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98" name="Text Box 62"/>
          <p:cNvSpPr txBox="1">
            <a:spLocks noChangeArrowheads="1"/>
          </p:cNvSpPr>
          <p:nvPr/>
        </p:nvSpPr>
        <p:spPr bwMode="auto">
          <a:xfrm>
            <a:off x="54102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65599" name="Text Box 63"/>
          <p:cNvSpPr txBox="1">
            <a:spLocks noChangeArrowheads="1"/>
          </p:cNvSpPr>
          <p:nvPr/>
        </p:nvSpPr>
        <p:spPr bwMode="auto">
          <a:xfrm>
            <a:off x="5181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600" name="Text Box 64"/>
          <p:cNvSpPr txBox="1">
            <a:spLocks noChangeArrowheads="1"/>
          </p:cNvSpPr>
          <p:nvPr/>
        </p:nvSpPr>
        <p:spPr bwMode="auto">
          <a:xfrm>
            <a:off x="6705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5601" name="Text Box 65"/>
          <p:cNvSpPr txBox="1"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5602" name="Text Box 66"/>
          <p:cNvSpPr txBox="1"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603" name="Text Box 67"/>
          <p:cNvSpPr txBox="1"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5604" name="Freeform 68"/>
          <p:cNvSpPr>
            <a:spLocks/>
          </p:cNvSpPr>
          <p:nvPr/>
        </p:nvSpPr>
        <p:spPr bwMode="auto">
          <a:xfrm>
            <a:off x="47879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605" name="Freeform 69"/>
          <p:cNvSpPr>
            <a:spLocks/>
          </p:cNvSpPr>
          <p:nvPr/>
        </p:nvSpPr>
        <p:spPr bwMode="auto">
          <a:xfrm>
            <a:off x="64770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38100" cmpd="sng">
            <a:solidFill>
              <a:srgbClr val="FDAD23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606" name="Text Box 70"/>
          <p:cNvSpPr txBox="1">
            <a:spLocks noChangeArrowheads="1"/>
          </p:cNvSpPr>
          <p:nvPr/>
        </p:nvSpPr>
        <p:spPr bwMode="auto">
          <a:xfrm>
            <a:off x="74676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65607" name="Text Box 71"/>
          <p:cNvSpPr txBox="1">
            <a:spLocks noChangeArrowheads="1"/>
          </p:cNvSpPr>
          <p:nvPr/>
        </p:nvSpPr>
        <p:spPr bwMode="auto">
          <a:xfrm>
            <a:off x="43434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10899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Identifying DU-Pairs – Variable X</a:t>
            </a:r>
          </a:p>
        </p:txBody>
      </p:sp>
      <p:graphicFrame>
        <p:nvGraphicFramePr>
          <p:cNvPr id="453716" name="Group 84"/>
          <p:cNvGraphicFramePr>
            <a:graphicFrameLocks noGrp="1"/>
          </p:cNvGraphicFramePr>
          <p:nvPr>
            <p:ph type="tbl" idx="1"/>
          </p:nvPr>
        </p:nvGraphicFramePr>
        <p:xfrm>
          <a:off x="457200" y="1447800"/>
          <a:ext cx="4038600" cy="3617913"/>
        </p:xfrm>
        <a:graphic>
          <a:graphicData uri="http://schemas.openxmlformats.org/drawingml/2006/table">
            <a:tbl>
              <a:tblPr/>
              <a:tblGrid>
                <a:gridCol w="1219200"/>
                <a:gridCol w="2819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(5,7)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&lt;5,6,7&gt; 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&lt;5,6,3,4,6,(3,4,6)*7&gt;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(5,&lt;3,4&gt;)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&lt;5,6,3,4,(6,3,4)*&gt;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(5,&lt;3,5&gt;)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&lt;5,6,3,4,6,3,5&gt; 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&lt;5,6,3,4,6,(3,4,6)*,3,5&gt;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†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AD23"/>
                          </a:solidFill>
                          <a:effectLst/>
                          <a:latin typeface="Verdana" pitchFamily="34" charset="0"/>
                        </a:rPr>
                        <a:t>infeasible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597" name="Oval 37"/>
          <p:cNvSpPr>
            <a:spLocks noChangeArrowheads="1"/>
          </p:cNvSpPr>
          <p:nvPr/>
        </p:nvSpPr>
        <p:spPr bwMode="auto">
          <a:xfrm>
            <a:off x="6172200" y="3124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98" name="Oval 38"/>
          <p:cNvSpPr>
            <a:spLocks noChangeArrowheads="1"/>
          </p:cNvSpPr>
          <p:nvPr/>
        </p:nvSpPr>
        <p:spPr bwMode="auto">
          <a:xfrm>
            <a:off x="52578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99" name="Freeform 39"/>
          <p:cNvSpPr>
            <a:spLocks/>
          </p:cNvSpPr>
          <p:nvPr/>
        </p:nvSpPr>
        <p:spPr bwMode="auto">
          <a:xfrm>
            <a:off x="5486400" y="12954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600" name="Freeform 40"/>
          <p:cNvSpPr>
            <a:spLocks/>
          </p:cNvSpPr>
          <p:nvPr/>
        </p:nvSpPr>
        <p:spPr bwMode="auto">
          <a:xfrm>
            <a:off x="5334000" y="5562600"/>
            <a:ext cx="152400" cy="457200"/>
          </a:xfrm>
          <a:custGeom>
            <a:avLst/>
            <a:gdLst>
              <a:gd name="T0" fmla="*/ 152400 w 96"/>
              <a:gd name="T1" fmla="*/ 0 h 288"/>
              <a:gd name="T2" fmla="*/ 0 w 96"/>
              <a:gd name="T3" fmla="*/ 152400 h 288"/>
              <a:gd name="T4" fmla="*/ 152400 w 96"/>
              <a:gd name="T5" fmla="*/ 304800 h 288"/>
              <a:gd name="T6" fmla="*/ 0 w 9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601" name="Text Box 41"/>
          <p:cNvSpPr txBox="1">
            <a:spLocks noChangeArrowheads="1"/>
          </p:cNvSpPr>
          <p:nvPr/>
        </p:nvSpPr>
        <p:spPr bwMode="auto">
          <a:xfrm>
            <a:off x="52578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6602" name="Text Box 42"/>
          <p:cNvSpPr txBox="1">
            <a:spLocks noChangeArrowheads="1"/>
          </p:cNvSpPr>
          <p:nvPr/>
        </p:nvSpPr>
        <p:spPr bwMode="auto">
          <a:xfrm>
            <a:off x="61722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5715000" y="1752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input(X,Y))</a:t>
            </a:r>
          </a:p>
        </p:txBody>
      </p:sp>
      <p:sp>
        <p:nvSpPr>
          <p:cNvPr id="66604" name="Text Box 44"/>
          <p:cNvSpPr txBox="1">
            <a:spLocks noChangeArrowheads="1"/>
          </p:cNvSpPr>
          <p:nvPr/>
        </p:nvSpPr>
        <p:spPr bwMode="auto">
          <a:xfrm>
            <a:off x="72390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 := Y-X</a:t>
            </a:r>
          </a:p>
        </p:txBody>
      </p:sp>
      <p:sp>
        <p:nvSpPr>
          <p:cNvPr id="66605" name="Text Box 45"/>
          <p:cNvSpPr txBox="1">
            <a:spLocks noChangeArrowheads="1"/>
          </p:cNvSpPr>
          <p:nvPr/>
        </p:nvSpPr>
        <p:spPr bwMode="auto">
          <a:xfrm>
            <a:off x="441960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input(</a:t>
            </a: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/>
              <a:t>)</a:t>
            </a:r>
          </a:p>
        </p:txBody>
      </p:sp>
      <p:sp>
        <p:nvSpPr>
          <p:cNvPr id="66606" name="Text Box 46"/>
          <p:cNvSpPr txBox="1">
            <a:spLocks noChangeArrowheads="1"/>
          </p:cNvSpPr>
          <p:nvPr/>
        </p:nvSpPr>
        <p:spPr bwMode="auto">
          <a:xfrm>
            <a:off x="5867400" y="2667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66607" name="Text Box 47"/>
          <p:cNvSpPr txBox="1">
            <a:spLocks noChangeArrowheads="1"/>
          </p:cNvSpPr>
          <p:nvPr/>
        </p:nvSpPr>
        <p:spPr bwMode="auto">
          <a:xfrm>
            <a:off x="58674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66608" name="Text Box 48"/>
          <p:cNvSpPr txBox="1">
            <a:spLocks noChangeArrowheads="1"/>
          </p:cNvSpPr>
          <p:nvPr/>
        </p:nvSpPr>
        <p:spPr bwMode="auto">
          <a:xfrm>
            <a:off x="6629400" y="3429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X&gt;0</a:t>
            </a:r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56388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output(X,Y)</a:t>
            </a:r>
          </a:p>
        </p:txBody>
      </p:sp>
      <p:sp>
        <p:nvSpPr>
          <p:cNvPr id="66610" name="Oval 50"/>
          <p:cNvSpPr>
            <a:spLocks noChangeArrowheads="1"/>
          </p:cNvSpPr>
          <p:nvPr/>
        </p:nvSpPr>
        <p:spPr bwMode="auto">
          <a:xfrm>
            <a:off x="52578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611" name="Oval 51"/>
          <p:cNvSpPr>
            <a:spLocks noChangeArrowheads="1"/>
          </p:cNvSpPr>
          <p:nvPr/>
        </p:nvSpPr>
        <p:spPr bwMode="auto">
          <a:xfrm>
            <a:off x="6172200" y="44196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612" name="Oval 52"/>
          <p:cNvSpPr>
            <a:spLocks noChangeArrowheads="1"/>
          </p:cNvSpPr>
          <p:nvPr/>
        </p:nvSpPr>
        <p:spPr bwMode="auto">
          <a:xfrm>
            <a:off x="67818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613" name="Oval 53"/>
          <p:cNvSpPr>
            <a:spLocks noChangeArrowheads="1"/>
          </p:cNvSpPr>
          <p:nvPr/>
        </p:nvSpPr>
        <p:spPr bwMode="auto">
          <a:xfrm>
            <a:off x="5562600" y="3886200"/>
            <a:ext cx="457200" cy="457200"/>
          </a:xfrm>
          <a:prstGeom prst="ellipse">
            <a:avLst/>
          </a:prstGeom>
          <a:solidFill>
            <a:srgbClr val="FDAD2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614" name="Oval 54"/>
          <p:cNvSpPr>
            <a:spLocks noChangeArrowheads="1"/>
          </p:cNvSpPr>
          <p:nvPr/>
        </p:nvSpPr>
        <p:spPr bwMode="auto">
          <a:xfrm>
            <a:off x="52578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NZ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615" name="Line 55"/>
          <p:cNvSpPr>
            <a:spLocks noChangeShapeType="1"/>
          </p:cNvSpPr>
          <p:nvPr/>
        </p:nvSpPr>
        <p:spPr bwMode="auto">
          <a:xfrm>
            <a:off x="5486400" y="22098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616" name="Line 56"/>
          <p:cNvSpPr>
            <a:spLocks noChangeShapeType="1"/>
          </p:cNvSpPr>
          <p:nvPr/>
        </p:nvSpPr>
        <p:spPr bwMode="auto">
          <a:xfrm>
            <a:off x="5715000" y="28956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617" name="Line 57"/>
          <p:cNvSpPr>
            <a:spLocks noChangeShapeType="1"/>
          </p:cNvSpPr>
          <p:nvPr/>
        </p:nvSpPr>
        <p:spPr bwMode="auto">
          <a:xfrm>
            <a:off x="6553200" y="3581400"/>
            <a:ext cx="30480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618" name="Line 58"/>
          <p:cNvSpPr>
            <a:spLocks noChangeShapeType="1"/>
          </p:cNvSpPr>
          <p:nvPr/>
        </p:nvSpPr>
        <p:spPr bwMode="auto">
          <a:xfrm flipH="1">
            <a:off x="5867400" y="3505200"/>
            <a:ext cx="38100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619" name="Line 59"/>
          <p:cNvSpPr>
            <a:spLocks noChangeShapeType="1"/>
          </p:cNvSpPr>
          <p:nvPr/>
        </p:nvSpPr>
        <p:spPr bwMode="auto">
          <a:xfrm>
            <a:off x="5867400" y="4191000"/>
            <a:ext cx="381000" cy="304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620" name="Line 60"/>
          <p:cNvSpPr>
            <a:spLocks noChangeShapeType="1"/>
          </p:cNvSpPr>
          <p:nvPr/>
        </p:nvSpPr>
        <p:spPr bwMode="auto">
          <a:xfrm flipH="1">
            <a:off x="6553200" y="4267200"/>
            <a:ext cx="304800" cy="2286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621" name="Line 61"/>
          <p:cNvSpPr>
            <a:spLocks noChangeShapeType="1"/>
          </p:cNvSpPr>
          <p:nvPr/>
        </p:nvSpPr>
        <p:spPr bwMode="auto">
          <a:xfrm flipH="1">
            <a:off x="5638800" y="4724400"/>
            <a:ext cx="609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622" name="Text Box 62"/>
          <p:cNvSpPr txBox="1">
            <a:spLocks noChangeArrowheads="1"/>
          </p:cNvSpPr>
          <p:nvPr/>
        </p:nvSpPr>
        <p:spPr bwMode="auto">
          <a:xfrm>
            <a:off x="5486400" y="3429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>
                <a:solidFill>
                  <a:srgbClr val="FDAD23"/>
                </a:solidFill>
              </a:rPr>
              <a:t>X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  <p:sp>
        <p:nvSpPr>
          <p:cNvPr id="66623" name="Text Box 63"/>
          <p:cNvSpPr txBox="1">
            <a:spLocks noChangeArrowheads="1"/>
          </p:cNvSpPr>
          <p:nvPr/>
        </p:nvSpPr>
        <p:spPr bwMode="auto">
          <a:xfrm>
            <a:off x="52578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6624" name="Text Box 64"/>
          <p:cNvSpPr txBox="1">
            <a:spLocks noChangeArrowheads="1"/>
          </p:cNvSpPr>
          <p:nvPr/>
        </p:nvSpPr>
        <p:spPr bwMode="auto">
          <a:xfrm>
            <a:off x="67818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6625" name="Text Box 65"/>
          <p:cNvSpPr txBox="1">
            <a:spLocks noChangeArrowheads="1"/>
          </p:cNvSpPr>
          <p:nvPr/>
        </p:nvSpPr>
        <p:spPr bwMode="auto">
          <a:xfrm>
            <a:off x="5562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6626" name="Text Box 66"/>
          <p:cNvSpPr txBox="1">
            <a:spLocks noChangeArrowheads="1"/>
          </p:cNvSpPr>
          <p:nvPr/>
        </p:nvSpPr>
        <p:spPr bwMode="auto">
          <a:xfrm>
            <a:off x="61722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6627" name="Text Box 67"/>
          <p:cNvSpPr txBox="1">
            <a:spLocks noChangeArrowheads="1"/>
          </p:cNvSpPr>
          <p:nvPr/>
        </p:nvSpPr>
        <p:spPr bwMode="auto">
          <a:xfrm>
            <a:off x="52578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6628" name="Freeform 68"/>
          <p:cNvSpPr>
            <a:spLocks/>
          </p:cNvSpPr>
          <p:nvPr/>
        </p:nvSpPr>
        <p:spPr bwMode="auto">
          <a:xfrm>
            <a:off x="4864100" y="2971800"/>
            <a:ext cx="546100" cy="2209800"/>
          </a:xfrm>
          <a:custGeom>
            <a:avLst/>
            <a:gdLst>
              <a:gd name="T0" fmla="*/ 469900 w 344"/>
              <a:gd name="T1" fmla="*/ 0 h 1392"/>
              <a:gd name="T2" fmla="*/ 165100 w 344"/>
              <a:gd name="T3" fmla="*/ 457200 h 1392"/>
              <a:gd name="T4" fmla="*/ 12700 w 344"/>
              <a:gd name="T5" fmla="*/ 1066800 h 1392"/>
              <a:gd name="T6" fmla="*/ 241300 w 344"/>
              <a:gd name="T7" fmla="*/ 1752600 h 1392"/>
              <a:gd name="T8" fmla="*/ 546100 w 34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629" name="Freeform 69"/>
          <p:cNvSpPr>
            <a:spLocks/>
          </p:cNvSpPr>
          <p:nvPr/>
        </p:nvSpPr>
        <p:spPr bwMode="auto">
          <a:xfrm>
            <a:off x="6553200" y="3022600"/>
            <a:ext cx="2095500" cy="1955800"/>
          </a:xfrm>
          <a:custGeom>
            <a:avLst/>
            <a:gdLst>
              <a:gd name="T0" fmla="*/ 76200 w 1320"/>
              <a:gd name="T1" fmla="*/ 1778000 h 1232"/>
              <a:gd name="T2" fmla="*/ 762000 w 1320"/>
              <a:gd name="T3" fmla="*/ 1930400 h 1232"/>
              <a:gd name="T4" fmla="*/ 1828800 w 1320"/>
              <a:gd name="T5" fmla="*/ 1625600 h 1232"/>
              <a:gd name="T6" fmla="*/ 2057400 w 1320"/>
              <a:gd name="T7" fmla="*/ 863600 h 1232"/>
              <a:gd name="T8" fmla="*/ 1600200 w 1320"/>
              <a:gd name="T9" fmla="*/ 254000 h 1232"/>
              <a:gd name="T10" fmla="*/ 914400 w 1320"/>
              <a:gd name="T11" fmla="*/ 25400 h 1232"/>
              <a:gd name="T12" fmla="*/ 381000 w 1320"/>
              <a:gd name="T13" fmla="*/ 101600 h 1232"/>
              <a:gd name="T14" fmla="*/ 0 w 1320"/>
              <a:gd name="T15" fmla="*/ 254000 h 1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32"/>
              <a:gd name="T26" fmla="*/ 1320 w 1320"/>
              <a:gd name="T27" fmla="*/ 1232 h 1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32">
                <a:moveTo>
                  <a:pt x="48" y="1120"/>
                </a:moveTo>
                <a:cubicBezTo>
                  <a:pt x="172" y="1176"/>
                  <a:pt x="296" y="1232"/>
                  <a:pt x="480" y="1216"/>
                </a:cubicBezTo>
                <a:cubicBezTo>
                  <a:pt x="664" y="1200"/>
                  <a:pt x="1016" y="1136"/>
                  <a:pt x="1152" y="1024"/>
                </a:cubicBezTo>
                <a:cubicBezTo>
                  <a:pt x="1288" y="912"/>
                  <a:pt x="1320" y="688"/>
                  <a:pt x="1296" y="544"/>
                </a:cubicBezTo>
                <a:cubicBezTo>
                  <a:pt x="1272" y="400"/>
                  <a:pt x="1128" y="248"/>
                  <a:pt x="1008" y="160"/>
                </a:cubicBezTo>
                <a:cubicBezTo>
                  <a:pt x="888" y="72"/>
                  <a:pt x="704" y="32"/>
                  <a:pt x="576" y="16"/>
                </a:cubicBezTo>
                <a:cubicBezTo>
                  <a:pt x="448" y="0"/>
                  <a:pt x="336" y="40"/>
                  <a:pt x="240" y="64"/>
                </a:cubicBezTo>
                <a:cubicBezTo>
                  <a:pt x="144" y="88"/>
                  <a:pt x="72" y="124"/>
                  <a:pt x="0" y="160"/>
                </a:cubicBezTo>
              </a:path>
            </a:pathLst>
          </a:custGeom>
          <a:noFill/>
          <a:ln w="38100" cmpd="sng">
            <a:solidFill>
              <a:srgbClr val="FDAD23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630" name="Text Box 70"/>
          <p:cNvSpPr txBox="1">
            <a:spLocks noChangeArrowheads="1"/>
          </p:cNvSpPr>
          <p:nvPr/>
        </p:nvSpPr>
        <p:spPr bwMode="auto">
          <a:xfrm>
            <a:off x="75438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Y&gt;0</a:t>
            </a:r>
          </a:p>
        </p:txBody>
      </p:sp>
      <p:sp>
        <p:nvSpPr>
          <p:cNvPr id="66631" name="Text Box 71"/>
          <p:cNvSpPr txBox="1">
            <a:spLocks noChangeArrowheads="1"/>
          </p:cNvSpPr>
          <p:nvPr/>
        </p:nvSpPr>
        <p:spPr bwMode="auto">
          <a:xfrm>
            <a:off x="4419600" y="304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Y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30997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smtClean="0"/>
              <a:t>More Dataflow Terms and Definitions</a:t>
            </a:r>
            <a:endParaRPr lang="en-US" altLang="en-US" sz="3600" b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just" eaLnBrk="1" hangingPunct="1"/>
            <a:r>
              <a:rPr lang="en-US" altLang="en-US" dirty="0" smtClean="0"/>
              <a:t>A path (either partial or complete) is </a:t>
            </a:r>
            <a:r>
              <a:rPr lang="en-US" altLang="en-US" b="1" dirty="0" smtClean="0">
                <a:solidFill>
                  <a:srgbClr val="C00000"/>
                </a:solidFill>
              </a:rPr>
              <a:t>simple</a:t>
            </a:r>
            <a:r>
              <a:rPr lang="en-US" altLang="en-US" b="1" dirty="0" smtClean="0"/>
              <a:t> </a:t>
            </a:r>
            <a:br>
              <a:rPr lang="en-US" altLang="en-US" b="1" dirty="0" smtClean="0"/>
            </a:br>
            <a:r>
              <a:rPr lang="en-US" altLang="en-US" dirty="0" smtClean="0"/>
              <a:t>if all edges within the path are distinct </a:t>
            </a:r>
            <a:br>
              <a:rPr lang="en-US" altLang="en-US" dirty="0" smtClean="0"/>
            </a:br>
            <a:r>
              <a:rPr lang="en-US" altLang="en-US" i="1" dirty="0" err="1" smtClean="0">
                <a:cs typeface="Times New Roman" panose="02020603050405020304" pitchFamily="18" charset="0"/>
              </a:rPr>
              <a:t>ie</a:t>
            </a:r>
            <a:r>
              <a:rPr lang="en-US" altLang="en-US" dirty="0" smtClean="0"/>
              <a:t> different</a:t>
            </a:r>
          </a:p>
          <a:p>
            <a:pPr marL="457200" indent="-457200" algn="just" eaLnBrk="1" hangingPunct="1">
              <a:lnSpc>
                <a:spcPct val="150000"/>
              </a:lnSpc>
            </a:pPr>
            <a:r>
              <a:rPr lang="en-US" altLang="en-US" dirty="0" smtClean="0"/>
              <a:t>A path is </a:t>
            </a:r>
            <a:r>
              <a:rPr lang="en-US" altLang="en-US" b="1" dirty="0" smtClean="0">
                <a:solidFill>
                  <a:srgbClr val="C00000"/>
                </a:solidFill>
              </a:rPr>
              <a:t>loop-free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if all nodes within the path are distinct </a:t>
            </a:r>
            <a:r>
              <a:rPr lang="en-US" altLang="en-US" i="1" dirty="0" smtClean="0"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cs typeface="Times New Roman" panose="02020603050405020304" pitchFamily="18" charset="0"/>
              </a:rPr>
              <a:t>ie</a:t>
            </a:r>
            <a:r>
              <a:rPr lang="en-US" altLang="en-US" i="1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smtClean="0"/>
              <a:t>different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9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More Dataflow Terms and Definitions</a:t>
            </a:r>
            <a:endParaRPr lang="en-US" altLang="en-US" b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>A path &lt;n1,n2,...,</a:t>
            </a:r>
            <a:r>
              <a:rPr lang="en-US" altLang="en-US" dirty="0" err="1" smtClean="0"/>
              <a:t>nj,nk</a:t>
            </a:r>
            <a:r>
              <a:rPr lang="en-US" altLang="en-US" dirty="0" smtClean="0"/>
              <a:t>&gt; is a </a:t>
            </a:r>
            <a:r>
              <a:rPr lang="en-US" altLang="en-US" b="1" dirty="0" smtClean="0">
                <a:solidFill>
                  <a:srgbClr val="C00000"/>
                </a:solidFill>
              </a:rPr>
              <a:t>du-path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with respect to a variable v </a:t>
            </a:r>
          </a:p>
          <a:p>
            <a:pPr marL="0" indent="0" algn="just"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>if v is defined at node n1 and either:</a:t>
            </a:r>
          </a:p>
          <a:p>
            <a:pPr marL="914400" lvl="1" indent="-457200" algn="just"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dirty="0" smtClean="0"/>
              <a:t>there is a </a:t>
            </a:r>
            <a:r>
              <a:rPr lang="en-US" altLang="en-US" b="1" dirty="0" smtClean="0">
                <a:solidFill>
                  <a:srgbClr val="C00000"/>
                </a:solidFill>
              </a:rPr>
              <a:t>c-use</a:t>
            </a:r>
            <a:r>
              <a:rPr lang="en-US" altLang="en-US" dirty="0" smtClean="0"/>
              <a:t> of v at node </a:t>
            </a:r>
            <a:r>
              <a:rPr lang="en-US" altLang="en-US" dirty="0" err="1" smtClean="0"/>
              <a:t>nk</a:t>
            </a:r>
            <a:r>
              <a:rPr lang="en-US" altLang="en-US" dirty="0" smtClean="0"/>
              <a:t> and &lt;n1,n2,...,</a:t>
            </a:r>
            <a:r>
              <a:rPr lang="en-US" altLang="en-US" dirty="0" err="1" smtClean="0"/>
              <a:t>nj,nk</a:t>
            </a:r>
            <a:r>
              <a:rPr lang="en-US" altLang="en-US" dirty="0" smtClean="0"/>
              <a:t>&gt; is a </a:t>
            </a:r>
            <a:r>
              <a:rPr lang="en-US" altLang="en-US" dirty="0" err="1" smtClean="0"/>
              <a:t>def</a:t>
            </a:r>
            <a:r>
              <a:rPr lang="en-US" altLang="en-US" dirty="0" smtClean="0"/>
              <a:t>-clear </a:t>
            </a:r>
            <a:r>
              <a:rPr lang="en-US" altLang="en-US" b="1" dirty="0" smtClean="0">
                <a:solidFill>
                  <a:srgbClr val="C00000"/>
                </a:solidFill>
              </a:rPr>
              <a:t>simple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path, or</a:t>
            </a:r>
          </a:p>
          <a:p>
            <a:pPr marL="914400" lvl="1" indent="-457200" algn="just"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dirty="0" smtClean="0"/>
              <a:t>there is a </a:t>
            </a:r>
            <a:r>
              <a:rPr lang="en-US" altLang="en-US" b="1" dirty="0" smtClean="0">
                <a:solidFill>
                  <a:srgbClr val="C00000"/>
                </a:solidFill>
              </a:rPr>
              <a:t>p-use</a:t>
            </a:r>
            <a:r>
              <a:rPr lang="en-US" altLang="en-US" dirty="0" smtClean="0"/>
              <a:t> of v at edge &lt;</a:t>
            </a:r>
            <a:r>
              <a:rPr lang="en-US" altLang="en-US" dirty="0" err="1" smtClean="0"/>
              <a:t>nj,nk</a:t>
            </a:r>
            <a:r>
              <a:rPr lang="en-US" altLang="en-US" dirty="0" smtClean="0"/>
              <a:t>&gt; and &lt;n1,n2,...</a:t>
            </a:r>
            <a:r>
              <a:rPr lang="en-US" altLang="en-US" dirty="0" err="1" smtClean="0"/>
              <a:t>nj</a:t>
            </a:r>
            <a:r>
              <a:rPr lang="en-US" altLang="en-US" dirty="0" smtClean="0"/>
              <a:t>&gt; is a </a:t>
            </a:r>
            <a:r>
              <a:rPr lang="en-US" altLang="en-US" dirty="0" err="1" smtClean="0"/>
              <a:t>def</a:t>
            </a:r>
            <a:r>
              <a:rPr lang="en-US" altLang="en-US" dirty="0" smtClean="0"/>
              <a:t>-clear </a:t>
            </a:r>
            <a:r>
              <a:rPr lang="en-US" altLang="en-US" b="1" dirty="0" smtClean="0">
                <a:solidFill>
                  <a:srgbClr val="C00000"/>
                </a:solidFill>
              </a:rPr>
              <a:t>loop-free </a:t>
            </a:r>
            <a:r>
              <a:rPr lang="en-US" altLang="en-US" dirty="0" smtClean="0"/>
              <a:t>path.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25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More Dataflow Terms and Definitions</a:t>
            </a:r>
            <a:endParaRPr lang="en-US" altLang="en-US" b="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>A path &lt;n1,n2,...,</a:t>
            </a:r>
            <a:r>
              <a:rPr lang="en-US" altLang="en-US" dirty="0" err="1" smtClean="0"/>
              <a:t>nj,nk</a:t>
            </a:r>
            <a:r>
              <a:rPr lang="en-US" altLang="en-US" dirty="0" smtClean="0"/>
              <a:t>&gt; is a </a:t>
            </a:r>
            <a:r>
              <a:rPr lang="en-US" altLang="en-US" b="1" dirty="0" smtClean="0">
                <a:solidFill>
                  <a:srgbClr val="C00000"/>
                </a:solidFill>
              </a:rPr>
              <a:t>du-path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with respect to a variable v if v is defined at node n1 and either:</a:t>
            </a:r>
          </a:p>
          <a:p>
            <a:pPr marL="914400" lvl="1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dirty="0" smtClean="0"/>
              <a:t>there is a </a:t>
            </a:r>
            <a:r>
              <a:rPr lang="en-US" altLang="en-US" b="1" dirty="0" smtClean="0">
                <a:solidFill>
                  <a:srgbClr val="C00000"/>
                </a:solidFill>
              </a:rPr>
              <a:t>c-use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of v at node </a:t>
            </a:r>
            <a:r>
              <a:rPr lang="en-US" altLang="en-US" dirty="0" err="1" smtClean="0"/>
              <a:t>nk</a:t>
            </a:r>
            <a:r>
              <a:rPr lang="en-US" altLang="en-US" dirty="0" smtClean="0"/>
              <a:t> and &lt;n1,n2,...,</a:t>
            </a:r>
            <a:r>
              <a:rPr lang="en-US" altLang="en-US" dirty="0" err="1" smtClean="0"/>
              <a:t>nj,nk</a:t>
            </a:r>
            <a:r>
              <a:rPr lang="en-US" altLang="en-US" dirty="0" smtClean="0"/>
              <a:t>&gt; is a </a:t>
            </a:r>
            <a:r>
              <a:rPr lang="en-US" altLang="en-US" dirty="0" err="1" smtClean="0"/>
              <a:t>def</a:t>
            </a:r>
            <a:r>
              <a:rPr lang="en-US" altLang="en-US" dirty="0" smtClean="0"/>
              <a:t>-clear </a:t>
            </a:r>
            <a:r>
              <a:rPr lang="en-US" altLang="en-US" b="1" dirty="0" smtClean="0">
                <a:solidFill>
                  <a:srgbClr val="C00000"/>
                </a:solidFill>
              </a:rPr>
              <a:t>simple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path, or</a:t>
            </a:r>
          </a:p>
          <a:p>
            <a:pPr marL="914400" lvl="1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dirty="0" smtClean="0"/>
              <a:t>there is a </a:t>
            </a:r>
            <a:r>
              <a:rPr lang="en-US" altLang="en-US" b="1" dirty="0" smtClean="0">
                <a:solidFill>
                  <a:srgbClr val="C00000"/>
                </a:solidFill>
              </a:rPr>
              <a:t>p-use</a:t>
            </a:r>
            <a:r>
              <a:rPr lang="en-US" altLang="en-US" dirty="0" smtClean="0"/>
              <a:t> of v at edge &lt;</a:t>
            </a:r>
            <a:r>
              <a:rPr lang="en-US" altLang="en-US" dirty="0" err="1" smtClean="0"/>
              <a:t>nj,nk</a:t>
            </a:r>
            <a:r>
              <a:rPr lang="en-US" altLang="en-US" dirty="0" smtClean="0"/>
              <a:t>&gt; and &lt;n1,n2,...</a:t>
            </a:r>
            <a:r>
              <a:rPr lang="en-US" altLang="en-US" dirty="0" err="1" smtClean="0"/>
              <a:t>nj</a:t>
            </a:r>
            <a:r>
              <a:rPr lang="en-US" altLang="en-US" dirty="0" smtClean="0"/>
              <a:t>&gt; is a </a:t>
            </a:r>
            <a:r>
              <a:rPr lang="en-US" altLang="en-US" dirty="0" err="1" smtClean="0"/>
              <a:t>def</a:t>
            </a:r>
            <a:r>
              <a:rPr lang="en-US" altLang="en-US" dirty="0" smtClean="0"/>
              <a:t>-clear </a:t>
            </a:r>
            <a:r>
              <a:rPr lang="en-US" altLang="en-US" b="1" dirty="0" smtClean="0">
                <a:solidFill>
                  <a:srgbClr val="C00000"/>
                </a:solidFill>
              </a:rPr>
              <a:t>loop-free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path.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638800" y="5644124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800" dirty="0">
                <a:solidFill>
                  <a:srgbClr val="C00000"/>
                </a:solidFill>
                <a:latin typeface="Verdana" panose="020B0604030504040204" pitchFamily="34" charset="0"/>
              </a:rPr>
              <a:t>NOTE!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H="1" flipV="1">
            <a:off x="5097652" y="4388865"/>
            <a:ext cx="1074548" cy="12334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 flipV="1">
            <a:off x="6553200" y="4388865"/>
            <a:ext cx="914400" cy="12334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77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 smtClean="0"/>
              <a:t>Another Dataflow Test Coverage Criterion</a:t>
            </a:r>
            <a:endParaRPr lang="en-US" altLang="en-US" sz="3600" b="0" dirty="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i="1" dirty="0" smtClean="0">
                <a:solidFill>
                  <a:srgbClr val="C00000"/>
                </a:solidFill>
              </a:rPr>
              <a:t>All-DU-Paths:</a:t>
            </a:r>
            <a:r>
              <a:rPr lang="en-US" altLang="en-US" i="1" dirty="0" smtClean="0">
                <a:solidFill>
                  <a:srgbClr val="C00000"/>
                </a:solidFill>
              </a:rPr>
              <a:t> 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dirty="0" smtClean="0"/>
              <a:t>for </a:t>
            </a:r>
            <a:r>
              <a:rPr lang="en-US" altLang="en-US" b="1" dirty="0" smtClean="0"/>
              <a:t>every program variable v,</a:t>
            </a: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en-US" b="1" dirty="0" smtClean="0"/>
              <a:t>every du-path</a:t>
            </a:r>
            <a:r>
              <a:rPr lang="en-US" altLang="en-US" dirty="0" smtClean="0"/>
              <a:t> from </a:t>
            </a:r>
            <a:r>
              <a:rPr lang="en-US" altLang="en-US" b="1" dirty="0" smtClean="0"/>
              <a:t>every definition</a:t>
            </a:r>
            <a:r>
              <a:rPr lang="en-US" altLang="en-US" dirty="0" smtClean="0"/>
              <a:t> of v to </a:t>
            </a:r>
            <a:r>
              <a:rPr lang="en-US" altLang="en-US" b="1" dirty="0" smtClean="0"/>
              <a:t>every c-use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every p-use</a:t>
            </a:r>
            <a:r>
              <a:rPr lang="en-US" altLang="en-US" dirty="0" smtClean="0"/>
              <a:t> of v must be covered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 smtClean="0"/>
          </a:p>
          <a:p>
            <a:pPr eaLnBrk="1" hangingPunct="1">
              <a:lnSpc>
                <a:spcPct val="150000"/>
              </a:lnSpc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55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>
                <a:solidFill>
                  <a:schemeClr val="bg1"/>
                </a:solidFill>
              </a:rPr>
              <a:t>White-Box Coverage 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Subsumption</a:t>
            </a:r>
            <a:r>
              <a:rPr lang="en-US" altLang="en-US" sz="2800" dirty="0" smtClean="0">
                <a:solidFill>
                  <a:schemeClr val="bg1"/>
                </a:solidFill>
              </a:rPr>
              <a:t> Relationships</a:t>
            </a:r>
            <a:endParaRPr lang="en-US" altLang="en-US" sz="2800" b="0" dirty="0" smtClean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90600" y="1382486"/>
            <a:ext cx="7162800" cy="4816475"/>
            <a:chOff x="609600" y="1371600"/>
            <a:chExt cx="7162800" cy="4816475"/>
          </a:xfrm>
        </p:grpSpPr>
        <p:sp>
          <p:nvSpPr>
            <p:cNvPr id="74755" name="Text Box 8"/>
            <p:cNvSpPr txBox="1">
              <a:spLocks noChangeArrowheads="1"/>
            </p:cNvSpPr>
            <p:nvPr/>
          </p:nvSpPr>
          <p:spPr bwMode="auto">
            <a:xfrm>
              <a:off x="5105400" y="1371600"/>
              <a:ext cx="914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SzPct val="75000"/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DAD23"/>
                </a:buClr>
                <a:buFont typeface="Times New Roman" panose="02020603050405020304" pitchFamily="18" charset="0"/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2000">
                  <a:latin typeface="Helvetica LT Std Cond" panose="020B0506020202030204" pitchFamily="34" charset="0"/>
                </a:rPr>
                <a:t>Path</a:t>
              </a:r>
            </a:p>
          </p:txBody>
        </p:sp>
        <p:sp>
          <p:nvSpPr>
            <p:cNvPr id="74756" name="Text Box 9"/>
            <p:cNvSpPr txBox="1">
              <a:spLocks noChangeArrowheads="1"/>
            </p:cNvSpPr>
            <p:nvPr/>
          </p:nvSpPr>
          <p:spPr bwMode="auto">
            <a:xfrm>
              <a:off x="5029200" y="2286000"/>
              <a:ext cx="1143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SzPct val="75000"/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DAD23"/>
                </a:buClr>
                <a:buFont typeface="Times New Roman" panose="02020603050405020304" pitchFamily="18" charset="0"/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2000">
                  <a:latin typeface="Helvetica LT Std Cond" panose="020B0506020202030204" pitchFamily="34" charset="0"/>
                </a:rPr>
                <a:t>All du-paths</a:t>
              </a:r>
            </a:p>
          </p:txBody>
        </p:sp>
        <p:sp>
          <p:nvSpPr>
            <p:cNvPr id="74757" name="Text Box 10"/>
            <p:cNvSpPr txBox="1">
              <a:spLocks noChangeArrowheads="1"/>
            </p:cNvSpPr>
            <p:nvPr/>
          </p:nvSpPr>
          <p:spPr bwMode="auto">
            <a:xfrm>
              <a:off x="4953000" y="3657600"/>
              <a:ext cx="1371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SzPct val="75000"/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DAD23"/>
                </a:buClr>
                <a:buFont typeface="Times New Roman" panose="02020603050405020304" pitchFamily="18" charset="0"/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2000">
                  <a:latin typeface="Helvetica LT Std Cond" panose="020B0506020202030204" pitchFamily="34" charset="0"/>
                </a:rPr>
                <a:t>All-Uses</a:t>
              </a:r>
            </a:p>
          </p:txBody>
        </p:sp>
        <p:sp>
          <p:nvSpPr>
            <p:cNvPr id="74758" name="Text Box 11"/>
            <p:cNvSpPr txBox="1">
              <a:spLocks noChangeArrowheads="1"/>
            </p:cNvSpPr>
            <p:nvPr/>
          </p:nvSpPr>
          <p:spPr bwMode="auto">
            <a:xfrm>
              <a:off x="4953000" y="4953000"/>
              <a:ext cx="1295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SzPct val="75000"/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DAD23"/>
                </a:buClr>
                <a:buFont typeface="Times New Roman" panose="02020603050405020304" pitchFamily="18" charset="0"/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2000">
                  <a:latin typeface="Helvetica LT Std Cond" panose="020B0506020202030204" pitchFamily="34" charset="0"/>
                </a:rPr>
                <a:t>All-Defs</a:t>
              </a:r>
            </a:p>
          </p:txBody>
        </p:sp>
        <p:sp>
          <p:nvSpPr>
            <p:cNvPr id="74759" name="Text Box 12"/>
            <p:cNvSpPr txBox="1">
              <a:spLocks noChangeArrowheads="1"/>
            </p:cNvSpPr>
            <p:nvPr/>
          </p:nvSpPr>
          <p:spPr bwMode="auto">
            <a:xfrm>
              <a:off x="1066800" y="2209800"/>
              <a:ext cx="21336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SzPct val="75000"/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DAD23"/>
                </a:buClr>
                <a:buFont typeface="Times New Roman" panose="02020603050405020304" pitchFamily="18" charset="0"/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2000">
                  <a:latin typeface="Helvetica LT Std Cond" panose="020B0506020202030204" pitchFamily="34" charset="0"/>
                </a:rPr>
                <a:t>Compound Condition</a:t>
              </a:r>
            </a:p>
          </p:txBody>
        </p:sp>
        <p:sp>
          <p:nvSpPr>
            <p:cNvPr id="74760" name="Text Box 13"/>
            <p:cNvSpPr txBox="1">
              <a:spLocks noChangeArrowheads="1"/>
            </p:cNvSpPr>
            <p:nvPr/>
          </p:nvSpPr>
          <p:spPr bwMode="auto">
            <a:xfrm>
              <a:off x="1295400" y="3429000"/>
              <a:ext cx="16764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SzPct val="75000"/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DAD23"/>
                </a:buClr>
                <a:buFont typeface="Times New Roman" panose="02020603050405020304" pitchFamily="18" charset="0"/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2000">
                  <a:latin typeface="Helvetica LT Std Cond" panose="020B0506020202030204" pitchFamily="34" charset="0"/>
                </a:rPr>
                <a:t>Branch / Condition</a:t>
              </a:r>
            </a:p>
          </p:txBody>
        </p:sp>
        <p:sp>
          <p:nvSpPr>
            <p:cNvPr id="74761" name="Text Box 14"/>
            <p:cNvSpPr txBox="1">
              <a:spLocks noChangeArrowheads="1"/>
            </p:cNvSpPr>
            <p:nvPr/>
          </p:nvSpPr>
          <p:spPr bwMode="auto">
            <a:xfrm>
              <a:off x="2971800" y="3657600"/>
              <a:ext cx="1981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SzPct val="75000"/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DAD23"/>
                </a:buClr>
                <a:buFont typeface="Times New Roman" panose="02020603050405020304" pitchFamily="18" charset="0"/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2000">
                  <a:latin typeface="Helvetica LT Std Cond" panose="020B0506020202030204" pitchFamily="34" charset="0"/>
                </a:rPr>
                <a:t>Basis Paths</a:t>
              </a:r>
            </a:p>
          </p:txBody>
        </p:sp>
        <p:sp>
          <p:nvSpPr>
            <p:cNvPr id="74762" name="Text Box 15"/>
            <p:cNvSpPr txBox="1">
              <a:spLocks noChangeArrowheads="1"/>
            </p:cNvSpPr>
            <p:nvPr/>
          </p:nvSpPr>
          <p:spPr bwMode="auto">
            <a:xfrm>
              <a:off x="6553200" y="3657600"/>
              <a:ext cx="1219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SzPct val="75000"/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DAD23"/>
                </a:buClr>
                <a:buFont typeface="Times New Roman" panose="02020603050405020304" pitchFamily="18" charset="0"/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2000">
                  <a:latin typeface="Helvetica LT Std Cond" panose="020B0506020202030204" pitchFamily="34" charset="0"/>
                </a:rPr>
                <a:t>Loop</a:t>
              </a:r>
            </a:p>
          </p:txBody>
        </p:sp>
        <p:sp>
          <p:nvSpPr>
            <p:cNvPr id="74763" name="Text Box 16"/>
            <p:cNvSpPr txBox="1">
              <a:spLocks noChangeArrowheads="1"/>
            </p:cNvSpPr>
            <p:nvPr/>
          </p:nvSpPr>
          <p:spPr bwMode="auto">
            <a:xfrm>
              <a:off x="609600" y="4572000"/>
              <a:ext cx="1676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SzPct val="75000"/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DAD23"/>
                </a:buClr>
                <a:buFont typeface="Times New Roman" panose="02020603050405020304" pitchFamily="18" charset="0"/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2000">
                  <a:latin typeface="Helvetica LT Std Cond" panose="020B0506020202030204" pitchFamily="34" charset="0"/>
                </a:rPr>
                <a:t>Condition</a:t>
              </a:r>
            </a:p>
          </p:txBody>
        </p:sp>
        <p:sp>
          <p:nvSpPr>
            <p:cNvPr id="74764" name="Text Box 17"/>
            <p:cNvSpPr txBox="1">
              <a:spLocks noChangeArrowheads="1"/>
            </p:cNvSpPr>
            <p:nvPr/>
          </p:nvSpPr>
          <p:spPr bwMode="auto">
            <a:xfrm>
              <a:off x="3048000" y="5791200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SzPct val="75000"/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DAD23"/>
                </a:buClr>
                <a:buFont typeface="Times New Roman" panose="02020603050405020304" pitchFamily="18" charset="0"/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2000">
                  <a:latin typeface="Helvetica LT Std Cond" panose="020B0506020202030204" pitchFamily="34" charset="0"/>
                </a:rPr>
                <a:t>Statement</a:t>
              </a:r>
            </a:p>
          </p:txBody>
        </p:sp>
        <p:sp>
          <p:nvSpPr>
            <p:cNvPr id="74765" name="Text Box 18"/>
            <p:cNvSpPr txBox="1">
              <a:spLocks noChangeArrowheads="1"/>
            </p:cNvSpPr>
            <p:nvPr/>
          </p:nvSpPr>
          <p:spPr bwMode="auto">
            <a:xfrm>
              <a:off x="3124200" y="4724400"/>
              <a:ext cx="1371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ct val="20000"/>
                </a:spcAft>
                <a:buClr>
                  <a:srgbClr val="FDAD23"/>
                </a:buClr>
                <a:buSzPct val="75000"/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DAD23"/>
                </a:buClr>
                <a:buFont typeface="Times New Roman" panose="02020603050405020304" pitchFamily="18" charset="0"/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2000">
                  <a:latin typeface="Helvetica LT Std Cond" panose="020B0506020202030204" pitchFamily="34" charset="0"/>
                </a:rPr>
                <a:t>Branch</a:t>
              </a:r>
            </a:p>
          </p:txBody>
        </p:sp>
        <p:sp>
          <p:nvSpPr>
            <p:cNvPr id="74766" name="Line 19"/>
            <p:cNvSpPr>
              <a:spLocks noChangeShapeType="1"/>
            </p:cNvSpPr>
            <p:nvPr/>
          </p:nvSpPr>
          <p:spPr bwMode="auto">
            <a:xfrm>
              <a:off x="5486400" y="1905000"/>
              <a:ext cx="0" cy="381000"/>
            </a:xfrm>
            <a:prstGeom prst="line">
              <a:avLst/>
            </a:prstGeom>
            <a:noFill/>
            <a:ln w="38100">
              <a:solidFill>
                <a:srgbClr val="FDAD2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Helvetica LT Std Cond" panose="020B0506020202030204" pitchFamily="34" charset="0"/>
              </a:endParaRPr>
            </a:p>
          </p:txBody>
        </p:sp>
        <p:sp>
          <p:nvSpPr>
            <p:cNvPr id="74767" name="Line 20"/>
            <p:cNvSpPr>
              <a:spLocks noChangeShapeType="1"/>
            </p:cNvSpPr>
            <p:nvPr/>
          </p:nvSpPr>
          <p:spPr bwMode="auto">
            <a:xfrm flipH="1">
              <a:off x="3962400" y="1905000"/>
              <a:ext cx="1447800" cy="1676400"/>
            </a:xfrm>
            <a:prstGeom prst="line">
              <a:avLst/>
            </a:prstGeom>
            <a:noFill/>
            <a:ln w="38100">
              <a:solidFill>
                <a:srgbClr val="FDAD2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Helvetica LT Std Cond" panose="020B0506020202030204" pitchFamily="34" charset="0"/>
              </a:endParaRPr>
            </a:p>
          </p:txBody>
        </p:sp>
        <p:sp>
          <p:nvSpPr>
            <p:cNvPr id="74768" name="Line 21"/>
            <p:cNvSpPr>
              <a:spLocks noChangeShapeType="1"/>
            </p:cNvSpPr>
            <p:nvPr/>
          </p:nvSpPr>
          <p:spPr bwMode="auto">
            <a:xfrm>
              <a:off x="5562600" y="1905000"/>
              <a:ext cx="1447800" cy="1676400"/>
            </a:xfrm>
            <a:prstGeom prst="line">
              <a:avLst/>
            </a:prstGeom>
            <a:noFill/>
            <a:ln w="38100">
              <a:solidFill>
                <a:srgbClr val="FDAD2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Helvetica LT Std Cond" panose="020B0506020202030204" pitchFamily="34" charset="0"/>
              </a:endParaRPr>
            </a:p>
          </p:txBody>
        </p:sp>
        <p:sp>
          <p:nvSpPr>
            <p:cNvPr id="74769" name="Line 22"/>
            <p:cNvSpPr>
              <a:spLocks noChangeShapeType="1"/>
            </p:cNvSpPr>
            <p:nvPr/>
          </p:nvSpPr>
          <p:spPr bwMode="auto">
            <a:xfrm>
              <a:off x="5486400" y="3124200"/>
              <a:ext cx="0" cy="457200"/>
            </a:xfrm>
            <a:prstGeom prst="line">
              <a:avLst/>
            </a:prstGeom>
            <a:noFill/>
            <a:ln w="38100">
              <a:solidFill>
                <a:srgbClr val="FDAD2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Helvetica LT Std Cond" panose="020B0506020202030204" pitchFamily="34" charset="0"/>
              </a:endParaRPr>
            </a:p>
          </p:txBody>
        </p:sp>
        <p:sp>
          <p:nvSpPr>
            <p:cNvPr id="74770" name="Line 23"/>
            <p:cNvSpPr>
              <a:spLocks noChangeShapeType="1"/>
            </p:cNvSpPr>
            <p:nvPr/>
          </p:nvSpPr>
          <p:spPr bwMode="auto">
            <a:xfrm flipH="1">
              <a:off x="4038600" y="4114800"/>
              <a:ext cx="1447800" cy="609600"/>
            </a:xfrm>
            <a:prstGeom prst="line">
              <a:avLst/>
            </a:prstGeom>
            <a:noFill/>
            <a:ln w="38100">
              <a:solidFill>
                <a:srgbClr val="FDAD2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Helvetica LT Std Cond" panose="020B0506020202030204" pitchFamily="34" charset="0"/>
              </a:endParaRPr>
            </a:p>
          </p:txBody>
        </p:sp>
        <p:sp>
          <p:nvSpPr>
            <p:cNvPr id="74771" name="Line 24"/>
            <p:cNvSpPr>
              <a:spLocks noChangeShapeType="1"/>
            </p:cNvSpPr>
            <p:nvPr/>
          </p:nvSpPr>
          <p:spPr bwMode="auto">
            <a:xfrm>
              <a:off x="5562600" y="4114800"/>
              <a:ext cx="0" cy="838200"/>
            </a:xfrm>
            <a:prstGeom prst="line">
              <a:avLst/>
            </a:prstGeom>
            <a:noFill/>
            <a:ln w="38100">
              <a:solidFill>
                <a:srgbClr val="FDAD2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Helvetica LT Std Cond" panose="020B0506020202030204" pitchFamily="34" charset="0"/>
              </a:endParaRPr>
            </a:p>
          </p:txBody>
        </p:sp>
        <p:sp>
          <p:nvSpPr>
            <p:cNvPr id="74772" name="Line 25"/>
            <p:cNvSpPr>
              <a:spLocks noChangeShapeType="1"/>
            </p:cNvSpPr>
            <p:nvPr/>
          </p:nvSpPr>
          <p:spPr bwMode="auto">
            <a:xfrm flipH="1">
              <a:off x="3733800" y="4191000"/>
              <a:ext cx="152400" cy="533400"/>
            </a:xfrm>
            <a:prstGeom prst="line">
              <a:avLst/>
            </a:prstGeom>
            <a:noFill/>
            <a:ln w="38100">
              <a:solidFill>
                <a:srgbClr val="FDAD2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Helvetica LT Std Cond" panose="020B0506020202030204" pitchFamily="34" charset="0"/>
              </a:endParaRPr>
            </a:p>
          </p:txBody>
        </p:sp>
        <p:sp>
          <p:nvSpPr>
            <p:cNvPr id="74773" name="Line 26"/>
            <p:cNvSpPr>
              <a:spLocks noChangeShapeType="1"/>
            </p:cNvSpPr>
            <p:nvPr/>
          </p:nvSpPr>
          <p:spPr bwMode="auto">
            <a:xfrm>
              <a:off x="3810000" y="5181600"/>
              <a:ext cx="0" cy="609600"/>
            </a:xfrm>
            <a:prstGeom prst="line">
              <a:avLst/>
            </a:prstGeom>
            <a:noFill/>
            <a:ln w="38100">
              <a:solidFill>
                <a:srgbClr val="FDAD2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Helvetica LT Std Cond" panose="020B0506020202030204" pitchFamily="34" charset="0"/>
              </a:endParaRPr>
            </a:p>
          </p:txBody>
        </p:sp>
        <p:sp>
          <p:nvSpPr>
            <p:cNvPr id="74774" name="Line 27"/>
            <p:cNvSpPr>
              <a:spLocks noChangeShapeType="1"/>
            </p:cNvSpPr>
            <p:nvPr/>
          </p:nvSpPr>
          <p:spPr bwMode="auto">
            <a:xfrm>
              <a:off x="2057400" y="3048000"/>
              <a:ext cx="0" cy="381000"/>
            </a:xfrm>
            <a:prstGeom prst="line">
              <a:avLst/>
            </a:prstGeom>
            <a:noFill/>
            <a:ln w="38100">
              <a:solidFill>
                <a:srgbClr val="FDAD2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Helvetica LT Std Cond" panose="020B0506020202030204" pitchFamily="34" charset="0"/>
              </a:endParaRPr>
            </a:p>
          </p:txBody>
        </p:sp>
        <p:sp>
          <p:nvSpPr>
            <p:cNvPr id="74775" name="Line 28"/>
            <p:cNvSpPr>
              <a:spLocks noChangeShapeType="1"/>
            </p:cNvSpPr>
            <p:nvPr/>
          </p:nvSpPr>
          <p:spPr bwMode="auto">
            <a:xfrm flipH="1">
              <a:off x="1524000" y="4191000"/>
              <a:ext cx="533400" cy="381000"/>
            </a:xfrm>
            <a:prstGeom prst="line">
              <a:avLst/>
            </a:prstGeom>
            <a:noFill/>
            <a:ln w="38100">
              <a:solidFill>
                <a:srgbClr val="FDAD2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Helvetica LT Std Cond" panose="020B0506020202030204" pitchFamily="34" charset="0"/>
              </a:endParaRPr>
            </a:p>
          </p:txBody>
        </p:sp>
        <p:sp>
          <p:nvSpPr>
            <p:cNvPr id="74776" name="Line 29"/>
            <p:cNvSpPr>
              <a:spLocks noChangeShapeType="1"/>
            </p:cNvSpPr>
            <p:nvPr/>
          </p:nvSpPr>
          <p:spPr bwMode="auto">
            <a:xfrm>
              <a:off x="2133600" y="4191000"/>
              <a:ext cx="1447800" cy="533400"/>
            </a:xfrm>
            <a:prstGeom prst="line">
              <a:avLst/>
            </a:prstGeom>
            <a:noFill/>
            <a:ln w="38100">
              <a:solidFill>
                <a:srgbClr val="FDAD2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Helvetica LT Std Cond" panose="020B050602020203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345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 Use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513" y="1273629"/>
            <a:ext cx="8234211" cy="5334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A variable can also be used and then re-defined in a single statement when it appears: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on </a:t>
            </a:r>
            <a:r>
              <a:rPr lang="en-US" altLang="en-US" i="1" dirty="0" smtClean="0"/>
              <a:t>both </a:t>
            </a:r>
            <a:r>
              <a:rPr lang="en-US" altLang="en-US" dirty="0" smtClean="0"/>
              <a:t>sides of an assignment statement  </a:t>
            </a:r>
            <a:r>
              <a:rPr lang="en-US" altLang="en-US" i="1" dirty="0" err="1" smtClean="0">
                <a:cs typeface="Times New Roman" panose="02020603050405020304" pitchFamily="18" charset="0"/>
              </a:rPr>
              <a:t>eg</a:t>
            </a:r>
            <a:r>
              <a:rPr lang="en-US" altLang="en-US" i="1" dirty="0" smtClean="0">
                <a:cs typeface="Times New Roman" panose="02020603050405020304" pitchFamily="18" charset="0"/>
              </a:rPr>
              <a:t>  </a:t>
            </a:r>
            <a:r>
              <a:rPr lang="en-US" altLang="en-US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y </a:t>
            </a:r>
            <a:r>
              <a:rPr lang="en-US" altLang="en-US" b="1" dirty="0" smtClean="0">
                <a:cs typeface="Courier New" panose="02070309020205020404" pitchFamily="49" charset="0"/>
              </a:rPr>
              <a:t>= </a:t>
            </a:r>
            <a:r>
              <a:rPr lang="en-US" altLang="en-US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y</a:t>
            </a:r>
            <a:r>
              <a:rPr lang="en-US" altLang="en-US" b="1" dirty="0" smtClean="0">
                <a:solidFill>
                  <a:srgbClr val="FDAD23"/>
                </a:solidFill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cs typeface="Courier New" panose="02070309020205020404" pitchFamily="49" charset="0"/>
              </a:rPr>
              <a:t>+ x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as an call-by-reference parameter in a subroutine call </a:t>
            </a:r>
            <a:br>
              <a:rPr lang="en-US" altLang="en-US" dirty="0" smtClean="0"/>
            </a:br>
            <a:r>
              <a:rPr lang="en-US" altLang="en-US" dirty="0" smtClean="0"/>
              <a:t>   </a:t>
            </a:r>
            <a:r>
              <a:rPr lang="en-US" altLang="en-US" i="1" dirty="0" err="1" smtClean="0">
                <a:cs typeface="Times New Roman" panose="02020603050405020304" pitchFamily="18" charset="0"/>
              </a:rPr>
              <a:t>eg</a:t>
            </a:r>
            <a:r>
              <a:rPr lang="en-US" altLang="en-US" i="1" dirty="0" smtClean="0">
                <a:cs typeface="Times New Roman" panose="02020603050405020304" pitchFamily="18" charset="0"/>
              </a:rPr>
              <a:t> </a:t>
            </a:r>
            <a:r>
              <a:rPr lang="en-US" altLang="en-US" b="1" dirty="0" smtClean="0">
                <a:cs typeface="Courier New" panose="02070309020205020404" pitchFamily="49" charset="0"/>
              </a:rPr>
              <a:t> increment( &amp;</a:t>
            </a:r>
            <a:r>
              <a:rPr lang="en-US" altLang="en-US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y</a:t>
            </a:r>
            <a:r>
              <a:rPr lang="en-US" altLang="en-US" b="1" dirty="0" smtClean="0">
                <a:cs typeface="Courier New" panose="02070309020205020404" pitchFamily="49" charset="0"/>
              </a:rPr>
              <a:t> )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8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More Dataflow Terms and Definitions</a:t>
            </a:r>
            <a:endParaRPr lang="en-US" altLang="en-US" b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 smtClean="0"/>
              <a:t>A path is </a:t>
            </a:r>
            <a:r>
              <a:rPr lang="en-US" altLang="en-US" b="1" i="1" dirty="0" smtClean="0">
                <a:solidFill>
                  <a:srgbClr val="C00000"/>
                </a:solidFill>
              </a:rPr>
              <a:t>definition clear </a:t>
            </a:r>
            <a:r>
              <a:rPr lang="en-US" altLang="en-US" b="1" dirty="0" smtClean="0">
                <a:solidFill>
                  <a:srgbClr val="C00000"/>
                </a:solidFill>
              </a:rPr>
              <a:t>(“</a:t>
            </a:r>
            <a:r>
              <a:rPr lang="en-US" altLang="en-US" b="1" dirty="0" err="1" smtClean="0">
                <a:solidFill>
                  <a:srgbClr val="C00000"/>
                </a:solidFill>
              </a:rPr>
              <a:t>def</a:t>
            </a:r>
            <a:r>
              <a:rPr lang="en-US" altLang="en-US" b="1" dirty="0" smtClean="0">
                <a:solidFill>
                  <a:srgbClr val="C00000"/>
                </a:solidFill>
              </a:rPr>
              <a:t>-clear”) </a:t>
            </a:r>
            <a:r>
              <a:rPr lang="en-US" altLang="en-US" dirty="0" smtClean="0"/>
              <a:t>with respect to a variable </a:t>
            </a:r>
            <a:r>
              <a:rPr lang="en-US" altLang="en-US" b="1" dirty="0" smtClean="0">
                <a:cs typeface="Courier New" panose="02070309020205020404" pitchFamily="49" charset="0"/>
              </a:rPr>
              <a:t>v</a:t>
            </a:r>
            <a:r>
              <a:rPr lang="en-US" altLang="en-US" dirty="0" smtClean="0"/>
              <a:t> if it has no variable </a:t>
            </a:r>
            <a:r>
              <a:rPr lang="en-US" altLang="en-US" b="1" dirty="0" smtClean="0"/>
              <a:t>re</a:t>
            </a:r>
            <a:r>
              <a:rPr lang="en-US" altLang="en-US" dirty="0" smtClean="0"/>
              <a:t>-definition of </a:t>
            </a:r>
            <a:r>
              <a:rPr lang="en-US" altLang="en-US" b="1" dirty="0" smtClean="0">
                <a:cs typeface="Courier New" panose="02070309020205020404" pitchFamily="49" charset="0"/>
              </a:rPr>
              <a:t>v</a:t>
            </a:r>
            <a:r>
              <a:rPr lang="en-US" altLang="en-US" dirty="0" smtClean="0"/>
              <a:t> on the path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 smtClean="0"/>
              <a:t>A </a:t>
            </a:r>
            <a:r>
              <a:rPr lang="en-US" altLang="en-US" i="1" dirty="0" smtClean="0">
                <a:solidFill>
                  <a:srgbClr val="DB4437"/>
                </a:solidFill>
              </a:rPr>
              <a:t>complete path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is a path whose initial node is a start node and whose final node is an exit node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8026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Dataflow Terms and Definitions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7275" y="1008185"/>
            <a:ext cx="8369450" cy="5490586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A </a:t>
            </a:r>
            <a:r>
              <a:rPr lang="en-US" altLang="en-US" i="1" dirty="0" smtClean="0">
                <a:solidFill>
                  <a:srgbClr val="0071C1"/>
                </a:solidFill>
              </a:rPr>
              <a:t>definition-use pair </a:t>
            </a:r>
            <a:r>
              <a:rPr lang="en-US" altLang="en-US" b="1" dirty="0" smtClean="0">
                <a:solidFill>
                  <a:srgbClr val="0071C1"/>
                </a:solidFill>
              </a:rPr>
              <a:t>(“du-pair”)</a:t>
            </a:r>
            <a:r>
              <a:rPr lang="en-US" altLang="en-US" dirty="0" smtClean="0">
                <a:solidFill>
                  <a:srgbClr val="0071C1"/>
                </a:solidFill>
              </a:rPr>
              <a:t> </a:t>
            </a:r>
            <a:r>
              <a:rPr lang="en-US" altLang="en-US" dirty="0" smtClean="0"/>
              <a:t>with respect to a variable </a:t>
            </a:r>
            <a:r>
              <a:rPr lang="en-US" altLang="en-US" b="1" dirty="0" smtClean="0">
                <a:cs typeface="Courier New" panose="02070309020205020404" pitchFamily="49" charset="0"/>
              </a:rPr>
              <a:t>v</a:t>
            </a:r>
            <a:r>
              <a:rPr lang="en-US" altLang="en-US" dirty="0" smtClean="0"/>
              <a:t> is </a:t>
            </a:r>
            <a:br>
              <a:rPr lang="en-US" altLang="en-US" dirty="0" smtClean="0"/>
            </a:br>
            <a:r>
              <a:rPr lang="en-US" altLang="en-US" dirty="0" smtClean="0"/>
              <a:t>a double </a:t>
            </a:r>
            <a:r>
              <a:rPr lang="en-US" altLang="en-US" b="1" dirty="0" smtClean="0">
                <a:cs typeface="Courier New" panose="02070309020205020404" pitchFamily="49" charset="0"/>
              </a:rPr>
              <a:t>(</a:t>
            </a:r>
            <a:r>
              <a:rPr lang="en-US" altLang="en-US" b="1" dirty="0" err="1" smtClean="0">
                <a:cs typeface="Courier New" panose="02070309020205020404" pitchFamily="49" charset="0"/>
              </a:rPr>
              <a:t>d,u</a:t>
            </a:r>
            <a:r>
              <a:rPr lang="en-US" altLang="en-US" b="1" dirty="0" smtClean="0">
                <a:cs typeface="Courier New" panose="02070309020205020404" pitchFamily="49" charset="0"/>
              </a:rPr>
              <a:t>) </a:t>
            </a:r>
            <a:r>
              <a:rPr lang="en-US" altLang="en-US" dirty="0" smtClean="0"/>
              <a:t>such that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 smtClean="0">
                <a:cs typeface="Courier New" panose="02070309020205020404" pitchFamily="49" charset="0"/>
              </a:rPr>
              <a:t>d</a:t>
            </a:r>
            <a:r>
              <a:rPr lang="en-US" altLang="en-US" dirty="0" smtClean="0"/>
              <a:t>  is a node in the program’s flow graph at which </a:t>
            </a:r>
            <a:r>
              <a:rPr lang="en-US" altLang="en-US" b="1" dirty="0" smtClean="0">
                <a:cs typeface="Courier New" panose="02070309020205020404" pitchFamily="49" charset="0"/>
              </a:rPr>
              <a:t>v</a:t>
            </a:r>
            <a:r>
              <a:rPr lang="en-US" altLang="en-US" dirty="0" smtClean="0"/>
              <a:t> is defined,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 smtClean="0">
                <a:cs typeface="Courier New" panose="02070309020205020404" pitchFamily="49" charset="0"/>
              </a:rPr>
              <a:t>u</a:t>
            </a:r>
            <a:r>
              <a:rPr lang="en-US" altLang="en-US" dirty="0" smtClean="0"/>
              <a:t> is a node or edge at which </a:t>
            </a:r>
            <a:r>
              <a:rPr lang="en-US" altLang="en-US" b="1" dirty="0" smtClean="0">
                <a:cs typeface="Courier New" panose="02070309020205020404" pitchFamily="49" charset="0"/>
              </a:rPr>
              <a:t>v</a:t>
            </a:r>
            <a:r>
              <a:rPr lang="en-US" altLang="en-US" dirty="0" smtClean="0"/>
              <a:t> is used  </a:t>
            </a:r>
            <a:r>
              <a:rPr lang="en-US" altLang="en-US" i="1" dirty="0" smtClean="0"/>
              <a:t>and</a:t>
            </a:r>
            <a:endParaRPr lang="en-US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there is a </a:t>
            </a:r>
            <a:r>
              <a:rPr lang="en-US" altLang="en-US" dirty="0" err="1" smtClean="0">
                <a:solidFill>
                  <a:srgbClr val="C00000"/>
                </a:solidFill>
              </a:rPr>
              <a:t>def</a:t>
            </a:r>
            <a:r>
              <a:rPr lang="en-US" altLang="en-US" dirty="0" smtClean="0">
                <a:solidFill>
                  <a:srgbClr val="C00000"/>
                </a:solidFill>
              </a:rPr>
              <a:t>-clear</a:t>
            </a:r>
            <a:r>
              <a:rPr lang="en-US" altLang="en-US" dirty="0" smtClean="0"/>
              <a:t> path </a:t>
            </a:r>
            <a:r>
              <a:rPr lang="en-US" altLang="en-US" i="1" dirty="0" smtClean="0">
                <a:solidFill>
                  <a:srgbClr val="7030A0"/>
                </a:solidFill>
              </a:rPr>
              <a:t>with respect to </a:t>
            </a:r>
            <a:r>
              <a:rPr lang="en-US" altLang="en-US" b="1" i="1" dirty="0" smtClean="0">
                <a:solidFill>
                  <a:srgbClr val="7030A0"/>
                </a:solidFill>
                <a:cs typeface="Courier New" panose="02070309020205020404" pitchFamily="49" charset="0"/>
              </a:rPr>
              <a:t>v</a:t>
            </a:r>
            <a:r>
              <a:rPr lang="en-US" altLang="en-US" i="1" dirty="0" smtClean="0">
                <a:solidFill>
                  <a:srgbClr val="7030A0"/>
                </a:solidFill>
              </a:rPr>
              <a:t> </a:t>
            </a:r>
            <a:r>
              <a:rPr lang="en-US" altLang="en-US" dirty="0" smtClean="0"/>
              <a:t>from </a:t>
            </a:r>
            <a:r>
              <a:rPr lang="en-US" altLang="en-US" b="1" dirty="0" smtClean="0">
                <a:cs typeface="Courier New" panose="02070309020205020404" pitchFamily="49" charset="0"/>
              </a:rPr>
              <a:t>d</a:t>
            </a:r>
            <a:r>
              <a:rPr lang="en-US" altLang="en-US" dirty="0" smtClean="0"/>
              <a:t> to </a:t>
            </a:r>
            <a:r>
              <a:rPr lang="en-US" altLang="en-US" b="1" dirty="0" smtClean="0">
                <a:cs typeface="Courier New" panose="02070309020205020404" pitchFamily="49" charset="0"/>
              </a:rPr>
              <a:t>u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Note that the definition of a du-pair does not require the existence of a </a:t>
            </a:r>
            <a:r>
              <a:rPr lang="en-US" altLang="en-US" b="1" dirty="0" smtClean="0">
                <a:solidFill>
                  <a:schemeClr val="accent6"/>
                </a:solidFill>
              </a:rPr>
              <a:t>feasible</a:t>
            </a:r>
            <a:r>
              <a:rPr lang="en-US" altLang="en-US" b="1" dirty="0" smtClean="0"/>
              <a:t> </a:t>
            </a:r>
            <a:r>
              <a:rPr lang="en-US" altLang="en-US" dirty="0" err="1" smtClean="0"/>
              <a:t>def</a:t>
            </a:r>
            <a:r>
              <a:rPr lang="en-US" altLang="en-US" dirty="0" smtClean="0"/>
              <a:t>-clear path from d to 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505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2" id="{65BA2D0E-275F-4AF7-B550-AA964CAB33EE}" vid="{5E59400F-2143-4A82-BEBB-58156AFF8F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ITE1</Template>
  <TotalTime>3139</TotalTime>
  <Words>5052</Words>
  <Application>Microsoft Office PowerPoint</Application>
  <PresentationFormat>On-screen Show (4:3)</PresentationFormat>
  <Paragraphs>1765</Paragraphs>
  <Slides>67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CA 7503 Software Testing</vt:lpstr>
      <vt:lpstr>Lecture 8 :  Data Flow Testing</vt:lpstr>
      <vt:lpstr>Dataflow Coverage</vt:lpstr>
      <vt:lpstr>Variable Definition</vt:lpstr>
      <vt:lpstr>Variable Use</vt:lpstr>
      <vt:lpstr>Variable Use: p-use and c-use</vt:lpstr>
      <vt:lpstr>Variable Use</vt:lpstr>
      <vt:lpstr>More Dataflow Terms and Definitions</vt:lpstr>
      <vt:lpstr>Dataflow Terms and Definitions</vt:lpstr>
      <vt:lpstr>Example 1</vt:lpstr>
      <vt:lpstr>Identifying DU-Pairs – Variable A</vt:lpstr>
      <vt:lpstr>Identifying DU-Pairs – Variable A</vt:lpstr>
      <vt:lpstr>Identifying DU-Pairs – Variable A</vt:lpstr>
      <vt:lpstr>Identifying DU-Pairs – Variable A</vt:lpstr>
      <vt:lpstr>Identifying DU-Pairs – Variable A</vt:lpstr>
      <vt:lpstr>Identifying DU-Pairs – Variable A</vt:lpstr>
      <vt:lpstr>Identifying DU-Pairs – Variable A</vt:lpstr>
      <vt:lpstr>Identifying DU-Pairs – Variable A</vt:lpstr>
      <vt:lpstr>Identifying DU-Pairs – Variable A</vt:lpstr>
      <vt:lpstr>Identifying DU-Pairs – Variable A</vt:lpstr>
      <vt:lpstr>Identifying DU-Pairs – Variable A</vt:lpstr>
      <vt:lpstr>Identifying DU-Pairs – Variable A</vt:lpstr>
      <vt:lpstr>Identifying DU-Pairs – Variable B</vt:lpstr>
      <vt:lpstr>Dataflow Test Coverage Criteria</vt:lpstr>
      <vt:lpstr>Dataflow Test Coverage Criteria</vt:lpstr>
      <vt:lpstr>Def-Clear Paths subsumed by &lt;1,2,3,4,5&gt; for Variable A</vt:lpstr>
      <vt:lpstr>Def-Clear Paths Subsumed by &lt;1,2,3,4,5&gt; for Variable B</vt:lpstr>
      <vt:lpstr>Dataflow Test Coverage Criteria</vt:lpstr>
      <vt:lpstr>Dataflow Test Coverage Criteria</vt:lpstr>
      <vt:lpstr>Def-Clear Paths Subsumed by &lt;1,3,4,5&gt; for Variable A</vt:lpstr>
      <vt:lpstr>Def-Clear Paths Subsumed by &lt;1,3,4,5&gt; for Variable B</vt:lpstr>
      <vt:lpstr>Def-Clear Paths Subsumed by &lt;1,2,3,5&gt; for Variable A</vt:lpstr>
      <vt:lpstr>Def-Clear Paths Subsumed by &lt;1,2,3,5&gt; for Variable B</vt:lpstr>
      <vt:lpstr>Dataflow Test Coverage Criteria</vt:lpstr>
      <vt:lpstr>Example 2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Identifying DU-Pairs – Variable X</vt:lpstr>
      <vt:lpstr>More Dataflow Terms and Definitions</vt:lpstr>
      <vt:lpstr>More Dataflow Terms and Definitions</vt:lpstr>
      <vt:lpstr>More Dataflow Terms and Definitions</vt:lpstr>
      <vt:lpstr>Another Dataflow Test Coverage Criterion</vt:lpstr>
      <vt:lpstr>White-Box Coverage  Subsumption Relationships</vt:lpstr>
    </vt:vector>
  </TitlesOfParts>
  <Company>AU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7201- IT Essentials</dc:title>
  <dc:creator>Admin</dc:creator>
  <cp:lastModifiedBy>audist</cp:lastModifiedBy>
  <cp:revision>299</cp:revision>
  <dcterms:created xsi:type="dcterms:W3CDTF">2017-05-18T04:15:45Z</dcterms:created>
  <dcterms:modified xsi:type="dcterms:W3CDTF">2020-09-28T05:06:08Z</dcterms:modified>
</cp:coreProperties>
</file>