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11/9/2022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11/9/2022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11/9/2022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ACCEPTANCE TESTING</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4619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30621"/>
            <a:ext cx="10058400" cy="5541579"/>
          </a:xfrm>
        </p:spPr>
        <p:txBody>
          <a:bodyPr>
            <a:normAutofit/>
          </a:bodyPr>
          <a:lstStyle/>
          <a:p>
            <a:pPr marL="0" indent="0">
              <a:buNone/>
            </a:pPr>
            <a:r>
              <a:rPr lang="en-IN" b="1" dirty="0"/>
              <a:t>Hotfix:</a:t>
            </a:r>
            <a:r>
              <a:rPr lang="en-IN" dirty="0"/>
              <a:t> In the production environment, </a:t>
            </a:r>
            <a:r>
              <a:rPr lang="en-IN" dirty="0">
                <a:solidFill>
                  <a:schemeClr val="accent1"/>
                </a:solidFill>
              </a:rPr>
              <a:t>whenever the customer identify the critical bug</a:t>
            </a:r>
            <a:r>
              <a:rPr lang="en-IN" dirty="0"/>
              <a:t>, we will do the following</a:t>
            </a:r>
          </a:p>
          <a:p>
            <a:pPr lvl="1"/>
            <a:r>
              <a:rPr lang="en-IN" dirty="0"/>
              <a:t>The developers fix the bugs.</a:t>
            </a:r>
          </a:p>
          <a:p>
            <a:pPr lvl="1"/>
            <a:r>
              <a:rPr lang="en-IN" dirty="0"/>
              <a:t>Small teams of test engineers will test the software.</a:t>
            </a:r>
          </a:p>
          <a:p>
            <a:pPr lvl="1"/>
            <a:r>
              <a:rPr lang="en-IN" dirty="0"/>
              <a:t>Re-install the application on the client environment.</a:t>
            </a:r>
          </a:p>
          <a:p>
            <a:pPr lvl="1"/>
            <a:r>
              <a:rPr lang="en-IN" dirty="0"/>
              <a:t>The client starts using the new software.</a:t>
            </a:r>
          </a:p>
          <a:p>
            <a:pPr lvl="1"/>
            <a:r>
              <a:rPr lang="en-IN" dirty="0"/>
              <a:t>This entire process is known as a hotfix, and it can be done in a few hours or one day.</a:t>
            </a:r>
          </a:p>
          <a:p>
            <a:pPr marL="0" indent="0">
              <a:buNone/>
            </a:pPr>
            <a:r>
              <a:rPr lang="en-IN" b="1" dirty="0"/>
              <a:t>For example:</a:t>
            </a:r>
            <a:r>
              <a:rPr lang="en-IN" dirty="0"/>
              <a:t> If the significant module, suppose the Login module itself is not working at the production server, then the client will send it immediately for fixing it, and that has to be done as soon as possible.</a:t>
            </a:r>
          </a:p>
          <a:p>
            <a:pPr marL="0" indent="0">
              <a:buNone/>
            </a:pPr>
            <a:r>
              <a:rPr lang="en-IN" b="1" dirty="0"/>
              <a:t>Short release</a:t>
            </a:r>
            <a:endParaRPr lang="en-IN" dirty="0"/>
          </a:p>
          <a:p>
            <a:r>
              <a:rPr lang="en-IN" dirty="0"/>
              <a:t>Between two major releases, this is a short release of improvements, and it happens when the client needs some small features to change on an urgent basis.</a:t>
            </a:r>
          </a:p>
          <a:p>
            <a:endParaRPr lang="en-IN" dirty="0"/>
          </a:p>
        </p:txBody>
      </p:sp>
    </p:spTree>
    <p:extLst>
      <p:ext uri="{BB962C8B-B14F-4D97-AF65-F5344CB8AC3E}">
        <p14:creationId xmlns:p14="http://schemas.microsoft.com/office/powerpoint/2010/main" val="75863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Steps to Perform Acceptance Testing</a:t>
            </a:r>
            <a:r>
              <a:rPr lang="en-IN" b="1" dirty="0"/>
              <a:t/>
            </a:r>
            <a:br>
              <a:rPr lang="en-IN" b="1" dirty="0"/>
            </a:br>
            <a:endParaRPr lang="en-IN" dirty="0"/>
          </a:p>
        </p:txBody>
      </p:sp>
      <p:pic>
        <p:nvPicPr>
          <p:cNvPr id="4" name="Content Placeholder 3" descr="Acceptance Testi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4538" y="1539122"/>
            <a:ext cx="3909848" cy="3957788"/>
          </a:xfrm>
          <a:prstGeom prst="rect">
            <a:avLst/>
          </a:prstGeom>
          <a:noFill/>
          <a:ln>
            <a:noFill/>
          </a:ln>
        </p:spPr>
      </p:pic>
    </p:spTree>
    <p:extLst>
      <p:ext uri="{BB962C8B-B14F-4D97-AF65-F5344CB8AC3E}">
        <p14:creationId xmlns:p14="http://schemas.microsoft.com/office/powerpoint/2010/main" val="4101457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30317"/>
            <a:ext cx="10058400" cy="5341883"/>
          </a:xfrm>
        </p:spPr>
        <p:txBody>
          <a:bodyPr/>
          <a:lstStyle/>
          <a:p>
            <a:pPr marL="0" indent="0">
              <a:buNone/>
            </a:pPr>
            <a:r>
              <a:rPr lang="en-IN" b="1" dirty="0"/>
              <a:t>Tools used in Acceptance Testing</a:t>
            </a:r>
          </a:p>
          <a:p>
            <a:r>
              <a:rPr lang="en-IN" dirty="0"/>
              <a:t>Acceptance Testing can be done by using several </a:t>
            </a:r>
            <a:r>
              <a:rPr lang="en-IN" dirty="0" err="1" smtClean="0"/>
              <a:t>toolS</a:t>
            </a:r>
            <a:r>
              <a:rPr lang="en-IN" dirty="0" smtClean="0"/>
              <a:t>.</a:t>
            </a:r>
          </a:p>
          <a:p>
            <a:pPr marL="0" indent="0">
              <a:buNone/>
            </a:pPr>
            <a:r>
              <a:rPr lang="en-IN" b="1" dirty="0" err="1" smtClean="0"/>
              <a:t>Watir</a:t>
            </a:r>
            <a:r>
              <a:rPr lang="en-IN" b="1" dirty="0"/>
              <a:t>:</a:t>
            </a:r>
          </a:p>
          <a:p>
            <a:r>
              <a:rPr lang="en-IN" dirty="0" smtClean="0"/>
              <a:t>For </a:t>
            </a:r>
            <a:r>
              <a:rPr lang="en-IN" dirty="0"/>
              <a:t>the </a:t>
            </a:r>
            <a:r>
              <a:rPr lang="en-IN" dirty="0">
                <a:solidFill>
                  <a:srgbClr val="00B050"/>
                </a:solidFill>
              </a:rPr>
              <a:t>execution of automated browser-based test cases</a:t>
            </a:r>
            <a:r>
              <a:rPr lang="en-IN" dirty="0"/>
              <a:t>. </a:t>
            </a:r>
            <a:endParaRPr lang="en-IN" dirty="0" smtClean="0"/>
          </a:p>
          <a:p>
            <a:r>
              <a:rPr lang="en-IN" dirty="0" smtClean="0"/>
              <a:t>It </a:t>
            </a:r>
            <a:r>
              <a:rPr lang="en-IN" dirty="0"/>
              <a:t>uses </a:t>
            </a:r>
            <a:r>
              <a:rPr lang="en-IN" dirty="0">
                <a:solidFill>
                  <a:srgbClr val="00B050"/>
                </a:solidFill>
              </a:rPr>
              <a:t>Ruby language </a:t>
            </a:r>
            <a:r>
              <a:rPr lang="en-IN" dirty="0"/>
              <a:t>for the inter-process communication.</a:t>
            </a:r>
          </a:p>
          <a:p>
            <a:pPr marL="0" indent="0">
              <a:buNone/>
            </a:pPr>
            <a:r>
              <a:rPr lang="en-IN" b="1" dirty="0"/>
              <a:t>Fitness tool:</a:t>
            </a:r>
          </a:p>
          <a:p>
            <a:r>
              <a:rPr lang="en-IN" dirty="0"/>
              <a:t>This tool is used to </a:t>
            </a:r>
            <a:r>
              <a:rPr lang="en-IN" dirty="0">
                <a:solidFill>
                  <a:srgbClr val="00B050"/>
                </a:solidFill>
              </a:rPr>
              <a:t>enter input values and generate test cases automatically</a:t>
            </a:r>
            <a:r>
              <a:rPr lang="en-IN" dirty="0"/>
              <a:t>. </a:t>
            </a:r>
            <a:endParaRPr lang="en-IN" dirty="0" smtClean="0"/>
          </a:p>
          <a:p>
            <a:r>
              <a:rPr lang="en-IN" dirty="0" smtClean="0"/>
              <a:t>The </a:t>
            </a:r>
            <a:r>
              <a:rPr lang="en-IN" dirty="0"/>
              <a:t>user needs to input values, these values used by the tool to execute test cases and to produce output. </a:t>
            </a:r>
            <a:endParaRPr lang="en-IN" dirty="0" smtClean="0"/>
          </a:p>
          <a:p>
            <a:r>
              <a:rPr lang="en-IN" dirty="0" smtClean="0"/>
              <a:t>It </a:t>
            </a:r>
            <a:r>
              <a:rPr lang="en-IN" dirty="0"/>
              <a:t>uses </a:t>
            </a:r>
            <a:r>
              <a:rPr lang="en-IN" dirty="0">
                <a:solidFill>
                  <a:srgbClr val="00B050"/>
                </a:solidFill>
              </a:rPr>
              <a:t>Java language </a:t>
            </a:r>
            <a:r>
              <a:rPr lang="en-IN" dirty="0"/>
              <a:t>for the inter-process communication. </a:t>
            </a:r>
            <a:endParaRPr lang="en-IN" dirty="0" smtClean="0"/>
          </a:p>
          <a:p>
            <a:r>
              <a:rPr lang="en-IN" dirty="0" smtClean="0"/>
              <a:t>This </a:t>
            </a:r>
            <a:r>
              <a:rPr lang="en-IN" dirty="0"/>
              <a:t>tool makes it easy to create test cases as well as record them in the form of a table.</a:t>
            </a:r>
          </a:p>
          <a:p>
            <a:endParaRPr lang="en-IN" dirty="0"/>
          </a:p>
        </p:txBody>
      </p:sp>
    </p:spTree>
    <p:extLst>
      <p:ext uri="{BB962C8B-B14F-4D97-AF65-F5344CB8AC3E}">
        <p14:creationId xmlns:p14="http://schemas.microsoft.com/office/powerpoint/2010/main" val="1421561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345685"/>
          </a:xfrm>
        </p:spPr>
        <p:txBody>
          <a:bodyPr>
            <a:normAutofit fontScale="90000"/>
          </a:bodyPr>
          <a:lstStyle/>
          <a:p>
            <a:r>
              <a:rPr lang="en-IN" sz="4400" dirty="0"/>
              <a:t>Alpha Testing </a:t>
            </a:r>
            <a:endParaRPr lang="en-IN" sz="4400" dirty="0"/>
          </a:p>
        </p:txBody>
      </p:sp>
      <p:sp>
        <p:nvSpPr>
          <p:cNvPr id="3" name="Content Placeholder 2"/>
          <p:cNvSpPr>
            <a:spLocks noGrp="1"/>
          </p:cNvSpPr>
          <p:nvPr>
            <p:ph idx="1"/>
          </p:nvPr>
        </p:nvSpPr>
        <p:spPr>
          <a:xfrm>
            <a:off x="1069848" y="1093076"/>
            <a:ext cx="10058400" cy="5079124"/>
          </a:xfrm>
        </p:spPr>
        <p:txBody>
          <a:bodyPr/>
          <a:lstStyle/>
          <a:p>
            <a:r>
              <a:rPr lang="en-IN" dirty="0"/>
              <a:t>Alpha testing is </a:t>
            </a:r>
            <a:r>
              <a:rPr lang="en-IN" dirty="0">
                <a:solidFill>
                  <a:srgbClr val="7030A0"/>
                </a:solidFill>
              </a:rPr>
              <a:t>conducted in the organization </a:t>
            </a:r>
            <a:r>
              <a:rPr lang="en-IN" dirty="0"/>
              <a:t>and </a:t>
            </a:r>
            <a:r>
              <a:rPr lang="en-IN" dirty="0">
                <a:solidFill>
                  <a:srgbClr val="00B0F0"/>
                </a:solidFill>
              </a:rPr>
              <a:t>tested by a representative group of end-users</a:t>
            </a:r>
            <a:r>
              <a:rPr lang="en-IN" dirty="0"/>
              <a:t> at the developer's side and sometimes by an </a:t>
            </a:r>
            <a:r>
              <a:rPr lang="en-IN" dirty="0">
                <a:solidFill>
                  <a:srgbClr val="00B0F0"/>
                </a:solidFill>
              </a:rPr>
              <a:t>independent team of testers</a:t>
            </a:r>
            <a:r>
              <a:rPr lang="en-IN" dirty="0"/>
              <a:t>.</a:t>
            </a:r>
          </a:p>
          <a:p>
            <a:r>
              <a:rPr lang="en-IN" dirty="0"/>
              <a:t>Alpha testing is simulated or real operational testing at an in-house site. It comes after the unit testing, integration testing, etc. Alpha testing used after all the testing are executed.</a:t>
            </a:r>
          </a:p>
          <a:p>
            <a:r>
              <a:rPr lang="en-IN" dirty="0"/>
              <a:t>It can be a white box, or Black-box testing depends on the requirements - particular lab environment and simulation of the actual environment required for this testing.</a:t>
            </a:r>
          </a:p>
          <a:p>
            <a:endParaRPr lang="en-IN" dirty="0"/>
          </a:p>
        </p:txBody>
      </p:sp>
      <p:pic>
        <p:nvPicPr>
          <p:cNvPr id="4" name="Picture 3" descr="Alpha Testing"/>
          <p:cNvPicPr/>
          <p:nvPr/>
        </p:nvPicPr>
        <p:blipFill>
          <a:blip r:embed="rId2">
            <a:extLst>
              <a:ext uri="{28A0092B-C50C-407E-A947-70E740481C1C}">
                <a14:useLocalDpi xmlns:a14="http://schemas.microsoft.com/office/drawing/2010/main" val="0"/>
              </a:ext>
            </a:extLst>
          </a:blip>
          <a:srcRect/>
          <a:stretch>
            <a:fillRect/>
          </a:stretch>
        </p:blipFill>
        <p:spPr bwMode="auto">
          <a:xfrm>
            <a:off x="3799488" y="3760470"/>
            <a:ext cx="3379077" cy="2755944"/>
          </a:xfrm>
          <a:prstGeom prst="rect">
            <a:avLst/>
          </a:prstGeom>
          <a:noFill/>
          <a:ln>
            <a:noFill/>
          </a:ln>
        </p:spPr>
      </p:pic>
    </p:spTree>
    <p:extLst>
      <p:ext uri="{BB962C8B-B14F-4D97-AF65-F5344CB8AC3E}">
        <p14:creationId xmlns:p14="http://schemas.microsoft.com/office/powerpoint/2010/main" val="348730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13547"/>
          </a:xfrm>
        </p:spPr>
        <p:txBody>
          <a:bodyPr>
            <a:normAutofit fontScale="90000"/>
          </a:bodyPr>
          <a:lstStyle/>
          <a:p>
            <a:r>
              <a:rPr lang="en-IN" sz="3200" b="1" dirty="0"/>
              <a:t>What is the alpha testing process?</a:t>
            </a:r>
            <a:r>
              <a:rPr lang="en-IN" b="1" dirty="0"/>
              <a:t/>
            </a:r>
            <a:br>
              <a:rPr lang="en-IN" b="1" dirty="0"/>
            </a:br>
            <a:endParaRPr lang="en-IN" dirty="0"/>
          </a:p>
        </p:txBody>
      </p:sp>
      <p:sp>
        <p:nvSpPr>
          <p:cNvPr id="3" name="Content Placeholder 2"/>
          <p:cNvSpPr>
            <a:spLocks noGrp="1"/>
          </p:cNvSpPr>
          <p:nvPr>
            <p:ph idx="1"/>
          </p:nvPr>
        </p:nvSpPr>
        <p:spPr>
          <a:xfrm>
            <a:off x="1069848" y="788276"/>
            <a:ext cx="10058400" cy="5383924"/>
          </a:xfrm>
        </p:spPr>
        <p:txBody>
          <a:bodyPr/>
          <a:lstStyle/>
          <a:p>
            <a:pPr lvl="0"/>
            <a:r>
              <a:rPr lang="en-IN" b="1" dirty="0"/>
              <a:t>Requirement Review:</a:t>
            </a:r>
            <a:r>
              <a:rPr lang="en-IN" dirty="0"/>
              <a:t> Review the design of the specification and functional requirement</a:t>
            </a:r>
          </a:p>
          <a:p>
            <a:pPr lvl="0"/>
            <a:r>
              <a:rPr lang="en-IN" b="1" dirty="0"/>
              <a:t>Test Development:</a:t>
            </a:r>
            <a:r>
              <a:rPr lang="en-IN" dirty="0"/>
              <a:t> Test development is base on the outcome of the requirement review. Develop the test cases and test plan.</a:t>
            </a:r>
          </a:p>
          <a:p>
            <a:pPr lvl="0"/>
            <a:r>
              <a:rPr lang="en-IN" b="1" dirty="0"/>
              <a:t>Test case design:</a:t>
            </a:r>
            <a:r>
              <a:rPr lang="en-IN" dirty="0"/>
              <a:t> Execute the test plan and test cases.</a:t>
            </a:r>
          </a:p>
          <a:p>
            <a:pPr lvl="0"/>
            <a:r>
              <a:rPr lang="en-IN" b="1" dirty="0"/>
              <a:t>Logging Defects:</a:t>
            </a:r>
            <a:r>
              <a:rPr lang="en-IN" dirty="0"/>
              <a:t> Logging the identified and detected bug found in the application.</a:t>
            </a:r>
          </a:p>
          <a:p>
            <a:pPr lvl="0"/>
            <a:r>
              <a:rPr lang="en-IN" b="1" dirty="0"/>
              <a:t>Bug Fixation:</a:t>
            </a:r>
            <a:r>
              <a:rPr lang="en-IN" dirty="0"/>
              <a:t> When all the bugs are identified and logged, then there is a need to fix the bug.</a:t>
            </a:r>
          </a:p>
          <a:p>
            <a:pPr lvl="0"/>
            <a:r>
              <a:rPr lang="en-IN" b="1" dirty="0"/>
              <a:t>Retesting:</a:t>
            </a:r>
            <a:r>
              <a:rPr lang="en-IN" dirty="0"/>
              <a:t> When all the issues are solved, and fixed retesting is done</a:t>
            </a:r>
            <a:r>
              <a:rPr lang="en-IN" dirty="0" smtClean="0"/>
              <a:t>.</a:t>
            </a:r>
          </a:p>
          <a:p>
            <a:pPr lvl="0"/>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79531" y="4445876"/>
            <a:ext cx="5255171" cy="2165131"/>
          </a:xfrm>
          <a:prstGeom prst="rect">
            <a:avLst/>
          </a:prstGeom>
          <a:noFill/>
          <a:ln>
            <a:noFill/>
          </a:ln>
        </p:spPr>
      </p:pic>
    </p:spTree>
    <p:extLst>
      <p:ext uri="{BB962C8B-B14F-4D97-AF65-F5344CB8AC3E}">
        <p14:creationId xmlns:p14="http://schemas.microsoft.com/office/powerpoint/2010/main" val="497966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45382"/>
          </a:xfrm>
        </p:spPr>
        <p:txBody>
          <a:bodyPr>
            <a:normAutofit fontScale="90000"/>
          </a:bodyPr>
          <a:lstStyle/>
          <a:p>
            <a:r>
              <a:rPr lang="en-IN" sz="3200" b="1" dirty="0"/>
              <a:t>What are the phases of alpha testing?</a:t>
            </a:r>
            <a:r>
              <a:rPr lang="en-IN" b="1" dirty="0"/>
              <a:t/>
            </a:r>
            <a:br>
              <a:rPr lang="en-IN" b="1" dirty="0"/>
            </a:br>
            <a:endParaRPr lang="en-IN" dirty="0"/>
          </a:p>
        </p:txBody>
      </p:sp>
      <p:sp>
        <p:nvSpPr>
          <p:cNvPr id="3" name="Content Placeholder 2"/>
          <p:cNvSpPr>
            <a:spLocks noGrp="1"/>
          </p:cNvSpPr>
          <p:nvPr>
            <p:ph idx="1"/>
          </p:nvPr>
        </p:nvSpPr>
        <p:spPr>
          <a:xfrm>
            <a:off x="1069848" y="693683"/>
            <a:ext cx="10058400" cy="5478517"/>
          </a:xfrm>
        </p:spPr>
        <p:txBody>
          <a:bodyPr/>
          <a:lstStyle/>
          <a:p>
            <a:pPr marL="0" indent="0">
              <a:buNone/>
            </a:pPr>
            <a:endParaRPr lang="en-IN" dirty="0" smtClean="0"/>
          </a:p>
          <a:p>
            <a:pPr marL="0" indent="0">
              <a:buNone/>
            </a:pPr>
            <a:r>
              <a:rPr lang="en-IN" dirty="0" smtClean="0"/>
              <a:t>There </a:t>
            </a:r>
            <a:r>
              <a:rPr lang="en-IN" dirty="0"/>
              <a:t>are two phases of alpha testing.</a:t>
            </a:r>
          </a:p>
          <a:p>
            <a:r>
              <a:rPr lang="en-IN" b="1" dirty="0"/>
              <a:t>First Phase:</a:t>
            </a:r>
            <a:r>
              <a:rPr lang="en-IN" dirty="0"/>
              <a:t> In-house developers of software engineers do the first phase of testing. In this phase, the tester used </a:t>
            </a:r>
            <a:r>
              <a:rPr lang="en-IN" dirty="0">
                <a:solidFill>
                  <a:srgbClr val="00B0F0"/>
                </a:solidFill>
              </a:rPr>
              <a:t>hardware debugger or hardware aided debugger to catches the bugs quickly</a:t>
            </a:r>
            <a:r>
              <a:rPr lang="en-IN" dirty="0" smtClean="0"/>
              <a:t>. </a:t>
            </a:r>
            <a:r>
              <a:rPr lang="en-IN" dirty="0"/>
              <a:t>During the alpha testing, a tester finds a lot of bugs, crashes, missing features, and docs.</a:t>
            </a:r>
          </a:p>
          <a:p>
            <a:r>
              <a:rPr lang="en-IN" b="1" dirty="0"/>
              <a:t>Second Phase:</a:t>
            </a:r>
            <a:r>
              <a:rPr lang="en-IN" dirty="0"/>
              <a:t> The second phase involves the </a:t>
            </a:r>
            <a:r>
              <a:rPr lang="en-IN" dirty="0">
                <a:solidFill>
                  <a:srgbClr val="00B0F0"/>
                </a:solidFill>
              </a:rPr>
              <a:t>quality assurance </a:t>
            </a:r>
            <a:r>
              <a:rPr lang="en-IN" dirty="0"/>
              <a:t>staff performs the alpha testing by involving black box and white box techniques.</a:t>
            </a:r>
          </a:p>
          <a:p>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510455" y="3436884"/>
            <a:ext cx="4435365" cy="2980340"/>
          </a:xfrm>
          <a:prstGeom prst="rect">
            <a:avLst/>
          </a:prstGeom>
          <a:noFill/>
          <a:ln>
            <a:noFill/>
          </a:ln>
        </p:spPr>
      </p:pic>
    </p:spTree>
    <p:extLst>
      <p:ext uri="{BB962C8B-B14F-4D97-AF65-F5344CB8AC3E}">
        <p14:creationId xmlns:p14="http://schemas.microsoft.com/office/powerpoint/2010/main" val="659821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450789"/>
          </a:xfrm>
        </p:spPr>
        <p:txBody>
          <a:bodyPr>
            <a:normAutofit fontScale="90000"/>
          </a:bodyPr>
          <a:lstStyle/>
          <a:p>
            <a:r>
              <a:rPr lang="en-IN" sz="3200" b="1" dirty="0"/>
              <a:t>When to perform alpha testing?</a:t>
            </a:r>
            <a:r>
              <a:rPr lang="en-IN" b="1" dirty="0"/>
              <a:t/>
            </a:r>
            <a:br>
              <a:rPr lang="en-IN" b="1" dirty="0"/>
            </a:br>
            <a:endParaRPr lang="en-IN" dirty="0"/>
          </a:p>
        </p:txBody>
      </p:sp>
      <p:sp>
        <p:nvSpPr>
          <p:cNvPr id="3" name="Content Placeholder 2"/>
          <p:cNvSpPr>
            <a:spLocks noGrp="1"/>
          </p:cNvSpPr>
          <p:nvPr>
            <p:ph idx="1"/>
          </p:nvPr>
        </p:nvSpPr>
        <p:spPr>
          <a:xfrm>
            <a:off x="1069848" y="735724"/>
            <a:ext cx="10058400" cy="5436476"/>
          </a:xfrm>
        </p:spPr>
        <p:txBody>
          <a:bodyPr/>
          <a:lstStyle/>
          <a:p>
            <a:r>
              <a:rPr lang="en-IN" dirty="0"/>
              <a:t>Alpha testing is user acceptance testing. </a:t>
            </a:r>
            <a:endParaRPr lang="en-IN" dirty="0" smtClean="0"/>
          </a:p>
          <a:p>
            <a:r>
              <a:rPr lang="en-IN" dirty="0" smtClean="0"/>
              <a:t>Alpha </a:t>
            </a:r>
            <a:r>
              <a:rPr lang="en-IN" dirty="0"/>
              <a:t>testing performed once the product has gone through stages of testing and prepared for release. </a:t>
            </a:r>
            <a:endParaRPr lang="en-IN" dirty="0" smtClean="0"/>
          </a:p>
          <a:p>
            <a:r>
              <a:rPr lang="en-IN" dirty="0" smtClean="0"/>
              <a:t>It </a:t>
            </a:r>
            <a:r>
              <a:rPr lang="en-IN" dirty="0"/>
              <a:t>is executing before beta testing, which is also a part of acceptance testing and can define as field testing. During this testing, we can make changes in the software to improve its quality and functionality. </a:t>
            </a:r>
            <a:endParaRPr lang="en-IN" dirty="0" smtClean="0"/>
          </a:p>
          <a:p>
            <a:r>
              <a:rPr lang="en-IN" dirty="0" smtClean="0"/>
              <a:t>Alpha </a:t>
            </a:r>
            <a:r>
              <a:rPr lang="en-IN" dirty="0"/>
              <a:t>testing done from the developer's site where independent developers can monitor and record user experience and make necessary changes to enhance the performance.</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852862" y="3573517"/>
            <a:ext cx="3147028" cy="2849775"/>
          </a:xfrm>
          <a:prstGeom prst="rect">
            <a:avLst/>
          </a:prstGeom>
          <a:noFill/>
          <a:ln>
            <a:noFill/>
          </a:ln>
        </p:spPr>
      </p:pic>
    </p:spTree>
    <p:extLst>
      <p:ext uri="{BB962C8B-B14F-4D97-AF65-F5344CB8AC3E}">
        <p14:creationId xmlns:p14="http://schemas.microsoft.com/office/powerpoint/2010/main" val="2486803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31229"/>
            <a:ext cx="10058400" cy="493986"/>
          </a:xfrm>
        </p:spPr>
        <p:txBody>
          <a:bodyPr>
            <a:normAutofit fontScale="90000"/>
          </a:bodyPr>
          <a:lstStyle/>
          <a:p>
            <a:r>
              <a:rPr lang="en-IN" sz="3200" b="1" dirty="0"/>
              <a:t>What are the reasons to perform Alpha Testing?</a:t>
            </a:r>
          </a:p>
        </p:txBody>
      </p:sp>
      <p:sp>
        <p:nvSpPr>
          <p:cNvPr id="3" name="Content Placeholder 2"/>
          <p:cNvSpPr>
            <a:spLocks noGrp="1"/>
          </p:cNvSpPr>
          <p:nvPr>
            <p:ph idx="1"/>
          </p:nvPr>
        </p:nvSpPr>
        <p:spPr>
          <a:xfrm>
            <a:off x="1069848" y="987972"/>
            <a:ext cx="10058400" cy="5184228"/>
          </a:xfrm>
        </p:spPr>
        <p:txBody>
          <a:bodyPr/>
          <a:lstStyle/>
          <a:p>
            <a:pPr lvl="0"/>
            <a:r>
              <a:rPr lang="en-IN" dirty="0"/>
              <a:t>Refines the software product by finding and rectifying bugs that weren't discovered through previous tests.</a:t>
            </a:r>
          </a:p>
          <a:p>
            <a:pPr lvl="0"/>
            <a:r>
              <a:rPr lang="en-IN" dirty="0"/>
              <a:t>Alpha testing allows the team to test the software in a real-world environment.</a:t>
            </a:r>
          </a:p>
          <a:p>
            <a:pPr lvl="0"/>
            <a:r>
              <a:rPr lang="en-IN" dirty="0"/>
              <a:t>One of the reasons to do alpha testing is to ensure the success of the software product.</a:t>
            </a:r>
          </a:p>
          <a:p>
            <a:pPr lvl="0"/>
            <a:r>
              <a:rPr lang="en-IN" dirty="0"/>
              <a:t>Alpha testing validates the quality, functionality of the software, and effectiveness of the software before it released in the real world.</a:t>
            </a:r>
          </a:p>
          <a:p>
            <a:pPr marL="0" indent="0">
              <a:buNone/>
            </a:pPr>
            <a:r>
              <a:rPr lang="en-IN" b="1" dirty="0"/>
              <a:t>What are the advantages of Alpha Testing?</a:t>
            </a:r>
          </a:p>
          <a:p>
            <a:pPr lvl="1"/>
            <a:r>
              <a:rPr lang="en-IN" dirty="0" smtClean="0"/>
              <a:t>Reduces </a:t>
            </a:r>
            <a:r>
              <a:rPr lang="en-IN" dirty="0"/>
              <a:t>the delivery time of the project.</a:t>
            </a:r>
          </a:p>
          <a:p>
            <a:pPr lvl="1"/>
            <a:r>
              <a:rPr lang="en-IN" dirty="0"/>
              <a:t>It provides a complete test plan and test cases.</a:t>
            </a:r>
          </a:p>
          <a:p>
            <a:pPr lvl="1"/>
            <a:r>
              <a:rPr lang="en-IN" dirty="0"/>
              <a:t>Free the team member for another project.</a:t>
            </a:r>
          </a:p>
          <a:p>
            <a:pPr lvl="1"/>
            <a:r>
              <a:rPr lang="en-IN" dirty="0"/>
              <a:t>Every feedback helps to improve software quality.</a:t>
            </a:r>
          </a:p>
          <a:p>
            <a:pPr lvl="1"/>
            <a:r>
              <a:rPr lang="en-IN" dirty="0" smtClean="0"/>
              <a:t>Better </a:t>
            </a:r>
            <a:r>
              <a:rPr lang="en-IN" dirty="0"/>
              <a:t>observation of the software's reliability and accountability</a:t>
            </a:r>
            <a:endParaRPr lang="en-IN" dirty="0"/>
          </a:p>
        </p:txBody>
      </p:sp>
    </p:spTree>
    <p:extLst>
      <p:ext uri="{BB962C8B-B14F-4D97-AF65-F5344CB8AC3E}">
        <p14:creationId xmlns:p14="http://schemas.microsoft.com/office/powerpoint/2010/main" val="2981513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89186"/>
            <a:ext cx="10058400" cy="620111"/>
          </a:xfrm>
        </p:spPr>
        <p:txBody>
          <a:bodyPr>
            <a:normAutofit/>
          </a:bodyPr>
          <a:lstStyle/>
          <a:p>
            <a:r>
              <a:rPr lang="en-IN" sz="3600" b="1" dirty="0"/>
              <a:t>What is Beta Testing?</a:t>
            </a:r>
            <a:endParaRPr lang="en-IN" sz="3600" dirty="0"/>
          </a:p>
        </p:txBody>
      </p:sp>
      <p:sp>
        <p:nvSpPr>
          <p:cNvPr id="3" name="Content Placeholder 2"/>
          <p:cNvSpPr>
            <a:spLocks noGrp="1"/>
          </p:cNvSpPr>
          <p:nvPr>
            <p:ph idx="1"/>
          </p:nvPr>
        </p:nvSpPr>
        <p:spPr>
          <a:xfrm>
            <a:off x="1069848" y="945931"/>
            <a:ext cx="10058400" cy="5226269"/>
          </a:xfrm>
        </p:spPr>
        <p:txBody>
          <a:bodyPr/>
          <a:lstStyle/>
          <a:p>
            <a:r>
              <a:rPr lang="en-IN" dirty="0"/>
              <a:t>Beta testing is a type of </a:t>
            </a:r>
            <a:r>
              <a:rPr lang="en-IN" b="1" dirty="0"/>
              <a:t>U</a:t>
            </a:r>
            <a:r>
              <a:rPr lang="en-IN" dirty="0"/>
              <a:t>ser </a:t>
            </a:r>
            <a:r>
              <a:rPr lang="en-IN" b="1" dirty="0"/>
              <a:t>A</a:t>
            </a:r>
            <a:r>
              <a:rPr lang="en-IN" dirty="0"/>
              <a:t>cceptance </a:t>
            </a:r>
            <a:r>
              <a:rPr lang="en-IN" b="1" dirty="0"/>
              <a:t>T</a:t>
            </a:r>
            <a:r>
              <a:rPr lang="en-IN" dirty="0"/>
              <a:t>esting among the most crucial testing, which </a:t>
            </a:r>
            <a:r>
              <a:rPr lang="en-IN" dirty="0">
                <a:solidFill>
                  <a:srgbClr val="7030A0"/>
                </a:solidFill>
              </a:rPr>
              <a:t>performed before the release of the software</a:t>
            </a:r>
            <a:r>
              <a:rPr lang="en-IN" dirty="0"/>
              <a:t>. </a:t>
            </a:r>
            <a:endParaRPr lang="en-IN" dirty="0" smtClean="0"/>
          </a:p>
          <a:p>
            <a:r>
              <a:rPr lang="en-IN" dirty="0" smtClean="0"/>
              <a:t>Beta </a:t>
            </a:r>
            <a:r>
              <a:rPr lang="en-IN" dirty="0"/>
              <a:t>Testing is a type of Field Test. </a:t>
            </a:r>
            <a:endParaRPr lang="en-IN" dirty="0" smtClean="0"/>
          </a:p>
          <a:p>
            <a:r>
              <a:rPr lang="en-IN" dirty="0" smtClean="0"/>
              <a:t>This </a:t>
            </a:r>
            <a:r>
              <a:rPr lang="en-IN" dirty="0"/>
              <a:t>testing performs at the end of the </a:t>
            </a:r>
            <a:r>
              <a:rPr lang="en-IN" b="1" i="1" dirty="0"/>
              <a:t>software</a:t>
            </a:r>
            <a:r>
              <a:rPr lang="en-IN" dirty="0"/>
              <a:t> testing life cycle. This type of testing can be considered as </a:t>
            </a:r>
            <a:r>
              <a:rPr lang="en-IN" dirty="0">
                <a:solidFill>
                  <a:srgbClr val="00B050"/>
                </a:solidFill>
              </a:rPr>
              <a:t>external user acceptance testing</a:t>
            </a:r>
            <a:r>
              <a:rPr lang="en-IN" dirty="0" smtClean="0"/>
              <a:t>.</a:t>
            </a:r>
          </a:p>
          <a:p>
            <a:r>
              <a:rPr lang="en-IN" dirty="0" smtClean="0">
                <a:solidFill>
                  <a:srgbClr val="00B050"/>
                </a:solidFill>
              </a:rPr>
              <a:t>Real </a:t>
            </a:r>
            <a:r>
              <a:rPr lang="en-IN" dirty="0">
                <a:solidFill>
                  <a:srgbClr val="00B050"/>
                </a:solidFill>
              </a:rPr>
              <a:t>users </a:t>
            </a:r>
            <a:r>
              <a:rPr lang="en-IN" dirty="0"/>
              <a:t>perform this testing. This testing executed after the alpha testing. In this the new version, beta testing is released to a limited audience to check the accessibility, usability, and functionality, and more.</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354317" y="3855347"/>
            <a:ext cx="6411311" cy="2453487"/>
          </a:xfrm>
          <a:prstGeom prst="rect">
            <a:avLst/>
          </a:prstGeom>
          <a:noFill/>
          <a:ln>
            <a:noFill/>
          </a:ln>
        </p:spPr>
      </p:pic>
    </p:spTree>
    <p:extLst>
      <p:ext uri="{BB962C8B-B14F-4D97-AF65-F5344CB8AC3E}">
        <p14:creationId xmlns:p14="http://schemas.microsoft.com/office/powerpoint/2010/main" val="3266241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66402"/>
          </a:xfrm>
        </p:spPr>
        <p:txBody>
          <a:bodyPr>
            <a:normAutofit fontScale="90000"/>
          </a:bodyPr>
          <a:lstStyle/>
          <a:p>
            <a:r>
              <a:rPr lang="en-IN" sz="3100" b="1" dirty="0"/>
              <a:t>What are the features of beta testing?</a:t>
            </a:r>
            <a:r>
              <a:rPr lang="en-IN" b="1" dirty="0"/>
              <a:t/>
            </a:r>
            <a:br>
              <a:rPr lang="en-IN" b="1" dirty="0"/>
            </a:br>
            <a:endParaRPr lang="en-IN" dirty="0"/>
          </a:p>
        </p:txBody>
      </p:sp>
      <p:sp>
        <p:nvSpPr>
          <p:cNvPr id="3" name="Content Placeholder 2"/>
          <p:cNvSpPr>
            <a:spLocks noGrp="1"/>
          </p:cNvSpPr>
          <p:nvPr>
            <p:ph idx="1"/>
          </p:nvPr>
        </p:nvSpPr>
        <p:spPr>
          <a:xfrm>
            <a:off x="1069848" y="956442"/>
            <a:ext cx="10058400" cy="5058104"/>
          </a:xfrm>
        </p:spPr>
        <p:txBody>
          <a:bodyPr/>
          <a:lstStyle/>
          <a:p>
            <a:pPr lvl="0"/>
            <a:r>
              <a:rPr lang="en-IN" dirty="0"/>
              <a:t>Beta testing </a:t>
            </a:r>
            <a:r>
              <a:rPr lang="en-IN" dirty="0">
                <a:solidFill>
                  <a:srgbClr val="00B050"/>
                </a:solidFill>
              </a:rPr>
              <a:t>used in a real environment at the user's site</a:t>
            </a:r>
            <a:r>
              <a:rPr lang="en-IN" dirty="0"/>
              <a:t>. Beta testing helps in providing the actual position of the quality.</a:t>
            </a:r>
          </a:p>
          <a:p>
            <a:pPr lvl="0"/>
            <a:r>
              <a:rPr lang="en-IN" dirty="0"/>
              <a:t>Testing performed by the </a:t>
            </a:r>
            <a:r>
              <a:rPr lang="en-IN" dirty="0">
                <a:solidFill>
                  <a:srgbClr val="FF0000"/>
                </a:solidFill>
              </a:rPr>
              <a:t>client, stakeholder, and end-user</a:t>
            </a:r>
            <a:r>
              <a:rPr lang="en-IN" dirty="0"/>
              <a:t>.</a:t>
            </a:r>
          </a:p>
          <a:p>
            <a:pPr lvl="0"/>
            <a:r>
              <a:rPr lang="en-IN" dirty="0"/>
              <a:t>Beta testing always is done after the alpha testing, and before releasing it into the market.</a:t>
            </a:r>
          </a:p>
          <a:p>
            <a:pPr lvl="0"/>
            <a:r>
              <a:rPr lang="en-IN" dirty="0"/>
              <a:t>Beta testing is black-box testing.</a:t>
            </a:r>
          </a:p>
          <a:p>
            <a:pPr lvl="0"/>
            <a:r>
              <a:rPr lang="en-IN" dirty="0"/>
              <a:t>Beta testing performs in the absence of tester and the presence of real </a:t>
            </a:r>
            <a:r>
              <a:rPr lang="en-IN" dirty="0" smtClean="0"/>
              <a:t>users.</a:t>
            </a:r>
            <a:endParaRPr lang="en-IN" dirty="0"/>
          </a:p>
          <a:p>
            <a:pPr lvl="0"/>
            <a:r>
              <a:rPr lang="en-IN" dirty="0" smtClean="0"/>
              <a:t>Beta </a:t>
            </a:r>
            <a:r>
              <a:rPr lang="en-IN" dirty="0"/>
              <a:t>testing generally is done for testing software products like utilities, operating systems, and applications, etc.</a:t>
            </a:r>
          </a:p>
          <a:p>
            <a:endParaRPr lang="en-IN" dirty="0"/>
          </a:p>
        </p:txBody>
      </p:sp>
    </p:spTree>
    <p:extLst>
      <p:ext uri="{BB962C8B-B14F-4D97-AF65-F5344CB8AC3E}">
        <p14:creationId xmlns:p14="http://schemas.microsoft.com/office/powerpoint/2010/main" val="277079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82869"/>
            <a:ext cx="10058400" cy="5289331"/>
          </a:xfrm>
        </p:spPr>
        <p:txBody>
          <a:bodyPr/>
          <a:lstStyle/>
          <a:p>
            <a:r>
              <a:rPr lang="en-IN" dirty="0"/>
              <a:t>Acceptance testing is formal testing based on user requirements and function processing. It determines whether the software is conforming specified requirements and user requirements or not</a:t>
            </a:r>
            <a:r>
              <a:rPr lang="en-IN" dirty="0" smtClean="0"/>
              <a:t>.</a:t>
            </a:r>
          </a:p>
          <a:p>
            <a:r>
              <a:rPr lang="en-IN" dirty="0" smtClean="0"/>
              <a:t>It </a:t>
            </a:r>
            <a:r>
              <a:rPr lang="en-IN" dirty="0"/>
              <a:t>is conducted as a kind of Black Box testing where the number of required users involved testing the acceptance level of the system. </a:t>
            </a:r>
            <a:endParaRPr lang="en-IN" dirty="0" smtClean="0"/>
          </a:p>
          <a:p>
            <a:r>
              <a:rPr lang="en-IN" dirty="0"/>
              <a:t>User acceptance testing (UAT) is a type of testing, which is done by the customer before accepting the final </a:t>
            </a:r>
            <a:r>
              <a:rPr lang="en-IN" dirty="0" smtClean="0"/>
              <a:t>product.</a:t>
            </a:r>
          </a:p>
          <a:p>
            <a:endParaRPr lang="en-IN" dirty="0"/>
          </a:p>
        </p:txBody>
      </p:sp>
      <p:pic>
        <p:nvPicPr>
          <p:cNvPr id="4" name="Picture 3" descr="Acceptance Testing"/>
          <p:cNvPicPr/>
          <p:nvPr/>
        </p:nvPicPr>
        <p:blipFill>
          <a:blip r:embed="rId2">
            <a:extLst>
              <a:ext uri="{28A0092B-C50C-407E-A947-70E740481C1C}">
                <a14:useLocalDpi xmlns:a14="http://schemas.microsoft.com/office/drawing/2010/main" val="0"/>
              </a:ext>
            </a:extLst>
          </a:blip>
          <a:srcRect/>
          <a:stretch>
            <a:fillRect/>
          </a:stretch>
        </p:blipFill>
        <p:spPr bwMode="auto">
          <a:xfrm>
            <a:off x="2932386" y="3373821"/>
            <a:ext cx="5002924" cy="2825811"/>
          </a:xfrm>
          <a:prstGeom prst="rect">
            <a:avLst/>
          </a:prstGeom>
          <a:noFill/>
          <a:ln>
            <a:noFill/>
          </a:ln>
        </p:spPr>
      </p:pic>
    </p:spTree>
    <p:extLst>
      <p:ext uri="{BB962C8B-B14F-4D97-AF65-F5344CB8AC3E}">
        <p14:creationId xmlns:p14="http://schemas.microsoft.com/office/powerpoint/2010/main" val="3210868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18954"/>
          </a:xfrm>
        </p:spPr>
        <p:txBody>
          <a:bodyPr>
            <a:normAutofit fontScale="90000"/>
          </a:bodyPr>
          <a:lstStyle/>
          <a:p>
            <a:r>
              <a:rPr lang="en-IN" sz="2800" b="1" dirty="0"/>
              <a:t>What is a beta version of the software?</a:t>
            </a:r>
            <a:r>
              <a:rPr lang="en-IN" b="1" dirty="0"/>
              <a:t/>
            </a:r>
            <a:br>
              <a:rPr lang="en-IN" b="1" dirty="0"/>
            </a:br>
            <a:endParaRPr lang="en-IN" dirty="0"/>
          </a:p>
        </p:txBody>
      </p:sp>
      <p:sp>
        <p:nvSpPr>
          <p:cNvPr id="3" name="Content Placeholder 2"/>
          <p:cNvSpPr>
            <a:spLocks noGrp="1"/>
          </p:cNvSpPr>
          <p:nvPr>
            <p:ph idx="1"/>
          </p:nvPr>
        </p:nvSpPr>
        <p:spPr>
          <a:xfrm>
            <a:off x="1069848" y="998483"/>
            <a:ext cx="10058400" cy="5173717"/>
          </a:xfrm>
        </p:spPr>
        <p:txBody>
          <a:bodyPr/>
          <a:lstStyle/>
          <a:p>
            <a:pPr marL="0" indent="0">
              <a:buNone/>
            </a:pPr>
            <a:r>
              <a:rPr lang="en-IN" b="1" dirty="0"/>
              <a:t>Closed beta version</a:t>
            </a:r>
            <a:r>
              <a:rPr lang="en-IN" b="1" dirty="0" smtClean="0"/>
              <a:t>:</a:t>
            </a:r>
          </a:p>
          <a:p>
            <a:r>
              <a:rPr lang="en-IN" dirty="0"/>
              <a:t> Closed beta version, also known as a </a:t>
            </a:r>
            <a:r>
              <a:rPr lang="en-IN" dirty="0">
                <a:solidFill>
                  <a:srgbClr val="FF0000"/>
                </a:solidFill>
              </a:rPr>
              <a:t>private beta</a:t>
            </a:r>
            <a:r>
              <a:rPr lang="en-IN" dirty="0"/>
              <a:t>, it is </a:t>
            </a:r>
            <a:r>
              <a:rPr lang="en-IN" dirty="0">
                <a:solidFill>
                  <a:srgbClr val="FF0000"/>
                </a:solidFill>
              </a:rPr>
              <a:t>released to a group of selected and invited people</a:t>
            </a:r>
            <a:r>
              <a:rPr lang="en-IN" dirty="0" smtClean="0"/>
              <a:t>.</a:t>
            </a:r>
          </a:p>
          <a:p>
            <a:r>
              <a:rPr lang="en-IN" dirty="0" smtClean="0"/>
              <a:t> </a:t>
            </a:r>
            <a:r>
              <a:rPr lang="en-IN" dirty="0"/>
              <a:t>Those people will test the software and evaluate their features and specifications. </a:t>
            </a:r>
            <a:endParaRPr lang="en-IN" dirty="0" smtClean="0"/>
          </a:p>
          <a:p>
            <a:r>
              <a:rPr lang="en-IN" dirty="0" smtClean="0"/>
              <a:t>This </a:t>
            </a:r>
            <a:r>
              <a:rPr lang="en-IN" dirty="0"/>
              <a:t>beta version represents the software which is capable of delivering value, but it is not ready to be used by everyone. Because it shows the issues like lack of documentation or missing vital </a:t>
            </a:r>
            <a:r>
              <a:rPr lang="en-IN" dirty="0" smtClean="0"/>
              <a:t>features.</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605049" y="3585340"/>
            <a:ext cx="3605048" cy="2586859"/>
          </a:xfrm>
          <a:prstGeom prst="rect">
            <a:avLst/>
          </a:prstGeom>
          <a:noFill/>
          <a:ln>
            <a:noFill/>
          </a:ln>
        </p:spPr>
      </p:pic>
    </p:spTree>
    <p:extLst>
      <p:ext uri="{BB962C8B-B14F-4D97-AF65-F5344CB8AC3E}">
        <p14:creationId xmlns:p14="http://schemas.microsoft.com/office/powerpoint/2010/main" val="3196936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41131"/>
            <a:ext cx="10058400" cy="5531069"/>
          </a:xfrm>
        </p:spPr>
        <p:txBody>
          <a:bodyPr/>
          <a:lstStyle/>
          <a:p>
            <a:pPr marL="0" indent="0">
              <a:buNone/>
            </a:pPr>
            <a:r>
              <a:rPr lang="en-IN" b="1" dirty="0"/>
              <a:t>Open beta version</a:t>
            </a:r>
            <a:r>
              <a:rPr lang="en-IN" b="1" dirty="0" smtClean="0"/>
              <a:t>:</a:t>
            </a:r>
          </a:p>
          <a:p>
            <a:r>
              <a:rPr lang="en-IN" dirty="0" smtClean="0"/>
              <a:t>Open </a:t>
            </a:r>
            <a:r>
              <a:rPr lang="en-IN" dirty="0"/>
              <a:t>beta is also known as a </a:t>
            </a:r>
            <a:r>
              <a:rPr lang="en-IN" dirty="0">
                <a:solidFill>
                  <a:srgbClr val="FF0000"/>
                </a:solidFill>
              </a:rPr>
              <a:t>public beta</a:t>
            </a:r>
            <a:r>
              <a:rPr lang="en-IN" dirty="0"/>
              <a:t>. </a:t>
            </a:r>
            <a:endParaRPr lang="en-IN" dirty="0" smtClean="0"/>
          </a:p>
          <a:p>
            <a:r>
              <a:rPr lang="en-IN" dirty="0" smtClean="0"/>
              <a:t>The </a:t>
            </a:r>
            <a:r>
              <a:rPr lang="en-IN" dirty="0"/>
              <a:t>open beta opened to the public. </a:t>
            </a:r>
            <a:endParaRPr lang="en-IN" dirty="0" smtClean="0"/>
          </a:p>
          <a:p>
            <a:r>
              <a:rPr lang="en-IN" dirty="0" smtClean="0"/>
              <a:t>Any </a:t>
            </a:r>
            <a:r>
              <a:rPr lang="en-IN" dirty="0"/>
              <a:t>user as a tester can assess the beta version to provide the relevant feedback and reviews. </a:t>
            </a:r>
            <a:endParaRPr lang="en-IN" dirty="0" smtClean="0"/>
          </a:p>
          <a:p>
            <a:r>
              <a:rPr lang="en-IN" dirty="0" smtClean="0"/>
              <a:t>Open </a:t>
            </a:r>
            <a:r>
              <a:rPr lang="en-IN" dirty="0"/>
              <a:t>beta version improves the quality of the final release. This version helps to find the various undetected errors </a:t>
            </a:r>
            <a:r>
              <a:rPr lang="en-IN" dirty="0" smtClean="0"/>
              <a:t>and issues.</a:t>
            </a:r>
          </a:p>
          <a:p>
            <a:endParaRPr lang="en-I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647090" y="3406664"/>
            <a:ext cx="3626069" cy="2857501"/>
          </a:xfrm>
          <a:prstGeom prst="rect">
            <a:avLst/>
          </a:prstGeom>
          <a:noFill/>
          <a:ln>
            <a:noFill/>
          </a:ln>
        </p:spPr>
      </p:pic>
    </p:spTree>
    <p:extLst>
      <p:ext uri="{BB962C8B-B14F-4D97-AF65-F5344CB8AC3E}">
        <p14:creationId xmlns:p14="http://schemas.microsoft.com/office/powerpoint/2010/main" val="3212322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597934"/>
          </a:xfrm>
        </p:spPr>
        <p:txBody>
          <a:bodyPr>
            <a:normAutofit fontScale="90000"/>
          </a:bodyPr>
          <a:lstStyle/>
          <a:p>
            <a:r>
              <a:rPr lang="en-IN" sz="2800" b="1" dirty="0"/>
              <a:t>What is the lifecycle of Beta Testing?</a:t>
            </a:r>
            <a:r>
              <a:rPr lang="en-IN" b="1" dirty="0"/>
              <a:t/>
            </a:r>
            <a:br>
              <a:rPr lang="en-IN" b="1" dirty="0"/>
            </a:br>
            <a:endParaRPr lang="en-IN" dirty="0"/>
          </a:p>
        </p:txBody>
      </p:sp>
      <p:sp>
        <p:nvSpPr>
          <p:cNvPr id="3" name="Content Placeholder 2"/>
          <p:cNvSpPr>
            <a:spLocks noGrp="1"/>
          </p:cNvSpPr>
          <p:nvPr>
            <p:ph idx="1"/>
          </p:nvPr>
        </p:nvSpPr>
        <p:spPr>
          <a:xfrm>
            <a:off x="1069848" y="1082566"/>
            <a:ext cx="10058400" cy="5089634"/>
          </a:xfrm>
        </p:spPr>
        <p:txBody>
          <a:bodyPr>
            <a:normAutofit/>
          </a:bodyPr>
          <a:lstStyle/>
          <a:p>
            <a:pPr lvl="0"/>
            <a:r>
              <a:rPr lang="en-IN" b="1" dirty="0"/>
              <a:t>Planning:</a:t>
            </a:r>
            <a:r>
              <a:rPr lang="en-IN" dirty="0"/>
              <a:t> Like another testing process, beta testing also supports proper planning. In this stage, the team prepares a testing strategy and defines the goal of testing. </a:t>
            </a:r>
            <a:endParaRPr lang="en-IN" dirty="0" smtClean="0"/>
          </a:p>
          <a:p>
            <a:pPr lvl="0"/>
            <a:r>
              <a:rPr lang="en-IN" b="1" dirty="0" smtClean="0"/>
              <a:t>Participant </a:t>
            </a:r>
            <a:r>
              <a:rPr lang="en-IN" b="1" dirty="0"/>
              <a:t>Recruitment:</a:t>
            </a:r>
            <a:r>
              <a:rPr lang="en-IN" dirty="0"/>
              <a:t> </a:t>
            </a:r>
            <a:r>
              <a:rPr lang="en-IN" dirty="0" smtClean="0"/>
              <a:t>In </a:t>
            </a:r>
            <a:r>
              <a:rPr lang="en-IN" dirty="0"/>
              <a:t>which the team </a:t>
            </a:r>
            <a:r>
              <a:rPr lang="en-IN" dirty="0">
                <a:solidFill>
                  <a:srgbClr val="FF0000"/>
                </a:solidFill>
              </a:rPr>
              <a:t>recruits a group of selected end-users</a:t>
            </a:r>
            <a:r>
              <a:rPr lang="en-IN" dirty="0"/>
              <a:t> for testing. This </a:t>
            </a:r>
            <a:r>
              <a:rPr lang="en-IN" dirty="0">
                <a:solidFill>
                  <a:srgbClr val="00B050"/>
                </a:solidFill>
              </a:rPr>
              <a:t>group can change </a:t>
            </a:r>
            <a:r>
              <a:rPr lang="en-IN" dirty="0"/>
              <a:t>as per the requirement of the organization and the product.</a:t>
            </a:r>
          </a:p>
          <a:p>
            <a:pPr lvl="0"/>
            <a:r>
              <a:rPr lang="en-IN" b="1" dirty="0"/>
              <a:t>Product Launch:</a:t>
            </a:r>
            <a:r>
              <a:rPr lang="en-IN" dirty="0"/>
              <a:t> When a team of users (testers) recruited. The beta version of the product is launched or installed at the client or user side, and users will test the product for quality assurance.</a:t>
            </a:r>
          </a:p>
          <a:p>
            <a:pPr lvl="0"/>
            <a:r>
              <a:rPr lang="en-IN" b="1" dirty="0"/>
              <a:t>Collect and Evaluate Feedback:</a:t>
            </a:r>
            <a:r>
              <a:rPr lang="en-IN" dirty="0"/>
              <a:t> When the testing finished, developers will collect the feedback provided by the testers and evaluate it. In the end, based on the feedback, issues, and bugs are fixed and resolved by the responsible individual team.</a:t>
            </a:r>
          </a:p>
          <a:p>
            <a:pPr lvl="0"/>
            <a:r>
              <a:rPr lang="en-IN" b="1" dirty="0"/>
              <a:t>Closure:</a:t>
            </a:r>
            <a:r>
              <a:rPr lang="en-IN" dirty="0"/>
              <a:t> When </a:t>
            </a:r>
            <a:r>
              <a:rPr lang="en-IN" dirty="0">
                <a:solidFill>
                  <a:srgbClr val="00B050"/>
                </a:solidFill>
              </a:rPr>
              <a:t>all the problems fixed </a:t>
            </a:r>
            <a:r>
              <a:rPr lang="en-IN" dirty="0"/>
              <a:t>and the organization meets the exit criteria, beta testing achieved, and the rewards offered to the testing team.</a:t>
            </a:r>
          </a:p>
          <a:p>
            <a:endParaRPr lang="en-IN" dirty="0"/>
          </a:p>
        </p:txBody>
      </p:sp>
    </p:spTree>
    <p:extLst>
      <p:ext uri="{BB962C8B-B14F-4D97-AF65-F5344CB8AC3E}">
        <p14:creationId xmlns:p14="http://schemas.microsoft.com/office/powerpoint/2010/main" val="2962988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599" y="127280"/>
            <a:ext cx="10058400" cy="724058"/>
          </a:xfrm>
        </p:spPr>
        <p:txBody>
          <a:bodyPr>
            <a:normAutofit/>
          </a:bodyPr>
          <a:lstStyle/>
          <a:p>
            <a:r>
              <a:rPr lang="en-IN" sz="3200" b="1" dirty="0"/>
              <a:t>types of beta testing?</a:t>
            </a:r>
            <a:endParaRPr lang="en-IN" sz="3200" dirty="0"/>
          </a:p>
        </p:txBody>
      </p:sp>
      <p:sp>
        <p:nvSpPr>
          <p:cNvPr id="3" name="Content Placeholder 2"/>
          <p:cNvSpPr>
            <a:spLocks noGrp="1"/>
          </p:cNvSpPr>
          <p:nvPr>
            <p:ph idx="1"/>
          </p:nvPr>
        </p:nvSpPr>
        <p:spPr>
          <a:xfrm>
            <a:off x="1069848" y="851337"/>
            <a:ext cx="10058400" cy="5580993"/>
          </a:xfrm>
        </p:spPr>
        <p:txBody>
          <a:bodyPr>
            <a:normAutofit fontScale="85000" lnSpcReduction="20000"/>
          </a:bodyPr>
          <a:lstStyle/>
          <a:p>
            <a:pPr lvl="0"/>
            <a:r>
              <a:rPr lang="en-IN" sz="2100" b="1" dirty="0"/>
              <a:t>Open Beta Testing:</a:t>
            </a:r>
            <a:r>
              <a:rPr lang="en-IN" sz="2100" dirty="0"/>
              <a:t> Open beta testing involves testing the software product by a large number of people before the final release. The organization decides to make a software product </a:t>
            </a:r>
            <a:r>
              <a:rPr lang="en-IN" sz="2100" dirty="0">
                <a:solidFill>
                  <a:srgbClr val="00B050"/>
                </a:solidFill>
              </a:rPr>
              <a:t>open to the public </a:t>
            </a:r>
            <a:r>
              <a:rPr lang="en-IN" sz="2100" dirty="0"/>
              <a:t>before releasing the product. </a:t>
            </a:r>
            <a:endParaRPr lang="en-IN" sz="2100" dirty="0" smtClean="0"/>
          </a:p>
          <a:p>
            <a:pPr lvl="0"/>
            <a:r>
              <a:rPr lang="en-IN" sz="2100" b="1" dirty="0" smtClean="0"/>
              <a:t>Closed </a:t>
            </a:r>
            <a:r>
              <a:rPr lang="en-IN" sz="2100" b="1" dirty="0"/>
              <a:t>Beta Testing:</a:t>
            </a:r>
            <a:r>
              <a:rPr lang="en-IN" sz="2100" dirty="0"/>
              <a:t> Opposite to the open beta testing. Closed beta testing performed by the </a:t>
            </a:r>
            <a:r>
              <a:rPr lang="en-IN" sz="2100" dirty="0">
                <a:solidFill>
                  <a:srgbClr val="00B050"/>
                </a:solidFill>
              </a:rPr>
              <a:t>selective and limited number of persons</a:t>
            </a:r>
            <a:r>
              <a:rPr lang="en-IN" sz="2100" dirty="0"/>
              <a:t>. </a:t>
            </a:r>
          </a:p>
          <a:p>
            <a:pPr lvl="0"/>
            <a:r>
              <a:rPr lang="en-IN" sz="2100" b="1" dirty="0"/>
              <a:t>Traditional Beta Testing:</a:t>
            </a:r>
            <a:r>
              <a:rPr lang="en-IN" sz="2100" dirty="0"/>
              <a:t> In this testing, a software </a:t>
            </a:r>
            <a:r>
              <a:rPr lang="en-IN" sz="2100" dirty="0">
                <a:solidFill>
                  <a:srgbClr val="00B050"/>
                </a:solidFill>
              </a:rPr>
              <a:t>product delivered to the target market</a:t>
            </a:r>
            <a:r>
              <a:rPr lang="en-IN" sz="2100" dirty="0"/>
              <a:t>, and the feedback from the users collected. This type of testing assistance the beta testing, the quality of the software is improved, and developers can make the changes.</a:t>
            </a:r>
          </a:p>
          <a:p>
            <a:pPr lvl="0"/>
            <a:r>
              <a:rPr lang="en-IN" sz="2100" b="1" dirty="0"/>
              <a:t>Public Beta Testing:</a:t>
            </a:r>
            <a:r>
              <a:rPr lang="en-IN" sz="2100" dirty="0"/>
              <a:t> This type of testing is </a:t>
            </a:r>
            <a:r>
              <a:rPr lang="en-IN" sz="2100" dirty="0">
                <a:solidFill>
                  <a:srgbClr val="00B050"/>
                </a:solidFill>
              </a:rPr>
              <a:t>similar to open testing</a:t>
            </a:r>
            <a:r>
              <a:rPr lang="en-IN" sz="2100" dirty="0"/>
              <a:t>. Public beta testing also allows the product is delivering to the end-users worldwide, with the aid of various online channels available in the world. From this, the feedback and evaluated data also collected and based on the requirement changes, and the development team implements modifications.</a:t>
            </a:r>
          </a:p>
          <a:p>
            <a:pPr lvl="0"/>
            <a:r>
              <a:rPr lang="en-IN" sz="2100" b="1" dirty="0"/>
              <a:t>Technical Beta Testing:</a:t>
            </a:r>
            <a:r>
              <a:rPr lang="en-IN" sz="2100" dirty="0"/>
              <a:t> </a:t>
            </a:r>
            <a:r>
              <a:rPr lang="en-IN" sz="2100" dirty="0" smtClean="0"/>
              <a:t>This </a:t>
            </a:r>
            <a:r>
              <a:rPr lang="en-IN" sz="2100" dirty="0"/>
              <a:t>testing involves delivering the software product to the </a:t>
            </a:r>
            <a:r>
              <a:rPr lang="en-IN" sz="2100" dirty="0">
                <a:solidFill>
                  <a:srgbClr val="00B050"/>
                </a:solidFill>
              </a:rPr>
              <a:t>internal groups of the organization</a:t>
            </a:r>
            <a:r>
              <a:rPr lang="en-IN" sz="2100" dirty="0"/>
              <a:t>. However, the data and feedback provided by the employees of the organization.</a:t>
            </a:r>
          </a:p>
          <a:p>
            <a:pPr lvl="0"/>
            <a:r>
              <a:rPr lang="en-IN" sz="2100" b="1" dirty="0"/>
              <a:t>Focused Beta Testing:</a:t>
            </a:r>
            <a:r>
              <a:rPr lang="en-IN" sz="2100" dirty="0"/>
              <a:t> This type of testing focused on monitoring and evaluating a specific feature or component of the software. In focused beta testing, the software released to the market and user's experience assessed and collected to make the required changes.</a:t>
            </a:r>
          </a:p>
          <a:p>
            <a:pPr lvl="0"/>
            <a:r>
              <a:rPr lang="en-IN" sz="2100" b="1" dirty="0"/>
              <a:t>Post-Release Beta Testing:</a:t>
            </a:r>
            <a:r>
              <a:rPr lang="en-IN" sz="2100" dirty="0"/>
              <a:t> In this testing, the product </a:t>
            </a:r>
            <a:r>
              <a:rPr lang="en-IN" sz="2100" dirty="0">
                <a:solidFill>
                  <a:srgbClr val="00B050"/>
                </a:solidFill>
              </a:rPr>
              <a:t>delivered to the market for the use of the end-users. </a:t>
            </a:r>
            <a:r>
              <a:rPr lang="en-IN" sz="2100" dirty="0"/>
              <a:t>Their feedback, reactions, and experience are collect for the future release of the software.</a:t>
            </a:r>
          </a:p>
          <a:p>
            <a:endParaRPr lang="en-IN" dirty="0"/>
          </a:p>
        </p:txBody>
      </p:sp>
    </p:spTree>
    <p:extLst>
      <p:ext uri="{BB962C8B-B14F-4D97-AF65-F5344CB8AC3E}">
        <p14:creationId xmlns:p14="http://schemas.microsoft.com/office/powerpoint/2010/main" val="3409394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419258"/>
          </a:xfrm>
        </p:spPr>
        <p:txBody>
          <a:bodyPr>
            <a:normAutofit fontScale="90000"/>
          </a:bodyPr>
          <a:lstStyle/>
          <a:p>
            <a:r>
              <a:rPr lang="en-IN" sz="3200" b="1" dirty="0"/>
              <a:t>When to perform Beta Testing?</a:t>
            </a:r>
            <a:r>
              <a:rPr lang="en-IN" b="1" dirty="0"/>
              <a:t/>
            </a:r>
            <a:br>
              <a:rPr lang="en-IN" b="1" dirty="0"/>
            </a:br>
            <a:endParaRPr lang="en-IN" dirty="0"/>
          </a:p>
        </p:txBody>
      </p:sp>
      <p:sp>
        <p:nvSpPr>
          <p:cNvPr id="3" name="Content Placeholder 2"/>
          <p:cNvSpPr>
            <a:spLocks noGrp="1"/>
          </p:cNvSpPr>
          <p:nvPr>
            <p:ph idx="1"/>
          </p:nvPr>
        </p:nvSpPr>
        <p:spPr>
          <a:xfrm>
            <a:off x="1069848" y="903890"/>
            <a:ext cx="10058400" cy="5268310"/>
          </a:xfrm>
        </p:spPr>
        <p:txBody>
          <a:bodyPr>
            <a:normAutofit lnSpcReduction="10000"/>
          </a:bodyPr>
          <a:lstStyle/>
          <a:p>
            <a:pPr lvl="0"/>
            <a:r>
              <a:rPr lang="en-IN" dirty="0"/>
              <a:t>All the component of the product is ready to start this testing.</a:t>
            </a:r>
          </a:p>
          <a:p>
            <a:pPr lvl="0"/>
            <a:r>
              <a:rPr lang="en-IN" dirty="0"/>
              <a:t>Documentation which is going to end-user should be kept ready - Setup, installation, usage, Uninstallation should be in detail.</a:t>
            </a:r>
          </a:p>
          <a:p>
            <a:pPr lvl="0"/>
            <a:r>
              <a:rPr lang="en-IN" dirty="0"/>
              <a:t>The product management team should review that all the functionality is in good condition.</a:t>
            </a:r>
          </a:p>
          <a:p>
            <a:pPr lvl="0"/>
            <a:r>
              <a:rPr lang="en-IN" dirty="0"/>
              <a:t>Procedure to collect bugs, feedback, etc. should be identified before publishing it.</a:t>
            </a:r>
          </a:p>
          <a:p>
            <a:pPr marL="0" indent="0">
              <a:buNone/>
            </a:pPr>
            <a:r>
              <a:rPr lang="en-IN" b="1" dirty="0"/>
              <a:t>What are the entry criteria for Beta Testing?</a:t>
            </a:r>
          </a:p>
          <a:p>
            <a:pPr lvl="1"/>
            <a:r>
              <a:rPr lang="en-IN" dirty="0"/>
              <a:t>Sign off the document from alpha testing.</a:t>
            </a:r>
          </a:p>
          <a:p>
            <a:pPr lvl="1"/>
            <a:r>
              <a:rPr lang="en-IN" dirty="0"/>
              <a:t>Beta version of the software should ready.</a:t>
            </a:r>
          </a:p>
          <a:p>
            <a:pPr lvl="1"/>
            <a:r>
              <a:rPr lang="en-IN" dirty="0"/>
              <a:t>The environment should be ready to release the software application to the public.</a:t>
            </a:r>
          </a:p>
          <a:p>
            <a:pPr lvl="1"/>
            <a:r>
              <a:rPr lang="en-IN" dirty="0"/>
              <a:t>To capture the real-time faults environment should be ready.</a:t>
            </a:r>
          </a:p>
          <a:p>
            <a:pPr marL="0" indent="0">
              <a:buNone/>
            </a:pPr>
            <a:r>
              <a:rPr lang="en-IN" b="1" dirty="0"/>
              <a:t>What are the exit criteria for Beta Testing?</a:t>
            </a:r>
          </a:p>
          <a:p>
            <a:pPr lvl="1"/>
            <a:r>
              <a:rPr lang="en-IN" dirty="0"/>
              <a:t>All the major and minor issues resolved.</a:t>
            </a:r>
          </a:p>
          <a:p>
            <a:pPr lvl="1"/>
            <a:r>
              <a:rPr lang="en-IN" dirty="0"/>
              <a:t>The feedback report should prepare.</a:t>
            </a:r>
          </a:p>
          <a:p>
            <a:pPr lvl="1"/>
            <a:r>
              <a:rPr lang="en-IN" dirty="0"/>
              <a:t>The delivery of beta test summary report.</a:t>
            </a:r>
          </a:p>
          <a:p>
            <a:endParaRPr lang="en-IN" dirty="0"/>
          </a:p>
        </p:txBody>
      </p:sp>
    </p:spTree>
    <p:extLst>
      <p:ext uri="{BB962C8B-B14F-4D97-AF65-F5344CB8AC3E}">
        <p14:creationId xmlns:p14="http://schemas.microsoft.com/office/powerpoint/2010/main" val="4097260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069975" y="746125"/>
            <a:ext cx="9703128" cy="5426075"/>
          </a:xfrm>
        </p:spPr>
        <p:txBody>
          <a:bodyPr/>
          <a:lstStyle/>
          <a:p>
            <a:r>
              <a:rPr lang="en-IN" dirty="0"/>
              <a:t>In this, we concentrate only on those features and scenarios which are regularly used by the customer </a:t>
            </a:r>
            <a:endParaRPr lang="en-IN" dirty="0" smtClean="0"/>
          </a:p>
          <a:p>
            <a:pPr marL="0" indent="0">
              <a:buNone/>
            </a:pPr>
            <a:r>
              <a:rPr lang="en-IN" b="1" dirty="0" smtClean="0"/>
              <a:t>Reason </a:t>
            </a:r>
            <a:r>
              <a:rPr lang="en-IN" b="1" dirty="0"/>
              <a:t>behind Acceptance Testing</a:t>
            </a:r>
          </a:p>
          <a:p>
            <a:pPr lvl="0"/>
            <a:r>
              <a:rPr lang="en-IN" dirty="0"/>
              <a:t>During the development of a project if there are changes in requirements and it may not be communicated effectively to the development team.</a:t>
            </a:r>
          </a:p>
          <a:p>
            <a:pPr lvl="0"/>
            <a:r>
              <a:rPr lang="en-IN" dirty="0"/>
              <a:t>Developers develop functions by examining the requirement document on their own understanding and may not understand the actual requirements of the client.</a:t>
            </a:r>
          </a:p>
          <a:p>
            <a:pPr lvl="0"/>
            <a:r>
              <a:rPr lang="en-IN" dirty="0"/>
              <a:t>There's maybe some minor errors which can be identified only when the system is used by the </a:t>
            </a:r>
            <a:r>
              <a:rPr lang="en-IN" dirty="0" smtClean="0"/>
              <a:t>end.</a:t>
            </a:r>
            <a:endParaRPr lang="en-IN" dirty="0"/>
          </a:p>
        </p:txBody>
      </p:sp>
      <p:pic>
        <p:nvPicPr>
          <p:cNvPr id="5" name="Picture 4" descr="Acceptance Testing"/>
          <p:cNvPicPr/>
          <p:nvPr/>
        </p:nvPicPr>
        <p:blipFill>
          <a:blip r:embed="rId2">
            <a:extLst>
              <a:ext uri="{28A0092B-C50C-407E-A947-70E740481C1C}">
                <a14:useLocalDpi xmlns:a14="http://schemas.microsoft.com/office/drawing/2010/main" val="0"/>
              </a:ext>
            </a:extLst>
          </a:blip>
          <a:srcRect/>
          <a:stretch>
            <a:fillRect/>
          </a:stretch>
        </p:blipFill>
        <p:spPr bwMode="auto">
          <a:xfrm>
            <a:off x="2399204" y="4133850"/>
            <a:ext cx="6219277" cy="1878067"/>
          </a:xfrm>
          <a:prstGeom prst="rect">
            <a:avLst/>
          </a:prstGeom>
          <a:noFill/>
          <a:ln>
            <a:noFill/>
          </a:ln>
        </p:spPr>
      </p:pic>
    </p:spTree>
    <p:extLst>
      <p:ext uri="{BB962C8B-B14F-4D97-AF65-F5344CB8AC3E}">
        <p14:creationId xmlns:p14="http://schemas.microsoft.com/office/powerpoint/2010/main" val="2529674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408747"/>
          </a:xfrm>
        </p:spPr>
        <p:txBody>
          <a:bodyPr>
            <a:normAutofit fontScale="90000"/>
          </a:bodyPr>
          <a:lstStyle/>
          <a:p>
            <a:r>
              <a:rPr lang="en-IN" sz="2800" b="1" dirty="0"/>
              <a:t>Who performs user acceptance testing?</a:t>
            </a:r>
            <a:endParaRPr lang="en-IN" sz="2800" dirty="0"/>
          </a:p>
        </p:txBody>
      </p:sp>
      <p:sp>
        <p:nvSpPr>
          <p:cNvPr id="3" name="Content Placeholder 2"/>
          <p:cNvSpPr>
            <a:spLocks noGrp="1"/>
          </p:cNvSpPr>
          <p:nvPr>
            <p:ph idx="1"/>
          </p:nvPr>
        </p:nvSpPr>
        <p:spPr>
          <a:xfrm>
            <a:off x="1069848" y="1145628"/>
            <a:ext cx="10058400" cy="5181600"/>
          </a:xfrm>
        </p:spPr>
        <p:txBody>
          <a:bodyPr>
            <a:normAutofit lnSpcReduction="10000"/>
          </a:bodyPr>
          <a:lstStyle/>
          <a:p>
            <a:r>
              <a:rPr lang="en-IN" dirty="0"/>
              <a:t>The acceptance testing can be performed by </a:t>
            </a:r>
            <a:r>
              <a:rPr lang="en-IN" dirty="0">
                <a:solidFill>
                  <a:srgbClr val="FF0000"/>
                </a:solidFill>
              </a:rPr>
              <a:t>different persons in different cases</a:t>
            </a:r>
            <a:r>
              <a:rPr lang="en-IN" dirty="0" smtClean="0"/>
              <a:t>.</a:t>
            </a:r>
          </a:p>
          <a:p>
            <a:r>
              <a:rPr lang="en-IN" dirty="0"/>
              <a:t>For example, the blue-dart company gives the requirement to TCS for developing the application, and the TCS will accept the needs and agree to deliver the application in the two releases as we can see in the below image:</a:t>
            </a:r>
          </a:p>
          <a:p>
            <a:endParaRPr lang="en-IN" dirty="0"/>
          </a:p>
          <a:p>
            <a:endParaRPr lang="en-IN" dirty="0" smtClean="0"/>
          </a:p>
          <a:p>
            <a:r>
              <a:rPr lang="en-IN" dirty="0"/>
              <a:t>On August 10, the test manager tells the project manager that there is a critical bug in the application, and that will take another four days to fix it.</a:t>
            </a:r>
          </a:p>
          <a:p>
            <a:endParaRPr lang="en-IN" dirty="0" smtClean="0"/>
          </a:p>
          <a:p>
            <a:endParaRPr lang="en-IN" dirty="0"/>
          </a:p>
          <a:p>
            <a:r>
              <a:rPr lang="en-IN" dirty="0"/>
              <a:t>But the project manager said we have to deliver the software within a given time. It takes another 30 days to fix the defect, or otherwise, we will have to pay the penalty (fine) for each day after the given release date. Is this the real situation? NO, let us see three different cases and understand who perform the acceptance testing.</a:t>
            </a:r>
          </a:p>
          <a:p>
            <a:endParaRPr lang="en-IN" dirty="0"/>
          </a:p>
        </p:txBody>
      </p:sp>
      <p:pic>
        <p:nvPicPr>
          <p:cNvPr id="10" name="Picture 9" descr="Acceptance Testing"/>
          <p:cNvPicPr/>
          <p:nvPr/>
        </p:nvPicPr>
        <p:blipFill>
          <a:blip r:embed="rId2">
            <a:extLst>
              <a:ext uri="{28A0092B-C50C-407E-A947-70E740481C1C}">
                <a14:useLocalDpi xmlns:a14="http://schemas.microsoft.com/office/drawing/2010/main" val="0"/>
              </a:ext>
            </a:extLst>
          </a:blip>
          <a:srcRect/>
          <a:stretch>
            <a:fillRect/>
          </a:stretch>
        </p:blipFill>
        <p:spPr bwMode="auto">
          <a:xfrm>
            <a:off x="3298934" y="2718894"/>
            <a:ext cx="4038600" cy="495300"/>
          </a:xfrm>
          <a:prstGeom prst="rect">
            <a:avLst/>
          </a:prstGeom>
          <a:noFill/>
          <a:ln>
            <a:noFill/>
          </a:ln>
        </p:spPr>
      </p:pic>
      <p:pic>
        <p:nvPicPr>
          <p:cNvPr id="14" name="Picture 13" descr="Acceptance Testing"/>
          <p:cNvPicPr/>
          <p:nvPr/>
        </p:nvPicPr>
        <p:blipFill>
          <a:blip r:embed="rId3">
            <a:extLst>
              <a:ext uri="{28A0092B-C50C-407E-A947-70E740481C1C}">
                <a14:useLocalDpi xmlns:a14="http://schemas.microsoft.com/office/drawing/2010/main" val="0"/>
              </a:ext>
            </a:extLst>
          </a:blip>
          <a:srcRect/>
          <a:stretch>
            <a:fillRect/>
          </a:stretch>
        </p:blipFill>
        <p:spPr bwMode="auto">
          <a:xfrm>
            <a:off x="2776044" y="3959035"/>
            <a:ext cx="5264369" cy="541117"/>
          </a:xfrm>
          <a:prstGeom prst="rect">
            <a:avLst/>
          </a:prstGeom>
          <a:noFill/>
          <a:ln>
            <a:noFill/>
          </a:ln>
        </p:spPr>
      </p:pic>
    </p:spTree>
    <p:extLst>
      <p:ext uri="{BB962C8B-B14F-4D97-AF65-F5344CB8AC3E}">
        <p14:creationId xmlns:p14="http://schemas.microsoft.com/office/powerpoint/2010/main" val="2669962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924910"/>
            <a:ext cx="10058400" cy="5247290"/>
          </a:xfrm>
        </p:spPr>
        <p:txBody>
          <a:bodyPr>
            <a:normAutofit/>
          </a:bodyPr>
          <a:lstStyle/>
          <a:p>
            <a:pPr marL="0" indent="0">
              <a:buNone/>
            </a:pPr>
            <a:r>
              <a:rPr lang="en-IN" b="1" dirty="0"/>
              <a:t>Case1</a:t>
            </a:r>
            <a:endParaRPr lang="en-IN" dirty="0"/>
          </a:p>
          <a:p>
            <a:r>
              <a:rPr lang="en-IN" dirty="0"/>
              <a:t>In this, </a:t>
            </a:r>
            <a:r>
              <a:rPr lang="en-IN" dirty="0" smtClean="0">
                <a:solidFill>
                  <a:srgbClr val="00B050"/>
                </a:solidFill>
              </a:rPr>
              <a:t>test </a:t>
            </a:r>
            <a:r>
              <a:rPr lang="en-IN" dirty="0">
                <a:solidFill>
                  <a:srgbClr val="00B050"/>
                </a:solidFill>
              </a:rPr>
              <a:t>engineer </a:t>
            </a:r>
            <a:r>
              <a:rPr lang="en-IN" dirty="0"/>
              <a:t>will do the acceptance testing</a:t>
            </a:r>
            <a:r>
              <a:rPr lang="en-IN" dirty="0" smtClean="0"/>
              <a:t>.</a:t>
            </a:r>
          </a:p>
          <a:p>
            <a:endParaRPr lang="en-IN" dirty="0"/>
          </a:p>
          <a:p>
            <a:endParaRPr lang="en-IN" dirty="0" smtClean="0"/>
          </a:p>
          <a:p>
            <a:endParaRPr lang="en-IN" dirty="0"/>
          </a:p>
          <a:p>
            <a:endParaRPr lang="en-IN" dirty="0" smtClean="0"/>
          </a:p>
          <a:p>
            <a:r>
              <a:rPr lang="en-IN" dirty="0" smtClean="0"/>
              <a:t>The </a:t>
            </a:r>
            <a:r>
              <a:rPr lang="en-IN" dirty="0"/>
              <a:t>blue-dart provides the requirements, and TCS develops the application and performs all the testing and handover to the blue-dart company.</a:t>
            </a:r>
          </a:p>
          <a:p>
            <a:r>
              <a:rPr lang="en-IN" dirty="0"/>
              <a:t>Now the question arises the blue-dart will use the application as soon they get it from TCS? NO, the blue dart company has a </a:t>
            </a:r>
            <a:r>
              <a:rPr lang="en-IN" dirty="0">
                <a:solidFill>
                  <a:srgbClr val="FF0000"/>
                </a:solidFill>
              </a:rPr>
              <a:t>group of test engineers </a:t>
            </a:r>
            <a:r>
              <a:rPr lang="en-IN" dirty="0"/>
              <a:t>after they get the software, and this team will start testing the application, and this end-to-end testing is done at the </a:t>
            </a:r>
            <a:r>
              <a:rPr lang="en-IN" dirty="0">
                <a:solidFill>
                  <a:srgbClr val="00B050"/>
                </a:solidFill>
              </a:rPr>
              <a:t>customer environment</a:t>
            </a:r>
            <a:r>
              <a:rPr lang="en-IN" dirty="0"/>
              <a:t>, which is called the </a:t>
            </a:r>
            <a:r>
              <a:rPr lang="en-IN" b="1" dirty="0"/>
              <a:t>User Acceptance Testing</a:t>
            </a:r>
            <a:r>
              <a:rPr lang="en-IN" dirty="0"/>
              <a:t>.</a:t>
            </a:r>
          </a:p>
          <a:p>
            <a:endParaRPr lang="en-IN" dirty="0"/>
          </a:p>
          <a:p>
            <a:endParaRPr lang="en-IN" dirty="0" smtClean="0"/>
          </a:p>
          <a:p>
            <a:endParaRPr lang="en-IN" dirty="0" smtClean="0"/>
          </a:p>
        </p:txBody>
      </p:sp>
      <p:pic>
        <p:nvPicPr>
          <p:cNvPr id="4" name="Picture 3" descr="Acceptance Testing"/>
          <p:cNvPicPr/>
          <p:nvPr/>
        </p:nvPicPr>
        <p:blipFill>
          <a:blip r:embed="rId2">
            <a:extLst>
              <a:ext uri="{28A0092B-C50C-407E-A947-70E740481C1C}">
                <a14:useLocalDpi xmlns:a14="http://schemas.microsoft.com/office/drawing/2010/main" val="0"/>
              </a:ext>
            </a:extLst>
          </a:blip>
          <a:srcRect/>
          <a:stretch>
            <a:fillRect/>
          </a:stretch>
        </p:blipFill>
        <p:spPr bwMode="auto">
          <a:xfrm>
            <a:off x="2944210" y="1858360"/>
            <a:ext cx="5105400" cy="1238250"/>
          </a:xfrm>
          <a:prstGeom prst="rect">
            <a:avLst/>
          </a:prstGeom>
          <a:noFill/>
          <a:ln>
            <a:noFill/>
          </a:ln>
        </p:spPr>
      </p:pic>
    </p:spTree>
    <p:extLst>
      <p:ext uri="{BB962C8B-B14F-4D97-AF65-F5344CB8AC3E}">
        <p14:creationId xmlns:p14="http://schemas.microsoft.com/office/powerpoint/2010/main" val="318816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40828"/>
            <a:ext cx="10058400" cy="5331372"/>
          </a:xfrm>
        </p:spPr>
        <p:txBody>
          <a:bodyPr/>
          <a:lstStyle/>
          <a:p>
            <a:r>
              <a:rPr lang="en-IN" dirty="0"/>
              <a:t>Let us see the difference between </a:t>
            </a:r>
            <a:r>
              <a:rPr lang="en-IN" b="1" dirty="0"/>
              <a:t>TCS test engineers</a:t>
            </a:r>
            <a:r>
              <a:rPr lang="en-IN" dirty="0"/>
              <a:t> and </a:t>
            </a:r>
            <a:r>
              <a:rPr lang="en-IN" b="1" dirty="0"/>
              <a:t>Blue-dart Engineers</a:t>
            </a:r>
            <a:r>
              <a:rPr lang="en-IN" dirty="0"/>
              <a:t>:</a:t>
            </a:r>
          </a:p>
          <a:p>
            <a:r>
              <a:rPr lang="en-IN" dirty="0"/>
              <a:t>In </a:t>
            </a:r>
            <a:r>
              <a:rPr lang="en-IN" b="1" dirty="0"/>
              <a:t>TCS</a:t>
            </a:r>
            <a:r>
              <a:rPr lang="en-IN" dirty="0"/>
              <a:t>, the tester will perform the </a:t>
            </a:r>
            <a:r>
              <a:rPr lang="en-IN" b="1" dirty="0"/>
              <a:t>functional testing, integration testing, and system testing </a:t>
            </a:r>
            <a:r>
              <a:rPr lang="en-IN" dirty="0"/>
              <a:t>and whereas in </a:t>
            </a:r>
            <a:r>
              <a:rPr lang="en-IN" b="1" dirty="0"/>
              <a:t>Blue-dart</a:t>
            </a:r>
            <a:r>
              <a:rPr lang="en-IN" dirty="0"/>
              <a:t>, the tester will do only the </a:t>
            </a:r>
            <a:r>
              <a:rPr lang="en-IN" b="1" dirty="0"/>
              <a:t>end-to-end or system testing, which is known as acceptance </a:t>
            </a:r>
            <a:r>
              <a:rPr lang="en-IN" b="1" dirty="0" smtClean="0"/>
              <a:t>testing</a:t>
            </a:r>
            <a:r>
              <a:rPr lang="en-IN" dirty="0" smtClean="0"/>
              <a:t>.</a:t>
            </a:r>
          </a:p>
          <a:p>
            <a:r>
              <a:rPr lang="en-IN" dirty="0" smtClean="0">
                <a:solidFill>
                  <a:schemeClr val="accent1"/>
                </a:solidFill>
              </a:rPr>
              <a:t>The </a:t>
            </a:r>
            <a:r>
              <a:rPr lang="en-IN" dirty="0">
                <a:solidFill>
                  <a:schemeClr val="accent1"/>
                </a:solidFill>
              </a:rPr>
              <a:t>difference between end-to-end testing at TCS and blue-dart is as follows:</a:t>
            </a:r>
          </a:p>
          <a:p>
            <a:pPr lvl="1">
              <a:buFont typeface="Wingdings" panose="05000000000000000000" pitchFamily="2" charset="2"/>
              <a:buChar char="v"/>
            </a:pPr>
            <a:r>
              <a:rPr lang="en-IN" dirty="0"/>
              <a:t>The blue-dart test engineer is the one who gave the requirements</a:t>
            </a:r>
          </a:p>
          <a:p>
            <a:pPr lvl="1">
              <a:buFont typeface="Wingdings" panose="05000000000000000000" pitchFamily="2" charset="2"/>
              <a:buChar char="v"/>
            </a:pPr>
            <a:r>
              <a:rPr lang="en-IN" dirty="0"/>
              <a:t>The blue-dart engineer understands the product well</a:t>
            </a:r>
          </a:p>
          <a:p>
            <a:pPr lvl="1">
              <a:buFont typeface="Wingdings" panose="05000000000000000000" pitchFamily="2" charset="2"/>
              <a:buChar char="v"/>
            </a:pPr>
            <a:r>
              <a:rPr lang="en-IN" dirty="0"/>
              <a:t>The blue-dart engineer is a domain expert.</a:t>
            </a:r>
          </a:p>
          <a:p>
            <a:pPr lvl="1">
              <a:buFont typeface="Wingdings" panose="05000000000000000000" pitchFamily="2" charset="2"/>
              <a:buChar char="v"/>
            </a:pPr>
            <a:r>
              <a:rPr lang="en-IN" dirty="0"/>
              <a:t>They test the real-time data on the </a:t>
            </a:r>
            <a:r>
              <a:rPr lang="en-IN" dirty="0" smtClean="0"/>
              <a:t>application.</a:t>
            </a:r>
          </a:p>
          <a:p>
            <a:pPr marL="274320" lvl="1" indent="0">
              <a:buNone/>
            </a:pPr>
            <a:r>
              <a:rPr lang="en-IN" dirty="0" smtClean="0"/>
              <a:t>To </a:t>
            </a:r>
            <a:r>
              <a:rPr lang="en-IN" dirty="0"/>
              <a:t>understand this, we can see the below example, or if we have the application format is like this:</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985288" y="4235669"/>
            <a:ext cx="4771345" cy="2228193"/>
          </a:xfrm>
          <a:prstGeom prst="rect">
            <a:avLst/>
          </a:prstGeom>
          <a:noFill/>
          <a:ln>
            <a:noFill/>
          </a:ln>
        </p:spPr>
      </p:pic>
    </p:spTree>
    <p:extLst>
      <p:ext uri="{BB962C8B-B14F-4D97-AF65-F5344CB8AC3E}">
        <p14:creationId xmlns:p14="http://schemas.microsoft.com/office/powerpoint/2010/main" val="3292837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599090"/>
            <a:ext cx="10058400" cy="5573110"/>
          </a:xfrm>
        </p:spPr>
        <p:txBody>
          <a:bodyPr>
            <a:normAutofit lnSpcReduction="10000"/>
          </a:bodyPr>
          <a:lstStyle/>
          <a:p>
            <a:r>
              <a:rPr lang="en-IN" dirty="0"/>
              <a:t>When the application is given to blue-dart test engineers, and they will perform testing and the application should generate a text message "</a:t>
            </a:r>
            <a:r>
              <a:rPr lang="en-IN" b="1" dirty="0"/>
              <a:t>Parcel 1 invoice Id created</a:t>
            </a:r>
            <a:r>
              <a:rPr lang="en-IN" dirty="0"/>
              <a:t>." It was not mentioned in the requirement, or it is there, and TCS does not fix it. Then fine(penalty) counts for TCS from that only, and whereas the test engineers at TCS will not knowing this, due to that, we can see the difference between the testing done at TCS and Blue-dart.</a:t>
            </a:r>
          </a:p>
          <a:p>
            <a:pPr marL="0" indent="0">
              <a:buNone/>
            </a:pPr>
            <a:r>
              <a:rPr lang="en-IN" b="1" dirty="0"/>
              <a:t>Case2</a:t>
            </a:r>
            <a:endParaRPr lang="en-IN" dirty="0"/>
          </a:p>
          <a:p>
            <a:r>
              <a:rPr lang="en-IN" dirty="0"/>
              <a:t>In this case, we will see how the </a:t>
            </a:r>
            <a:r>
              <a:rPr lang="en-IN" dirty="0">
                <a:solidFill>
                  <a:srgbClr val="00B050"/>
                </a:solidFill>
              </a:rPr>
              <a:t>Employee is becoming end-users </a:t>
            </a:r>
            <a:r>
              <a:rPr lang="en-IN" dirty="0"/>
              <a:t>and performing acceptance testing</a:t>
            </a:r>
            <a:r>
              <a:rPr lang="en-IN" dirty="0" smtClean="0"/>
              <a:t>.</a:t>
            </a:r>
          </a:p>
          <a:p>
            <a:endParaRPr lang="en-IN" dirty="0"/>
          </a:p>
          <a:p>
            <a:endParaRPr lang="en-IN" dirty="0" smtClean="0"/>
          </a:p>
          <a:p>
            <a:endParaRPr lang="en-IN" dirty="0" smtClean="0"/>
          </a:p>
          <a:p>
            <a:endParaRPr lang="en-IN" dirty="0"/>
          </a:p>
          <a:p>
            <a:r>
              <a:rPr lang="en-IN" dirty="0"/>
              <a:t>The application is developed and tested at the TCS environment and then sent to blue-dart. And in the Blue-dart, they have fewer test engineers, so they can't do acceptance testing. So for this, out of 300 employees of blue-dart, they will provide the application to the 30 employees and install the application to their systems and ask them to start using the application and find any defect or issues.</a:t>
            </a:r>
          </a:p>
          <a:p>
            <a:endParaRPr lang="en-IN" dirty="0"/>
          </a:p>
          <a:p>
            <a:endParaRPr lang="en-IN" dirty="0"/>
          </a:p>
        </p:txBody>
      </p:sp>
      <p:pic>
        <p:nvPicPr>
          <p:cNvPr id="4" name="Picture 3" descr="Acceptance Testing"/>
          <p:cNvPicPr/>
          <p:nvPr/>
        </p:nvPicPr>
        <p:blipFill>
          <a:blip r:embed="rId2">
            <a:extLst>
              <a:ext uri="{28A0092B-C50C-407E-A947-70E740481C1C}">
                <a14:useLocalDpi xmlns:a14="http://schemas.microsoft.com/office/drawing/2010/main" val="0"/>
              </a:ext>
            </a:extLst>
          </a:blip>
          <a:srcRect/>
          <a:stretch>
            <a:fillRect/>
          </a:stretch>
        </p:blipFill>
        <p:spPr bwMode="auto">
          <a:xfrm>
            <a:off x="3678785" y="2996763"/>
            <a:ext cx="3762375" cy="1617278"/>
          </a:xfrm>
          <a:prstGeom prst="rect">
            <a:avLst/>
          </a:prstGeom>
          <a:noFill/>
          <a:ln>
            <a:noFill/>
          </a:ln>
        </p:spPr>
      </p:pic>
    </p:spTree>
    <p:extLst>
      <p:ext uri="{BB962C8B-B14F-4D97-AF65-F5344CB8AC3E}">
        <p14:creationId xmlns:p14="http://schemas.microsoft.com/office/powerpoint/2010/main" val="2033428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93683"/>
            <a:ext cx="10058400" cy="5478517"/>
          </a:xfrm>
        </p:spPr>
        <p:txBody>
          <a:bodyPr/>
          <a:lstStyle/>
          <a:p>
            <a:r>
              <a:rPr lang="en-IN" dirty="0"/>
              <a:t>Now 30 employees will do the dummy implementation, which means they provide the data into the application and also written that data manually. And here, the </a:t>
            </a:r>
            <a:r>
              <a:rPr lang="en-IN" dirty="0">
                <a:solidFill>
                  <a:srgbClr val="00B050"/>
                </a:solidFill>
              </a:rPr>
              <a:t>employee becomes the end-user and also identify the bugs and issues while using the application.</a:t>
            </a:r>
          </a:p>
          <a:p>
            <a:r>
              <a:rPr lang="en-IN" dirty="0" smtClean="0"/>
              <a:t>If </a:t>
            </a:r>
            <a:r>
              <a:rPr lang="en-IN" dirty="0"/>
              <a:t>the identified bug is not as per requirement, then blue-dart can go for the </a:t>
            </a:r>
            <a:r>
              <a:rPr lang="en-IN" b="1" dirty="0"/>
              <a:t>Request For Enhancement [REF] and Change Request [CR</a:t>
            </a:r>
            <a:r>
              <a:rPr lang="en-IN" b="1" dirty="0" smtClean="0"/>
              <a:t>].</a:t>
            </a:r>
          </a:p>
          <a:p>
            <a:r>
              <a:rPr lang="en-IN" dirty="0"/>
              <a:t>Where </a:t>
            </a:r>
            <a:r>
              <a:rPr lang="en-IN" b="1" dirty="0"/>
              <a:t>Request for enhancement</a:t>
            </a:r>
            <a:r>
              <a:rPr lang="en-IN" dirty="0"/>
              <a:t> means that if the blue-dart feels that a particular module can be improved and developed in a better way, and then they can send the </a:t>
            </a:r>
            <a:r>
              <a:rPr lang="en-IN" b="1" dirty="0"/>
              <a:t>Customer Requirement Specification [CRS]</a:t>
            </a:r>
            <a:r>
              <a:rPr lang="en-IN" dirty="0"/>
              <a:t> as REF and TCS will follow the CRS and also make sure to do the necessary changes.</a:t>
            </a:r>
          </a:p>
          <a:p>
            <a:r>
              <a:rPr lang="en-IN" dirty="0"/>
              <a:t>And the </a:t>
            </a:r>
            <a:r>
              <a:rPr lang="en-IN" b="1" dirty="0"/>
              <a:t>Change Request</a:t>
            </a:r>
            <a:r>
              <a:rPr lang="en-IN" dirty="0"/>
              <a:t> means, if the requirement has not been specified accurately, then blue-dart provides the exact needs and Request for changes.</a:t>
            </a:r>
          </a:p>
          <a:p>
            <a:endParaRPr lang="en-IN" dirty="0"/>
          </a:p>
          <a:p>
            <a:endParaRPr lang="en-IN" dirty="0"/>
          </a:p>
        </p:txBody>
      </p:sp>
    </p:spTree>
    <p:extLst>
      <p:ext uri="{BB962C8B-B14F-4D97-AF65-F5344CB8AC3E}">
        <p14:creationId xmlns:p14="http://schemas.microsoft.com/office/powerpoint/2010/main" val="275341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62152"/>
            <a:ext cx="10058400" cy="5510048"/>
          </a:xfrm>
        </p:spPr>
        <p:txBody>
          <a:bodyPr>
            <a:normAutofit/>
          </a:bodyPr>
          <a:lstStyle/>
          <a:p>
            <a:pPr marL="0" indent="0">
              <a:buNone/>
            </a:pPr>
            <a:r>
              <a:rPr lang="en-IN" b="1" dirty="0"/>
              <a:t>Case3</a:t>
            </a:r>
            <a:endParaRPr lang="en-IN" dirty="0"/>
          </a:p>
          <a:p>
            <a:pPr marL="0" indent="0">
              <a:buNone/>
            </a:pPr>
            <a:r>
              <a:rPr lang="en-IN" dirty="0"/>
              <a:t>In this case, if the blue-dart </a:t>
            </a:r>
            <a:r>
              <a:rPr lang="en-IN" dirty="0">
                <a:solidFill>
                  <a:srgbClr val="00B050"/>
                </a:solidFill>
              </a:rPr>
              <a:t>customers become the end-users</a:t>
            </a:r>
            <a:r>
              <a:rPr lang="en-IN" dirty="0"/>
              <a:t>.</a:t>
            </a:r>
          </a:p>
          <a:p>
            <a:r>
              <a:rPr lang="en-IN" dirty="0"/>
              <a:t>Here, the application is developed and tested and implemented at a blue-dart production server, and n-numbers of users start using the application, which is in the first release. While using the application, the blue-dart comes up with more number of features and enhancements, which is sent with the CRS to the TCS after that TCS will do the further changes in modules and sent it back to the blue-dart.</a:t>
            </a:r>
          </a:p>
          <a:p>
            <a:r>
              <a:rPr lang="en-IN" dirty="0"/>
              <a:t>Hence, what is happing here, the application was developed when the requirement is collected by blue-dart from their end-users and customers.</a:t>
            </a:r>
          </a:p>
          <a:p>
            <a:r>
              <a:rPr lang="en-IN" dirty="0"/>
              <a:t>The numbers of releases depend on the following facts:</a:t>
            </a:r>
          </a:p>
          <a:p>
            <a:pPr lvl="1">
              <a:buFont typeface="Wingdings" panose="05000000000000000000" pitchFamily="2" charset="2"/>
              <a:buChar char="Ø"/>
            </a:pPr>
            <a:r>
              <a:rPr lang="en-IN" dirty="0"/>
              <a:t>Difficulty of modules</a:t>
            </a:r>
          </a:p>
          <a:p>
            <a:pPr lvl="1">
              <a:buFont typeface="Wingdings" panose="05000000000000000000" pitchFamily="2" charset="2"/>
              <a:buChar char="Ø"/>
            </a:pPr>
            <a:r>
              <a:rPr lang="en-IN" dirty="0"/>
              <a:t>The number of modules.</a:t>
            </a:r>
          </a:p>
          <a:p>
            <a:pPr lvl="1">
              <a:buFont typeface="Wingdings" panose="05000000000000000000" pitchFamily="2" charset="2"/>
              <a:buChar char="Ø"/>
            </a:pPr>
            <a:r>
              <a:rPr lang="en-IN" dirty="0"/>
              <a:t>How the new module affects the old module.</a:t>
            </a:r>
          </a:p>
          <a:p>
            <a:endParaRPr lang="en-IN" dirty="0"/>
          </a:p>
        </p:txBody>
      </p:sp>
    </p:spTree>
    <p:extLst>
      <p:ext uri="{BB962C8B-B14F-4D97-AF65-F5344CB8AC3E}">
        <p14:creationId xmlns:p14="http://schemas.microsoft.com/office/powerpoint/2010/main" val="3802420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67</TotalTime>
  <Words>1638</Words>
  <Application>Microsoft Office PowerPoint</Application>
  <PresentationFormat>Widescreen</PresentationFormat>
  <Paragraphs>157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Rockwell</vt:lpstr>
      <vt:lpstr>Rockwell Condensed</vt:lpstr>
      <vt:lpstr>Wingdings</vt:lpstr>
      <vt:lpstr>Wood Type</vt:lpstr>
      <vt:lpstr>ACCEPTANCE TESTING</vt:lpstr>
      <vt:lpstr>PowerPoint Presentation</vt:lpstr>
      <vt:lpstr>PowerPoint Presentation</vt:lpstr>
      <vt:lpstr>Who performs user acceptance testing?</vt:lpstr>
      <vt:lpstr>PowerPoint Presentation</vt:lpstr>
      <vt:lpstr>PowerPoint Presentation</vt:lpstr>
      <vt:lpstr>PowerPoint Presentation</vt:lpstr>
      <vt:lpstr>PowerPoint Presentation</vt:lpstr>
      <vt:lpstr>PowerPoint Presentation</vt:lpstr>
      <vt:lpstr>PowerPoint Presentation</vt:lpstr>
      <vt:lpstr>Steps to Perform Acceptance Testing </vt:lpstr>
      <vt:lpstr>PowerPoint Presentation</vt:lpstr>
      <vt:lpstr>Alpha Testing </vt:lpstr>
      <vt:lpstr>What is the alpha testing process? </vt:lpstr>
      <vt:lpstr>What are the phases of alpha testing? </vt:lpstr>
      <vt:lpstr>When to perform alpha testing? </vt:lpstr>
      <vt:lpstr>What are the reasons to perform Alpha Testing?</vt:lpstr>
      <vt:lpstr>What is Beta Testing?</vt:lpstr>
      <vt:lpstr>What are the features of beta testing? </vt:lpstr>
      <vt:lpstr>What is a beta version of the software? </vt:lpstr>
      <vt:lpstr>PowerPoint Presentation</vt:lpstr>
      <vt:lpstr>What is the lifecycle of Beta Testing? </vt:lpstr>
      <vt:lpstr>types of beta testing?</vt:lpstr>
      <vt:lpstr>When to perform Beta Testing?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ACCEPTANCE TESTING</dc:title>
  <dc:creator>data</dc:creator>
  <cp:lastModifiedBy>data</cp:lastModifiedBy>
  <cp:revision>39</cp:revision>
  <dcterms:created xsi:type="dcterms:W3CDTF">2022-11-09T07:00:26Z</dcterms:created>
  <dcterms:modified xsi:type="dcterms:W3CDTF">2022-11-09T08:07:47Z</dcterms:modified>
</cp:coreProperties>
</file>