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jVaABlQdDMe9AHSRzYbwiQFR3H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990679903b_0_319"/>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990679903b_0_319"/>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990679903b_0_3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990679903b_0_354"/>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990679903b_0_354"/>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990679903b_0_35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990679903b_0_35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2990679903b_0_3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2990679903b_0_36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3" name="Google Shape;53;g2990679903b_0_36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2990679903b_0_36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2990679903b_0_3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990679903b_0_32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990679903b_0_3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990679903b_0_32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990679903b_0_32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990679903b_0_3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990679903b_0_33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990679903b_0_330"/>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990679903b_0_330"/>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990679903b_0_3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990679903b_0_33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990679903b_0_3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990679903b_0_338"/>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990679903b_0_338"/>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990679903b_0_33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990679903b_0_34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990679903b_0_34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990679903b_0_345"/>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990679903b_0_345"/>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990679903b_0_345"/>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990679903b_0_345"/>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990679903b_0_34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990679903b_0_351"/>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990679903b_0_35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990679903b_0_3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990679903b_0_31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990679903b_0_3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
          <p:cNvSpPr txBox="1"/>
          <p:nvPr>
            <p:ph type="ctrTitle"/>
          </p:nvPr>
        </p:nvSpPr>
        <p:spPr>
          <a:xfrm>
            <a:off x="685800" y="1772817"/>
            <a:ext cx="7772400" cy="182763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84615"/>
              <a:buFont typeface="Calibri"/>
              <a:buNone/>
            </a:pPr>
            <a:r>
              <a:rPr lang="en-IN">
                <a:solidFill>
                  <a:srgbClr val="FF0000"/>
                </a:solidFill>
              </a:rPr>
              <a:t>Introduction to</a:t>
            </a:r>
            <a:br>
              <a:rPr lang="en-IN">
                <a:solidFill>
                  <a:srgbClr val="FF0000"/>
                </a:solidFill>
              </a:rPr>
            </a:br>
            <a:r>
              <a:rPr lang="en-IN">
                <a:solidFill>
                  <a:srgbClr val="FF0000"/>
                </a:solidFill>
              </a:rPr>
              <a:t>Data Structures</a:t>
            </a:r>
            <a:br>
              <a:rPr lang="en-IN">
                <a:solidFill>
                  <a:srgbClr val="FF0000"/>
                </a:solidFill>
              </a:rPr>
            </a:br>
            <a:r>
              <a:rPr lang="en-IN">
                <a:solidFill>
                  <a:srgbClr val="FF0000"/>
                </a:solidFill>
              </a:rPr>
              <a:t>and Algorithms</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179512" y="0"/>
            <a:ext cx="8784976" cy="476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57142"/>
              <a:buFont typeface="Times New Roman"/>
              <a:buNone/>
            </a:pPr>
            <a:r>
              <a:rPr lang="en-IN">
                <a:solidFill>
                  <a:srgbClr val="FF0000"/>
                </a:solidFill>
                <a:latin typeface="Times New Roman"/>
                <a:ea typeface="Times New Roman"/>
                <a:cs typeface="Times New Roman"/>
                <a:sym typeface="Times New Roman"/>
              </a:rPr>
              <a:t>Stack</a:t>
            </a:r>
            <a:endParaRPr>
              <a:solidFill>
                <a:srgbClr val="FF0000"/>
              </a:solidFill>
              <a:latin typeface="Times New Roman"/>
              <a:ea typeface="Times New Roman"/>
              <a:cs typeface="Times New Roman"/>
              <a:sym typeface="Times New Roman"/>
            </a:endParaRPr>
          </a:p>
        </p:txBody>
      </p:sp>
      <p:sp>
        <p:nvSpPr>
          <p:cNvPr id="117" name="Google Shape;117;p10"/>
          <p:cNvSpPr txBox="1"/>
          <p:nvPr>
            <p:ph idx="1" type="body"/>
          </p:nvPr>
        </p:nvSpPr>
        <p:spPr>
          <a:xfrm>
            <a:off x="179512" y="548680"/>
            <a:ext cx="8784976" cy="619268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IN" sz="2200">
                <a:latin typeface="Times New Roman"/>
                <a:ea typeface="Times New Roman"/>
                <a:cs typeface="Times New Roman"/>
                <a:sym typeface="Times New Roman"/>
              </a:rPr>
              <a:t>A stack is a linear data structure in which insertion and deletion of elements are done at only one end, which is known as the top of the stack.</a:t>
            </a:r>
            <a:endParaRPr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IN" sz="2200">
                <a:latin typeface="Times New Roman"/>
                <a:ea typeface="Times New Roman"/>
                <a:cs typeface="Times New Roman"/>
                <a:sym typeface="Times New Roman"/>
              </a:rPr>
              <a:t>Stack is called a last-in, first-out (LIFO) structure because the last element which is added to the stack is the first element which is deleted from the stack.</a:t>
            </a:r>
            <a:endParaRPr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IN" sz="2200">
                <a:latin typeface="Times New Roman"/>
                <a:ea typeface="Times New Roman"/>
                <a:cs typeface="Times New Roman"/>
                <a:sym typeface="Times New Roman"/>
              </a:rPr>
              <a:t>In the computer’s memory, stacks can be implemented using arrays or linked lists.</a:t>
            </a:r>
            <a:endParaRPr sz="2200">
              <a:latin typeface="Times New Roman"/>
              <a:ea typeface="Times New Roman"/>
              <a:cs typeface="Times New Roman"/>
              <a:sym typeface="Times New Roman"/>
            </a:endParaRPr>
          </a:p>
          <a:p>
            <a:pPr indent="-203200" lvl="0" marL="342900" rtl="0" algn="just">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just">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IN" sz="2200">
                <a:latin typeface="Times New Roman"/>
                <a:ea typeface="Times New Roman"/>
                <a:cs typeface="Times New Roman"/>
                <a:sym typeface="Times New Roman"/>
              </a:rPr>
              <a:t>Figure shows the array implementation of a stack.</a:t>
            </a:r>
            <a:endParaRPr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IN" sz="2200">
                <a:latin typeface="Times New Roman"/>
                <a:ea typeface="Times New Roman"/>
                <a:cs typeface="Times New Roman"/>
                <a:sym typeface="Times New Roman"/>
              </a:rPr>
              <a:t>Every stack has a variable top associated with it.</a:t>
            </a:r>
            <a:endParaRPr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IN" sz="2200">
                <a:latin typeface="Times New Roman"/>
                <a:ea typeface="Times New Roman"/>
                <a:cs typeface="Times New Roman"/>
                <a:sym typeface="Times New Roman"/>
              </a:rPr>
              <a:t>Top is used to store the address of the topmost element of the stack.</a:t>
            </a:r>
            <a:endParaRPr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IN" sz="2200">
                <a:latin typeface="Times New Roman"/>
                <a:ea typeface="Times New Roman"/>
                <a:cs typeface="Times New Roman"/>
                <a:sym typeface="Times New Roman"/>
              </a:rPr>
              <a:t>It is this position from where the element will be added or deleted.</a:t>
            </a:r>
            <a:endParaRPr sz="2200">
              <a:latin typeface="Times New Roman"/>
              <a:ea typeface="Times New Roman"/>
              <a:cs typeface="Times New Roman"/>
              <a:sym typeface="Times New Roman"/>
            </a:endParaRPr>
          </a:p>
          <a:p>
            <a:pPr indent="-342900" lvl="0" marL="342900" rtl="0" algn="just">
              <a:spcBef>
                <a:spcPts val="440"/>
              </a:spcBef>
              <a:spcAft>
                <a:spcPts val="1200"/>
              </a:spcAft>
              <a:buClr>
                <a:schemeClr val="dk1"/>
              </a:buClr>
              <a:buSzPts val="2200"/>
              <a:buChar char="●"/>
            </a:pPr>
            <a:r>
              <a:rPr lang="en-IN" sz="2200">
                <a:latin typeface="Times New Roman"/>
                <a:ea typeface="Times New Roman"/>
                <a:cs typeface="Times New Roman"/>
                <a:sym typeface="Times New Roman"/>
              </a:rPr>
              <a:t>There is another variable MAX, which is used to store the maximum number of elements that the stack can store.</a:t>
            </a:r>
            <a:endParaRPr sz="2200">
              <a:latin typeface="Times New Roman"/>
              <a:ea typeface="Times New Roman"/>
              <a:cs typeface="Times New Roman"/>
              <a:sym typeface="Times New Roman"/>
            </a:endParaRPr>
          </a:p>
        </p:txBody>
      </p:sp>
      <p:pic>
        <p:nvPicPr>
          <p:cNvPr id="118" name="Google Shape;118;p10"/>
          <p:cNvPicPr preferRelativeResize="0"/>
          <p:nvPr/>
        </p:nvPicPr>
        <p:blipFill rotWithShape="1">
          <a:blip r:embed="rId3">
            <a:alphaModFix/>
          </a:blip>
          <a:srcRect b="0" l="0" r="0" t="0"/>
          <a:stretch/>
        </p:blipFill>
        <p:spPr>
          <a:xfrm>
            <a:off x="1187624" y="3513495"/>
            <a:ext cx="7560840" cy="7920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457200" y="0"/>
            <a:ext cx="8229600" cy="6206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Stack</a:t>
            </a:r>
            <a:endParaRPr/>
          </a:p>
        </p:txBody>
      </p:sp>
      <p:sp>
        <p:nvSpPr>
          <p:cNvPr id="124" name="Google Shape;124;p11"/>
          <p:cNvSpPr txBox="1"/>
          <p:nvPr>
            <p:ph idx="1" type="body"/>
          </p:nvPr>
        </p:nvSpPr>
        <p:spPr>
          <a:xfrm>
            <a:off x="457200" y="692696"/>
            <a:ext cx="8229600" cy="5688632"/>
          </a:xfrm>
          <a:prstGeom prst="rect">
            <a:avLst/>
          </a:prstGeom>
          <a:noFill/>
          <a:ln>
            <a:noFill/>
          </a:ln>
        </p:spPr>
        <p:txBody>
          <a:bodyPr anchorCtr="0" anchor="t" bIns="45700" lIns="91425" spcFirstLastPara="1" rIns="91425" wrap="square" tIns="45700">
            <a:normAutofit fontScale="92500" lnSpcReduction="20000"/>
          </a:bodyPr>
          <a:lstStyle/>
          <a:p>
            <a:pPr indent="-332422" lvl="0" marL="342900" rtl="0" algn="just">
              <a:spcBef>
                <a:spcPts val="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If top = NULL, then it indicates that the stack is empty and if top = MAX–1, then the stack is full.</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A stack supports three basic operations: push, pop, and peep.</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The push operation adds an element to the top of the stack.</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The pop operation removes the element from the top of the stack.</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And the peep operation returns the value of the topmost element of the stack (without deleting it).</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However, before inserting an element in the stack, we must check for overflow conditions.</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An overflow occurs when we try to insert an element into a stack that is already full.</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Similarly, before deleting an element from the stack, we must check for underflow conditions.</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An underflow condition occurs when we try to delete an element from a stack that is already</a:t>
            </a:r>
            <a:endParaRPr sz="2200">
              <a:solidFill>
                <a:srgbClr val="000000"/>
              </a:solidFill>
              <a:latin typeface="Times New Roman"/>
              <a:ea typeface="Times New Roman"/>
              <a:cs typeface="Times New Roman"/>
              <a:sym typeface="Times New Roman"/>
            </a:endParaRPr>
          </a:p>
          <a:p>
            <a:pPr indent="-332422" lvl="0" marL="342900" rtl="0" algn="l">
              <a:spcBef>
                <a:spcPts val="440"/>
              </a:spcBef>
              <a:spcAft>
                <a:spcPts val="0"/>
              </a:spcAft>
              <a:buClr>
                <a:srgbClr val="000000"/>
              </a:buClr>
              <a:buSzPct val="100000"/>
              <a:buChar char="●"/>
            </a:pPr>
            <a:r>
              <a:rPr lang="en-IN" sz="2200">
                <a:solidFill>
                  <a:srgbClr val="000000"/>
                </a:solidFill>
                <a:latin typeface="Times New Roman"/>
                <a:ea typeface="Times New Roman"/>
                <a:cs typeface="Times New Roman"/>
                <a:sym typeface="Times New Roman"/>
              </a:rPr>
              <a:t>empty.</a:t>
            </a:r>
            <a:endParaRPr sz="2200">
              <a:solidFill>
                <a:srgbClr val="000000"/>
              </a:solidFill>
              <a:latin typeface="Times New Roman"/>
              <a:ea typeface="Times New Roman"/>
              <a:cs typeface="Times New Roman"/>
              <a:sym typeface="Times New Roman"/>
            </a:endParaRPr>
          </a:p>
          <a:p>
            <a:pPr indent="0" lvl="0" marL="0" rtl="0" algn="l">
              <a:spcBef>
                <a:spcPts val="640"/>
              </a:spcBef>
              <a:spcAft>
                <a:spcPts val="1200"/>
              </a:spcAft>
              <a:buClr>
                <a:schemeClr val="dk1"/>
              </a:buClr>
              <a:buSzPct val="177777"/>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type="title"/>
          </p:nvPr>
        </p:nvSpPr>
        <p:spPr>
          <a:xfrm>
            <a:off x="179512" y="0"/>
            <a:ext cx="8784976" cy="476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57142"/>
              <a:buFont typeface="Times New Roman"/>
              <a:buNone/>
            </a:pPr>
            <a:r>
              <a:rPr lang="en-IN">
                <a:solidFill>
                  <a:srgbClr val="FF0000"/>
                </a:solidFill>
                <a:latin typeface="Times New Roman"/>
                <a:ea typeface="Times New Roman"/>
                <a:cs typeface="Times New Roman"/>
                <a:sym typeface="Times New Roman"/>
              </a:rPr>
              <a:t>Queues</a:t>
            </a:r>
            <a:endParaRPr>
              <a:solidFill>
                <a:srgbClr val="FF0000"/>
              </a:solidFill>
              <a:latin typeface="Times New Roman"/>
              <a:ea typeface="Times New Roman"/>
              <a:cs typeface="Times New Roman"/>
              <a:sym typeface="Times New Roman"/>
            </a:endParaRPr>
          </a:p>
        </p:txBody>
      </p:sp>
      <p:sp>
        <p:nvSpPr>
          <p:cNvPr id="130" name="Google Shape;130;p12"/>
          <p:cNvSpPr txBox="1"/>
          <p:nvPr>
            <p:ph idx="1" type="body"/>
          </p:nvPr>
        </p:nvSpPr>
        <p:spPr>
          <a:xfrm>
            <a:off x="179512" y="476672"/>
            <a:ext cx="8784976" cy="6192688"/>
          </a:xfrm>
          <a:prstGeom prst="rect">
            <a:avLst/>
          </a:prstGeom>
          <a:noFill/>
          <a:ln>
            <a:noFill/>
          </a:ln>
        </p:spPr>
        <p:txBody>
          <a:bodyPr anchorCtr="0" anchor="t" bIns="45700" lIns="91425" spcFirstLastPara="1" rIns="91425" wrap="square" tIns="45700">
            <a:normAutofit fontScale="32500" lnSpcReduction="20000"/>
          </a:bodyPr>
          <a:lstStyle/>
          <a:p>
            <a:pPr indent="-319087" lvl="0" marL="342900" rtl="0" algn="just">
              <a:spcBef>
                <a:spcPts val="0"/>
              </a:spcBef>
              <a:spcAft>
                <a:spcPts val="0"/>
              </a:spcAft>
              <a:buClr>
                <a:schemeClr val="dk1"/>
              </a:buClr>
              <a:buSzPct val="100000"/>
              <a:buChar char="●"/>
            </a:pPr>
            <a:r>
              <a:rPr lang="en-IN" sz="5000">
                <a:latin typeface="Times New Roman"/>
                <a:ea typeface="Times New Roman"/>
                <a:cs typeface="Times New Roman"/>
                <a:sym typeface="Times New Roman"/>
              </a:rPr>
              <a:t>A queue is a first-in, first-out (FIFO) data structure in which the element that is inserted first is the first one to be taken out.</a:t>
            </a:r>
            <a:endParaRPr sz="5000">
              <a:latin typeface="Times New Roman"/>
              <a:ea typeface="Times New Roman"/>
              <a:cs typeface="Times New Roman"/>
              <a:sym typeface="Times New Roman"/>
            </a:endParaRPr>
          </a:p>
          <a:p>
            <a:pPr indent="-319087" lvl="0" marL="342900" rtl="0" algn="just">
              <a:spcBef>
                <a:spcPts val="400"/>
              </a:spcBef>
              <a:spcAft>
                <a:spcPts val="0"/>
              </a:spcAft>
              <a:buClr>
                <a:schemeClr val="dk1"/>
              </a:buClr>
              <a:buSzPct val="100000"/>
              <a:buChar char="●"/>
            </a:pPr>
            <a:r>
              <a:rPr lang="en-IN" sz="5000">
                <a:latin typeface="Times New Roman"/>
                <a:ea typeface="Times New Roman"/>
                <a:cs typeface="Times New Roman"/>
                <a:sym typeface="Times New Roman"/>
              </a:rPr>
              <a:t>The elements in a queue are added at one end called the rear and removed from the other end called the front.</a:t>
            </a:r>
            <a:endParaRPr sz="5000">
              <a:latin typeface="Times New Roman"/>
              <a:ea typeface="Times New Roman"/>
              <a:cs typeface="Times New Roman"/>
              <a:sym typeface="Times New Roman"/>
            </a:endParaRPr>
          </a:p>
          <a:p>
            <a:pPr indent="-319087" lvl="0" marL="342900" rtl="0" algn="just">
              <a:spcBef>
                <a:spcPts val="400"/>
              </a:spcBef>
              <a:spcAft>
                <a:spcPts val="0"/>
              </a:spcAft>
              <a:buClr>
                <a:schemeClr val="dk1"/>
              </a:buClr>
              <a:buSzPct val="100000"/>
              <a:buChar char="●"/>
            </a:pPr>
            <a:r>
              <a:rPr lang="en-IN" sz="5000">
                <a:latin typeface="Times New Roman"/>
                <a:ea typeface="Times New Roman"/>
                <a:cs typeface="Times New Roman"/>
                <a:sym typeface="Times New Roman"/>
              </a:rPr>
              <a:t>Like stacks, queues can be implemented by using either arrays or linked lists.</a:t>
            </a:r>
            <a:endParaRPr sz="5000">
              <a:latin typeface="Times New Roman"/>
              <a:ea typeface="Times New Roman"/>
              <a:cs typeface="Times New Roman"/>
              <a:sym typeface="Times New Roman"/>
            </a:endParaRPr>
          </a:p>
          <a:p>
            <a:pPr indent="-319087" lvl="0" marL="342900" rtl="0" algn="just">
              <a:spcBef>
                <a:spcPts val="400"/>
              </a:spcBef>
              <a:spcAft>
                <a:spcPts val="0"/>
              </a:spcAft>
              <a:buClr>
                <a:schemeClr val="dk1"/>
              </a:buClr>
              <a:buSzPct val="100000"/>
              <a:buChar char="●"/>
            </a:pPr>
            <a:r>
              <a:rPr lang="en-IN" sz="5000">
                <a:latin typeface="Times New Roman"/>
                <a:ea typeface="Times New Roman"/>
                <a:cs typeface="Times New Roman"/>
                <a:sym typeface="Times New Roman"/>
              </a:rPr>
              <a:t>Every queue has front and rear variables that point to the position from where deletions and insertions can be done, respectively.</a:t>
            </a:r>
            <a:endParaRPr sz="5000">
              <a:latin typeface="Times New Roman"/>
              <a:ea typeface="Times New Roman"/>
              <a:cs typeface="Times New Roman"/>
              <a:sym typeface="Times New Roman"/>
            </a:endParaRPr>
          </a:p>
          <a:p>
            <a:pPr indent="-319087" lvl="0" marL="342900" rtl="0" algn="just">
              <a:spcBef>
                <a:spcPts val="400"/>
              </a:spcBef>
              <a:spcAft>
                <a:spcPts val="0"/>
              </a:spcAft>
              <a:buClr>
                <a:schemeClr val="dk1"/>
              </a:buClr>
              <a:buSzPct val="100000"/>
              <a:buChar char="●"/>
            </a:pPr>
            <a:r>
              <a:rPr lang="en-IN" sz="5000">
                <a:latin typeface="Times New Roman"/>
                <a:ea typeface="Times New Roman"/>
                <a:cs typeface="Times New Roman"/>
                <a:sym typeface="Times New Roman"/>
              </a:rPr>
              <a:t>Consider the queue shown in Fig.</a:t>
            </a:r>
            <a:endParaRPr sz="5000">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ct val="100000"/>
              <a:buNone/>
            </a:pPr>
            <a:r>
              <a:t/>
            </a:r>
            <a:endParaRPr sz="50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ct val="100000"/>
              <a:buNone/>
            </a:pPr>
            <a:r>
              <a:t/>
            </a:r>
            <a:endParaRPr sz="50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ct val="100000"/>
              <a:buNone/>
            </a:pPr>
            <a:r>
              <a:t/>
            </a:r>
            <a:endParaRPr sz="5000">
              <a:latin typeface="Times New Roman"/>
              <a:ea typeface="Times New Roman"/>
              <a:cs typeface="Times New Roman"/>
              <a:sym typeface="Times New Roman"/>
            </a:endParaRPr>
          </a:p>
          <a:p>
            <a:pPr indent="0" lvl="0" marL="0" rtl="0" algn="l">
              <a:spcBef>
                <a:spcPts val="400"/>
              </a:spcBef>
              <a:spcAft>
                <a:spcPts val="0"/>
              </a:spcAft>
              <a:buClr>
                <a:schemeClr val="dk1"/>
              </a:buClr>
              <a:buSzPct val="100000"/>
              <a:buNone/>
            </a:pPr>
            <a:r>
              <a:t/>
            </a:r>
            <a:endParaRPr sz="5000">
              <a:latin typeface="Times New Roman"/>
              <a:ea typeface="Times New Roman"/>
              <a:cs typeface="Times New Roman"/>
              <a:sym typeface="Times New Roman"/>
            </a:endParaRPr>
          </a:p>
          <a:p>
            <a:pPr indent="-319087" lvl="0" marL="342900" rtl="0" algn="l">
              <a:spcBef>
                <a:spcPts val="400"/>
              </a:spcBef>
              <a:spcAft>
                <a:spcPts val="0"/>
              </a:spcAft>
              <a:buClr>
                <a:schemeClr val="dk1"/>
              </a:buClr>
              <a:buSzPct val="100000"/>
              <a:buChar char="●"/>
            </a:pPr>
            <a:r>
              <a:rPr lang="en-IN" sz="5000">
                <a:latin typeface="Times New Roman"/>
                <a:ea typeface="Times New Roman"/>
                <a:cs typeface="Times New Roman"/>
                <a:sym typeface="Times New Roman"/>
              </a:rPr>
              <a:t>Here, front = 0 and rear = 5.</a:t>
            </a:r>
            <a:endParaRPr sz="5000">
              <a:latin typeface="Times New Roman"/>
              <a:ea typeface="Times New Roman"/>
              <a:cs typeface="Times New Roman"/>
              <a:sym typeface="Times New Roman"/>
            </a:endParaRPr>
          </a:p>
          <a:p>
            <a:pPr indent="-319087" lvl="0" marL="342900" rtl="0" algn="just">
              <a:spcBef>
                <a:spcPts val="400"/>
              </a:spcBef>
              <a:spcAft>
                <a:spcPts val="0"/>
              </a:spcAft>
              <a:buClr>
                <a:schemeClr val="dk1"/>
              </a:buClr>
              <a:buSzPct val="100000"/>
              <a:buChar char="●"/>
            </a:pPr>
            <a:r>
              <a:rPr lang="en-IN" sz="5000">
                <a:latin typeface="Times New Roman"/>
                <a:ea typeface="Times New Roman"/>
                <a:cs typeface="Times New Roman"/>
                <a:sym typeface="Times New Roman"/>
              </a:rPr>
              <a:t>If we want to add one more value to the list, if we want to add another element with the value 45, then the rear would be incremented by 1 and the value would be stored at the position pointed by the rear.</a:t>
            </a:r>
            <a:endParaRPr sz="5000">
              <a:latin typeface="Times New Roman"/>
              <a:ea typeface="Times New Roman"/>
              <a:cs typeface="Times New Roman"/>
              <a:sym typeface="Times New Roman"/>
            </a:endParaRPr>
          </a:p>
          <a:p>
            <a:pPr indent="-319087" lvl="0" marL="342900" rtl="0" algn="just">
              <a:spcBef>
                <a:spcPts val="400"/>
              </a:spcBef>
              <a:spcAft>
                <a:spcPts val="0"/>
              </a:spcAft>
              <a:buClr>
                <a:srgbClr val="000000"/>
              </a:buClr>
              <a:buSzPct val="100000"/>
              <a:buChar char="●"/>
            </a:pPr>
            <a:r>
              <a:rPr lang="en-IN" sz="5000">
                <a:solidFill>
                  <a:srgbClr val="000000"/>
                </a:solidFill>
                <a:latin typeface="Times New Roman"/>
                <a:ea typeface="Times New Roman"/>
                <a:cs typeface="Times New Roman"/>
                <a:sym typeface="Times New Roman"/>
              </a:rPr>
              <a:t>The queue, after the addition, would be as shown in Fig.</a:t>
            </a:r>
            <a:endParaRPr sz="5000">
              <a:solidFill>
                <a:srgbClr val="00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ct val="100000"/>
              <a:buNone/>
            </a:pPr>
            <a:r>
              <a:t/>
            </a:r>
            <a:endParaRPr sz="5000">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ct val="100000"/>
              <a:buNone/>
            </a:pPr>
            <a:r>
              <a:t/>
            </a:r>
            <a:endParaRPr sz="5000">
              <a:latin typeface="Times New Roman"/>
              <a:ea typeface="Times New Roman"/>
              <a:cs typeface="Times New Roman"/>
              <a:sym typeface="Times New Roman"/>
            </a:endParaRPr>
          </a:p>
          <a:p>
            <a:pPr indent="-261620" lvl="0" marL="342900" rtl="0" algn="just">
              <a:spcBef>
                <a:spcPts val="256"/>
              </a:spcBef>
              <a:spcAft>
                <a:spcPts val="0"/>
              </a:spcAft>
              <a:buClr>
                <a:schemeClr val="dk1"/>
              </a:buClr>
              <a:buSzPct val="177777"/>
              <a:buNone/>
            </a:pPr>
            <a:r>
              <a:t/>
            </a:r>
            <a:endParaRPr/>
          </a:p>
          <a:p>
            <a:pPr indent="-261620" lvl="0" marL="342900" rtl="0" algn="just">
              <a:spcBef>
                <a:spcPts val="256"/>
              </a:spcBef>
              <a:spcAft>
                <a:spcPts val="0"/>
              </a:spcAft>
              <a:buClr>
                <a:schemeClr val="dk1"/>
              </a:buClr>
              <a:buSzPct val="177777"/>
              <a:buNone/>
            </a:pPr>
            <a:r>
              <a:t/>
            </a:r>
            <a:endParaRPr/>
          </a:p>
          <a:p>
            <a:pPr indent="-327660" lvl="0" marL="342900" rtl="0" algn="just">
              <a:spcBef>
                <a:spcPts val="256"/>
              </a:spcBef>
              <a:spcAft>
                <a:spcPts val="0"/>
              </a:spcAft>
              <a:buClr>
                <a:schemeClr val="dk1"/>
              </a:buClr>
              <a:buSzPct val="177777"/>
              <a:buChar char="●"/>
            </a:pPr>
            <a:r>
              <a:rPr lang="en-IN"/>
              <a:t>.</a:t>
            </a:r>
            <a:endParaRPr/>
          </a:p>
          <a:p>
            <a:pPr indent="-261620" lvl="0" marL="342900" rtl="0" algn="just">
              <a:spcBef>
                <a:spcPts val="256"/>
              </a:spcBef>
              <a:spcAft>
                <a:spcPts val="1200"/>
              </a:spcAft>
              <a:buClr>
                <a:schemeClr val="dk1"/>
              </a:buClr>
              <a:buSzPct val="177777"/>
              <a:buNone/>
            </a:pPr>
            <a:r>
              <a:t/>
            </a:r>
            <a:endParaRPr/>
          </a:p>
        </p:txBody>
      </p:sp>
      <p:pic>
        <p:nvPicPr>
          <p:cNvPr id="131" name="Google Shape;131;p12"/>
          <p:cNvPicPr preferRelativeResize="0"/>
          <p:nvPr/>
        </p:nvPicPr>
        <p:blipFill rotWithShape="1">
          <a:blip r:embed="rId3">
            <a:alphaModFix/>
          </a:blip>
          <a:srcRect b="0" l="0" r="0" t="0"/>
          <a:stretch/>
        </p:blipFill>
        <p:spPr>
          <a:xfrm>
            <a:off x="1187624" y="5589240"/>
            <a:ext cx="6912768" cy="1057939"/>
          </a:xfrm>
          <a:prstGeom prst="rect">
            <a:avLst/>
          </a:prstGeom>
          <a:noFill/>
          <a:ln>
            <a:noFill/>
          </a:ln>
        </p:spPr>
      </p:pic>
      <p:pic>
        <p:nvPicPr>
          <p:cNvPr id="132" name="Google Shape;132;p12"/>
          <p:cNvPicPr preferRelativeResize="0"/>
          <p:nvPr/>
        </p:nvPicPr>
        <p:blipFill rotWithShape="1">
          <a:blip r:embed="rId4">
            <a:alphaModFix/>
          </a:blip>
          <a:srcRect b="0" l="0" r="0" t="0"/>
          <a:stretch/>
        </p:blipFill>
        <p:spPr>
          <a:xfrm>
            <a:off x="1043608" y="2996952"/>
            <a:ext cx="7056784" cy="7332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457200" y="274638"/>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Queues</a:t>
            </a:r>
            <a:endParaRPr/>
          </a:p>
        </p:txBody>
      </p:sp>
      <p:sp>
        <p:nvSpPr>
          <p:cNvPr id="138" name="Google Shape;138;p13"/>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a:bodyPr>
          <a:lstStyle/>
          <a:p>
            <a:pPr indent="-190500" lvl="0" marL="342900" rtl="0" algn="just">
              <a:spcBef>
                <a:spcPts val="0"/>
              </a:spcBef>
              <a:spcAft>
                <a:spcPts val="0"/>
              </a:spcAft>
              <a:buClr>
                <a:schemeClr val="dk1"/>
              </a:buClr>
              <a:buSzPts val="2400"/>
              <a:buNone/>
            </a:pPr>
            <a:r>
              <a:t/>
            </a:r>
            <a:endParaRPr sz="1900">
              <a:solidFill>
                <a:srgbClr val="000000"/>
              </a:solidFill>
              <a:latin typeface="Times New Roman"/>
              <a:ea typeface="Times New Roman"/>
              <a:cs typeface="Times New Roman"/>
              <a:sym typeface="Times New Roman"/>
            </a:endParaRPr>
          </a:p>
          <a:p>
            <a:pPr indent="-311150" lvl="0" marL="342900" rtl="0" algn="just">
              <a:spcBef>
                <a:spcPts val="480"/>
              </a:spcBef>
              <a:spcAft>
                <a:spcPts val="0"/>
              </a:spcAft>
              <a:buClr>
                <a:srgbClr val="000000"/>
              </a:buClr>
              <a:buSzPts val="1900"/>
              <a:buChar char="●"/>
            </a:pPr>
            <a:r>
              <a:rPr lang="en-IN" sz="1900">
                <a:solidFill>
                  <a:srgbClr val="000000"/>
                </a:solidFill>
                <a:latin typeface="Times New Roman"/>
                <a:ea typeface="Times New Roman"/>
                <a:cs typeface="Times New Roman"/>
                <a:sym typeface="Times New Roman"/>
              </a:rPr>
              <a:t>Here, front = 0 and rear = 6.</a:t>
            </a:r>
            <a:endParaRPr sz="1900">
              <a:solidFill>
                <a:srgbClr val="000000"/>
              </a:solidFill>
              <a:latin typeface="Times New Roman"/>
              <a:ea typeface="Times New Roman"/>
              <a:cs typeface="Times New Roman"/>
              <a:sym typeface="Times New Roman"/>
            </a:endParaRPr>
          </a:p>
          <a:p>
            <a:pPr indent="-311150" lvl="0" marL="342900" rtl="0" algn="just">
              <a:spcBef>
                <a:spcPts val="480"/>
              </a:spcBef>
              <a:spcAft>
                <a:spcPts val="0"/>
              </a:spcAft>
              <a:buClr>
                <a:srgbClr val="000000"/>
              </a:buClr>
              <a:buSzPts val="1900"/>
              <a:buChar char="●"/>
            </a:pPr>
            <a:r>
              <a:rPr lang="en-IN" sz="1900">
                <a:solidFill>
                  <a:srgbClr val="000000"/>
                </a:solidFill>
                <a:latin typeface="Times New Roman"/>
                <a:ea typeface="Times New Roman"/>
                <a:cs typeface="Times New Roman"/>
                <a:sym typeface="Times New Roman"/>
              </a:rPr>
              <a:t>Every time a new element is to be added, we will repeat the same procedure.</a:t>
            </a:r>
            <a:endParaRPr sz="1900">
              <a:solidFill>
                <a:srgbClr val="000000"/>
              </a:solidFill>
              <a:latin typeface="Times New Roman"/>
              <a:ea typeface="Times New Roman"/>
              <a:cs typeface="Times New Roman"/>
              <a:sym typeface="Times New Roman"/>
            </a:endParaRPr>
          </a:p>
          <a:p>
            <a:pPr indent="-311150" lvl="0" marL="342900" rtl="0" algn="just">
              <a:spcBef>
                <a:spcPts val="480"/>
              </a:spcBef>
              <a:spcAft>
                <a:spcPts val="0"/>
              </a:spcAft>
              <a:buClr>
                <a:srgbClr val="000000"/>
              </a:buClr>
              <a:buSzPts val="1900"/>
              <a:buChar char="●"/>
            </a:pPr>
            <a:r>
              <a:rPr lang="en-IN" sz="1900">
                <a:solidFill>
                  <a:srgbClr val="000000"/>
                </a:solidFill>
                <a:latin typeface="Times New Roman"/>
                <a:ea typeface="Times New Roman"/>
                <a:cs typeface="Times New Roman"/>
                <a:sym typeface="Times New Roman"/>
              </a:rPr>
              <a:t>Now, if we want to delete an element from the queue, then the value of front will be incremented.</a:t>
            </a:r>
            <a:endParaRPr sz="1900">
              <a:solidFill>
                <a:srgbClr val="000000"/>
              </a:solidFill>
              <a:latin typeface="Times New Roman"/>
              <a:ea typeface="Times New Roman"/>
              <a:cs typeface="Times New Roman"/>
              <a:sym typeface="Times New Roman"/>
            </a:endParaRPr>
          </a:p>
          <a:p>
            <a:pPr indent="-311150" lvl="0" marL="342900" rtl="0" algn="just">
              <a:spcBef>
                <a:spcPts val="480"/>
              </a:spcBef>
              <a:spcAft>
                <a:spcPts val="0"/>
              </a:spcAft>
              <a:buClr>
                <a:srgbClr val="000000"/>
              </a:buClr>
              <a:buSzPts val="1900"/>
              <a:buChar char="●"/>
            </a:pPr>
            <a:r>
              <a:rPr lang="en-IN" sz="1900">
                <a:solidFill>
                  <a:srgbClr val="000000"/>
                </a:solidFill>
                <a:latin typeface="Times New Roman"/>
                <a:ea typeface="Times New Roman"/>
                <a:cs typeface="Times New Roman"/>
                <a:sym typeface="Times New Roman"/>
              </a:rPr>
              <a:t>Deletions are done only from this end of the queue.</a:t>
            </a:r>
            <a:endParaRPr sz="1900">
              <a:solidFill>
                <a:srgbClr val="000000"/>
              </a:solidFill>
              <a:latin typeface="Times New Roman"/>
              <a:ea typeface="Times New Roman"/>
              <a:cs typeface="Times New Roman"/>
              <a:sym typeface="Times New Roman"/>
            </a:endParaRPr>
          </a:p>
          <a:p>
            <a:pPr indent="-311150" lvl="0" marL="342900" rtl="0" algn="just">
              <a:spcBef>
                <a:spcPts val="480"/>
              </a:spcBef>
              <a:spcAft>
                <a:spcPts val="0"/>
              </a:spcAft>
              <a:buClr>
                <a:srgbClr val="000000"/>
              </a:buClr>
              <a:buSzPts val="1900"/>
              <a:buChar char="●"/>
            </a:pPr>
            <a:r>
              <a:rPr lang="en-IN" sz="1900">
                <a:solidFill>
                  <a:srgbClr val="000000"/>
                </a:solidFill>
                <a:latin typeface="Times New Roman"/>
                <a:ea typeface="Times New Roman"/>
                <a:cs typeface="Times New Roman"/>
                <a:sym typeface="Times New Roman"/>
              </a:rPr>
              <a:t>The queue after the deletion will be as shown in Fig</a:t>
            </a:r>
            <a:endParaRPr sz="1900">
              <a:solidFill>
                <a:srgbClr val="000000"/>
              </a:solidFill>
              <a:latin typeface="Times New Roman"/>
              <a:ea typeface="Times New Roman"/>
              <a:cs typeface="Times New Roman"/>
              <a:sym typeface="Times New Roman"/>
            </a:endParaRPr>
          </a:p>
          <a:p>
            <a:pPr indent="-190500" lvl="0" marL="342900" rtl="0" algn="just">
              <a:spcBef>
                <a:spcPts val="480"/>
              </a:spcBef>
              <a:spcAft>
                <a:spcPts val="1200"/>
              </a:spcAft>
              <a:buClr>
                <a:schemeClr val="dk1"/>
              </a:buClr>
              <a:buSzPts val="2400"/>
              <a:buNone/>
            </a:pPr>
            <a:r>
              <a:t/>
            </a:r>
            <a:endParaRPr sz="2400">
              <a:latin typeface="Times New Roman"/>
              <a:ea typeface="Times New Roman"/>
              <a:cs typeface="Times New Roman"/>
              <a:sym typeface="Times New Roman"/>
            </a:endParaRPr>
          </a:p>
        </p:txBody>
      </p:sp>
      <p:pic>
        <p:nvPicPr>
          <p:cNvPr id="139" name="Google Shape;139;p13"/>
          <p:cNvPicPr preferRelativeResize="0"/>
          <p:nvPr/>
        </p:nvPicPr>
        <p:blipFill rotWithShape="1">
          <a:blip r:embed="rId3">
            <a:alphaModFix/>
          </a:blip>
          <a:srcRect b="0" l="0" r="0" t="0"/>
          <a:stretch/>
        </p:blipFill>
        <p:spPr>
          <a:xfrm>
            <a:off x="611560" y="4650877"/>
            <a:ext cx="7744872" cy="792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107504" y="0"/>
            <a:ext cx="8856984" cy="6206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Trees</a:t>
            </a:r>
            <a:endParaRPr>
              <a:solidFill>
                <a:srgbClr val="FF0000"/>
              </a:solidFill>
              <a:latin typeface="Times New Roman"/>
              <a:ea typeface="Times New Roman"/>
              <a:cs typeface="Times New Roman"/>
              <a:sym typeface="Times New Roman"/>
            </a:endParaRPr>
          </a:p>
        </p:txBody>
      </p:sp>
      <p:sp>
        <p:nvSpPr>
          <p:cNvPr id="145" name="Google Shape;145;p14"/>
          <p:cNvSpPr txBox="1"/>
          <p:nvPr>
            <p:ph idx="1" type="body"/>
          </p:nvPr>
        </p:nvSpPr>
        <p:spPr>
          <a:xfrm>
            <a:off x="179512" y="548680"/>
            <a:ext cx="8784976" cy="6309320"/>
          </a:xfrm>
          <a:prstGeom prst="rect">
            <a:avLst/>
          </a:prstGeom>
          <a:noFill/>
          <a:ln>
            <a:noFill/>
          </a:ln>
        </p:spPr>
        <p:txBody>
          <a:bodyPr anchorCtr="0" anchor="t" bIns="45700" lIns="91425" spcFirstLastPara="1" rIns="91425" wrap="square" tIns="45700">
            <a:noAutofit/>
          </a:bodyPr>
          <a:lstStyle/>
          <a:p>
            <a:pPr indent="-336550" lvl="0" marL="342900" rtl="0" algn="just">
              <a:spcBef>
                <a:spcPts val="0"/>
              </a:spcBef>
              <a:spcAft>
                <a:spcPts val="0"/>
              </a:spcAft>
              <a:buClr>
                <a:schemeClr val="dk1"/>
              </a:buClr>
              <a:buSzPts val="2300"/>
              <a:buChar char="●"/>
            </a:pPr>
            <a:r>
              <a:rPr lang="en-IN" sz="2300">
                <a:latin typeface="Times New Roman"/>
                <a:ea typeface="Times New Roman"/>
                <a:cs typeface="Times New Roman"/>
                <a:sym typeface="Times New Roman"/>
              </a:rPr>
              <a:t>A tree is a non-linear data structure which consists of a collection of nodes arranged in a hierarchical order.</a:t>
            </a:r>
            <a:endParaRPr sz="2300">
              <a:latin typeface="Times New Roman"/>
              <a:ea typeface="Times New Roman"/>
              <a:cs typeface="Times New Roman"/>
              <a:sym typeface="Times New Roman"/>
            </a:endParaRPr>
          </a:p>
          <a:p>
            <a:pPr indent="-336550" lvl="0" marL="342900" rtl="0" algn="just">
              <a:spcBef>
                <a:spcPts val="480"/>
              </a:spcBef>
              <a:spcAft>
                <a:spcPts val="0"/>
              </a:spcAft>
              <a:buClr>
                <a:schemeClr val="dk1"/>
              </a:buClr>
              <a:buSzPts val="2300"/>
              <a:buChar char="●"/>
            </a:pPr>
            <a:r>
              <a:rPr lang="en-IN" sz="2300">
                <a:latin typeface="Times New Roman"/>
                <a:ea typeface="Times New Roman"/>
                <a:cs typeface="Times New Roman"/>
                <a:sym typeface="Times New Roman"/>
              </a:rPr>
              <a:t>One of the nodes is designated as the root node, and the remaining nodes can be partitioned into disjoint sets such that each set is a sub-tree of the root.</a:t>
            </a:r>
            <a:endParaRPr sz="2300">
              <a:latin typeface="Times New Roman"/>
              <a:ea typeface="Times New Roman"/>
              <a:cs typeface="Times New Roman"/>
              <a:sym typeface="Times New Roman"/>
            </a:endParaRPr>
          </a:p>
          <a:p>
            <a:pPr indent="-336550" lvl="0" marL="342900" rtl="0" algn="just">
              <a:spcBef>
                <a:spcPts val="480"/>
              </a:spcBef>
              <a:spcAft>
                <a:spcPts val="0"/>
              </a:spcAft>
              <a:buClr>
                <a:schemeClr val="dk1"/>
              </a:buClr>
              <a:buSzPts val="2300"/>
              <a:buChar char="●"/>
            </a:pPr>
            <a:r>
              <a:rPr lang="en-IN" sz="2300">
                <a:latin typeface="Times New Roman"/>
                <a:ea typeface="Times New Roman"/>
                <a:cs typeface="Times New Roman"/>
                <a:sym typeface="Times New Roman"/>
              </a:rPr>
              <a:t>The simplest form of a tree is a binary tree.</a:t>
            </a:r>
            <a:endParaRPr sz="2300">
              <a:latin typeface="Times New Roman"/>
              <a:ea typeface="Times New Roman"/>
              <a:cs typeface="Times New Roman"/>
              <a:sym typeface="Times New Roman"/>
            </a:endParaRPr>
          </a:p>
          <a:p>
            <a:pPr indent="-336550" lvl="0" marL="342900" rtl="0" algn="just">
              <a:spcBef>
                <a:spcPts val="480"/>
              </a:spcBef>
              <a:spcAft>
                <a:spcPts val="0"/>
              </a:spcAft>
              <a:buClr>
                <a:schemeClr val="dk1"/>
              </a:buClr>
              <a:buSzPts val="2300"/>
              <a:buChar char="●"/>
            </a:pPr>
            <a:r>
              <a:rPr lang="en-IN" sz="2300">
                <a:latin typeface="Times New Roman"/>
                <a:ea typeface="Times New Roman"/>
                <a:cs typeface="Times New Roman"/>
                <a:sym typeface="Times New Roman"/>
              </a:rPr>
              <a:t>A binary tree consists of a root node and left and right sub-trees, where both sub-trees are also binary trees.</a:t>
            </a:r>
            <a:endParaRPr sz="2300">
              <a:latin typeface="Times New Roman"/>
              <a:ea typeface="Times New Roman"/>
              <a:cs typeface="Times New Roman"/>
              <a:sym typeface="Times New Roman"/>
            </a:endParaRPr>
          </a:p>
          <a:p>
            <a:pPr indent="-336550" lvl="0" marL="342900" rtl="0" algn="just">
              <a:spcBef>
                <a:spcPts val="480"/>
              </a:spcBef>
              <a:spcAft>
                <a:spcPts val="0"/>
              </a:spcAft>
              <a:buClr>
                <a:schemeClr val="dk1"/>
              </a:buClr>
              <a:buSzPts val="2300"/>
              <a:buChar char="●"/>
            </a:pPr>
            <a:r>
              <a:rPr lang="en-IN" sz="2300">
                <a:latin typeface="Times New Roman"/>
                <a:ea typeface="Times New Roman"/>
                <a:cs typeface="Times New Roman"/>
                <a:sym typeface="Times New Roman"/>
              </a:rPr>
              <a:t>Each node contains a data element, a left pointer which points to the left sub-tree, and a right pointer which points to the right sub-tree.</a:t>
            </a:r>
            <a:endParaRPr sz="2300">
              <a:latin typeface="Times New Roman"/>
              <a:ea typeface="Times New Roman"/>
              <a:cs typeface="Times New Roman"/>
              <a:sym typeface="Times New Roman"/>
            </a:endParaRPr>
          </a:p>
          <a:p>
            <a:pPr indent="-336550" lvl="0" marL="342900" rtl="0" algn="just">
              <a:spcBef>
                <a:spcPts val="480"/>
              </a:spcBef>
              <a:spcAft>
                <a:spcPts val="0"/>
              </a:spcAft>
              <a:buClr>
                <a:schemeClr val="dk1"/>
              </a:buClr>
              <a:buSzPts val="2300"/>
              <a:buChar char="●"/>
            </a:pPr>
            <a:r>
              <a:rPr lang="en-IN" sz="2300">
                <a:latin typeface="Times New Roman"/>
                <a:ea typeface="Times New Roman"/>
                <a:cs typeface="Times New Roman"/>
                <a:sym typeface="Times New Roman"/>
              </a:rPr>
              <a:t>The root element is the topmost node which is pointed by a ‘root’ pointer.</a:t>
            </a:r>
            <a:endParaRPr sz="2300">
              <a:latin typeface="Times New Roman"/>
              <a:ea typeface="Times New Roman"/>
              <a:cs typeface="Times New Roman"/>
              <a:sym typeface="Times New Roman"/>
            </a:endParaRPr>
          </a:p>
          <a:p>
            <a:pPr indent="-336550" lvl="0" marL="342900" rtl="0" algn="just">
              <a:spcBef>
                <a:spcPts val="480"/>
              </a:spcBef>
              <a:spcAft>
                <a:spcPts val="0"/>
              </a:spcAft>
              <a:buClr>
                <a:schemeClr val="dk1"/>
              </a:buClr>
              <a:buSzPts val="2300"/>
              <a:buChar char="●"/>
            </a:pPr>
            <a:r>
              <a:rPr lang="en-IN" sz="2300">
                <a:latin typeface="Times New Roman"/>
                <a:ea typeface="Times New Roman"/>
                <a:cs typeface="Times New Roman"/>
                <a:sym typeface="Times New Roman"/>
              </a:rPr>
              <a:t>If root = NULL then the tree is empty.</a:t>
            </a:r>
            <a:endParaRPr sz="2300">
              <a:latin typeface="Times New Roman"/>
              <a:ea typeface="Times New Roman"/>
              <a:cs typeface="Times New Roman"/>
              <a:sym typeface="Times New Roman"/>
            </a:endParaRPr>
          </a:p>
          <a:p>
            <a:pPr indent="-215900" lvl="0" marL="342900" rtl="0" algn="just">
              <a:spcBef>
                <a:spcPts val="400"/>
              </a:spcBef>
              <a:spcAft>
                <a:spcPts val="120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467544" y="11266"/>
            <a:ext cx="8229600" cy="6340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Trees</a:t>
            </a:r>
            <a:endParaRPr/>
          </a:p>
        </p:txBody>
      </p:sp>
      <p:sp>
        <p:nvSpPr>
          <p:cNvPr id="151" name="Google Shape;151;p15"/>
          <p:cNvSpPr txBox="1"/>
          <p:nvPr>
            <p:ph idx="1" type="body"/>
          </p:nvPr>
        </p:nvSpPr>
        <p:spPr>
          <a:xfrm>
            <a:off x="457200" y="764704"/>
            <a:ext cx="8229600" cy="5904656"/>
          </a:xfrm>
          <a:prstGeom prst="rect">
            <a:avLst/>
          </a:prstGeom>
          <a:noFill/>
          <a:ln>
            <a:noFill/>
          </a:ln>
        </p:spPr>
        <p:txBody>
          <a:bodyPr anchorCtr="0" anchor="t" bIns="45700" lIns="91425" spcFirstLastPara="1" rIns="91425" wrap="square" tIns="45700">
            <a:normAutofit/>
          </a:bodyPr>
          <a:lstStyle/>
          <a:p>
            <a:pPr indent="-203200" lvl="0" marL="342900" rtl="0" algn="just">
              <a:spcBef>
                <a:spcPts val="0"/>
              </a:spcBef>
              <a:spcAft>
                <a:spcPts val="0"/>
              </a:spcAft>
              <a:buClr>
                <a:schemeClr val="dk1"/>
              </a:buClr>
              <a:buSzPts val="2200"/>
              <a:buNone/>
            </a:pPr>
            <a:r>
              <a:t/>
            </a:r>
            <a:endParaRPr sz="2200">
              <a:solidFill>
                <a:srgbClr val="000000"/>
              </a:solidFill>
              <a:latin typeface="Times New Roman"/>
              <a:ea typeface="Times New Roman"/>
              <a:cs typeface="Times New Roman"/>
              <a:sym typeface="Times New Roman"/>
            </a:endParaRPr>
          </a:p>
          <a:p>
            <a:pPr indent="-203200" lvl="0" marL="342900" rtl="0" algn="just">
              <a:spcBef>
                <a:spcPts val="440"/>
              </a:spcBef>
              <a:spcAft>
                <a:spcPts val="0"/>
              </a:spcAft>
              <a:buClr>
                <a:schemeClr val="dk1"/>
              </a:buClr>
              <a:buSzPts val="2200"/>
              <a:buNone/>
            </a:pPr>
            <a:r>
              <a:t/>
            </a:r>
            <a:endParaRPr sz="2200">
              <a:solidFill>
                <a:srgbClr val="000000"/>
              </a:solidFill>
              <a:latin typeface="Times New Roman"/>
              <a:ea typeface="Times New Roman"/>
              <a:cs typeface="Times New Roman"/>
              <a:sym typeface="Times New Roman"/>
            </a:endParaRPr>
          </a:p>
          <a:p>
            <a:pPr indent="-203200" lvl="0" marL="342900" rtl="0" algn="just">
              <a:spcBef>
                <a:spcPts val="440"/>
              </a:spcBef>
              <a:spcAft>
                <a:spcPts val="0"/>
              </a:spcAft>
              <a:buClr>
                <a:schemeClr val="dk1"/>
              </a:buClr>
              <a:buSzPts val="2200"/>
              <a:buNone/>
            </a:pPr>
            <a:r>
              <a:t/>
            </a:r>
            <a:endParaRPr sz="2200">
              <a:solidFill>
                <a:srgbClr val="000000"/>
              </a:solidFill>
              <a:latin typeface="Times New Roman"/>
              <a:ea typeface="Times New Roman"/>
              <a:cs typeface="Times New Roman"/>
              <a:sym typeface="Times New Roman"/>
            </a:endParaRPr>
          </a:p>
          <a:p>
            <a:pPr indent="-203200" lvl="0" marL="342900" rtl="0" algn="just">
              <a:spcBef>
                <a:spcPts val="440"/>
              </a:spcBef>
              <a:spcAft>
                <a:spcPts val="0"/>
              </a:spcAft>
              <a:buClr>
                <a:schemeClr val="dk1"/>
              </a:buClr>
              <a:buSzPts val="2200"/>
              <a:buNone/>
            </a:pPr>
            <a:r>
              <a:t/>
            </a:r>
            <a:endParaRPr sz="2200">
              <a:solidFill>
                <a:srgbClr val="000000"/>
              </a:solidFill>
              <a:latin typeface="Times New Roman"/>
              <a:ea typeface="Times New Roman"/>
              <a:cs typeface="Times New Roman"/>
              <a:sym typeface="Times New Roman"/>
            </a:endParaRPr>
          </a:p>
          <a:p>
            <a:pPr indent="-203200" lvl="0" marL="342900" rtl="0" algn="just">
              <a:spcBef>
                <a:spcPts val="440"/>
              </a:spcBef>
              <a:spcAft>
                <a:spcPts val="0"/>
              </a:spcAft>
              <a:buClr>
                <a:schemeClr val="dk1"/>
              </a:buClr>
              <a:buSzPts val="2200"/>
              <a:buNone/>
            </a:pPr>
            <a:r>
              <a:t/>
            </a:r>
            <a:endParaRPr sz="2200">
              <a:solidFill>
                <a:srgbClr val="000000"/>
              </a:solidFill>
              <a:latin typeface="Times New Roman"/>
              <a:ea typeface="Times New Roman"/>
              <a:cs typeface="Times New Roman"/>
              <a:sym typeface="Times New Roman"/>
            </a:endParaRPr>
          </a:p>
          <a:p>
            <a:pPr indent="-203200" lvl="0" marL="342900" rtl="0" algn="just">
              <a:spcBef>
                <a:spcPts val="440"/>
              </a:spcBef>
              <a:spcAft>
                <a:spcPts val="0"/>
              </a:spcAft>
              <a:buClr>
                <a:schemeClr val="dk1"/>
              </a:buClr>
              <a:buSzPts val="2200"/>
              <a:buNone/>
            </a:pPr>
            <a:r>
              <a:t/>
            </a:r>
            <a:endParaRPr sz="2200">
              <a:solidFill>
                <a:srgbClr val="000000"/>
              </a:solidFill>
              <a:latin typeface="Times New Roman"/>
              <a:ea typeface="Times New Roman"/>
              <a:cs typeface="Times New Roman"/>
              <a:sym typeface="Times New Roman"/>
            </a:endParaRPr>
          </a:p>
          <a:p>
            <a:pPr indent="-203200" lvl="0" marL="342900" rtl="0" algn="just">
              <a:spcBef>
                <a:spcPts val="440"/>
              </a:spcBef>
              <a:spcAft>
                <a:spcPts val="0"/>
              </a:spcAft>
              <a:buClr>
                <a:schemeClr val="dk1"/>
              </a:buClr>
              <a:buSzPts val="2200"/>
              <a:buNone/>
            </a:pPr>
            <a:r>
              <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Figure shows a binary tree, where R is the root node and T1 and T2 are the left and right subtrees of R.</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If T1 is non-empty, then T1 is said to be the left successor of R.</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Likewise, if T2 is non-empty, then it is called the right successor of R.</a:t>
            </a:r>
            <a:endParaRPr sz="2200">
              <a:solidFill>
                <a:srgbClr val="000000"/>
              </a:solidFill>
              <a:latin typeface="Times New Roman"/>
              <a:ea typeface="Times New Roman"/>
              <a:cs typeface="Times New Roman"/>
              <a:sym typeface="Times New Roman"/>
            </a:endParaRPr>
          </a:p>
          <a:p>
            <a:pPr indent="-139700" lvl="0" marL="342900" rtl="0" algn="l">
              <a:spcBef>
                <a:spcPts val="640"/>
              </a:spcBef>
              <a:spcAft>
                <a:spcPts val="1200"/>
              </a:spcAft>
              <a:buClr>
                <a:schemeClr val="dk1"/>
              </a:buClr>
              <a:buSzPts val="3200"/>
              <a:buNone/>
            </a:pPr>
            <a:r>
              <a:t/>
            </a:r>
            <a:endParaRPr/>
          </a:p>
        </p:txBody>
      </p:sp>
      <p:pic>
        <p:nvPicPr>
          <p:cNvPr id="152" name="Google Shape;152;p15"/>
          <p:cNvPicPr preferRelativeResize="0"/>
          <p:nvPr/>
        </p:nvPicPr>
        <p:blipFill rotWithShape="1">
          <a:blip r:embed="rId3">
            <a:alphaModFix/>
          </a:blip>
          <a:srcRect b="0" l="0" r="0" t="0"/>
          <a:stretch/>
        </p:blipFill>
        <p:spPr>
          <a:xfrm>
            <a:off x="2987824" y="764704"/>
            <a:ext cx="2923136" cy="2600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07504" y="0"/>
            <a:ext cx="8856984" cy="76470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Graphs</a:t>
            </a:r>
            <a:endParaRPr>
              <a:solidFill>
                <a:srgbClr val="FF0000"/>
              </a:solidFill>
              <a:latin typeface="Times New Roman"/>
              <a:ea typeface="Times New Roman"/>
              <a:cs typeface="Times New Roman"/>
              <a:sym typeface="Times New Roman"/>
            </a:endParaRPr>
          </a:p>
        </p:txBody>
      </p:sp>
      <p:sp>
        <p:nvSpPr>
          <p:cNvPr id="158" name="Google Shape;158;p16"/>
          <p:cNvSpPr txBox="1"/>
          <p:nvPr>
            <p:ph idx="1" type="body"/>
          </p:nvPr>
        </p:nvSpPr>
        <p:spPr>
          <a:xfrm>
            <a:off x="179512" y="1124744"/>
            <a:ext cx="8784976" cy="561662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A graph is a non-linear data structure which is a collection of </a:t>
            </a:r>
            <a:r>
              <a:rPr i="1" lang="en-IN" sz="2400">
                <a:latin typeface="Times New Roman"/>
                <a:ea typeface="Times New Roman"/>
                <a:cs typeface="Times New Roman"/>
                <a:sym typeface="Times New Roman"/>
              </a:rPr>
              <a:t>vertices </a:t>
            </a:r>
            <a:r>
              <a:rPr lang="en-IN" sz="2400">
                <a:latin typeface="Times New Roman"/>
                <a:ea typeface="Times New Roman"/>
                <a:cs typeface="Times New Roman"/>
                <a:sym typeface="Times New Roman"/>
              </a:rPr>
              <a:t>(also called </a:t>
            </a:r>
            <a:r>
              <a:rPr i="1" lang="en-IN" sz="2400">
                <a:latin typeface="Times New Roman"/>
                <a:ea typeface="Times New Roman"/>
                <a:cs typeface="Times New Roman"/>
                <a:sym typeface="Times New Roman"/>
              </a:rPr>
              <a:t>nodes</a:t>
            </a:r>
            <a:r>
              <a:rPr lang="en-IN" sz="2400">
                <a:latin typeface="Times New Roman"/>
                <a:ea typeface="Times New Roman"/>
                <a:cs typeface="Times New Roman"/>
                <a:sym typeface="Times New Roman"/>
              </a:rPr>
              <a:t>) and </a:t>
            </a:r>
            <a:r>
              <a:rPr i="1" lang="en-IN" sz="2400">
                <a:latin typeface="Times New Roman"/>
                <a:ea typeface="Times New Roman"/>
                <a:cs typeface="Times New Roman"/>
                <a:sym typeface="Times New Roman"/>
              </a:rPr>
              <a:t>edges </a:t>
            </a:r>
            <a:r>
              <a:rPr lang="en-IN" sz="2400">
                <a:latin typeface="Times New Roman"/>
                <a:ea typeface="Times New Roman"/>
                <a:cs typeface="Times New Roman"/>
                <a:sym typeface="Times New Roman"/>
              </a:rPr>
              <a:t>that connect these vertices.</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A graph is often viewed as a generalization of the tree structure, where instead of a purely parent-to-child relationship between tree nodes, any kind of complex relationships between the nodes can exist.</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In a tree structure, nodes can have any number of children but only one parent, a graph on the other hand relaxes all such kinds of restrictions.</a:t>
            </a:r>
            <a:endParaRPr sz="2400">
              <a:latin typeface="Times New Roman"/>
              <a:ea typeface="Times New Roman"/>
              <a:cs typeface="Times New Roman"/>
              <a:sym typeface="Times New Roman"/>
            </a:endParaRPr>
          </a:p>
          <a:p>
            <a:pPr indent="-342900" lvl="0" marL="342900" rtl="0" algn="just">
              <a:spcBef>
                <a:spcPts val="480"/>
              </a:spcBef>
              <a:spcAft>
                <a:spcPts val="1200"/>
              </a:spcAft>
              <a:buClr>
                <a:schemeClr val="dk1"/>
              </a:buClr>
              <a:buSzPts val="2400"/>
              <a:buChar char="●"/>
            </a:pPr>
            <a:r>
              <a:rPr lang="en-IN" sz="2400">
                <a:latin typeface="Times New Roman"/>
                <a:ea typeface="Times New Roman"/>
                <a:cs typeface="Times New Roman"/>
                <a:sym typeface="Times New Roman"/>
              </a:rPr>
              <a:t>Figure shows a graph with five nodes.</a:t>
            </a:r>
            <a:endParaRPr sz="2400">
              <a:latin typeface="Times New Roman"/>
              <a:ea typeface="Times New Roman"/>
              <a:cs typeface="Times New Roman"/>
              <a:sym typeface="Times New Roman"/>
            </a:endParaRPr>
          </a:p>
        </p:txBody>
      </p:sp>
      <p:pic>
        <p:nvPicPr>
          <p:cNvPr id="159" name="Google Shape;159;p16"/>
          <p:cNvPicPr preferRelativeResize="0"/>
          <p:nvPr/>
        </p:nvPicPr>
        <p:blipFill rotWithShape="1">
          <a:blip r:embed="rId3">
            <a:alphaModFix/>
          </a:blip>
          <a:srcRect b="0" l="0" r="0" t="0"/>
          <a:stretch/>
        </p:blipFill>
        <p:spPr>
          <a:xfrm>
            <a:off x="3203848" y="5024989"/>
            <a:ext cx="3312368" cy="18330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95536" y="0"/>
            <a:ext cx="8229600" cy="6926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Graphs</a:t>
            </a:r>
            <a:endParaRPr/>
          </a:p>
        </p:txBody>
      </p:sp>
      <p:sp>
        <p:nvSpPr>
          <p:cNvPr id="165" name="Google Shape;165;p17"/>
          <p:cNvSpPr txBox="1"/>
          <p:nvPr>
            <p:ph idx="1" type="body"/>
          </p:nvPr>
        </p:nvSpPr>
        <p:spPr>
          <a:xfrm>
            <a:off x="457200" y="692696"/>
            <a:ext cx="8229600" cy="6048672"/>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A node in the graph may represent a city and the edges connecting the nodes can represent roads.</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A graph can also be used to represent a computer network where the nodes are workstations and the edges are the network connections.</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Graphs have so many applications in computer science and mathematics that several algorithms have been written to perform the standard graph operations, such as searching the graph and finding the shortest path between the nodes of a graph.</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Note that unlike trees, graphs do not have any root node.</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Rather, every node in the graph can be connected with every another node in the graph.</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When two nodes are connected via an edge, the two nodes are known as </a:t>
            </a:r>
            <a:r>
              <a:rPr i="1" lang="en-IN" sz="2200">
                <a:solidFill>
                  <a:srgbClr val="000000"/>
                </a:solidFill>
                <a:latin typeface="Times New Roman"/>
                <a:ea typeface="Times New Roman"/>
                <a:cs typeface="Times New Roman"/>
                <a:sym typeface="Times New Roman"/>
              </a:rPr>
              <a:t>neighbours</a:t>
            </a:r>
            <a:r>
              <a:rPr lang="en-IN" sz="2200">
                <a:solidFill>
                  <a:srgbClr val="000000"/>
                </a:solidFill>
                <a:latin typeface="Times New Roman"/>
                <a:ea typeface="Times New Roman"/>
                <a:cs typeface="Times New Roman"/>
                <a:sym typeface="Times New Roman"/>
              </a:rPr>
              <a:t>.</a:t>
            </a:r>
            <a:endParaRPr sz="2200">
              <a:solidFill>
                <a:srgbClr val="000000"/>
              </a:solidFill>
              <a:latin typeface="Times New Roman"/>
              <a:ea typeface="Times New Roman"/>
              <a:cs typeface="Times New Roman"/>
              <a:sym typeface="Times New Roman"/>
            </a:endParaRPr>
          </a:p>
          <a:p>
            <a:pPr indent="-342900" lvl="0" marL="342900" rtl="0" algn="just">
              <a:spcBef>
                <a:spcPts val="440"/>
              </a:spcBef>
              <a:spcAft>
                <a:spcPts val="0"/>
              </a:spcAft>
              <a:buClr>
                <a:srgbClr val="000000"/>
              </a:buClr>
              <a:buSzPts val="2200"/>
              <a:buChar char="●"/>
            </a:pPr>
            <a:r>
              <a:rPr lang="en-IN" sz="2200">
                <a:solidFill>
                  <a:srgbClr val="000000"/>
                </a:solidFill>
                <a:latin typeface="Times New Roman"/>
                <a:ea typeface="Times New Roman"/>
                <a:cs typeface="Times New Roman"/>
                <a:sym typeface="Times New Roman"/>
              </a:rPr>
              <a:t>For example, in Fig, node A has two neighbours: B and D.</a:t>
            </a:r>
            <a:endParaRPr sz="2200">
              <a:solidFill>
                <a:srgbClr val="000000"/>
              </a:solidFill>
              <a:latin typeface="Times New Roman"/>
              <a:ea typeface="Times New Roman"/>
              <a:cs typeface="Times New Roman"/>
              <a:sym typeface="Times New Roman"/>
            </a:endParaRPr>
          </a:p>
          <a:p>
            <a:pPr indent="-139700" lvl="0" marL="342900" rtl="0" algn="l">
              <a:spcBef>
                <a:spcPts val="640"/>
              </a:spcBef>
              <a:spcAft>
                <a:spcPts val="120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395536" y="5796"/>
            <a:ext cx="8229600" cy="444300"/>
          </a:xfrm>
          <a:prstGeom prst="rect">
            <a:avLst/>
          </a:prstGeom>
          <a:noFill/>
          <a:ln>
            <a:noFill/>
          </a:ln>
        </p:spPr>
        <p:txBody>
          <a:bodyPr anchorCtr="0" anchor="ctr" bIns="0" lIns="0" spcFirstLastPara="1" rIns="0" wrap="square" tIns="13325">
            <a:spAutoFit/>
          </a:bodyPr>
          <a:lstStyle/>
          <a:p>
            <a:pPr indent="0" lvl="0" marL="14605" rtl="0" algn="ctr">
              <a:lnSpc>
                <a:spcPct val="100000"/>
              </a:lnSpc>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Operations</a:t>
            </a:r>
            <a:endParaRPr>
              <a:solidFill>
                <a:srgbClr val="FF0000"/>
              </a:solidFill>
              <a:latin typeface="Times New Roman"/>
              <a:ea typeface="Times New Roman"/>
              <a:cs typeface="Times New Roman"/>
              <a:sym typeface="Times New Roman"/>
            </a:endParaRPr>
          </a:p>
        </p:txBody>
      </p:sp>
      <p:sp>
        <p:nvSpPr>
          <p:cNvPr id="171" name="Google Shape;171;p18"/>
          <p:cNvSpPr txBox="1"/>
          <p:nvPr/>
        </p:nvSpPr>
        <p:spPr>
          <a:xfrm>
            <a:off x="309495" y="692697"/>
            <a:ext cx="8582985" cy="5814412"/>
          </a:xfrm>
          <a:prstGeom prst="rect">
            <a:avLst/>
          </a:prstGeom>
          <a:noFill/>
          <a:ln>
            <a:noFill/>
          </a:ln>
        </p:spPr>
        <p:txBody>
          <a:bodyPr anchorCtr="0" anchor="t" bIns="0" lIns="0" spcFirstLastPara="1" rIns="0" wrap="square" tIns="0">
            <a:spAutoFit/>
          </a:bodyPr>
          <a:lstStyle/>
          <a:p>
            <a:pPr indent="-342900" lvl="0" marL="354965" marR="0" rtl="0" algn="just">
              <a:spcBef>
                <a:spcPts val="0"/>
              </a:spcBef>
              <a:spcAft>
                <a:spcPts val="0"/>
              </a:spcAft>
              <a:buClr>
                <a:srgbClr val="FF0000"/>
              </a:buClr>
              <a:buSzPts val="1800"/>
              <a:buFont typeface="Noto Sans Symbols"/>
              <a:buChar char="▪"/>
            </a:pPr>
            <a:r>
              <a:rPr b="0" i="0" lang="en-IN" sz="1800" u="none" cap="none" strike="noStrike">
                <a:solidFill>
                  <a:srgbClr val="FF0000"/>
                </a:solidFill>
                <a:latin typeface="Times New Roman"/>
                <a:ea typeface="Times New Roman"/>
                <a:cs typeface="Times New Roman"/>
                <a:sym typeface="Times New Roman"/>
              </a:rPr>
              <a:t>Traversing</a:t>
            </a:r>
            <a:endParaRPr b="0" i="0" sz="1800" u="none" cap="none" strike="noStrike">
              <a:solidFill>
                <a:schemeClr val="dk1"/>
              </a:solidFill>
              <a:latin typeface="Times New Roman"/>
              <a:ea typeface="Times New Roman"/>
              <a:cs typeface="Times New Roman"/>
              <a:sym typeface="Times New Roman"/>
            </a:endParaRPr>
          </a:p>
          <a:p>
            <a:pPr indent="0" lvl="0" marL="12065" marR="0" rtl="0" algn="just">
              <a:spcBef>
                <a:spcPts val="2015"/>
              </a:spcBef>
              <a:spcAft>
                <a:spcPts val="0"/>
              </a:spcAft>
              <a:buNone/>
            </a:pPr>
            <a:r>
              <a:rPr b="0" i="0" lang="en-IN" sz="1800" u="none" cap="none" strike="noStrike">
                <a:solidFill>
                  <a:schemeClr val="dk1"/>
                </a:solidFill>
                <a:latin typeface="Times New Roman"/>
                <a:ea typeface="Times New Roman"/>
                <a:cs typeface="Times New Roman"/>
                <a:sym typeface="Times New Roman"/>
              </a:rPr>
              <a:t>			To visit or process each data exactly once in the data structure</a:t>
            </a:r>
            <a:endParaRPr b="0" i="0" sz="1800" u="none" cap="none" strike="noStrike">
              <a:solidFill>
                <a:schemeClr val="dk1"/>
              </a:solidFill>
              <a:latin typeface="Times New Roman"/>
              <a:ea typeface="Times New Roman"/>
              <a:cs typeface="Times New Roman"/>
              <a:sym typeface="Times New Roman"/>
            </a:endParaRPr>
          </a:p>
          <a:p>
            <a:pPr indent="-342900" lvl="0" marL="354965" marR="0" rtl="0" algn="just">
              <a:spcBef>
                <a:spcPts val="2015"/>
              </a:spcBef>
              <a:spcAft>
                <a:spcPts val="0"/>
              </a:spcAft>
              <a:buClr>
                <a:srgbClr val="FF0000"/>
              </a:buClr>
              <a:buSzPts val="1800"/>
              <a:buFont typeface="Noto Sans Symbols"/>
              <a:buChar char="▪"/>
            </a:pPr>
            <a:r>
              <a:rPr b="0" i="0" lang="en-IN" sz="1800" u="none" cap="none" strike="noStrike">
                <a:solidFill>
                  <a:srgbClr val="FF0000"/>
                </a:solidFill>
                <a:latin typeface="Times New Roman"/>
                <a:ea typeface="Times New Roman"/>
                <a:cs typeface="Times New Roman"/>
                <a:sym typeface="Times New Roman"/>
              </a:rPr>
              <a:t>Searching</a:t>
            </a:r>
            <a:endParaRPr b="0" i="0" sz="1800" u="none" cap="none" strike="noStrike">
              <a:solidFill>
                <a:schemeClr val="dk1"/>
              </a:solidFill>
              <a:latin typeface="Times New Roman"/>
              <a:ea typeface="Times New Roman"/>
              <a:cs typeface="Times New Roman"/>
              <a:sym typeface="Times New Roman"/>
            </a:endParaRPr>
          </a:p>
          <a:p>
            <a:pPr indent="0" lvl="0" marL="12065" marR="397510" rtl="0" algn="just">
              <a:spcBef>
                <a:spcPts val="580"/>
              </a:spcBef>
              <a:spcAft>
                <a:spcPts val="0"/>
              </a:spcAft>
              <a:buNone/>
            </a:pPr>
            <a:r>
              <a:rPr b="0" i="0" lang="en-IN" sz="1800" u="none" cap="none" strike="noStrike">
                <a:solidFill>
                  <a:schemeClr val="dk1"/>
                </a:solidFill>
                <a:latin typeface="Times New Roman"/>
                <a:ea typeface="Times New Roman"/>
                <a:cs typeface="Times New Roman"/>
                <a:sym typeface="Times New Roman"/>
              </a:rPr>
              <a:t>			To search for a particular value in the data structure for the  given key value</a:t>
            </a:r>
            <a:endParaRPr b="0" i="0" sz="1800" u="none" cap="none" strike="noStrike">
              <a:solidFill>
                <a:schemeClr val="dk1"/>
              </a:solidFill>
              <a:latin typeface="Times New Roman"/>
              <a:ea typeface="Times New Roman"/>
              <a:cs typeface="Times New Roman"/>
              <a:sym typeface="Times New Roman"/>
            </a:endParaRPr>
          </a:p>
          <a:p>
            <a:pPr indent="-342900" lvl="0" marL="354965" marR="0" rtl="0" algn="just">
              <a:spcBef>
                <a:spcPts val="2020"/>
              </a:spcBef>
              <a:spcAft>
                <a:spcPts val="0"/>
              </a:spcAft>
              <a:buClr>
                <a:srgbClr val="FF0000"/>
              </a:buClr>
              <a:buSzPts val="1800"/>
              <a:buFont typeface="Noto Sans Symbols"/>
              <a:buChar char="▪"/>
            </a:pPr>
            <a:r>
              <a:rPr b="0" i="0" lang="en-IN" sz="1800" u="none" cap="none" strike="noStrike">
                <a:solidFill>
                  <a:srgbClr val="FF0000"/>
                </a:solidFill>
                <a:latin typeface="Times New Roman"/>
                <a:ea typeface="Times New Roman"/>
                <a:cs typeface="Times New Roman"/>
                <a:sym typeface="Times New Roman"/>
              </a:rPr>
              <a:t>Inserting</a:t>
            </a:r>
            <a:endParaRPr b="0" i="0" sz="1800" u="none" cap="none" strike="noStrike">
              <a:solidFill>
                <a:schemeClr val="dk1"/>
              </a:solidFill>
              <a:latin typeface="Times New Roman"/>
              <a:ea typeface="Times New Roman"/>
              <a:cs typeface="Times New Roman"/>
              <a:sym typeface="Times New Roman"/>
            </a:endParaRPr>
          </a:p>
          <a:p>
            <a:pPr indent="0" lvl="0" marL="12065" marR="0" rtl="0" algn="just">
              <a:spcBef>
                <a:spcPts val="2015"/>
              </a:spcBef>
              <a:spcAft>
                <a:spcPts val="0"/>
              </a:spcAft>
              <a:buNone/>
            </a:pPr>
            <a:r>
              <a:rPr b="0" i="0" lang="en-IN" sz="1800" u="none" cap="none" strike="noStrike">
                <a:solidFill>
                  <a:schemeClr val="dk1"/>
                </a:solidFill>
                <a:latin typeface="Times New Roman"/>
                <a:ea typeface="Times New Roman"/>
                <a:cs typeface="Times New Roman"/>
                <a:sym typeface="Times New Roman"/>
              </a:rPr>
              <a:t>			To add a new value to the data structure</a:t>
            </a:r>
            <a:endParaRPr b="0" i="0" sz="1800" u="none" cap="none" strike="noStrike">
              <a:solidFill>
                <a:schemeClr val="dk1"/>
              </a:solidFill>
              <a:latin typeface="Times New Roman"/>
              <a:ea typeface="Times New Roman"/>
              <a:cs typeface="Times New Roman"/>
              <a:sym typeface="Times New Roman"/>
            </a:endParaRPr>
          </a:p>
          <a:p>
            <a:pPr indent="-342900" lvl="0" marL="354965" marR="0" rtl="0" algn="just">
              <a:spcBef>
                <a:spcPts val="100"/>
              </a:spcBef>
              <a:spcAft>
                <a:spcPts val="0"/>
              </a:spcAft>
              <a:buClr>
                <a:srgbClr val="FF0000"/>
              </a:buClr>
              <a:buSzPts val="1800"/>
              <a:buFont typeface="Noto Sans Symbols"/>
              <a:buChar char="▪"/>
            </a:pPr>
            <a:r>
              <a:rPr b="0" i="0" lang="en-IN" sz="1800" u="none" cap="none" strike="noStrike">
                <a:solidFill>
                  <a:srgbClr val="FF0000"/>
                </a:solidFill>
                <a:latin typeface="Times New Roman"/>
                <a:ea typeface="Times New Roman"/>
                <a:cs typeface="Times New Roman"/>
                <a:sym typeface="Times New Roman"/>
              </a:rPr>
              <a:t>Deleting</a:t>
            </a:r>
            <a:endParaRPr b="0" i="0" sz="1800" u="none" cap="none" strike="noStrike">
              <a:solidFill>
                <a:schemeClr val="dk1"/>
              </a:solidFill>
              <a:latin typeface="Times New Roman"/>
              <a:ea typeface="Times New Roman"/>
              <a:cs typeface="Times New Roman"/>
              <a:sym typeface="Times New Roman"/>
            </a:endParaRPr>
          </a:p>
          <a:p>
            <a:pPr indent="0" lvl="0" marL="12065" marR="0" rtl="0" algn="just">
              <a:spcBef>
                <a:spcPts val="2015"/>
              </a:spcBef>
              <a:spcAft>
                <a:spcPts val="0"/>
              </a:spcAft>
              <a:buNone/>
            </a:pPr>
            <a:r>
              <a:rPr b="0" i="0" lang="en-IN" sz="1800" u="none" cap="none" strike="noStrike">
                <a:solidFill>
                  <a:schemeClr val="dk1"/>
                </a:solidFill>
                <a:latin typeface="Times New Roman"/>
                <a:ea typeface="Times New Roman"/>
                <a:cs typeface="Times New Roman"/>
                <a:sym typeface="Times New Roman"/>
              </a:rPr>
              <a:t>			To remove a value from the data structure</a:t>
            </a:r>
            <a:endParaRPr b="0" i="0" sz="1800" u="none" cap="none" strike="noStrike">
              <a:solidFill>
                <a:schemeClr val="dk1"/>
              </a:solidFill>
              <a:latin typeface="Times New Roman"/>
              <a:ea typeface="Times New Roman"/>
              <a:cs typeface="Times New Roman"/>
              <a:sym typeface="Times New Roman"/>
            </a:endParaRPr>
          </a:p>
          <a:p>
            <a:pPr indent="-342900" lvl="0" marL="354965" marR="0" rtl="0" algn="just">
              <a:spcBef>
                <a:spcPts val="2020"/>
              </a:spcBef>
              <a:spcAft>
                <a:spcPts val="0"/>
              </a:spcAft>
              <a:buClr>
                <a:srgbClr val="FF0000"/>
              </a:buClr>
              <a:buSzPts val="1800"/>
              <a:buFont typeface="Noto Sans Symbols"/>
              <a:buChar char="▪"/>
            </a:pPr>
            <a:r>
              <a:rPr b="0" i="0" lang="en-IN" sz="1800" u="none" cap="none" strike="noStrike">
                <a:solidFill>
                  <a:srgbClr val="FF0000"/>
                </a:solidFill>
                <a:latin typeface="Times New Roman"/>
                <a:ea typeface="Times New Roman"/>
                <a:cs typeface="Times New Roman"/>
                <a:sym typeface="Times New Roman"/>
              </a:rPr>
              <a:t>Sorting</a:t>
            </a:r>
            <a:endParaRPr b="0" i="0" sz="1800" u="none" cap="none" strike="noStrike">
              <a:solidFill>
                <a:schemeClr val="dk1"/>
              </a:solidFill>
              <a:latin typeface="Times New Roman"/>
              <a:ea typeface="Times New Roman"/>
              <a:cs typeface="Times New Roman"/>
              <a:sym typeface="Times New Roman"/>
            </a:endParaRPr>
          </a:p>
          <a:p>
            <a:pPr indent="0" lvl="0" marL="12065" marR="0" rtl="0" algn="just">
              <a:spcBef>
                <a:spcPts val="2015"/>
              </a:spcBef>
              <a:spcAft>
                <a:spcPts val="0"/>
              </a:spcAft>
              <a:buNone/>
            </a:pPr>
            <a:r>
              <a:rPr b="0" i="0" lang="en-IN" sz="1800" u="none" cap="none" strike="noStrike">
                <a:solidFill>
                  <a:schemeClr val="dk1"/>
                </a:solidFill>
                <a:latin typeface="Times New Roman"/>
                <a:ea typeface="Times New Roman"/>
                <a:cs typeface="Times New Roman"/>
                <a:sym typeface="Times New Roman"/>
              </a:rPr>
              <a:t>			To arrange the values in the data structure in a particular order.</a:t>
            </a:r>
            <a:endParaRPr b="0" i="0" sz="1800" u="none" cap="none" strike="noStrike">
              <a:solidFill>
                <a:schemeClr val="dk1"/>
              </a:solidFill>
              <a:latin typeface="Times New Roman"/>
              <a:ea typeface="Times New Roman"/>
              <a:cs typeface="Times New Roman"/>
              <a:sym typeface="Times New Roman"/>
            </a:endParaRPr>
          </a:p>
          <a:p>
            <a:pPr indent="-342900" lvl="0" marL="354965" marR="0" rtl="0" algn="just">
              <a:spcBef>
                <a:spcPts val="2020"/>
              </a:spcBef>
              <a:spcAft>
                <a:spcPts val="0"/>
              </a:spcAft>
              <a:buClr>
                <a:srgbClr val="FF0000"/>
              </a:buClr>
              <a:buSzPts val="1800"/>
              <a:buFont typeface="Noto Sans Symbols"/>
              <a:buChar char="▪"/>
            </a:pPr>
            <a:r>
              <a:rPr b="0" i="0" lang="en-IN" sz="1800" u="none" cap="none" strike="noStrike">
                <a:solidFill>
                  <a:srgbClr val="FF0000"/>
                </a:solidFill>
                <a:latin typeface="Times New Roman"/>
                <a:ea typeface="Times New Roman"/>
                <a:cs typeface="Times New Roman"/>
                <a:sym typeface="Times New Roman"/>
              </a:rPr>
              <a:t>Merging</a:t>
            </a:r>
            <a:endParaRPr b="0" i="0" sz="1800" u="none" cap="none" strike="noStrike">
              <a:solidFill>
                <a:schemeClr val="dk1"/>
              </a:solidFill>
              <a:latin typeface="Times New Roman"/>
              <a:ea typeface="Times New Roman"/>
              <a:cs typeface="Times New Roman"/>
              <a:sym typeface="Times New Roman"/>
            </a:endParaRPr>
          </a:p>
          <a:p>
            <a:pPr indent="0" lvl="0" marL="12065" marR="0" rtl="0" algn="just">
              <a:spcBef>
                <a:spcPts val="2015"/>
              </a:spcBef>
              <a:spcAft>
                <a:spcPts val="0"/>
              </a:spcAft>
              <a:buNone/>
            </a:pPr>
            <a:r>
              <a:rPr b="0" i="0" lang="en-IN" sz="1800" u="none" cap="none" strike="noStrike">
                <a:solidFill>
                  <a:schemeClr val="dk1"/>
                </a:solidFill>
                <a:latin typeface="Times New Roman"/>
                <a:ea typeface="Times New Roman"/>
                <a:cs typeface="Times New Roman"/>
                <a:sym typeface="Times New Roman"/>
              </a:rPr>
              <a:t>			To join two same ty</a:t>
            </a:r>
            <a:r>
              <a:rPr b="0" i="0" lang="en-IN" sz="2400" u="none" cap="none" strike="noStrike">
                <a:solidFill>
                  <a:schemeClr val="dk1"/>
                </a:solidFill>
                <a:latin typeface="Times New Roman"/>
                <a:ea typeface="Times New Roman"/>
                <a:cs typeface="Times New Roman"/>
                <a:sym typeface="Times New Roman"/>
              </a:rPr>
              <a:t>pe of data structure values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8403335" y="6453327"/>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IN" sz="1200" u="none" cap="none" strike="noStrike">
                <a:solidFill>
                  <a:srgbClr val="878787"/>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77" name="Google Shape;177;p19"/>
          <p:cNvSpPr txBox="1"/>
          <p:nvPr>
            <p:ph type="title"/>
          </p:nvPr>
        </p:nvSpPr>
        <p:spPr>
          <a:xfrm>
            <a:off x="2404757" y="0"/>
            <a:ext cx="4347900" cy="4437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Abstract Data Type</a:t>
            </a:r>
            <a:endParaRPr>
              <a:solidFill>
                <a:srgbClr val="FF0000"/>
              </a:solidFill>
              <a:latin typeface="Times New Roman"/>
              <a:ea typeface="Times New Roman"/>
              <a:cs typeface="Times New Roman"/>
              <a:sym typeface="Times New Roman"/>
            </a:endParaRPr>
          </a:p>
        </p:txBody>
      </p:sp>
      <p:sp>
        <p:nvSpPr>
          <p:cNvPr id="178" name="Google Shape;178;p19"/>
          <p:cNvSpPr txBox="1"/>
          <p:nvPr/>
        </p:nvSpPr>
        <p:spPr>
          <a:xfrm>
            <a:off x="535635" y="1302257"/>
            <a:ext cx="8086090" cy="5040482"/>
          </a:xfrm>
          <a:prstGeom prst="rect">
            <a:avLst/>
          </a:prstGeom>
          <a:noFill/>
          <a:ln>
            <a:noFill/>
          </a:ln>
        </p:spPr>
        <p:txBody>
          <a:bodyPr anchorCtr="0" anchor="t" bIns="0" lIns="0" spcFirstLastPara="1" rIns="0" wrap="square" tIns="13325">
            <a:spAutoFit/>
          </a:bodyPr>
          <a:lstStyle/>
          <a:p>
            <a:pPr indent="-342900" lvl="0" marL="355600" marR="5080" rtl="0" algn="just">
              <a:lnSpc>
                <a:spcPct val="100000"/>
              </a:lnSpc>
              <a:spcBef>
                <a:spcPts val="0"/>
              </a:spcBef>
              <a:spcAft>
                <a:spcPts val="0"/>
              </a:spcAft>
              <a:buClr>
                <a:schemeClr val="dk1"/>
              </a:buClr>
              <a:buSzPts val="3200"/>
              <a:buFont typeface="Arial"/>
              <a:buChar char="•"/>
            </a:pPr>
            <a:r>
              <a:rPr b="0" i="0" lang="en-IN" sz="3200" u="none" cap="none" strike="noStrike">
                <a:solidFill>
                  <a:schemeClr val="dk1"/>
                </a:solidFill>
                <a:latin typeface="Times New Roman"/>
                <a:ea typeface="Times New Roman"/>
                <a:cs typeface="Times New Roman"/>
                <a:sym typeface="Times New Roman"/>
              </a:rPr>
              <a:t>An abstract data type, sometimes abbreviated  ADT, is a logical description of how we view  the data and the operations that are allowed  without regard to how they will be  implemented.</a:t>
            </a:r>
            <a:endParaRPr b="0" i="0" sz="3200" u="none" cap="none" strike="noStrike">
              <a:solidFill>
                <a:schemeClr val="dk1"/>
              </a:solidFill>
              <a:latin typeface="Times New Roman"/>
              <a:ea typeface="Times New Roman"/>
              <a:cs typeface="Times New Roman"/>
              <a:sym typeface="Times New Roman"/>
            </a:endParaRPr>
          </a:p>
          <a:p>
            <a:pPr indent="-342900" lvl="0" marL="355600" marR="6350" rtl="0" algn="just">
              <a:lnSpc>
                <a:spcPct val="100000"/>
              </a:lnSpc>
              <a:spcBef>
                <a:spcPts val="795"/>
              </a:spcBef>
              <a:spcAft>
                <a:spcPts val="0"/>
              </a:spcAft>
              <a:buClr>
                <a:schemeClr val="dk1"/>
              </a:buClr>
              <a:buSzPts val="3200"/>
              <a:buFont typeface="Arial"/>
              <a:buChar char="•"/>
            </a:pPr>
            <a:r>
              <a:rPr b="0" i="0" lang="en-IN" sz="3200" u="none" cap="none" strike="noStrike">
                <a:solidFill>
                  <a:schemeClr val="dk1"/>
                </a:solidFill>
                <a:latin typeface="Times New Roman"/>
                <a:ea typeface="Times New Roman"/>
                <a:cs typeface="Times New Roman"/>
                <a:sym typeface="Times New Roman"/>
              </a:rPr>
              <a:t>By providing this level of abstraction, we are  creating an encapsulation around the data. The  idea is that by encapsulating the details of the  implementation, we are hiding them from the  user‘s view. This is called information hiding.</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Basic Terminology</a:t>
            </a:r>
            <a:endParaRPr>
              <a:solidFill>
                <a:srgbClr val="FF0000"/>
              </a:solidFill>
              <a:latin typeface="Times New Roman"/>
              <a:ea typeface="Times New Roman"/>
              <a:cs typeface="Times New Roman"/>
              <a:sym typeface="Times New Roman"/>
            </a:endParaRPr>
          </a:p>
        </p:txBody>
      </p:sp>
      <p:sp>
        <p:nvSpPr>
          <p:cNvPr id="66" name="Google Shape;6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When selecting a data structure to solve a problem, the following steps must be performed.</a:t>
            </a:r>
            <a:endParaRPr sz="2400">
              <a:latin typeface="Times New Roman"/>
              <a:ea typeface="Times New Roman"/>
              <a:cs typeface="Times New Roman"/>
              <a:sym typeface="Times New Roman"/>
            </a:endParaRPr>
          </a:p>
          <a:p>
            <a:pPr indent="0" lvl="1" marL="457200" rtl="0" algn="just">
              <a:spcBef>
                <a:spcPts val="480"/>
              </a:spcBef>
              <a:spcAft>
                <a:spcPts val="0"/>
              </a:spcAft>
              <a:buClr>
                <a:schemeClr val="dk1"/>
              </a:buClr>
              <a:buSzPts val="2400"/>
              <a:buNone/>
            </a:pPr>
            <a:r>
              <a:rPr lang="en-IN" sz="2400">
                <a:latin typeface="Times New Roman"/>
                <a:ea typeface="Times New Roman"/>
                <a:cs typeface="Times New Roman"/>
                <a:sym typeface="Times New Roman"/>
              </a:rPr>
              <a:t>1. Analysis of the problem to determine the basic operations that must be supported. For example, basic operation may include inserting/deleting/searching a data item from the data structure.</a:t>
            </a:r>
            <a:endParaRPr sz="2400">
              <a:latin typeface="Times New Roman"/>
              <a:ea typeface="Times New Roman"/>
              <a:cs typeface="Times New Roman"/>
              <a:sym typeface="Times New Roman"/>
            </a:endParaRPr>
          </a:p>
          <a:p>
            <a:pPr indent="0" lvl="1" marL="457200" rtl="0" algn="just">
              <a:spcBef>
                <a:spcPts val="480"/>
              </a:spcBef>
              <a:spcAft>
                <a:spcPts val="0"/>
              </a:spcAft>
              <a:buClr>
                <a:schemeClr val="dk1"/>
              </a:buClr>
              <a:buSzPts val="2400"/>
              <a:buNone/>
            </a:pPr>
            <a:r>
              <a:rPr lang="en-IN" sz="2400">
                <a:latin typeface="Times New Roman"/>
                <a:ea typeface="Times New Roman"/>
                <a:cs typeface="Times New Roman"/>
                <a:sym typeface="Times New Roman"/>
              </a:rPr>
              <a:t>2. Quantify the resource constraints for each operation.</a:t>
            </a:r>
            <a:endParaRPr sz="2400">
              <a:latin typeface="Times New Roman"/>
              <a:ea typeface="Times New Roman"/>
              <a:cs typeface="Times New Roman"/>
              <a:sym typeface="Times New Roman"/>
            </a:endParaRPr>
          </a:p>
          <a:p>
            <a:pPr indent="0" lvl="1" marL="457200" rtl="0" algn="just">
              <a:spcBef>
                <a:spcPts val="480"/>
              </a:spcBef>
              <a:spcAft>
                <a:spcPts val="1200"/>
              </a:spcAft>
              <a:buClr>
                <a:schemeClr val="dk1"/>
              </a:buClr>
              <a:buSzPts val="2400"/>
              <a:buNone/>
            </a:pPr>
            <a:r>
              <a:rPr lang="en-IN" sz="2400">
                <a:latin typeface="Times New Roman"/>
                <a:ea typeface="Times New Roman"/>
                <a:cs typeface="Times New Roman"/>
                <a:sym typeface="Times New Roman"/>
              </a:rPr>
              <a:t>3. Select the data structure that best meets these requirements.</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79512" y="5796"/>
            <a:ext cx="8784976" cy="54288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Advantage of using ADTs</a:t>
            </a:r>
            <a:endParaRPr>
              <a:solidFill>
                <a:srgbClr val="FF0000"/>
              </a:solidFill>
              <a:latin typeface="Times New Roman"/>
              <a:ea typeface="Times New Roman"/>
              <a:cs typeface="Times New Roman"/>
              <a:sym typeface="Times New Roman"/>
            </a:endParaRPr>
          </a:p>
        </p:txBody>
      </p:sp>
      <p:sp>
        <p:nvSpPr>
          <p:cNvPr id="184" name="Google Shape;184;p20"/>
          <p:cNvSpPr txBox="1"/>
          <p:nvPr>
            <p:ph idx="1" type="body"/>
          </p:nvPr>
        </p:nvSpPr>
        <p:spPr>
          <a:xfrm>
            <a:off x="179512" y="548680"/>
            <a:ext cx="8784976" cy="6120680"/>
          </a:xfrm>
          <a:prstGeom prst="rect">
            <a:avLst/>
          </a:prstGeom>
          <a:noFill/>
          <a:ln>
            <a:noFill/>
          </a:ln>
        </p:spPr>
        <p:txBody>
          <a:bodyPr anchorCtr="0" anchor="t" bIns="45700" lIns="91425" spcFirstLastPara="1" rIns="91425" wrap="square" tIns="45700">
            <a:normAutofit/>
          </a:bodyPr>
          <a:lstStyle/>
          <a:p>
            <a:pPr indent="-373380" lvl="0" marL="342900" rtl="0" algn="just">
              <a:spcBef>
                <a:spcPts val="0"/>
              </a:spcBef>
              <a:spcAft>
                <a:spcPts val="0"/>
              </a:spcAft>
              <a:buClr>
                <a:schemeClr val="dk1"/>
              </a:buClr>
              <a:buSzPts val="3200"/>
              <a:buChar char="●"/>
            </a:pPr>
            <a:r>
              <a:rPr lang="en-IN">
                <a:latin typeface="Times New Roman"/>
                <a:ea typeface="Times New Roman"/>
                <a:cs typeface="Times New Roman"/>
                <a:sym typeface="Times New Roman"/>
              </a:rPr>
              <a:t>In the real world, programs </a:t>
            </a:r>
            <a:r>
              <a:rPr i="1" lang="en-IN">
                <a:latin typeface="Times New Roman"/>
                <a:ea typeface="Times New Roman"/>
                <a:cs typeface="Times New Roman"/>
                <a:sym typeface="Times New Roman"/>
              </a:rPr>
              <a:t>evolve </a:t>
            </a:r>
            <a:r>
              <a:rPr lang="en-IN">
                <a:latin typeface="Times New Roman"/>
                <a:ea typeface="Times New Roman"/>
                <a:cs typeface="Times New Roman"/>
                <a:sym typeface="Times New Roman"/>
              </a:rPr>
              <a:t>as a result of new requirements or constraints, so a modification to a program commonly requires a change in one or more of its data structures.</a:t>
            </a:r>
            <a:endParaRPr>
              <a:latin typeface="Times New Roman"/>
              <a:ea typeface="Times New Roman"/>
              <a:cs typeface="Times New Roman"/>
              <a:sym typeface="Times New Roman"/>
            </a:endParaRPr>
          </a:p>
          <a:p>
            <a:pPr indent="-373380" lvl="0" marL="342900" rtl="0" algn="just">
              <a:spcBef>
                <a:spcPts val="544"/>
              </a:spcBef>
              <a:spcAft>
                <a:spcPts val="0"/>
              </a:spcAft>
              <a:buClr>
                <a:schemeClr val="dk1"/>
              </a:buClr>
              <a:buSzPts val="3200"/>
              <a:buChar char="●"/>
            </a:pPr>
            <a:r>
              <a:rPr lang="en-IN">
                <a:latin typeface="Times New Roman"/>
                <a:ea typeface="Times New Roman"/>
                <a:cs typeface="Times New Roman"/>
                <a:sym typeface="Times New Roman"/>
              </a:rPr>
              <a:t>For example, if you want to add a new field to a student’s record to keep track of more information about each student, then it will be better to replace an array with a linked structure to improve the program’s efficiency.</a:t>
            </a:r>
            <a:endParaRPr>
              <a:latin typeface="Times New Roman"/>
              <a:ea typeface="Times New Roman"/>
              <a:cs typeface="Times New Roman"/>
              <a:sym typeface="Times New Roman"/>
            </a:endParaRPr>
          </a:p>
          <a:p>
            <a:pPr indent="-373380" lvl="0" marL="342900" rtl="0" algn="just">
              <a:spcBef>
                <a:spcPts val="544"/>
              </a:spcBef>
              <a:spcAft>
                <a:spcPts val="0"/>
              </a:spcAft>
              <a:buClr>
                <a:schemeClr val="dk1"/>
              </a:buClr>
              <a:buSzPts val="3200"/>
              <a:buChar char="●"/>
            </a:pPr>
            <a:r>
              <a:rPr lang="en-IN">
                <a:latin typeface="Times New Roman"/>
                <a:ea typeface="Times New Roman"/>
                <a:cs typeface="Times New Roman"/>
                <a:sym typeface="Times New Roman"/>
              </a:rPr>
              <a:t>In such a scenario, rewriting every procedure that uses the changed structure is not desirable.</a:t>
            </a:r>
            <a:endParaRPr>
              <a:latin typeface="Times New Roman"/>
              <a:ea typeface="Times New Roman"/>
              <a:cs typeface="Times New Roman"/>
              <a:sym typeface="Times New Roman"/>
            </a:endParaRPr>
          </a:p>
          <a:p>
            <a:pPr indent="-373380" lvl="0" marL="342900" rtl="0" algn="just">
              <a:spcBef>
                <a:spcPts val="544"/>
              </a:spcBef>
              <a:spcAft>
                <a:spcPts val="0"/>
              </a:spcAft>
              <a:buClr>
                <a:schemeClr val="dk1"/>
              </a:buClr>
              <a:buSzPts val="3200"/>
              <a:buChar char="●"/>
            </a:pPr>
            <a:r>
              <a:rPr lang="en-IN">
                <a:latin typeface="Times New Roman"/>
                <a:ea typeface="Times New Roman"/>
                <a:cs typeface="Times New Roman"/>
                <a:sym typeface="Times New Roman"/>
              </a:rPr>
              <a:t>Therefore, a better alternative is to </a:t>
            </a:r>
            <a:r>
              <a:rPr i="1" lang="en-IN">
                <a:latin typeface="Times New Roman"/>
                <a:ea typeface="Times New Roman"/>
                <a:cs typeface="Times New Roman"/>
                <a:sym typeface="Times New Roman"/>
              </a:rPr>
              <a:t>separate </a:t>
            </a:r>
            <a:r>
              <a:rPr lang="en-IN">
                <a:latin typeface="Times New Roman"/>
                <a:ea typeface="Times New Roman"/>
                <a:cs typeface="Times New Roman"/>
                <a:sym typeface="Times New Roman"/>
              </a:rPr>
              <a:t>the use of a data structure from the details of its implementation.</a:t>
            </a:r>
            <a:endParaRPr>
              <a:latin typeface="Times New Roman"/>
              <a:ea typeface="Times New Roman"/>
              <a:cs typeface="Times New Roman"/>
              <a:sym typeface="Times New Roman"/>
            </a:endParaRPr>
          </a:p>
          <a:p>
            <a:pPr indent="-373380" lvl="0" marL="342900" rtl="0" algn="just">
              <a:spcBef>
                <a:spcPts val="544"/>
              </a:spcBef>
              <a:spcAft>
                <a:spcPts val="1200"/>
              </a:spcAft>
              <a:buClr>
                <a:schemeClr val="dk1"/>
              </a:buClr>
              <a:buSzPts val="3200"/>
              <a:buChar char="●"/>
            </a:pPr>
            <a:r>
              <a:rPr lang="en-IN">
                <a:latin typeface="Times New Roman"/>
                <a:ea typeface="Times New Roman"/>
                <a:cs typeface="Times New Roman"/>
                <a:sym typeface="Times New Roman"/>
              </a:rPr>
              <a:t>This is the principle underlying the use of abstract data types.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Elementary Data Structure Organization</a:t>
            </a:r>
            <a:endParaRPr>
              <a:solidFill>
                <a:srgbClr val="FF0000"/>
              </a:solidFill>
              <a:latin typeface="Times New Roman"/>
              <a:ea typeface="Times New Roman"/>
              <a:cs typeface="Times New Roman"/>
              <a:sym typeface="Times New Roman"/>
            </a:endParaRPr>
          </a:p>
        </p:txBody>
      </p:sp>
      <p:sp>
        <p:nvSpPr>
          <p:cNvPr id="72" name="Google Shape;72;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88620" lvl="0" marL="355600" marR="5080" rtl="0" algn="l">
              <a:lnSpc>
                <a:spcPct val="150000"/>
              </a:lnSpc>
              <a:spcBef>
                <a:spcPts val="0"/>
              </a:spcBef>
              <a:spcAft>
                <a:spcPts val="0"/>
              </a:spcAft>
              <a:buClr>
                <a:schemeClr val="dk1"/>
              </a:buClr>
              <a:buSzPts val="3200"/>
              <a:buFont typeface="Noto Sans Symbols"/>
              <a:buChar char="▪"/>
            </a:pPr>
            <a:r>
              <a:rPr lang="en-IN">
                <a:latin typeface="Times New Roman"/>
                <a:ea typeface="Times New Roman"/>
                <a:cs typeface="Times New Roman"/>
                <a:sym typeface="Times New Roman"/>
              </a:rPr>
              <a:t>Data represents a single value or a set of values </a:t>
            </a:r>
            <a:r>
              <a:rPr lang="en-IN">
                <a:latin typeface="Times New Roman"/>
                <a:ea typeface="Times New Roman"/>
                <a:cs typeface="Times New Roman"/>
                <a:sym typeface="Times New Roman"/>
              </a:rPr>
              <a:t>assigned </a:t>
            </a:r>
            <a:r>
              <a:rPr lang="en-IN">
                <a:latin typeface="Times New Roman"/>
                <a:ea typeface="Times New Roman"/>
                <a:cs typeface="Times New Roman"/>
                <a:sym typeface="Times New Roman"/>
              </a:rPr>
              <a:t>to  entities.</a:t>
            </a:r>
            <a:endParaRPr>
              <a:latin typeface="Times New Roman"/>
              <a:ea typeface="Times New Roman"/>
              <a:cs typeface="Times New Roman"/>
              <a:sym typeface="Times New Roman"/>
            </a:endParaRPr>
          </a:p>
          <a:p>
            <a:pPr indent="-388620" lvl="0" marL="355600" marR="5080" rtl="0" algn="l">
              <a:lnSpc>
                <a:spcPct val="150000"/>
              </a:lnSpc>
              <a:spcBef>
                <a:spcPts val="0"/>
              </a:spcBef>
              <a:spcAft>
                <a:spcPts val="0"/>
              </a:spcAft>
              <a:buClr>
                <a:schemeClr val="dk1"/>
              </a:buClr>
              <a:buSzPts val="3200"/>
              <a:buFont typeface="Noto Sans Symbols"/>
              <a:buChar char="▪"/>
            </a:pPr>
            <a:r>
              <a:rPr lang="en-IN">
                <a:latin typeface="Times New Roman"/>
                <a:ea typeface="Times New Roman"/>
                <a:cs typeface="Times New Roman"/>
                <a:sym typeface="Times New Roman"/>
              </a:rPr>
              <a:t> Data item refers a single or group of values with in the  data</a:t>
            </a:r>
            <a:endParaRPr>
              <a:latin typeface="Times New Roman"/>
              <a:ea typeface="Times New Roman"/>
              <a:cs typeface="Times New Roman"/>
              <a:sym typeface="Times New Roman"/>
            </a:endParaRPr>
          </a:p>
          <a:p>
            <a:pPr indent="-388620" lvl="0" marL="355600" rtl="0" algn="l">
              <a:spcBef>
                <a:spcPts val="2015"/>
              </a:spcBef>
              <a:spcAft>
                <a:spcPts val="0"/>
              </a:spcAft>
              <a:buClr>
                <a:schemeClr val="dk1"/>
              </a:buClr>
              <a:buSzPts val="3200"/>
              <a:buFont typeface="Noto Sans Symbols"/>
              <a:buChar char="▪"/>
            </a:pPr>
            <a:r>
              <a:rPr lang="en-IN">
                <a:latin typeface="Times New Roman"/>
                <a:ea typeface="Times New Roman"/>
                <a:cs typeface="Times New Roman"/>
                <a:sym typeface="Times New Roman"/>
              </a:rPr>
              <a:t>An entity is a thing that has some properties which can take</a:t>
            </a:r>
            <a:endParaRPr>
              <a:latin typeface="Times New Roman"/>
              <a:ea typeface="Times New Roman"/>
              <a:cs typeface="Times New Roman"/>
              <a:sym typeface="Times New Roman"/>
            </a:endParaRPr>
          </a:p>
          <a:p>
            <a:pPr indent="0" lvl="0" marL="12700" rtl="0" algn="l">
              <a:lnSpc>
                <a:spcPct val="100000"/>
              </a:lnSpc>
              <a:spcBef>
                <a:spcPts val="1440"/>
              </a:spcBef>
              <a:spcAft>
                <a:spcPts val="0"/>
              </a:spcAft>
              <a:buClr>
                <a:schemeClr val="dk1"/>
              </a:buClr>
              <a:buSzPts val="3200"/>
              <a:buNone/>
            </a:pPr>
            <a:r>
              <a:rPr lang="en-IN">
                <a:latin typeface="Times New Roman"/>
                <a:ea typeface="Times New Roman"/>
                <a:cs typeface="Times New Roman"/>
                <a:sym typeface="Times New Roman"/>
              </a:rPr>
              <a:t>       values.</a:t>
            </a:r>
            <a:endParaRPr>
              <a:latin typeface="Times New Roman"/>
              <a:ea typeface="Times New Roman"/>
              <a:cs typeface="Times New Roman"/>
              <a:sym typeface="Times New Roman"/>
            </a:endParaRPr>
          </a:p>
          <a:p>
            <a:pPr indent="-388620" lvl="0" marL="355600" rtl="0" algn="l">
              <a:spcBef>
                <a:spcPts val="2020"/>
              </a:spcBef>
              <a:spcAft>
                <a:spcPts val="0"/>
              </a:spcAft>
              <a:buClr>
                <a:schemeClr val="dk1"/>
              </a:buClr>
              <a:buSzPts val="3200"/>
              <a:buFont typeface="Noto Sans Symbols"/>
              <a:buChar char="▪"/>
            </a:pPr>
            <a:r>
              <a:rPr lang="en-IN">
                <a:latin typeface="Times New Roman"/>
                <a:ea typeface="Times New Roman"/>
                <a:cs typeface="Times New Roman"/>
                <a:sym typeface="Times New Roman"/>
              </a:rPr>
              <a:t>Processed or meaning full data is called information. This is</a:t>
            </a:r>
            <a:endParaRPr>
              <a:latin typeface="Times New Roman"/>
              <a:ea typeface="Times New Roman"/>
              <a:cs typeface="Times New Roman"/>
              <a:sym typeface="Times New Roman"/>
            </a:endParaRPr>
          </a:p>
          <a:p>
            <a:pPr indent="0" lvl="0" marL="12700" rtl="0" algn="l">
              <a:lnSpc>
                <a:spcPct val="100000"/>
              </a:lnSpc>
              <a:spcBef>
                <a:spcPts val="1440"/>
              </a:spcBef>
              <a:spcAft>
                <a:spcPts val="0"/>
              </a:spcAft>
              <a:buClr>
                <a:schemeClr val="dk1"/>
              </a:buClr>
              <a:buSzPts val="3200"/>
              <a:buNone/>
            </a:pPr>
            <a:r>
              <a:rPr lang="en-IN">
                <a:latin typeface="Times New Roman"/>
                <a:ea typeface="Times New Roman"/>
                <a:cs typeface="Times New Roman"/>
                <a:sym typeface="Times New Roman"/>
              </a:rPr>
              <a:t>     used for taking some action.</a:t>
            </a:r>
            <a:endParaRPr>
              <a:latin typeface="Times New Roman"/>
              <a:ea typeface="Times New Roman"/>
              <a:cs typeface="Times New Roman"/>
              <a:sym typeface="Times New Roman"/>
            </a:endParaRPr>
          </a:p>
          <a:p>
            <a:pPr indent="-185420" lvl="0" marL="342900" rtl="0" algn="l">
              <a:spcBef>
                <a:spcPts val="496"/>
              </a:spcBef>
              <a:spcAft>
                <a:spcPts val="120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Classification Of Data Structures</a:t>
            </a:r>
            <a:endParaRPr>
              <a:solidFill>
                <a:srgbClr val="FF0000"/>
              </a:solidFill>
              <a:latin typeface="Times New Roman"/>
              <a:ea typeface="Times New Roman"/>
              <a:cs typeface="Times New Roman"/>
              <a:sym typeface="Times New Roman"/>
            </a:endParaRPr>
          </a:p>
        </p:txBody>
      </p:sp>
      <p:sp>
        <p:nvSpPr>
          <p:cNvPr id="78" name="Google Shape;7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latin typeface="Times New Roman"/>
                <a:ea typeface="Times New Roman"/>
                <a:cs typeface="Times New Roman"/>
                <a:sym typeface="Times New Roman"/>
              </a:rPr>
              <a:t>Data structures are generally categorized into two classes:</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800"/>
              <a:buChar char="○"/>
            </a:pPr>
            <a:r>
              <a:rPr lang="en-IN">
                <a:latin typeface="Times New Roman"/>
                <a:ea typeface="Times New Roman"/>
                <a:cs typeface="Times New Roman"/>
                <a:sym typeface="Times New Roman"/>
              </a:rPr>
              <a:t>Primitive data structures.</a:t>
            </a:r>
            <a:endParaRPr>
              <a:latin typeface="Times New Roman"/>
              <a:ea typeface="Times New Roman"/>
              <a:cs typeface="Times New Roman"/>
              <a:sym typeface="Times New Roman"/>
            </a:endParaRPr>
          </a:p>
          <a:p>
            <a:pPr indent="-285750" lvl="1" marL="742950" rtl="0" algn="just">
              <a:spcBef>
                <a:spcPts val="560"/>
              </a:spcBef>
              <a:spcAft>
                <a:spcPts val="1200"/>
              </a:spcAft>
              <a:buClr>
                <a:schemeClr val="dk1"/>
              </a:buClr>
              <a:buSzPts val="2800"/>
              <a:buChar char="○"/>
            </a:pPr>
            <a:r>
              <a:rPr lang="en-IN">
                <a:latin typeface="Times New Roman"/>
                <a:ea typeface="Times New Roman"/>
                <a:cs typeface="Times New Roman"/>
                <a:sym typeface="Times New Roman"/>
              </a:rPr>
              <a:t>non-primitive data structures.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2152270" y="525597"/>
            <a:ext cx="4840500" cy="44430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Primitive Data Types</a:t>
            </a:r>
            <a:endParaRPr>
              <a:solidFill>
                <a:srgbClr val="FF0000"/>
              </a:solidFill>
              <a:latin typeface="Times New Roman"/>
              <a:ea typeface="Times New Roman"/>
              <a:cs typeface="Times New Roman"/>
              <a:sym typeface="Times New Roman"/>
            </a:endParaRPr>
          </a:p>
        </p:txBody>
      </p:sp>
      <p:sp>
        <p:nvSpPr>
          <p:cNvPr id="84" name="Google Shape;84;p5"/>
          <p:cNvSpPr txBox="1"/>
          <p:nvPr/>
        </p:nvSpPr>
        <p:spPr>
          <a:xfrm>
            <a:off x="539552" y="1535882"/>
            <a:ext cx="8072755" cy="4388381"/>
          </a:xfrm>
          <a:prstGeom prst="rect">
            <a:avLst/>
          </a:prstGeom>
          <a:noFill/>
          <a:ln>
            <a:noFill/>
          </a:ln>
        </p:spPr>
        <p:txBody>
          <a:bodyPr anchorCtr="0" anchor="t" bIns="0" lIns="0" spcFirstLastPara="1" rIns="0" wrap="square" tIns="12700">
            <a:spAutoFit/>
          </a:bodyPr>
          <a:lstStyle/>
          <a:p>
            <a:pPr indent="-342900" lvl="0" marL="355600" marR="5080" rtl="0" algn="just">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These are the data structures which are directly supported by  the machine.i.e.Any operation can be performed in these data  items.</a:t>
            </a:r>
            <a:endParaRPr b="0" i="0" sz="2400" u="none" cap="none" strike="noStrike">
              <a:solidFill>
                <a:schemeClr val="dk1"/>
              </a:solidFill>
              <a:latin typeface="Times New Roman"/>
              <a:ea typeface="Times New Roman"/>
              <a:cs typeface="Times New Roman"/>
              <a:sym typeface="Times New Roman"/>
            </a:endParaRPr>
          </a:p>
          <a:p>
            <a:pPr indent="-342900" lvl="0" marL="355600" marR="0" rtl="0" algn="just">
              <a:spcBef>
                <a:spcPts val="2015"/>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The different primitive data types are</a:t>
            </a:r>
            <a:endParaRPr b="0" i="0" sz="2400" u="none" cap="none" strike="noStrike">
              <a:solidFill>
                <a:schemeClr val="dk1"/>
              </a:solidFill>
              <a:latin typeface="Times New Roman"/>
              <a:ea typeface="Times New Roman"/>
              <a:cs typeface="Times New Roman"/>
              <a:sym typeface="Times New Roman"/>
            </a:endParaRPr>
          </a:p>
          <a:p>
            <a:pPr indent="-287654" lvl="1" marL="756285" marR="0" rtl="0" algn="just">
              <a:spcBef>
                <a:spcPts val="178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Integer</a:t>
            </a:r>
            <a:endParaRPr b="0" i="0" sz="2000" u="none" cap="none" strike="noStrike">
              <a:solidFill>
                <a:schemeClr val="dk1"/>
              </a:solidFill>
              <a:latin typeface="Times New Roman"/>
              <a:ea typeface="Times New Roman"/>
              <a:cs typeface="Times New Roman"/>
              <a:sym typeface="Times New Roman"/>
            </a:endParaRPr>
          </a:p>
          <a:p>
            <a:pPr indent="-287654" lvl="1" marL="756285" marR="0" rtl="0" algn="just">
              <a:spcBef>
                <a:spcPts val="1685"/>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Float</a:t>
            </a:r>
            <a:endParaRPr b="0" i="0" sz="2000" u="none" cap="none" strike="noStrike">
              <a:solidFill>
                <a:schemeClr val="dk1"/>
              </a:solidFill>
              <a:latin typeface="Times New Roman"/>
              <a:ea typeface="Times New Roman"/>
              <a:cs typeface="Times New Roman"/>
              <a:sym typeface="Times New Roman"/>
            </a:endParaRPr>
          </a:p>
          <a:p>
            <a:pPr indent="-287654" lvl="1" marL="756285" marR="0" rtl="0" algn="just">
              <a:spcBef>
                <a:spcPts val="168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Double</a:t>
            </a:r>
            <a:endParaRPr b="0" i="0" sz="2000" u="none" cap="none" strike="noStrike">
              <a:solidFill>
                <a:schemeClr val="dk1"/>
              </a:solidFill>
              <a:latin typeface="Times New Roman"/>
              <a:ea typeface="Times New Roman"/>
              <a:cs typeface="Times New Roman"/>
              <a:sym typeface="Times New Roman"/>
            </a:endParaRPr>
          </a:p>
          <a:p>
            <a:pPr indent="-287654" lvl="1" marL="756285" marR="0" rtl="0" algn="just">
              <a:spcBef>
                <a:spcPts val="168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Character</a:t>
            </a:r>
            <a:endParaRPr b="0" i="0" sz="2000" u="none" cap="none" strike="noStrike">
              <a:solidFill>
                <a:schemeClr val="dk1"/>
              </a:solidFill>
              <a:latin typeface="Times New Roman"/>
              <a:ea typeface="Times New Roman"/>
              <a:cs typeface="Times New Roman"/>
              <a:sym typeface="Times New Roman"/>
            </a:endParaRPr>
          </a:p>
          <a:p>
            <a:pPr indent="-287654" lvl="1" marL="756285" marR="0" rtl="0" algn="just">
              <a:spcBef>
                <a:spcPts val="168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boolean</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1586866" y="466160"/>
            <a:ext cx="5974200" cy="44430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Non Primitive Data Types</a:t>
            </a:r>
            <a:endParaRPr>
              <a:solidFill>
                <a:srgbClr val="FF0000"/>
              </a:solidFill>
              <a:latin typeface="Times New Roman"/>
              <a:ea typeface="Times New Roman"/>
              <a:cs typeface="Times New Roman"/>
              <a:sym typeface="Times New Roman"/>
            </a:endParaRPr>
          </a:p>
        </p:txBody>
      </p:sp>
      <p:sp>
        <p:nvSpPr>
          <p:cNvPr id="90" name="Google Shape;90;p6"/>
          <p:cNvSpPr txBox="1"/>
          <p:nvPr/>
        </p:nvSpPr>
        <p:spPr>
          <a:xfrm>
            <a:off x="841045" y="1557650"/>
            <a:ext cx="7875905" cy="4108817"/>
          </a:xfrm>
          <a:prstGeom prst="rect">
            <a:avLst/>
          </a:prstGeom>
          <a:noFill/>
          <a:ln>
            <a:noFill/>
          </a:ln>
        </p:spPr>
        <p:txBody>
          <a:bodyPr anchorCtr="0" anchor="t" bIns="0" lIns="0" spcFirstLastPara="1" rIns="0" wrap="square" tIns="12700">
            <a:spAutoFit/>
          </a:bodyPr>
          <a:lstStyle/>
          <a:p>
            <a:pPr indent="-342900" lvl="0" marL="355600" marR="508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These Datastructures do not allow any specific instructions to  be performed on the Data items directly.</a:t>
            </a:r>
            <a:endParaRPr b="0" i="0" sz="2400" u="none" cap="none" strike="noStrik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2015"/>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The different non primitive data types are</a:t>
            </a:r>
            <a:endParaRPr b="0" i="0" sz="2400" u="none" cap="none" strike="noStrike">
              <a:solidFill>
                <a:schemeClr val="dk1"/>
              </a:solidFill>
              <a:latin typeface="Times New Roman"/>
              <a:ea typeface="Times New Roman"/>
              <a:cs typeface="Times New Roman"/>
              <a:sym typeface="Times New Roman"/>
            </a:endParaRPr>
          </a:p>
          <a:p>
            <a:pPr indent="-287654" lvl="1" marL="756285" marR="0" rtl="0" algn="just">
              <a:lnSpc>
                <a:spcPct val="100000"/>
              </a:lnSpc>
              <a:spcBef>
                <a:spcPts val="178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Arrays</a:t>
            </a:r>
            <a:endParaRPr b="0" i="0" sz="2400" u="none" cap="none" strike="noStrike">
              <a:solidFill>
                <a:schemeClr val="dk1"/>
              </a:solidFill>
              <a:latin typeface="Times New Roman"/>
              <a:ea typeface="Times New Roman"/>
              <a:cs typeface="Times New Roman"/>
              <a:sym typeface="Times New Roman"/>
            </a:endParaRPr>
          </a:p>
          <a:p>
            <a:pPr indent="-287654" lvl="1" marL="756285" marR="0" rtl="0" algn="just">
              <a:lnSpc>
                <a:spcPct val="100000"/>
              </a:lnSpc>
              <a:spcBef>
                <a:spcPts val="168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Structures</a:t>
            </a:r>
            <a:endParaRPr b="0" i="0" sz="2400" u="none" cap="none" strike="noStrike">
              <a:solidFill>
                <a:schemeClr val="dk1"/>
              </a:solidFill>
              <a:latin typeface="Times New Roman"/>
              <a:ea typeface="Times New Roman"/>
              <a:cs typeface="Times New Roman"/>
              <a:sym typeface="Times New Roman"/>
            </a:endParaRPr>
          </a:p>
          <a:p>
            <a:pPr indent="-287654" lvl="1" marL="756285" marR="0" rtl="0" algn="just">
              <a:lnSpc>
                <a:spcPct val="100000"/>
              </a:lnSpc>
              <a:spcBef>
                <a:spcPts val="1685"/>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Unions</a:t>
            </a:r>
            <a:endParaRPr b="0" i="0" sz="2400" u="none" cap="none" strike="noStrike">
              <a:solidFill>
                <a:schemeClr val="dk1"/>
              </a:solidFill>
              <a:latin typeface="Times New Roman"/>
              <a:ea typeface="Times New Roman"/>
              <a:cs typeface="Times New Roman"/>
              <a:sym typeface="Times New Roman"/>
            </a:endParaRPr>
          </a:p>
          <a:p>
            <a:pPr indent="-287654" lvl="1" marL="756285" marR="0" rtl="0" algn="just">
              <a:lnSpc>
                <a:spcPct val="100000"/>
              </a:lnSpc>
              <a:spcBef>
                <a:spcPts val="168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Class etc.</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nvSpPr>
        <p:spPr>
          <a:xfrm>
            <a:off x="8403335" y="6453327"/>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IN" sz="1200" u="none" cap="none" strike="noStrike">
                <a:solidFill>
                  <a:srgbClr val="878787"/>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96" name="Google Shape;96;p7"/>
          <p:cNvSpPr txBox="1"/>
          <p:nvPr>
            <p:ph type="title"/>
          </p:nvPr>
        </p:nvSpPr>
        <p:spPr>
          <a:xfrm>
            <a:off x="664565" y="272618"/>
            <a:ext cx="7800900" cy="6279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rgbClr val="FF0000"/>
              </a:buClr>
              <a:buSzPts val="4000"/>
              <a:buFont typeface="Times New Roman"/>
              <a:buNone/>
            </a:pPr>
            <a:r>
              <a:rPr lang="en-IN" sz="4000">
                <a:solidFill>
                  <a:srgbClr val="FF0000"/>
                </a:solidFill>
                <a:latin typeface="Times New Roman"/>
                <a:ea typeface="Times New Roman"/>
                <a:cs typeface="Times New Roman"/>
                <a:sym typeface="Times New Roman"/>
              </a:rPr>
              <a:t>Linear and Non-linear Data Structures</a:t>
            </a:r>
            <a:endParaRPr sz="4000">
              <a:solidFill>
                <a:srgbClr val="FF0000"/>
              </a:solidFill>
              <a:latin typeface="Times New Roman"/>
              <a:ea typeface="Times New Roman"/>
              <a:cs typeface="Times New Roman"/>
              <a:sym typeface="Times New Roman"/>
            </a:endParaRPr>
          </a:p>
        </p:txBody>
      </p:sp>
      <p:sp>
        <p:nvSpPr>
          <p:cNvPr id="97" name="Google Shape;97;p7"/>
          <p:cNvSpPr txBox="1"/>
          <p:nvPr/>
        </p:nvSpPr>
        <p:spPr>
          <a:xfrm>
            <a:off x="535635" y="1151636"/>
            <a:ext cx="8212829" cy="5195653"/>
          </a:xfrm>
          <a:prstGeom prst="rect">
            <a:avLst/>
          </a:prstGeom>
          <a:noFill/>
          <a:ln>
            <a:noFill/>
          </a:ln>
        </p:spPr>
        <p:txBody>
          <a:bodyPr anchorCtr="0" anchor="t" bIns="0" lIns="0" spcFirstLastPara="1" rIns="0" wrap="square" tIns="12050">
            <a:spAutoFit/>
          </a:bodyPr>
          <a:lstStyle/>
          <a:p>
            <a:pPr indent="-342900" lvl="0" marL="355600" marR="5080" rtl="0" algn="just">
              <a:lnSpc>
                <a:spcPct val="100000"/>
              </a:lnSpc>
              <a:spcBef>
                <a:spcPts val="0"/>
              </a:spcBef>
              <a:spcAft>
                <a:spcPts val="0"/>
              </a:spcAft>
              <a:buClr>
                <a:schemeClr val="dk1"/>
              </a:buClr>
              <a:buSzPts val="2800"/>
              <a:buFont typeface="Arial"/>
              <a:buChar char="•"/>
            </a:pPr>
            <a:r>
              <a:rPr b="1" i="0" lang="en-IN" sz="2800" u="none" cap="none" strike="noStrike">
                <a:solidFill>
                  <a:schemeClr val="dk1"/>
                </a:solidFill>
                <a:latin typeface="Times New Roman"/>
                <a:ea typeface="Times New Roman"/>
                <a:cs typeface="Times New Roman"/>
                <a:sym typeface="Times New Roman"/>
              </a:rPr>
              <a:t>Linear Data Structure: </a:t>
            </a:r>
            <a:r>
              <a:rPr b="0" i="0" lang="en-IN" sz="2800" u="none" cap="none" strike="noStrike">
                <a:solidFill>
                  <a:schemeClr val="dk1"/>
                </a:solidFill>
                <a:latin typeface="Times New Roman"/>
                <a:ea typeface="Times New Roman"/>
                <a:cs typeface="Times New Roman"/>
                <a:sym typeface="Times New Roman"/>
              </a:rPr>
              <a:t>Linear data structures can be  constructed as a continuous arrangement of data  elements in the memory. It can be constructed by  using array data type. In the linear Data Structures the  relationship of adjacency is maintained between the  data elements.</a:t>
            </a:r>
            <a:endParaRPr b="0" i="0" sz="2800" u="none" cap="none" strike="noStrike">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95"/>
              </a:spcBef>
              <a:spcAft>
                <a:spcPts val="0"/>
              </a:spcAft>
              <a:buClr>
                <a:schemeClr val="dk1"/>
              </a:buClr>
              <a:buSzPts val="2800"/>
              <a:buFont typeface="Arial"/>
              <a:buChar char="•"/>
            </a:pPr>
            <a:r>
              <a:rPr b="1" i="0" lang="en-IN" sz="2800" u="none" cap="none" strike="noStrike">
                <a:solidFill>
                  <a:schemeClr val="dk1"/>
                </a:solidFill>
                <a:latin typeface="Times New Roman"/>
                <a:ea typeface="Times New Roman"/>
                <a:cs typeface="Times New Roman"/>
                <a:sym typeface="Times New Roman"/>
              </a:rPr>
              <a:t>Non-Linear Data Structure:</a:t>
            </a:r>
            <a:r>
              <a:rPr b="0" i="0" lang="en-IN" sz="2800" u="none" cap="none" strike="noStrike">
                <a:solidFill>
                  <a:schemeClr val="dk1"/>
                </a:solidFill>
                <a:latin typeface="Times New Roman"/>
                <a:ea typeface="Times New Roman"/>
                <a:cs typeface="Times New Roman"/>
                <a:sym typeface="Times New Roman"/>
              </a:rPr>
              <a:t> Non-linear data Structure can be constructed as a collection of randomly distributed set of data item joined together  by using a special pointer (tag). In non-linear Data  structure the relationship of adjacency is not  maintained between the data items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457200" y="0"/>
            <a:ext cx="8229600" cy="6926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Array</a:t>
            </a:r>
            <a:endParaRPr>
              <a:solidFill>
                <a:srgbClr val="FF0000"/>
              </a:solidFill>
              <a:latin typeface="Times New Roman"/>
              <a:ea typeface="Times New Roman"/>
              <a:cs typeface="Times New Roman"/>
              <a:sym typeface="Times New Roman"/>
            </a:endParaRPr>
          </a:p>
        </p:txBody>
      </p:sp>
      <p:sp>
        <p:nvSpPr>
          <p:cNvPr id="103" name="Google Shape;103;p8"/>
          <p:cNvSpPr txBox="1"/>
          <p:nvPr>
            <p:ph idx="1" type="body"/>
          </p:nvPr>
        </p:nvSpPr>
        <p:spPr>
          <a:xfrm>
            <a:off x="325011" y="620688"/>
            <a:ext cx="8543925" cy="6237312"/>
          </a:xfrm>
          <a:prstGeom prst="rect">
            <a:avLst/>
          </a:prstGeom>
          <a:noFill/>
          <a:ln>
            <a:noFill/>
          </a:ln>
        </p:spPr>
        <p:txBody>
          <a:bodyPr anchorCtr="0" anchor="t" bIns="45700" lIns="91425" spcFirstLastPara="1" rIns="91425" wrap="square" tIns="45700">
            <a:normAutofit fontScale="77500" lnSpcReduction="20000"/>
          </a:bodyPr>
          <a:lstStyle/>
          <a:p>
            <a:pPr indent="-358140" lvl="0" marL="342900" rtl="0" algn="just">
              <a:spcBef>
                <a:spcPts val="0"/>
              </a:spcBef>
              <a:spcAft>
                <a:spcPts val="0"/>
              </a:spcAft>
              <a:buClr>
                <a:schemeClr val="dk1"/>
              </a:buClr>
              <a:buSzPct val="177777"/>
              <a:buChar char="●"/>
            </a:pPr>
            <a:r>
              <a:rPr lang="en-IN">
                <a:latin typeface="Times New Roman"/>
                <a:ea typeface="Times New Roman"/>
                <a:cs typeface="Times New Roman"/>
                <a:sym typeface="Times New Roman"/>
              </a:rPr>
              <a:t>An array is a collection of similar data elements.</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These data elements have the same data type.</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The elements of the array are stored in consecutive memory locations and are referenced by an </a:t>
            </a:r>
            <a:r>
              <a:rPr i="1" lang="en-IN">
                <a:latin typeface="Times New Roman"/>
                <a:ea typeface="Times New Roman"/>
                <a:cs typeface="Times New Roman"/>
                <a:sym typeface="Times New Roman"/>
              </a:rPr>
              <a:t>index </a:t>
            </a:r>
            <a:r>
              <a:rPr lang="en-IN">
                <a:latin typeface="Times New Roman"/>
                <a:ea typeface="Times New Roman"/>
                <a:cs typeface="Times New Roman"/>
                <a:sym typeface="Times New Roman"/>
              </a:rPr>
              <a:t>(also known as the </a:t>
            </a:r>
            <a:r>
              <a:rPr i="1" lang="en-IN">
                <a:latin typeface="Times New Roman"/>
                <a:ea typeface="Times New Roman"/>
                <a:cs typeface="Times New Roman"/>
                <a:sym typeface="Times New Roman"/>
              </a:rPr>
              <a:t>subscript</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In C, arrays are declared using the following syntax:</a:t>
            </a:r>
            <a:endParaRPr>
              <a:latin typeface="Times New Roman"/>
              <a:ea typeface="Times New Roman"/>
              <a:cs typeface="Times New Roman"/>
              <a:sym typeface="Times New Roman"/>
            </a:endParaRPr>
          </a:p>
          <a:p>
            <a:pPr indent="-299085" lvl="1" marL="742950" rtl="0" algn="just">
              <a:spcBef>
                <a:spcPts val="392"/>
              </a:spcBef>
              <a:spcAft>
                <a:spcPts val="0"/>
              </a:spcAft>
              <a:buClr>
                <a:schemeClr val="dk1"/>
              </a:buClr>
              <a:buSzPct val="200000"/>
              <a:buChar char="○"/>
            </a:pPr>
            <a:r>
              <a:rPr lang="en-IN">
                <a:latin typeface="Times New Roman"/>
                <a:ea typeface="Times New Roman"/>
                <a:cs typeface="Times New Roman"/>
                <a:sym typeface="Times New Roman"/>
              </a:rPr>
              <a:t>type name[size];</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For example,</a:t>
            </a:r>
            <a:endParaRPr>
              <a:latin typeface="Times New Roman"/>
              <a:ea typeface="Times New Roman"/>
              <a:cs typeface="Times New Roman"/>
              <a:sym typeface="Times New Roman"/>
            </a:endParaRPr>
          </a:p>
          <a:p>
            <a:pPr indent="-299085" lvl="1" marL="742950" rtl="0" algn="just">
              <a:spcBef>
                <a:spcPts val="392"/>
              </a:spcBef>
              <a:spcAft>
                <a:spcPts val="0"/>
              </a:spcAft>
              <a:buClr>
                <a:schemeClr val="dk1"/>
              </a:buClr>
              <a:buSzPct val="200000"/>
              <a:buChar char="○"/>
            </a:pPr>
            <a:r>
              <a:rPr lang="en-IN">
                <a:latin typeface="Times New Roman"/>
                <a:ea typeface="Times New Roman"/>
                <a:cs typeface="Times New Roman"/>
                <a:sym typeface="Times New Roman"/>
              </a:rPr>
              <a:t>int marks[10];</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The above statement declares an array marks that contains 10 elements.</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In C, the array index starts from zero.</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This means that the array marks will contain 10 elements in all.</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The first element will be stored in marks[0], second element in marks[1], so on and so forth.</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Therefore, the last element, that is the 10th element, will be stored in marks[9].</a:t>
            </a:r>
            <a:endParaRPr>
              <a:latin typeface="Times New Roman"/>
              <a:ea typeface="Times New Roman"/>
              <a:cs typeface="Times New Roman"/>
              <a:sym typeface="Times New Roman"/>
            </a:endParaRPr>
          </a:p>
          <a:p>
            <a:pPr indent="-358140" lvl="0" marL="342900" rtl="0" algn="just">
              <a:spcBef>
                <a:spcPts val="448"/>
              </a:spcBef>
              <a:spcAft>
                <a:spcPts val="0"/>
              </a:spcAft>
              <a:buClr>
                <a:schemeClr val="dk1"/>
              </a:buClr>
              <a:buSzPct val="177777"/>
              <a:buChar char="●"/>
            </a:pPr>
            <a:r>
              <a:rPr lang="en-IN">
                <a:latin typeface="Times New Roman"/>
                <a:ea typeface="Times New Roman"/>
                <a:cs typeface="Times New Roman"/>
                <a:sym typeface="Times New Roman"/>
              </a:rPr>
              <a:t>In the memory, the array will be stored as shown in Fig.</a:t>
            </a:r>
            <a:endParaRPr>
              <a:latin typeface="Times New Roman"/>
              <a:ea typeface="Times New Roman"/>
              <a:cs typeface="Times New Roman"/>
              <a:sym typeface="Times New Roman"/>
            </a:endParaRPr>
          </a:p>
          <a:p>
            <a:pPr indent="-200660" lvl="0" marL="342900" rtl="0" algn="just">
              <a:spcBef>
                <a:spcPts val="448"/>
              </a:spcBef>
              <a:spcAft>
                <a:spcPts val="1200"/>
              </a:spcAft>
              <a:buClr>
                <a:schemeClr val="dk1"/>
              </a:buClr>
              <a:buSzPct val="177777"/>
              <a:buNone/>
            </a:pPr>
            <a:r>
              <a:t/>
            </a:r>
            <a:endParaRPr>
              <a:latin typeface="Times New Roman"/>
              <a:ea typeface="Times New Roman"/>
              <a:cs typeface="Times New Roman"/>
              <a:sym typeface="Times New Roman"/>
            </a:endParaRPr>
          </a:p>
        </p:txBody>
      </p:sp>
      <p:pic>
        <p:nvPicPr>
          <p:cNvPr id="104" name="Google Shape;104;p8"/>
          <p:cNvPicPr preferRelativeResize="0"/>
          <p:nvPr/>
        </p:nvPicPr>
        <p:blipFill rotWithShape="1">
          <a:blip r:embed="rId3">
            <a:alphaModFix/>
          </a:blip>
          <a:srcRect b="0" l="0" r="0" t="0"/>
          <a:stretch/>
        </p:blipFill>
        <p:spPr>
          <a:xfrm>
            <a:off x="325012" y="5810250"/>
            <a:ext cx="8543925" cy="104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179512" y="0"/>
            <a:ext cx="8784976" cy="40466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57142"/>
              <a:buFont typeface="Times New Roman"/>
              <a:buNone/>
            </a:pPr>
            <a:r>
              <a:rPr lang="en-IN">
                <a:solidFill>
                  <a:srgbClr val="FF0000"/>
                </a:solidFill>
                <a:latin typeface="Times New Roman"/>
                <a:ea typeface="Times New Roman"/>
                <a:cs typeface="Times New Roman"/>
                <a:sym typeface="Times New Roman"/>
              </a:rPr>
              <a:t>Linked Lists</a:t>
            </a:r>
            <a:endParaRPr>
              <a:solidFill>
                <a:srgbClr val="FF0000"/>
              </a:solidFill>
              <a:latin typeface="Times New Roman"/>
              <a:ea typeface="Times New Roman"/>
              <a:cs typeface="Times New Roman"/>
              <a:sym typeface="Times New Roman"/>
            </a:endParaRPr>
          </a:p>
        </p:txBody>
      </p:sp>
      <p:sp>
        <p:nvSpPr>
          <p:cNvPr id="110" name="Google Shape;110;p9"/>
          <p:cNvSpPr txBox="1"/>
          <p:nvPr>
            <p:ph idx="1" type="body"/>
          </p:nvPr>
        </p:nvSpPr>
        <p:spPr>
          <a:xfrm>
            <a:off x="179512" y="404664"/>
            <a:ext cx="8784976" cy="6453336"/>
          </a:xfrm>
          <a:prstGeom prst="rect">
            <a:avLst/>
          </a:prstGeom>
          <a:noFill/>
          <a:ln>
            <a:noFill/>
          </a:ln>
        </p:spPr>
        <p:txBody>
          <a:bodyPr anchorCtr="0" anchor="t" bIns="45700" lIns="91425" spcFirstLastPara="1" rIns="91425" wrap="square" tIns="45700">
            <a:normAutofit fontScale="92500" lnSpcReduction="10000"/>
          </a:bodyPr>
          <a:lstStyle/>
          <a:p>
            <a:pPr indent="-388620" lvl="0" marL="342900" rtl="0" algn="just">
              <a:lnSpc>
                <a:spcPct val="120000"/>
              </a:lnSpc>
              <a:spcBef>
                <a:spcPts val="0"/>
              </a:spcBef>
              <a:spcAft>
                <a:spcPts val="0"/>
              </a:spcAft>
              <a:buClr>
                <a:schemeClr val="dk1"/>
              </a:buClr>
              <a:buSzPct val="177777"/>
              <a:buChar char="●"/>
            </a:pPr>
            <a:r>
              <a:rPr lang="en-IN">
                <a:latin typeface="Times New Roman"/>
                <a:ea typeface="Times New Roman"/>
                <a:cs typeface="Times New Roman"/>
                <a:sym typeface="Times New Roman"/>
              </a:rPr>
              <a:t>A linked list is a very flexible, dynamic data structure in which elements (called </a:t>
            </a:r>
            <a:r>
              <a:rPr i="1" lang="en-IN">
                <a:latin typeface="Times New Roman"/>
                <a:ea typeface="Times New Roman"/>
                <a:cs typeface="Times New Roman"/>
                <a:sym typeface="Times New Roman"/>
              </a:rPr>
              <a:t>nodes</a:t>
            </a:r>
            <a:r>
              <a:rPr lang="en-IN">
                <a:latin typeface="Times New Roman"/>
                <a:ea typeface="Times New Roman"/>
                <a:cs typeface="Times New Roman"/>
                <a:sym typeface="Times New Roman"/>
              </a:rPr>
              <a:t>) form a sequential list.</a:t>
            </a:r>
            <a:endParaRPr>
              <a:latin typeface="Times New Roman"/>
              <a:ea typeface="Times New Roman"/>
              <a:cs typeface="Times New Roman"/>
              <a:sym typeface="Times New Roman"/>
            </a:endParaRPr>
          </a:p>
          <a:p>
            <a:pPr indent="-388620" lvl="0" marL="342900" rtl="0" algn="just">
              <a:lnSpc>
                <a:spcPct val="120000"/>
              </a:lnSpc>
              <a:spcBef>
                <a:spcPts val="448"/>
              </a:spcBef>
              <a:spcAft>
                <a:spcPts val="0"/>
              </a:spcAft>
              <a:buClr>
                <a:schemeClr val="dk1"/>
              </a:buClr>
              <a:buSzPct val="177777"/>
              <a:buChar char="●"/>
            </a:pPr>
            <a:r>
              <a:rPr lang="en-IN">
                <a:latin typeface="Times New Roman"/>
                <a:ea typeface="Times New Roman"/>
                <a:cs typeface="Times New Roman"/>
                <a:sym typeface="Times New Roman"/>
              </a:rPr>
              <a:t>In contrast to static arrays, a programmer need not worry about how many elements will be stored in the linked list.</a:t>
            </a:r>
            <a:endParaRPr>
              <a:latin typeface="Times New Roman"/>
              <a:ea typeface="Times New Roman"/>
              <a:cs typeface="Times New Roman"/>
              <a:sym typeface="Times New Roman"/>
            </a:endParaRPr>
          </a:p>
          <a:p>
            <a:pPr indent="-388620" lvl="0" marL="342900" rtl="0" algn="just">
              <a:lnSpc>
                <a:spcPct val="120000"/>
              </a:lnSpc>
              <a:spcBef>
                <a:spcPts val="448"/>
              </a:spcBef>
              <a:spcAft>
                <a:spcPts val="0"/>
              </a:spcAft>
              <a:buClr>
                <a:schemeClr val="dk1"/>
              </a:buClr>
              <a:buSzPct val="177777"/>
              <a:buChar char="●"/>
            </a:pPr>
            <a:r>
              <a:rPr lang="en-IN">
                <a:latin typeface="Times New Roman"/>
                <a:ea typeface="Times New Roman"/>
                <a:cs typeface="Times New Roman"/>
                <a:sym typeface="Times New Roman"/>
              </a:rPr>
              <a:t>This feature enables the programmers to write robust programs which require less maintenance.</a:t>
            </a:r>
            <a:endParaRPr>
              <a:latin typeface="Times New Roman"/>
              <a:ea typeface="Times New Roman"/>
              <a:cs typeface="Times New Roman"/>
              <a:sym typeface="Times New Roman"/>
            </a:endParaRPr>
          </a:p>
          <a:p>
            <a:pPr indent="-388620" lvl="0" marL="342900" rtl="0" algn="just">
              <a:lnSpc>
                <a:spcPct val="120000"/>
              </a:lnSpc>
              <a:spcBef>
                <a:spcPts val="448"/>
              </a:spcBef>
              <a:spcAft>
                <a:spcPts val="0"/>
              </a:spcAft>
              <a:buClr>
                <a:schemeClr val="dk1"/>
              </a:buClr>
              <a:buSzPct val="177777"/>
              <a:buChar char="●"/>
            </a:pPr>
            <a:r>
              <a:rPr lang="en-IN">
                <a:latin typeface="Times New Roman"/>
                <a:ea typeface="Times New Roman"/>
                <a:cs typeface="Times New Roman"/>
                <a:sym typeface="Times New Roman"/>
              </a:rPr>
              <a:t>In a linked list, each node is allocated space as it is added to the list.</a:t>
            </a:r>
            <a:endParaRPr>
              <a:latin typeface="Times New Roman"/>
              <a:ea typeface="Times New Roman"/>
              <a:cs typeface="Times New Roman"/>
              <a:sym typeface="Times New Roman"/>
            </a:endParaRPr>
          </a:p>
          <a:p>
            <a:pPr indent="-388620" lvl="0" marL="342900" rtl="0" algn="just">
              <a:lnSpc>
                <a:spcPct val="120000"/>
              </a:lnSpc>
              <a:spcBef>
                <a:spcPts val="448"/>
              </a:spcBef>
              <a:spcAft>
                <a:spcPts val="0"/>
              </a:spcAft>
              <a:buClr>
                <a:schemeClr val="dk1"/>
              </a:buClr>
              <a:buSzPct val="177777"/>
              <a:buChar char="●"/>
            </a:pPr>
            <a:r>
              <a:rPr lang="en-IN">
                <a:latin typeface="Times New Roman"/>
                <a:ea typeface="Times New Roman"/>
                <a:cs typeface="Times New Roman"/>
                <a:sym typeface="Times New Roman"/>
              </a:rPr>
              <a:t>Every node in the list points to the next node in the list. Therefore, in a linked list, every node contains the following two types of data:</a:t>
            </a:r>
            <a:endParaRPr>
              <a:latin typeface="Times New Roman"/>
              <a:ea typeface="Times New Roman"/>
              <a:cs typeface="Times New Roman"/>
              <a:sym typeface="Times New Roman"/>
            </a:endParaRPr>
          </a:p>
          <a:p>
            <a:pPr indent="-325755" lvl="1" marL="742950" rtl="0" algn="just">
              <a:lnSpc>
                <a:spcPct val="120000"/>
              </a:lnSpc>
              <a:spcBef>
                <a:spcPts val="392"/>
              </a:spcBef>
              <a:spcAft>
                <a:spcPts val="0"/>
              </a:spcAft>
              <a:buClr>
                <a:schemeClr val="dk1"/>
              </a:buClr>
              <a:buSzPct val="200000"/>
              <a:buChar char="○"/>
            </a:pPr>
            <a:r>
              <a:rPr lang="en-IN">
                <a:latin typeface="Times New Roman"/>
                <a:ea typeface="Times New Roman"/>
                <a:cs typeface="Times New Roman"/>
                <a:sym typeface="Times New Roman"/>
              </a:rPr>
              <a:t>The value of the node or any other data that corresponds to that node</a:t>
            </a:r>
            <a:endParaRPr>
              <a:latin typeface="Times New Roman"/>
              <a:ea typeface="Times New Roman"/>
              <a:cs typeface="Times New Roman"/>
              <a:sym typeface="Times New Roman"/>
            </a:endParaRPr>
          </a:p>
          <a:p>
            <a:pPr indent="-325755" lvl="1" marL="742950" rtl="0" algn="just">
              <a:lnSpc>
                <a:spcPct val="120000"/>
              </a:lnSpc>
              <a:spcBef>
                <a:spcPts val="392"/>
              </a:spcBef>
              <a:spcAft>
                <a:spcPts val="0"/>
              </a:spcAft>
              <a:buClr>
                <a:schemeClr val="dk1"/>
              </a:buClr>
              <a:buSzPct val="200000"/>
              <a:buChar char="○"/>
            </a:pPr>
            <a:r>
              <a:rPr lang="en-IN">
                <a:latin typeface="Times New Roman"/>
                <a:ea typeface="Times New Roman"/>
                <a:cs typeface="Times New Roman"/>
                <a:sym typeface="Times New Roman"/>
              </a:rPr>
              <a:t>A pointer or link to the next node in the list</a:t>
            </a:r>
            <a:endParaRPr>
              <a:latin typeface="Times New Roman"/>
              <a:ea typeface="Times New Roman"/>
              <a:cs typeface="Times New Roman"/>
              <a:sym typeface="Times New Roman"/>
            </a:endParaRPr>
          </a:p>
          <a:p>
            <a:pPr indent="-388620" lvl="0" marL="342900" rtl="0" algn="just">
              <a:lnSpc>
                <a:spcPct val="120000"/>
              </a:lnSpc>
              <a:spcBef>
                <a:spcPts val="448"/>
              </a:spcBef>
              <a:spcAft>
                <a:spcPts val="0"/>
              </a:spcAft>
              <a:buClr>
                <a:schemeClr val="dk1"/>
              </a:buClr>
              <a:buSzPct val="177777"/>
              <a:buChar char="●"/>
            </a:pPr>
            <a:r>
              <a:rPr lang="en-IN">
                <a:latin typeface="Times New Roman"/>
                <a:ea typeface="Times New Roman"/>
                <a:cs typeface="Times New Roman"/>
                <a:sym typeface="Times New Roman"/>
              </a:rPr>
              <a:t>The last node in the list contains a NULL pointer to indicate that it is the end or </a:t>
            </a:r>
            <a:r>
              <a:rPr i="1" lang="en-IN">
                <a:latin typeface="Times New Roman"/>
                <a:ea typeface="Times New Roman"/>
                <a:cs typeface="Times New Roman"/>
                <a:sym typeface="Times New Roman"/>
              </a:rPr>
              <a:t>tail </a:t>
            </a:r>
            <a:r>
              <a:rPr lang="en-IN">
                <a:latin typeface="Times New Roman"/>
                <a:ea typeface="Times New Roman"/>
                <a:cs typeface="Times New Roman"/>
                <a:sym typeface="Times New Roman"/>
              </a:rPr>
              <a:t>of the list.</a:t>
            </a:r>
            <a:endParaRPr>
              <a:latin typeface="Times New Roman"/>
              <a:ea typeface="Times New Roman"/>
              <a:cs typeface="Times New Roman"/>
              <a:sym typeface="Times New Roman"/>
            </a:endParaRPr>
          </a:p>
          <a:p>
            <a:pPr indent="-388620" lvl="0" marL="342900" rtl="0" algn="just">
              <a:lnSpc>
                <a:spcPct val="120000"/>
              </a:lnSpc>
              <a:spcBef>
                <a:spcPts val="448"/>
              </a:spcBef>
              <a:spcAft>
                <a:spcPts val="0"/>
              </a:spcAft>
              <a:buClr>
                <a:schemeClr val="dk1"/>
              </a:buClr>
              <a:buSzPct val="177777"/>
              <a:buChar char="●"/>
            </a:pPr>
            <a:r>
              <a:rPr lang="en-IN">
                <a:latin typeface="Times New Roman"/>
                <a:ea typeface="Times New Roman"/>
                <a:cs typeface="Times New Roman"/>
                <a:sym typeface="Times New Roman"/>
              </a:rPr>
              <a:t>Since the memory for a node is dynamically allocated when it is added to the list, the total number of nodes that may be added to a list is limited only by the amount of memory available. </a:t>
            </a:r>
            <a:endParaRPr>
              <a:latin typeface="Times New Roman"/>
              <a:ea typeface="Times New Roman"/>
              <a:cs typeface="Times New Roman"/>
              <a:sym typeface="Times New Roman"/>
            </a:endParaRPr>
          </a:p>
          <a:p>
            <a:pPr indent="-200660" lvl="0" marL="342900" rtl="0" algn="l">
              <a:spcBef>
                <a:spcPts val="448"/>
              </a:spcBef>
              <a:spcAft>
                <a:spcPts val="1200"/>
              </a:spcAft>
              <a:buClr>
                <a:schemeClr val="dk1"/>
              </a:buClr>
              <a:buSzPct val="177777"/>
              <a:buNone/>
            </a:pPr>
            <a:r>
              <a:t/>
            </a:r>
            <a:endParaRPr/>
          </a:p>
        </p:txBody>
      </p:sp>
      <p:pic>
        <p:nvPicPr>
          <p:cNvPr id="111" name="Google Shape;111;p9"/>
          <p:cNvPicPr preferRelativeResize="0"/>
          <p:nvPr/>
        </p:nvPicPr>
        <p:blipFill rotWithShape="1">
          <a:blip r:embed="rId3">
            <a:alphaModFix/>
          </a:blip>
          <a:srcRect b="0" l="0" r="0" t="0"/>
          <a:stretch/>
        </p:blipFill>
        <p:spPr>
          <a:xfrm>
            <a:off x="614652" y="6365360"/>
            <a:ext cx="6838950" cy="40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2021-08-28T14:29:00Z</dcterms:created>
  <dc:creator>TONY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E5695BFBF6D44B9193097C9FFBD49E1D</vt:lpwstr>
  </property>
  <property fmtid="{D5CDD505-2E9C-101B-9397-08002B2CF9AE}" pid="3" name="KSOProductBuildVer">
    <vt:lpwstr>1033-11.2.0.11210</vt:lpwstr>
  </property>
</Properties>
</file>