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7" r:id="rId12"/>
    <p:sldId id="278" r:id="rId13"/>
    <p:sldId id="266" r:id="rId14"/>
    <p:sldId id="279" r:id="rId15"/>
    <p:sldId id="268"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90B70F-D685-4462-BC4C-156A08167BE0}"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34712-5537-4A01-886A-997E7DD949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0B70F-D685-4462-BC4C-156A08167BE0}"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34712-5537-4A01-886A-997E7DD949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0B70F-D685-4462-BC4C-156A08167BE0}"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34712-5537-4A01-886A-997E7DD949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0B70F-D685-4462-BC4C-156A08167BE0}"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34712-5537-4A01-886A-997E7DD949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90B70F-D685-4462-BC4C-156A08167BE0}"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34712-5537-4A01-886A-997E7DD949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90B70F-D685-4462-BC4C-156A08167BE0}" type="datetimeFigureOut">
              <a:rPr lang="en-US" smtClean="0"/>
              <a:pPr/>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34712-5537-4A01-886A-997E7DD949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90B70F-D685-4462-BC4C-156A08167BE0}" type="datetimeFigureOut">
              <a:rPr lang="en-US" smtClean="0"/>
              <a:pPr/>
              <a:t>12/27/2021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634712-5537-4A01-886A-997E7DD949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90B70F-D685-4462-BC4C-156A08167BE0}" type="datetimeFigureOut">
              <a:rPr lang="en-US" smtClean="0"/>
              <a:pPr/>
              <a:t>12/27/2021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634712-5537-4A01-886A-997E7DD949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90B70F-D685-4462-BC4C-156A08167BE0}" type="datetimeFigureOut">
              <a:rPr lang="en-US" smtClean="0"/>
              <a:pPr/>
              <a:t>12/27/2021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634712-5537-4A01-886A-997E7DD949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90B70F-D685-4462-BC4C-156A08167BE0}" type="datetimeFigureOut">
              <a:rPr lang="en-US" smtClean="0"/>
              <a:pPr/>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34712-5537-4A01-886A-997E7DD949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90B70F-D685-4462-BC4C-156A08167BE0}" type="datetimeFigureOut">
              <a:rPr lang="en-US" smtClean="0"/>
              <a:pPr/>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34712-5537-4A01-886A-997E7DD949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90B70F-D685-4462-BC4C-156A08167BE0}" type="datetimeFigureOut">
              <a:rPr lang="en-US" smtClean="0"/>
              <a:pPr/>
              <a:t>12/27/2021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34712-5537-4A01-886A-997E7DD949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SINGLY LINKED LIST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fontScale="90000"/>
          </a:bodyPr>
          <a:lstStyle/>
          <a:p>
            <a:r>
              <a:rPr lang="en-US" dirty="0" smtClean="0"/>
              <a:t>Inserting a Node at the End of a Linked List</a:t>
            </a:r>
            <a:endParaRPr lang="en-US" dirty="0"/>
          </a:p>
        </p:txBody>
      </p:sp>
      <p:sp>
        <p:nvSpPr>
          <p:cNvPr id="3" name="Content Placeholder 2"/>
          <p:cNvSpPr>
            <a:spLocks noGrp="1"/>
          </p:cNvSpPr>
          <p:nvPr>
            <p:ph sz="half" idx="1"/>
          </p:nvPr>
        </p:nvSpPr>
        <p:spPr>
          <a:xfrm>
            <a:off x="0" y="838200"/>
            <a:ext cx="4648200" cy="6172200"/>
          </a:xfrm>
        </p:spPr>
        <p:txBody>
          <a:bodyPr>
            <a:noAutofit/>
          </a:bodyPr>
          <a:lstStyle/>
          <a:p>
            <a:pPr algn="just"/>
            <a:r>
              <a:rPr lang="en-US" sz="1600" dirty="0" smtClean="0"/>
              <a:t>Consider the linked list shown in Fig.</a:t>
            </a:r>
          </a:p>
          <a:p>
            <a:pPr algn="just"/>
            <a:r>
              <a:rPr lang="en-US" sz="1600" dirty="0" smtClean="0"/>
              <a:t>Suppose we want to add a new node with data 9 as the last node of the list.</a:t>
            </a:r>
          </a:p>
          <a:p>
            <a:pPr algn="just"/>
            <a:r>
              <a:rPr lang="en-US" sz="1600" dirty="0" smtClean="0"/>
              <a:t>Then the following changes will be done in the linked list.</a:t>
            </a:r>
          </a:p>
          <a:p>
            <a:pPr algn="just"/>
            <a:r>
              <a:rPr lang="en-US" sz="1600" dirty="0" smtClean="0"/>
              <a:t>Figure shows the algorithm to insert a new node at the end of a linked list.</a:t>
            </a:r>
          </a:p>
          <a:p>
            <a:pPr algn="just"/>
            <a:r>
              <a:rPr lang="en-US" sz="1600" dirty="0" smtClean="0"/>
              <a:t>In Step 6, we take a pointer variable PTR and initialize it with START.</a:t>
            </a:r>
          </a:p>
          <a:p>
            <a:pPr algn="just"/>
            <a:r>
              <a:rPr lang="en-US" sz="1600" dirty="0" smtClean="0"/>
              <a:t>That is, PTR now points to the first node of the linked list.</a:t>
            </a:r>
          </a:p>
          <a:p>
            <a:pPr algn="just"/>
            <a:r>
              <a:rPr lang="en-US" sz="1600" dirty="0" smtClean="0"/>
              <a:t>In the while loop, we traverse through the linked list to reach the last node.</a:t>
            </a:r>
          </a:p>
          <a:p>
            <a:pPr algn="just"/>
            <a:r>
              <a:rPr lang="en-US" sz="1600" dirty="0" smtClean="0"/>
              <a:t>Once we reach the last node, in Step 9, we change the NEXT pointer of the last node to store the address of the new node. </a:t>
            </a:r>
          </a:p>
          <a:p>
            <a:pPr algn="just"/>
            <a:r>
              <a:rPr lang="en-US" sz="1600" dirty="0" smtClean="0"/>
              <a:t>Remember that the NEXT field of the new node contains NULL, which signifies the end of the linked list. </a:t>
            </a:r>
            <a:endParaRPr lang="en-US" sz="1600" dirty="0"/>
          </a:p>
        </p:txBody>
      </p:sp>
      <p:pic>
        <p:nvPicPr>
          <p:cNvPr id="4098" name="Picture 2"/>
          <p:cNvPicPr>
            <a:picLocks noGrp="1" noChangeAspect="1" noChangeArrowheads="1"/>
          </p:cNvPicPr>
          <p:nvPr>
            <p:ph sz="half" idx="2"/>
          </p:nvPr>
        </p:nvPicPr>
        <p:blipFill>
          <a:blip r:embed="rId2"/>
          <a:srcRect/>
          <a:stretch>
            <a:fillRect/>
          </a:stretch>
        </p:blipFill>
        <p:spPr bwMode="auto">
          <a:xfrm>
            <a:off x="4495800" y="1524000"/>
            <a:ext cx="4572001"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srcRect/>
          <a:stretch>
            <a:fillRect/>
          </a:stretch>
        </p:blipFill>
        <p:spPr bwMode="auto">
          <a:xfrm>
            <a:off x="2209800" y="1524000"/>
            <a:ext cx="5124450" cy="4015970"/>
          </a:xfrm>
          <a:prstGeom prst="rect">
            <a:avLst/>
          </a:prstGeom>
          <a:noFill/>
          <a:ln w="9525">
            <a:noFill/>
            <a:miter lim="800000"/>
            <a:headEnd/>
            <a:tailEnd/>
          </a:ln>
          <a:effectLst/>
        </p:spPr>
      </p:pic>
    </p:spTree>
    <p:extLst>
      <p:ext uri="{BB962C8B-B14F-4D97-AF65-F5344CB8AC3E}">
        <p14:creationId xmlns:p14="http://schemas.microsoft.com/office/powerpoint/2010/main" val="2736061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8197"/>
            <a:ext cx="8229600" cy="972403"/>
          </a:xfrm>
        </p:spPr>
        <p:txBody>
          <a:bodyPr>
            <a:normAutofit fontScale="90000"/>
          </a:bodyPr>
          <a:lstStyle/>
          <a:p>
            <a:r>
              <a:rPr lang="en-US" dirty="0" smtClean="0"/>
              <a:t>Inserting a Node After a Given Node in a Linked List</a:t>
            </a:r>
            <a:endParaRPr lang="en-US" dirty="0"/>
          </a:p>
        </p:txBody>
      </p:sp>
      <p:pic>
        <p:nvPicPr>
          <p:cNvPr id="7" name="Picture 3"/>
          <p:cNvPicPr>
            <a:picLocks noGrp="1" noChangeAspect="1" noChangeArrowheads="1"/>
          </p:cNvPicPr>
          <p:nvPr>
            <p:ph idx="1"/>
          </p:nvPr>
        </p:nvPicPr>
        <p:blipFill>
          <a:blip r:embed="rId2"/>
          <a:srcRect/>
          <a:stretch>
            <a:fillRect/>
          </a:stretch>
        </p:blipFill>
        <p:spPr bwMode="auto">
          <a:xfrm>
            <a:off x="1600200" y="976923"/>
            <a:ext cx="6553200" cy="5881077"/>
          </a:xfrm>
          <a:prstGeom prst="rect">
            <a:avLst/>
          </a:prstGeom>
          <a:noFill/>
          <a:ln w="9525">
            <a:noFill/>
            <a:miter lim="800000"/>
            <a:headEnd/>
            <a:tailEnd/>
          </a:ln>
          <a:effectLst/>
        </p:spPr>
      </p:pic>
    </p:spTree>
    <p:extLst>
      <p:ext uri="{BB962C8B-B14F-4D97-AF65-F5344CB8AC3E}">
        <p14:creationId xmlns:p14="http://schemas.microsoft.com/office/powerpoint/2010/main" val="634804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fontScale="90000"/>
          </a:bodyPr>
          <a:lstStyle/>
          <a:p>
            <a:r>
              <a:rPr lang="en-US" dirty="0" smtClean="0"/>
              <a:t>Inserting a Node After a Given Node in a Linked List</a:t>
            </a:r>
            <a:endParaRPr lang="en-US" dirty="0"/>
          </a:p>
        </p:txBody>
      </p:sp>
      <p:sp>
        <p:nvSpPr>
          <p:cNvPr id="3" name="Content Placeholder 2"/>
          <p:cNvSpPr>
            <a:spLocks noGrp="1"/>
          </p:cNvSpPr>
          <p:nvPr>
            <p:ph sz="half" idx="1"/>
          </p:nvPr>
        </p:nvSpPr>
        <p:spPr>
          <a:xfrm>
            <a:off x="152400" y="990600"/>
            <a:ext cx="5105400" cy="5867400"/>
          </a:xfrm>
        </p:spPr>
        <p:txBody>
          <a:bodyPr>
            <a:normAutofit fontScale="47500" lnSpcReduction="20000"/>
          </a:bodyPr>
          <a:lstStyle/>
          <a:p>
            <a:pPr algn="just"/>
            <a:r>
              <a:rPr lang="en-US" sz="3500" dirty="0" smtClean="0"/>
              <a:t>Consider the linked list shown in Fig.</a:t>
            </a:r>
          </a:p>
          <a:p>
            <a:pPr algn="just"/>
            <a:r>
              <a:rPr lang="en-US" sz="3500" dirty="0" smtClean="0"/>
              <a:t>Suppose we want to add a new node with value 9 after the node containing data 3.</a:t>
            </a:r>
          </a:p>
          <a:p>
            <a:pPr algn="just"/>
            <a:r>
              <a:rPr lang="en-US" sz="3500" dirty="0" smtClean="0"/>
              <a:t>Before discussing the changes that will be done in the linked list, let us first look at the algorithm shown in Fig.</a:t>
            </a:r>
          </a:p>
          <a:p>
            <a:pPr algn="just"/>
            <a:r>
              <a:rPr lang="en-US" sz="3500" dirty="0" smtClean="0"/>
              <a:t>In Step 5, we take a pointer variable PTR and initialize it with START.</a:t>
            </a:r>
          </a:p>
          <a:p>
            <a:pPr algn="just"/>
            <a:r>
              <a:rPr lang="en-US" sz="3500" dirty="0" smtClean="0"/>
              <a:t>That is, PTR now points to the first node of the linked list.</a:t>
            </a:r>
          </a:p>
          <a:p>
            <a:pPr algn="just"/>
            <a:r>
              <a:rPr lang="en-US" sz="3500" dirty="0" smtClean="0"/>
              <a:t>Then we take another pointer variable PREPTR which will be used to store the address of the node preceding PTR.</a:t>
            </a:r>
          </a:p>
          <a:p>
            <a:pPr algn="just"/>
            <a:r>
              <a:rPr lang="en-US" sz="3500" dirty="0" smtClean="0"/>
              <a:t>Initially, PREPTR is initialized to PTR.</a:t>
            </a:r>
          </a:p>
          <a:p>
            <a:pPr algn="just"/>
            <a:r>
              <a:rPr lang="en-US" sz="3500" dirty="0" smtClean="0"/>
              <a:t>So now, PTR, PREPTR, and START are all pointing to the first node of the linked list.</a:t>
            </a:r>
          </a:p>
          <a:p>
            <a:pPr algn="just"/>
            <a:r>
              <a:rPr lang="en-US" sz="3500" dirty="0" smtClean="0"/>
              <a:t>In the while loop, we traverse through the linked list to reach the node that has its value equal to NUM.</a:t>
            </a:r>
          </a:p>
          <a:p>
            <a:pPr algn="just"/>
            <a:r>
              <a:rPr lang="en-US" sz="3500" dirty="0" smtClean="0"/>
              <a:t>We need to reach this node because the new node will be inserted after this node.</a:t>
            </a:r>
          </a:p>
          <a:p>
            <a:pPr algn="just"/>
            <a:r>
              <a:rPr lang="en-US" sz="3500" dirty="0" smtClean="0"/>
              <a:t>Once we reach this node, in Steps 10 and 11, we change the NEXT pointers in such a way that new node is inserted after the desired node.</a:t>
            </a:r>
          </a:p>
          <a:p>
            <a:endParaRPr lang="en-US" dirty="0"/>
          </a:p>
        </p:txBody>
      </p:sp>
      <p:pic>
        <p:nvPicPr>
          <p:cNvPr id="5122" name="Picture 2"/>
          <p:cNvPicPr>
            <a:picLocks noGrp="1" noChangeAspect="1" noChangeArrowheads="1"/>
          </p:cNvPicPr>
          <p:nvPr>
            <p:ph sz="half" idx="2"/>
          </p:nvPr>
        </p:nvPicPr>
        <p:blipFill>
          <a:blip r:embed="rId2"/>
          <a:srcRect/>
          <a:stretch>
            <a:fillRect/>
          </a:stretch>
        </p:blipFill>
        <p:spPr bwMode="auto">
          <a:xfrm>
            <a:off x="5181600" y="1295400"/>
            <a:ext cx="373380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Inserting a Node Before a Given Node in a Linked List</a:t>
            </a:r>
          </a:p>
        </p:txBody>
      </p:sp>
      <p:sp>
        <p:nvSpPr>
          <p:cNvPr id="5" name="Content Placeholder 4"/>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53" y="1576388"/>
            <a:ext cx="8477894" cy="467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4873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060" y="152400"/>
            <a:ext cx="8839200" cy="609600"/>
          </a:xfrm>
        </p:spPr>
        <p:txBody>
          <a:bodyPr>
            <a:normAutofit fontScale="90000"/>
          </a:bodyPr>
          <a:lstStyle/>
          <a:p>
            <a:r>
              <a:rPr lang="en-US" dirty="0"/>
              <a:t>Inserting a Node Before a Given Node in a Linked List</a:t>
            </a:r>
          </a:p>
        </p:txBody>
      </p:sp>
      <p:sp>
        <p:nvSpPr>
          <p:cNvPr id="5" name="Content Placeholder 4"/>
          <p:cNvSpPr>
            <a:spLocks noGrp="1"/>
          </p:cNvSpPr>
          <p:nvPr>
            <p:ph sz="half" idx="1"/>
          </p:nvPr>
        </p:nvSpPr>
        <p:spPr>
          <a:xfrm>
            <a:off x="0" y="838200"/>
            <a:ext cx="5410200" cy="6400800"/>
          </a:xfrm>
        </p:spPr>
        <p:txBody>
          <a:bodyPr>
            <a:noAutofit/>
          </a:bodyPr>
          <a:lstStyle/>
          <a:p>
            <a:pPr algn="just"/>
            <a:r>
              <a:rPr lang="en-US" sz="1600" dirty="0" smtClean="0"/>
              <a:t>Consider </a:t>
            </a:r>
            <a:r>
              <a:rPr lang="en-US" sz="1600" dirty="0"/>
              <a:t>the linked list shown in </a:t>
            </a:r>
            <a:r>
              <a:rPr lang="en-US" sz="1600" dirty="0" smtClean="0"/>
              <a:t>Fig.</a:t>
            </a:r>
          </a:p>
          <a:p>
            <a:pPr algn="just"/>
            <a:r>
              <a:rPr lang="en-US" sz="1600" dirty="0" smtClean="0"/>
              <a:t>Suppose </a:t>
            </a:r>
            <a:r>
              <a:rPr lang="en-US" sz="1600" dirty="0"/>
              <a:t>we want to add a new node with value 9 before the node containing </a:t>
            </a:r>
            <a:r>
              <a:rPr lang="en-US" sz="1600" dirty="0" smtClean="0"/>
              <a:t>3.</a:t>
            </a:r>
          </a:p>
          <a:p>
            <a:pPr algn="just"/>
            <a:r>
              <a:rPr lang="en-US" sz="1600" dirty="0" smtClean="0"/>
              <a:t>Before </a:t>
            </a:r>
            <a:r>
              <a:rPr lang="en-US" sz="1600" dirty="0"/>
              <a:t>discussing the changes that will be done in the linked list, let us first look at the algorithm shown in </a:t>
            </a:r>
            <a:r>
              <a:rPr lang="en-US" sz="1600" dirty="0" smtClean="0"/>
              <a:t>Fig.</a:t>
            </a:r>
          </a:p>
          <a:p>
            <a:pPr algn="just"/>
            <a:r>
              <a:rPr lang="en-US" sz="1600" dirty="0" smtClean="0"/>
              <a:t>In </a:t>
            </a:r>
            <a:r>
              <a:rPr lang="en-US" sz="1600" dirty="0"/>
              <a:t>Step 5, we take a pointer variable PTR and initialize it with </a:t>
            </a:r>
            <a:r>
              <a:rPr lang="en-US" sz="1600" dirty="0" smtClean="0"/>
              <a:t>START.</a:t>
            </a:r>
          </a:p>
          <a:p>
            <a:pPr algn="just"/>
            <a:r>
              <a:rPr lang="en-US" sz="1600" dirty="0" smtClean="0"/>
              <a:t>That </a:t>
            </a:r>
            <a:r>
              <a:rPr lang="en-US" sz="1600" dirty="0"/>
              <a:t>is, PTR now points to the first node of the linked </a:t>
            </a:r>
            <a:r>
              <a:rPr lang="en-US" sz="1600" dirty="0" smtClean="0"/>
              <a:t>list.</a:t>
            </a:r>
          </a:p>
          <a:p>
            <a:pPr algn="just"/>
            <a:r>
              <a:rPr lang="en-US" sz="1600" dirty="0" smtClean="0"/>
              <a:t>Then</a:t>
            </a:r>
            <a:r>
              <a:rPr lang="en-US" sz="1600" dirty="0"/>
              <a:t>, we take another pointer variable PREPTR and initialize it with </a:t>
            </a:r>
            <a:r>
              <a:rPr lang="en-US" sz="1600" dirty="0" smtClean="0"/>
              <a:t>PTR.</a:t>
            </a:r>
          </a:p>
          <a:p>
            <a:pPr algn="just"/>
            <a:r>
              <a:rPr lang="en-US" sz="1600" dirty="0" smtClean="0"/>
              <a:t>So </a:t>
            </a:r>
            <a:r>
              <a:rPr lang="en-US" sz="1600" dirty="0"/>
              <a:t>now, PTR, PREPTR, and START are all pointing to the first node of the linked </a:t>
            </a:r>
            <a:r>
              <a:rPr lang="en-US" sz="1600" dirty="0" smtClean="0"/>
              <a:t>list.</a:t>
            </a:r>
          </a:p>
          <a:p>
            <a:pPr algn="just"/>
            <a:r>
              <a:rPr lang="en-US" sz="1600" dirty="0" smtClean="0"/>
              <a:t>In </a:t>
            </a:r>
            <a:r>
              <a:rPr lang="en-US" sz="1600" dirty="0"/>
              <a:t>the while loop, we traverse through the linked list to reach the node that has its value equal to </a:t>
            </a:r>
            <a:r>
              <a:rPr lang="en-US" sz="1600" dirty="0" smtClean="0"/>
              <a:t>NUM.</a:t>
            </a:r>
          </a:p>
          <a:p>
            <a:pPr algn="just"/>
            <a:r>
              <a:rPr lang="en-US" sz="1600" dirty="0" smtClean="0"/>
              <a:t>We </a:t>
            </a:r>
            <a:r>
              <a:rPr lang="en-US" sz="1600" dirty="0"/>
              <a:t>need to reach this node because the new node will be inserted before this </a:t>
            </a:r>
            <a:r>
              <a:rPr lang="en-US" sz="1600" dirty="0" smtClean="0"/>
              <a:t>node.</a:t>
            </a:r>
          </a:p>
          <a:p>
            <a:pPr algn="just"/>
            <a:r>
              <a:rPr lang="en-US" sz="1600" dirty="0" smtClean="0"/>
              <a:t>Once </a:t>
            </a:r>
            <a:r>
              <a:rPr lang="en-US" sz="1600" dirty="0"/>
              <a:t>we reach this node, in Steps 10 and 11, we change the NEXT pointers in such a way that the new node is inserted before the desired node.</a:t>
            </a:r>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04338" y="1447801"/>
            <a:ext cx="3739661" cy="419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202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65238"/>
          </a:xfrm>
        </p:spPr>
        <p:txBody>
          <a:bodyPr/>
          <a:lstStyle/>
          <a:p>
            <a:r>
              <a:rPr lang="en-US" dirty="0"/>
              <a:t>Deleting a Node from a Linked List</a:t>
            </a:r>
          </a:p>
        </p:txBody>
      </p:sp>
      <p:sp>
        <p:nvSpPr>
          <p:cNvPr id="3" name="Content Placeholder 2"/>
          <p:cNvSpPr>
            <a:spLocks noGrp="1"/>
          </p:cNvSpPr>
          <p:nvPr>
            <p:ph idx="1"/>
          </p:nvPr>
        </p:nvSpPr>
        <p:spPr>
          <a:xfrm>
            <a:off x="228600" y="1219200"/>
            <a:ext cx="8686800" cy="5410200"/>
          </a:xfrm>
        </p:spPr>
        <p:txBody>
          <a:bodyPr>
            <a:noAutofit/>
          </a:bodyPr>
          <a:lstStyle/>
          <a:p>
            <a:pPr algn="just"/>
            <a:r>
              <a:rPr lang="en-US" sz="1800" dirty="0" smtClean="0"/>
              <a:t>In </a:t>
            </a:r>
            <a:r>
              <a:rPr lang="en-US" sz="1800" dirty="0"/>
              <a:t>this section, we will discuss how a node is deleted from an already existing linked </a:t>
            </a:r>
            <a:r>
              <a:rPr lang="en-US" sz="1800" dirty="0" smtClean="0"/>
              <a:t>list.</a:t>
            </a:r>
          </a:p>
          <a:p>
            <a:pPr algn="just"/>
            <a:r>
              <a:rPr lang="en-US" sz="1800" dirty="0" smtClean="0"/>
              <a:t>We </a:t>
            </a:r>
            <a:r>
              <a:rPr lang="en-US" sz="1800" dirty="0"/>
              <a:t>will consider three cases and then see how deletion is done in each </a:t>
            </a:r>
            <a:r>
              <a:rPr lang="en-US" sz="1800" dirty="0" smtClean="0"/>
              <a:t>case.</a:t>
            </a:r>
          </a:p>
          <a:p>
            <a:pPr lvl="1" algn="just"/>
            <a:r>
              <a:rPr lang="en-US" sz="1600" dirty="0" smtClean="0"/>
              <a:t>Case </a:t>
            </a:r>
            <a:r>
              <a:rPr lang="en-US" sz="1600" dirty="0"/>
              <a:t>1: The first node is </a:t>
            </a:r>
            <a:r>
              <a:rPr lang="en-US" sz="1600" dirty="0" smtClean="0"/>
              <a:t>deleted.</a:t>
            </a:r>
          </a:p>
          <a:p>
            <a:pPr lvl="1" algn="just"/>
            <a:r>
              <a:rPr lang="en-US" sz="1600" dirty="0" smtClean="0"/>
              <a:t>Case </a:t>
            </a:r>
            <a:r>
              <a:rPr lang="en-US" sz="1600" dirty="0"/>
              <a:t>2: The last node is </a:t>
            </a:r>
            <a:r>
              <a:rPr lang="en-US" sz="1600" dirty="0" smtClean="0"/>
              <a:t>deleted.</a:t>
            </a:r>
          </a:p>
          <a:p>
            <a:pPr lvl="1" algn="just"/>
            <a:r>
              <a:rPr lang="en-US" sz="1600" dirty="0" smtClean="0"/>
              <a:t>Case </a:t>
            </a:r>
            <a:r>
              <a:rPr lang="en-US" sz="1600" dirty="0"/>
              <a:t>3: The node after a given node is </a:t>
            </a:r>
            <a:r>
              <a:rPr lang="en-US" sz="1600" dirty="0" smtClean="0"/>
              <a:t>deleted.</a:t>
            </a:r>
          </a:p>
          <a:p>
            <a:pPr algn="just"/>
            <a:r>
              <a:rPr lang="en-US" sz="1800" dirty="0" smtClean="0"/>
              <a:t>Before </a:t>
            </a:r>
            <a:r>
              <a:rPr lang="en-US" sz="1800" dirty="0"/>
              <a:t>we describe the algorithms in all these three cases, let us first discuss an important term called </a:t>
            </a:r>
            <a:r>
              <a:rPr lang="en-US" sz="1800" dirty="0" smtClean="0"/>
              <a:t>UNDERFLOW.</a:t>
            </a:r>
          </a:p>
          <a:p>
            <a:pPr algn="just"/>
            <a:r>
              <a:rPr lang="en-US" sz="1800" dirty="0" smtClean="0"/>
              <a:t>Underflow </a:t>
            </a:r>
            <a:r>
              <a:rPr lang="en-US" sz="1800" dirty="0"/>
              <a:t>is a condition that occurs when we try to delete a node from a linked list that is </a:t>
            </a:r>
            <a:r>
              <a:rPr lang="en-US" sz="1800" dirty="0" smtClean="0"/>
              <a:t>empty.</a:t>
            </a:r>
          </a:p>
          <a:p>
            <a:pPr algn="just"/>
            <a:r>
              <a:rPr lang="en-US" sz="1800" dirty="0" smtClean="0"/>
              <a:t>This </a:t>
            </a:r>
            <a:r>
              <a:rPr lang="en-US" sz="1800" dirty="0"/>
              <a:t>happens when START = NULL or when there are no more nodes to </a:t>
            </a:r>
            <a:r>
              <a:rPr lang="en-US" sz="1800" dirty="0" smtClean="0"/>
              <a:t>delete.</a:t>
            </a:r>
          </a:p>
          <a:p>
            <a:pPr algn="just"/>
            <a:r>
              <a:rPr lang="en-US" sz="1800" dirty="0" smtClean="0"/>
              <a:t>Note </a:t>
            </a:r>
            <a:r>
              <a:rPr lang="en-US" sz="1800" dirty="0"/>
              <a:t>that when we delete a node from a linked list, we actually have to free the memory occupied by that </a:t>
            </a:r>
            <a:r>
              <a:rPr lang="en-US" sz="1800" dirty="0" smtClean="0"/>
              <a:t>node.</a:t>
            </a:r>
          </a:p>
          <a:p>
            <a:pPr algn="just"/>
            <a:r>
              <a:rPr lang="en-US" sz="1800" dirty="0" smtClean="0"/>
              <a:t>The </a:t>
            </a:r>
            <a:r>
              <a:rPr lang="en-US" sz="1800" dirty="0"/>
              <a:t>memory is returned to the free pool so that it can be used to store other programs and </a:t>
            </a:r>
            <a:r>
              <a:rPr lang="en-US" sz="1800" dirty="0" smtClean="0"/>
              <a:t>data.</a:t>
            </a:r>
          </a:p>
          <a:p>
            <a:pPr algn="just"/>
            <a:r>
              <a:rPr lang="en-US" sz="1800" dirty="0" smtClean="0"/>
              <a:t>Whatever </a:t>
            </a:r>
            <a:r>
              <a:rPr lang="en-US" sz="1800" dirty="0"/>
              <a:t>be the case of deletion, we always change the AVAIL pointer so that it points to the address that has been recently vacated.</a:t>
            </a:r>
          </a:p>
        </p:txBody>
      </p:sp>
    </p:spTree>
    <p:extLst>
      <p:ext uri="{BB962C8B-B14F-4D97-AF65-F5344CB8AC3E}">
        <p14:creationId xmlns:p14="http://schemas.microsoft.com/office/powerpoint/2010/main" val="3857243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Deleting the First Node from a Linked List</a:t>
            </a:r>
          </a:p>
        </p:txBody>
      </p:sp>
      <p:sp>
        <p:nvSpPr>
          <p:cNvPr id="5" name="Content Placeholder 4"/>
          <p:cNvSpPr>
            <a:spLocks noGrp="1"/>
          </p:cNvSpPr>
          <p:nvPr>
            <p:ph sz="half" idx="1"/>
          </p:nvPr>
        </p:nvSpPr>
        <p:spPr/>
        <p:txBody>
          <a:bodyPr/>
          <a:lstStyle/>
          <a:p>
            <a:pPr algn="just"/>
            <a:r>
              <a:rPr lang="en-US" dirty="0" smtClean="0"/>
              <a:t>Consider </a:t>
            </a:r>
            <a:r>
              <a:rPr lang="en-US" dirty="0"/>
              <a:t>the linked list in </a:t>
            </a:r>
            <a:r>
              <a:rPr lang="en-US" dirty="0" smtClean="0"/>
              <a:t>Fig.</a:t>
            </a:r>
          </a:p>
          <a:p>
            <a:pPr algn="just"/>
            <a:r>
              <a:rPr lang="en-US" dirty="0" smtClean="0"/>
              <a:t>When </a:t>
            </a:r>
            <a:r>
              <a:rPr lang="en-US" dirty="0"/>
              <a:t>we want to delete a node from the beginning of the list, then the following changes will be done in the linked list.</a:t>
            </a:r>
          </a:p>
        </p:txBody>
      </p:sp>
      <p:sp>
        <p:nvSpPr>
          <p:cNvPr id="6" name="Content Placeholder 5"/>
          <p:cNvSpPr>
            <a:spLocks noGrp="1"/>
          </p:cNvSpPr>
          <p:nvPr>
            <p:ph sz="half" idx="2"/>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438400"/>
            <a:ext cx="4267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04129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Deleting the First Node from a Linked List</a:t>
            </a:r>
          </a:p>
        </p:txBody>
      </p:sp>
      <p:sp>
        <p:nvSpPr>
          <p:cNvPr id="3" name="Content Placeholder 2"/>
          <p:cNvSpPr>
            <a:spLocks noGrp="1"/>
          </p:cNvSpPr>
          <p:nvPr>
            <p:ph sz="half" idx="1"/>
          </p:nvPr>
        </p:nvSpPr>
        <p:spPr/>
        <p:txBody>
          <a:bodyPr>
            <a:noAutofit/>
          </a:bodyPr>
          <a:lstStyle/>
          <a:p>
            <a:pPr algn="just"/>
            <a:r>
              <a:rPr lang="en-US" sz="1600" dirty="0" smtClean="0"/>
              <a:t>Figure shows </a:t>
            </a:r>
            <a:r>
              <a:rPr lang="en-US" sz="1600" dirty="0"/>
              <a:t>the algorithm to delete the first node from a linked </a:t>
            </a:r>
            <a:r>
              <a:rPr lang="en-US" sz="1600" dirty="0" smtClean="0"/>
              <a:t>list.</a:t>
            </a:r>
          </a:p>
          <a:p>
            <a:pPr algn="just"/>
            <a:r>
              <a:rPr lang="en-US" sz="1600" dirty="0" smtClean="0"/>
              <a:t>In </a:t>
            </a:r>
            <a:r>
              <a:rPr lang="en-US" sz="1600" dirty="0"/>
              <a:t>Step 1, we check if the linked list exists or </a:t>
            </a:r>
            <a:r>
              <a:rPr lang="en-US" sz="1600" dirty="0" smtClean="0"/>
              <a:t>not.</a:t>
            </a:r>
          </a:p>
          <a:p>
            <a:pPr algn="just"/>
            <a:r>
              <a:rPr lang="en-US" sz="1600" dirty="0" smtClean="0"/>
              <a:t>If </a:t>
            </a:r>
            <a:r>
              <a:rPr lang="en-US" sz="1600" dirty="0"/>
              <a:t>START = NULL, then it signifies that there are no nodes in the list and the control is transferred to the last statement of the </a:t>
            </a:r>
            <a:r>
              <a:rPr lang="en-US" sz="1600" dirty="0" smtClean="0"/>
              <a:t>algorithm.</a:t>
            </a:r>
          </a:p>
          <a:p>
            <a:pPr algn="just"/>
            <a:r>
              <a:rPr lang="en-US" sz="1600" dirty="0" smtClean="0"/>
              <a:t>However</a:t>
            </a:r>
            <a:r>
              <a:rPr lang="en-US" sz="1600" dirty="0"/>
              <a:t>, if there are nodes in the linked list, then we use a pointer variable PTR that is set to point to the first node of the </a:t>
            </a:r>
            <a:r>
              <a:rPr lang="en-US" sz="1600" dirty="0" smtClean="0"/>
              <a:t>list.</a:t>
            </a:r>
          </a:p>
          <a:p>
            <a:pPr algn="just"/>
            <a:r>
              <a:rPr lang="en-US" sz="1600" dirty="0" smtClean="0"/>
              <a:t>For </a:t>
            </a:r>
            <a:r>
              <a:rPr lang="en-US" sz="1600" dirty="0"/>
              <a:t>this, we initialize PTR with START that stores the address of the first node of the </a:t>
            </a:r>
            <a:r>
              <a:rPr lang="en-US" sz="1600" dirty="0" smtClean="0"/>
              <a:t>list.</a:t>
            </a:r>
          </a:p>
          <a:p>
            <a:pPr algn="just"/>
            <a:r>
              <a:rPr lang="en-US" sz="1600" dirty="0" smtClean="0"/>
              <a:t>In </a:t>
            </a:r>
            <a:r>
              <a:rPr lang="en-US" sz="1600" dirty="0"/>
              <a:t>Step 3, START is made to point to the next node in sequence and finally the memory occupied by the node pointed by PTR (initially the first node of the list) is freed and returned to the free pool.</a:t>
            </a:r>
          </a:p>
        </p:txBody>
      </p:sp>
      <p:sp>
        <p:nvSpPr>
          <p:cNvPr id="4" name="Content Placeholder 3"/>
          <p:cNvSpPr>
            <a:spLocks noGrp="1"/>
          </p:cNvSpPr>
          <p:nvPr>
            <p:ph sz="half" idx="2"/>
          </p:nvPr>
        </p:nvSpPr>
        <p:spPr/>
        <p:txBody>
          <a:bodyPr>
            <a:normAutofit/>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24000"/>
            <a:ext cx="3352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127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Deleting the Last Node from a Linked List</a:t>
            </a:r>
          </a:p>
        </p:txBody>
      </p:sp>
      <p:sp>
        <p:nvSpPr>
          <p:cNvPr id="3" name="Content Placeholder 2"/>
          <p:cNvSpPr>
            <a:spLocks noGrp="1"/>
          </p:cNvSpPr>
          <p:nvPr>
            <p:ph sz="half" idx="1"/>
          </p:nvPr>
        </p:nvSpPr>
        <p:spPr/>
        <p:txBody>
          <a:bodyPr/>
          <a:lstStyle/>
          <a:p>
            <a:pPr algn="just"/>
            <a:r>
              <a:rPr lang="en-US" dirty="0" smtClean="0"/>
              <a:t>Consider </a:t>
            </a:r>
            <a:r>
              <a:rPr lang="en-US" dirty="0"/>
              <a:t>the linked list shown in </a:t>
            </a:r>
            <a:r>
              <a:rPr lang="en-US" dirty="0" smtClean="0"/>
              <a:t>Fig.</a:t>
            </a:r>
          </a:p>
          <a:p>
            <a:pPr algn="just"/>
            <a:r>
              <a:rPr lang="en-US" dirty="0" smtClean="0"/>
              <a:t>Suppose </a:t>
            </a:r>
            <a:r>
              <a:rPr lang="en-US" dirty="0"/>
              <a:t>we want to delete the last node from the linked list, then the following changes will be done in the linked list.</a:t>
            </a:r>
          </a:p>
        </p:txBody>
      </p:sp>
      <p:sp>
        <p:nvSpPr>
          <p:cNvPr id="4" name="Content Placeholder 3"/>
          <p:cNvSpPr>
            <a:spLocks noGrp="1"/>
          </p:cNvSpPr>
          <p:nvPr>
            <p:ph sz="half" idx="2"/>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3925" y="1752600"/>
            <a:ext cx="441007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7245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0"/>
            <a:ext cx="8229600" cy="762000"/>
          </a:xfrm>
        </p:spPr>
        <p:txBody>
          <a:bodyPr/>
          <a:lstStyle/>
          <a:p>
            <a:r>
              <a:rPr lang="en-US" dirty="0" smtClean="0"/>
              <a:t>INTRODUCTION</a:t>
            </a:r>
            <a:endParaRPr lang="en-US" dirty="0"/>
          </a:p>
        </p:txBody>
      </p:sp>
      <p:sp>
        <p:nvSpPr>
          <p:cNvPr id="3" name="Content Placeholder 2"/>
          <p:cNvSpPr>
            <a:spLocks noGrp="1"/>
          </p:cNvSpPr>
          <p:nvPr>
            <p:ph sz="half" idx="1"/>
          </p:nvPr>
        </p:nvSpPr>
        <p:spPr>
          <a:xfrm>
            <a:off x="457200" y="838201"/>
            <a:ext cx="8001000" cy="4267200"/>
          </a:xfrm>
        </p:spPr>
        <p:txBody>
          <a:bodyPr>
            <a:normAutofit/>
          </a:bodyPr>
          <a:lstStyle/>
          <a:p>
            <a:pPr algn="just"/>
            <a:r>
              <a:rPr lang="en-US" dirty="0" smtClean="0"/>
              <a:t>A singly linked list is the simplest type of linked list in which every node contains some data and a pointer to the next node of the same data type.</a:t>
            </a:r>
          </a:p>
          <a:p>
            <a:pPr algn="just"/>
            <a:r>
              <a:rPr lang="en-US" dirty="0" smtClean="0"/>
              <a:t>The node contains a pointer to the next node, we mean that the node stores the address of the next node in sequence.</a:t>
            </a:r>
          </a:p>
          <a:p>
            <a:pPr algn="just"/>
            <a:r>
              <a:rPr lang="en-US" dirty="0" smtClean="0"/>
              <a:t>A singly linked list allows traversal of data only in one way.</a:t>
            </a:r>
          </a:p>
          <a:p>
            <a:pPr algn="just"/>
            <a:r>
              <a:rPr lang="en-US" dirty="0" smtClean="0"/>
              <a:t>Figure shows a singly linked list.</a:t>
            </a:r>
          </a:p>
          <a:p>
            <a:endParaRPr lang="en-US" dirty="0"/>
          </a:p>
        </p:txBody>
      </p:sp>
      <p:pic>
        <p:nvPicPr>
          <p:cNvPr id="1026" name="Picture 2"/>
          <p:cNvPicPr>
            <a:picLocks noGrp="1" noChangeAspect="1" noChangeArrowheads="1"/>
          </p:cNvPicPr>
          <p:nvPr>
            <p:ph sz="half" idx="2"/>
          </p:nvPr>
        </p:nvPicPr>
        <p:blipFill>
          <a:blip r:embed="rId2"/>
          <a:srcRect/>
          <a:stretch>
            <a:fillRect/>
          </a:stretch>
        </p:blipFill>
        <p:spPr bwMode="auto">
          <a:xfrm>
            <a:off x="1752600" y="5410200"/>
            <a:ext cx="6029629" cy="83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Deleting the Last Node from a Linked List</a:t>
            </a:r>
          </a:p>
        </p:txBody>
      </p:sp>
      <p:sp>
        <p:nvSpPr>
          <p:cNvPr id="3" name="Content Placeholder 2"/>
          <p:cNvSpPr>
            <a:spLocks noGrp="1"/>
          </p:cNvSpPr>
          <p:nvPr>
            <p:ph sz="half" idx="1"/>
          </p:nvPr>
        </p:nvSpPr>
        <p:spPr/>
        <p:txBody>
          <a:bodyPr>
            <a:normAutofit fontScale="62500" lnSpcReduction="20000"/>
          </a:bodyPr>
          <a:lstStyle/>
          <a:p>
            <a:pPr algn="just"/>
            <a:r>
              <a:rPr lang="en-US" dirty="0" smtClean="0"/>
              <a:t>Figure shows </a:t>
            </a:r>
            <a:r>
              <a:rPr lang="en-US" dirty="0"/>
              <a:t>the algorithm to delete the last node from a linked </a:t>
            </a:r>
            <a:r>
              <a:rPr lang="en-US" dirty="0" smtClean="0"/>
              <a:t>list.</a:t>
            </a:r>
          </a:p>
          <a:p>
            <a:pPr algn="just"/>
            <a:r>
              <a:rPr lang="en-US" dirty="0" smtClean="0"/>
              <a:t>In </a:t>
            </a:r>
            <a:r>
              <a:rPr lang="en-US" dirty="0"/>
              <a:t>Step 2, we take a pointer variable PTR and initialize it with </a:t>
            </a:r>
            <a:r>
              <a:rPr lang="en-US" dirty="0" smtClean="0"/>
              <a:t>START.</a:t>
            </a:r>
          </a:p>
          <a:p>
            <a:pPr algn="just"/>
            <a:r>
              <a:rPr lang="en-US" dirty="0" smtClean="0"/>
              <a:t>That </a:t>
            </a:r>
            <a:r>
              <a:rPr lang="en-US" dirty="0"/>
              <a:t>is, PTR now points to the first node of the linked </a:t>
            </a:r>
            <a:r>
              <a:rPr lang="en-US" dirty="0" smtClean="0"/>
              <a:t>list.</a:t>
            </a:r>
          </a:p>
          <a:p>
            <a:pPr algn="just"/>
            <a:r>
              <a:rPr lang="en-US" dirty="0" smtClean="0"/>
              <a:t>In </a:t>
            </a:r>
            <a:r>
              <a:rPr lang="en-US" dirty="0"/>
              <a:t>the while loop, we take another pointer variable PREPTR such that it always points to one node before the </a:t>
            </a:r>
            <a:r>
              <a:rPr lang="en-US" dirty="0" smtClean="0"/>
              <a:t>PTR.</a:t>
            </a:r>
          </a:p>
          <a:p>
            <a:pPr algn="just"/>
            <a:r>
              <a:rPr lang="en-US" dirty="0" smtClean="0"/>
              <a:t>Once </a:t>
            </a:r>
            <a:r>
              <a:rPr lang="en-US" dirty="0"/>
              <a:t>we reach the last node and the second last node, we set the NEXT pointer of the second last node to NULL, so that it now becomes the (new) last node of the linked </a:t>
            </a:r>
            <a:r>
              <a:rPr lang="en-US" dirty="0" smtClean="0"/>
              <a:t>list.</a:t>
            </a:r>
          </a:p>
          <a:p>
            <a:pPr algn="just"/>
            <a:r>
              <a:rPr lang="en-US" dirty="0" smtClean="0"/>
              <a:t>The </a:t>
            </a:r>
            <a:r>
              <a:rPr lang="en-US" dirty="0"/>
              <a:t>memory of the previous last node is freed and returned back to the free pool.</a:t>
            </a:r>
          </a:p>
        </p:txBody>
      </p:sp>
      <p:sp>
        <p:nvSpPr>
          <p:cNvPr id="4" name="Content Placeholder 3"/>
          <p:cNvSpPr>
            <a:spLocks noGrp="1"/>
          </p:cNvSpPr>
          <p:nvPr>
            <p:ph sz="half" idx="2"/>
          </p:nvPr>
        </p:nvSpPr>
        <p:spPr/>
        <p:txBody>
          <a:bodyPr>
            <a:normAutofit fontScale="62500" lnSpcReduction="20000"/>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600200"/>
            <a:ext cx="396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826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Deleting the Node After a Given Node in a Linked List</a:t>
            </a:r>
          </a:p>
        </p:txBody>
      </p:sp>
      <p:sp>
        <p:nvSpPr>
          <p:cNvPr id="3" name="Content Placeholder 2"/>
          <p:cNvSpPr>
            <a:spLocks noGrp="1"/>
          </p:cNvSpPr>
          <p:nvPr>
            <p:ph sz="half" idx="1"/>
          </p:nvPr>
        </p:nvSpPr>
        <p:spPr/>
        <p:txBody>
          <a:bodyPr>
            <a:normAutofit lnSpcReduction="10000"/>
          </a:bodyPr>
          <a:lstStyle/>
          <a:p>
            <a:pPr algn="just"/>
            <a:r>
              <a:rPr lang="en-US" dirty="0" smtClean="0"/>
              <a:t>Consider </a:t>
            </a:r>
            <a:r>
              <a:rPr lang="en-US" dirty="0"/>
              <a:t>the linked list shown in </a:t>
            </a:r>
            <a:r>
              <a:rPr lang="en-US" dirty="0" smtClean="0"/>
              <a:t>Fig.</a:t>
            </a:r>
          </a:p>
          <a:p>
            <a:pPr algn="just"/>
            <a:r>
              <a:rPr lang="en-US" dirty="0" smtClean="0"/>
              <a:t>Suppose </a:t>
            </a:r>
            <a:r>
              <a:rPr lang="en-US" dirty="0"/>
              <a:t>we want to delete the node that succeeds the node which contains data value </a:t>
            </a:r>
            <a:r>
              <a:rPr lang="en-US" dirty="0" smtClean="0"/>
              <a:t>4.</a:t>
            </a:r>
          </a:p>
          <a:p>
            <a:pPr algn="just"/>
            <a:r>
              <a:rPr lang="en-US" dirty="0" smtClean="0"/>
              <a:t>Then </a:t>
            </a:r>
            <a:r>
              <a:rPr lang="en-US" dirty="0"/>
              <a:t>the following changes will be done in the linked list.</a:t>
            </a:r>
          </a:p>
        </p:txBody>
      </p:sp>
      <p:sp>
        <p:nvSpPr>
          <p:cNvPr id="4" name="Content Placeholder 3"/>
          <p:cNvSpPr>
            <a:spLocks noGrp="1"/>
          </p:cNvSpPr>
          <p:nvPr>
            <p:ph sz="half" idx="2"/>
          </p:nvPr>
        </p:nvSpPr>
        <p:spPr/>
        <p:txBody>
          <a:bodyPr>
            <a:normAutofit lnSpcReduction="10000"/>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4982" y="1600200"/>
            <a:ext cx="426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243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Deleting the Node After a Given Node in a Linked List</a:t>
            </a:r>
          </a:p>
        </p:txBody>
      </p:sp>
      <p:sp>
        <p:nvSpPr>
          <p:cNvPr id="3" name="Content Placeholder 2"/>
          <p:cNvSpPr>
            <a:spLocks noGrp="1"/>
          </p:cNvSpPr>
          <p:nvPr>
            <p:ph sz="half" idx="1"/>
          </p:nvPr>
        </p:nvSpPr>
        <p:spPr>
          <a:xfrm>
            <a:off x="0" y="1600200"/>
            <a:ext cx="5535304" cy="5257800"/>
          </a:xfrm>
        </p:spPr>
        <p:txBody>
          <a:bodyPr>
            <a:normAutofit fontScale="77500" lnSpcReduction="20000"/>
          </a:bodyPr>
          <a:lstStyle/>
          <a:p>
            <a:pPr algn="just"/>
            <a:r>
              <a:rPr lang="en-US" dirty="0" smtClean="0"/>
              <a:t>Figure shows </a:t>
            </a:r>
            <a:r>
              <a:rPr lang="en-US" dirty="0"/>
              <a:t>the algorithm to delete the node after a given node from a linked </a:t>
            </a:r>
            <a:r>
              <a:rPr lang="en-US" dirty="0" smtClean="0"/>
              <a:t>list.</a:t>
            </a:r>
          </a:p>
          <a:p>
            <a:pPr algn="just"/>
            <a:r>
              <a:rPr lang="en-US" dirty="0" smtClean="0"/>
              <a:t>In </a:t>
            </a:r>
            <a:r>
              <a:rPr lang="en-US" dirty="0"/>
              <a:t>Step 2, we take a pointer variable PTR and initialize it with </a:t>
            </a:r>
            <a:r>
              <a:rPr lang="en-US" dirty="0" smtClean="0"/>
              <a:t>START.</a:t>
            </a:r>
          </a:p>
          <a:p>
            <a:pPr algn="just"/>
            <a:r>
              <a:rPr lang="en-US" dirty="0" smtClean="0"/>
              <a:t>That </a:t>
            </a:r>
            <a:r>
              <a:rPr lang="en-US" dirty="0"/>
              <a:t>is, PTR now points to the first node of the linked </a:t>
            </a:r>
            <a:r>
              <a:rPr lang="en-US" dirty="0" smtClean="0"/>
              <a:t>list.</a:t>
            </a:r>
          </a:p>
          <a:p>
            <a:pPr algn="just"/>
            <a:r>
              <a:rPr lang="en-US" dirty="0" smtClean="0"/>
              <a:t>In </a:t>
            </a:r>
            <a:r>
              <a:rPr lang="en-US" dirty="0"/>
              <a:t>the while loop, we take another pointer variable PREPTR such that it always points to one node before the </a:t>
            </a:r>
            <a:r>
              <a:rPr lang="en-US" dirty="0" smtClean="0"/>
              <a:t>PTR.</a:t>
            </a:r>
          </a:p>
          <a:p>
            <a:pPr algn="just"/>
            <a:r>
              <a:rPr lang="en-US" dirty="0" smtClean="0"/>
              <a:t>Once </a:t>
            </a:r>
            <a:r>
              <a:rPr lang="en-US" dirty="0"/>
              <a:t>we reach the node containing VAL and the node succeeding it, we set the next pointer of the node containing VAL to the address contained in next field of the node succeeding </a:t>
            </a:r>
            <a:r>
              <a:rPr lang="en-US" dirty="0" smtClean="0"/>
              <a:t>it.</a:t>
            </a:r>
          </a:p>
          <a:p>
            <a:pPr algn="just"/>
            <a:r>
              <a:rPr lang="en-US" dirty="0" smtClean="0"/>
              <a:t>The </a:t>
            </a:r>
            <a:r>
              <a:rPr lang="en-US" dirty="0"/>
              <a:t>memory of the node succeeding the given node is freed and returned back to the free pool.</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304" y="1143000"/>
            <a:ext cx="3581400" cy="4094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2295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09600"/>
          </a:xfrm>
        </p:spPr>
        <p:txBody>
          <a:bodyPr>
            <a:normAutofit fontScale="90000"/>
          </a:bodyPr>
          <a:lstStyle/>
          <a:p>
            <a:r>
              <a:rPr lang="en-US" dirty="0" smtClean="0"/>
              <a:t> Traversing a Linked List </a:t>
            </a:r>
            <a:endParaRPr lang="en-US" dirty="0"/>
          </a:p>
        </p:txBody>
      </p:sp>
      <p:sp>
        <p:nvSpPr>
          <p:cNvPr id="3" name="Content Placeholder 2"/>
          <p:cNvSpPr>
            <a:spLocks noGrp="1"/>
          </p:cNvSpPr>
          <p:nvPr>
            <p:ph sz="half" idx="1"/>
          </p:nvPr>
        </p:nvSpPr>
        <p:spPr>
          <a:xfrm>
            <a:off x="0" y="609600"/>
            <a:ext cx="5562600" cy="6248400"/>
          </a:xfrm>
        </p:spPr>
        <p:txBody>
          <a:bodyPr>
            <a:normAutofit fontScale="62500" lnSpcReduction="20000"/>
          </a:bodyPr>
          <a:lstStyle/>
          <a:p>
            <a:pPr algn="just"/>
            <a:r>
              <a:rPr lang="en-US" dirty="0" smtClean="0"/>
              <a:t>Traversing a linked list means accessing the nodes of the list in order to perform some processing on them.</a:t>
            </a:r>
          </a:p>
          <a:p>
            <a:pPr algn="just"/>
            <a:r>
              <a:rPr lang="en-US" dirty="0" smtClean="0"/>
              <a:t>Remember a linked list always contains a pointer variable START which stores the address of the first node of the list.</a:t>
            </a:r>
          </a:p>
          <a:p>
            <a:pPr algn="just"/>
            <a:r>
              <a:rPr lang="en-US" dirty="0" smtClean="0"/>
              <a:t>End of the list is marked by storing NULL or –1 in the NEXT field of the last node.</a:t>
            </a:r>
          </a:p>
          <a:p>
            <a:pPr algn="just"/>
            <a:r>
              <a:rPr lang="en-US" dirty="0" smtClean="0"/>
              <a:t>For traversing the linked list, we also make use of another pointer variable PTR which points to the node that is currently being accessed.</a:t>
            </a:r>
          </a:p>
          <a:p>
            <a:pPr algn="just"/>
            <a:r>
              <a:rPr lang="en-US" dirty="0" smtClean="0"/>
              <a:t>The algorithm to traverse a linked list is shown in Fig.</a:t>
            </a:r>
          </a:p>
          <a:p>
            <a:pPr algn="just"/>
            <a:r>
              <a:rPr lang="en-US" dirty="0" smtClean="0"/>
              <a:t>In this algorithm, we first initialize PTR with the address of START.</a:t>
            </a:r>
          </a:p>
          <a:p>
            <a:pPr algn="just"/>
            <a:r>
              <a:rPr lang="en-US" dirty="0" smtClean="0"/>
              <a:t>So now, PTR points to the first node of the linked list.</a:t>
            </a:r>
          </a:p>
          <a:p>
            <a:pPr algn="just"/>
            <a:r>
              <a:rPr lang="en-US" dirty="0" smtClean="0"/>
              <a:t>Then in Step 2, a while loop is executed which is repeated till PTR processes the last node, that is until it encounters NULL.</a:t>
            </a:r>
          </a:p>
          <a:p>
            <a:pPr algn="just"/>
            <a:r>
              <a:rPr lang="en-US" dirty="0" smtClean="0"/>
              <a:t>In Step 3, we apply the process (e.g., print) to the current node, that is, the node pointed by PTR.</a:t>
            </a:r>
          </a:p>
          <a:p>
            <a:pPr algn="just"/>
            <a:r>
              <a:rPr lang="en-US" dirty="0" smtClean="0"/>
              <a:t>In Step 4, we move to the next node by making the PTR variable point to the node whose address is stored in the NEXT field. </a:t>
            </a:r>
            <a:endParaRPr lang="en-US" dirty="0"/>
          </a:p>
        </p:txBody>
      </p:sp>
      <p:pic>
        <p:nvPicPr>
          <p:cNvPr id="2050" name="Picture 2"/>
          <p:cNvPicPr>
            <a:picLocks noGrp="1" noChangeAspect="1" noChangeArrowheads="1"/>
          </p:cNvPicPr>
          <p:nvPr>
            <p:ph sz="half" idx="2"/>
          </p:nvPr>
        </p:nvPicPr>
        <p:blipFill>
          <a:blip r:embed="rId2"/>
          <a:srcRect/>
          <a:stretch>
            <a:fillRect/>
          </a:stretch>
        </p:blipFill>
        <p:spPr bwMode="auto">
          <a:xfrm>
            <a:off x="5486400" y="1219200"/>
            <a:ext cx="3657599" cy="37185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raversing a Linked List</a:t>
            </a:r>
            <a:endParaRPr lang="en-US" dirty="0"/>
          </a:p>
        </p:txBody>
      </p:sp>
      <p:sp>
        <p:nvSpPr>
          <p:cNvPr id="3" name="Content Placeholder 2"/>
          <p:cNvSpPr>
            <a:spLocks noGrp="1"/>
          </p:cNvSpPr>
          <p:nvPr>
            <p:ph sz="half" idx="1"/>
          </p:nvPr>
        </p:nvSpPr>
        <p:spPr>
          <a:xfrm>
            <a:off x="457200" y="1600200"/>
            <a:ext cx="4800600" cy="4953000"/>
          </a:xfrm>
        </p:spPr>
        <p:txBody>
          <a:bodyPr>
            <a:normAutofit fontScale="77500" lnSpcReduction="20000"/>
          </a:bodyPr>
          <a:lstStyle/>
          <a:p>
            <a:pPr algn="just"/>
            <a:r>
              <a:rPr lang="en-US" dirty="0" smtClean="0"/>
              <a:t>Let us now write an algorithm to count the number of nodes in a linked list.</a:t>
            </a:r>
          </a:p>
          <a:p>
            <a:pPr algn="just"/>
            <a:r>
              <a:rPr lang="en-US" dirty="0" smtClean="0"/>
              <a:t>To do this, we will traverse each and every node of the list and while traversing every individual node, we will increment the counter by 1.</a:t>
            </a:r>
          </a:p>
          <a:p>
            <a:pPr algn="just"/>
            <a:r>
              <a:rPr lang="en-US" dirty="0" smtClean="0"/>
              <a:t>Once we reach NULL, that is, when all the nodes of the linked list have been traversed, the final value of the counter will be displayed.</a:t>
            </a:r>
          </a:p>
          <a:p>
            <a:pPr algn="just"/>
            <a:r>
              <a:rPr lang="en-US" dirty="0" smtClean="0"/>
              <a:t>Figure shows the algorithm to print the number of nodes in a linked list.</a:t>
            </a:r>
            <a:endParaRPr lang="en-US" dirty="0"/>
          </a:p>
        </p:txBody>
      </p:sp>
      <p:pic>
        <p:nvPicPr>
          <p:cNvPr id="3074" name="Picture 2"/>
          <p:cNvPicPr>
            <a:picLocks noGrp="1" noChangeAspect="1" noChangeArrowheads="1"/>
          </p:cNvPicPr>
          <p:nvPr>
            <p:ph sz="half" idx="2"/>
          </p:nvPr>
        </p:nvPicPr>
        <p:blipFill>
          <a:blip r:embed="rId2"/>
          <a:srcRect/>
          <a:stretch>
            <a:fillRect/>
          </a:stretch>
        </p:blipFill>
        <p:spPr bwMode="auto">
          <a:xfrm>
            <a:off x="5333999" y="1524000"/>
            <a:ext cx="3581401" cy="43627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Searching for a value in a Linked List</a:t>
            </a:r>
            <a:endParaRPr lang="en-US" dirty="0"/>
          </a:p>
        </p:txBody>
      </p:sp>
      <p:sp>
        <p:nvSpPr>
          <p:cNvPr id="3" name="Content Placeholder 2"/>
          <p:cNvSpPr>
            <a:spLocks noGrp="1"/>
          </p:cNvSpPr>
          <p:nvPr>
            <p:ph sz="half" idx="1"/>
          </p:nvPr>
        </p:nvSpPr>
        <p:spPr>
          <a:xfrm>
            <a:off x="457200" y="762000"/>
            <a:ext cx="4953000" cy="6096000"/>
          </a:xfrm>
        </p:spPr>
        <p:txBody>
          <a:bodyPr>
            <a:normAutofit fontScale="62500" lnSpcReduction="20000"/>
          </a:bodyPr>
          <a:lstStyle/>
          <a:p>
            <a:pPr algn="just"/>
            <a:r>
              <a:rPr lang="en-US" dirty="0" smtClean="0"/>
              <a:t>Searching a linked list means to find a particular element in the linked list. </a:t>
            </a:r>
          </a:p>
          <a:p>
            <a:pPr algn="just"/>
            <a:r>
              <a:rPr lang="en-US" dirty="0" smtClean="0"/>
              <a:t>A linked list consists of nodes which are divided into two parts, the information part and the next part.</a:t>
            </a:r>
          </a:p>
          <a:p>
            <a:pPr algn="just"/>
            <a:r>
              <a:rPr lang="en-US" dirty="0" smtClean="0"/>
              <a:t>So searching means finding whether a given value is present in the information part of the node or not.</a:t>
            </a:r>
          </a:p>
          <a:p>
            <a:pPr algn="just"/>
            <a:r>
              <a:rPr lang="en-US" dirty="0" smtClean="0"/>
              <a:t>If it is present, the algorithm returns the address of the node that contains the value.</a:t>
            </a:r>
          </a:p>
          <a:p>
            <a:pPr algn="just"/>
            <a:r>
              <a:rPr lang="en-US" dirty="0" smtClean="0"/>
              <a:t>Figure shows the algorithm to search a linked list.</a:t>
            </a:r>
          </a:p>
          <a:p>
            <a:pPr algn="just"/>
            <a:r>
              <a:rPr lang="en-US" dirty="0" smtClean="0"/>
              <a:t>In Step 1, we initialize the pointer variable PTR with START that contains the address of the first node.</a:t>
            </a:r>
          </a:p>
          <a:p>
            <a:pPr algn="just"/>
            <a:r>
              <a:rPr lang="en-US" dirty="0" smtClean="0"/>
              <a:t>In Step 2, a while loop is executed which will compare every node’s DATA with VAL for which the search is being made.</a:t>
            </a:r>
          </a:p>
          <a:p>
            <a:pPr algn="just"/>
            <a:r>
              <a:rPr lang="en-US" dirty="0" smtClean="0"/>
              <a:t>If the search is successful, that is, VAL has been found, then the address of that node is stored in POS and the control jumps to the last statement of the algorithm.</a:t>
            </a:r>
          </a:p>
          <a:p>
            <a:pPr algn="just"/>
            <a:r>
              <a:rPr lang="en-US" dirty="0" smtClean="0"/>
              <a:t>However, if the search is unsuccessful, POS is set to NULL which indicates that VAL is not present in the linked list.</a:t>
            </a:r>
            <a:endParaRPr lang="en-US" dirty="0"/>
          </a:p>
        </p:txBody>
      </p:sp>
      <p:pic>
        <p:nvPicPr>
          <p:cNvPr id="4098" name="Picture 2"/>
          <p:cNvPicPr>
            <a:picLocks noGrp="1" noChangeAspect="1" noChangeArrowheads="1"/>
          </p:cNvPicPr>
          <p:nvPr>
            <p:ph sz="half" idx="2"/>
          </p:nvPr>
        </p:nvPicPr>
        <p:blipFill>
          <a:blip r:embed="rId2"/>
          <a:srcRect/>
          <a:stretch>
            <a:fillRect/>
          </a:stretch>
        </p:blipFill>
        <p:spPr bwMode="auto">
          <a:xfrm>
            <a:off x="5696802" y="685800"/>
            <a:ext cx="3429001" cy="42203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mtClean="0"/>
              <a:t>Searching for a value in a Linked List</a:t>
            </a:r>
            <a:endParaRPr lang="en-US"/>
          </a:p>
        </p:txBody>
      </p:sp>
      <p:sp>
        <p:nvSpPr>
          <p:cNvPr id="6" name="Content Placeholder 5"/>
          <p:cNvSpPr>
            <a:spLocks noGrp="1"/>
          </p:cNvSpPr>
          <p:nvPr>
            <p:ph sz="half" idx="1"/>
          </p:nvPr>
        </p:nvSpPr>
        <p:spPr/>
        <p:txBody>
          <a:bodyPr/>
          <a:lstStyle/>
          <a:p>
            <a:pPr algn="just"/>
            <a:r>
              <a:rPr lang="en-US" dirty="0" smtClean="0"/>
              <a:t>Consider the linked list shown in Fig.</a:t>
            </a:r>
          </a:p>
          <a:p>
            <a:pPr algn="just"/>
            <a:r>
              <a:rPr lang="en-US" dirty="0" smtClean="0"/>
              <a:t>If we have VAL = 4, then the flow of the algorithm can be explained as shown in the figure.</a:t>
            </a:r>
          </a:p>
          <a:p>
            <a:endParaRPr lang="en-US" dirty="0"/>
          </a:p>
        </p:txBody>
      </p:sp>
      <p:pic>
        <p:nvPicPr>
          <p:cNvPr id="1027" name="Picture 3"/>
          <p:cNvPicPr>
            <a:picLocks noGrp="1" noChangeAspect="1" noChangeArrowheads="1"/>
          </p:cNvPicPr>
          <p:nvPr>
            <p:ph sz="half" idx="2"/>
          </p:nvPr>
        </p:nvPicPr>
        <p:blipFill>
          <a:blip r:embed="rId2"/>
          <a:srcRect/>
          <a:stretch>
            <a:fillRect/>
          </a:stretch>
        </p:blipFill>
        <p:spPr bwMode="auto">
          <a:xfrm>
            <a:off x="4648200" y="1600200"/>
            <a:ext cx="42672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Inserting a new node in a Linked List</a:t>
            </a:r>
            <a:endParaRPr lang="en-US" dirty="0"/>
          </a:p>
        </p:txBody>
      </p:sp>
      <p:sp>
        <p:nvSpPr>
          <p:cNvPr id="6" name="Content Placeholder 5"/>
          <p:cNvSpPr>
            <a:spLocks noGrp="1"/>
          </p:cNvSpPr>
          <p:nvPr>
            <p:ph idx="1"/>
          </p:nvPr>
        </p:nvSpPr>
        <p:spPr/>
        <p:txBody>
          <a:bodyPr>
            <a:normAutofit fontScale="70000" lnSpcReduction="20000"/>
          </a:bodyPr>
          <a:lstStyle/>
          <a:p>
            <a:pPr algn="just"/>
            <a:r>
              <a:rPr lang="en-US" dirty="0" smtClean="0"/>
              <a:t>In this section, we will see how a new node is added into an already existing linked list.</a:t>
            </a:r>
          </a:p>
          <a:p>
            <a:pPr algn="just"/>
            <a:r>
              <a:rPr lang="en-US" dirty="0" smtClean="0"/>
              <a:t>We will take four cases and then see how insertion is done in each case.</a:t>
            </a:r>
          </a:p>
          <a:p>
            <a:pPr lvl="1" algn="just"/>
            <a:r>
              <a:rPr lang="en-US" dirty="0" smtClean="0"/>
              <a:t>Case 1: The new node is inserted at the beginning.</a:t>
            </a:r>
          </a:p>
          <a:p>
            <a:pPr lvl="1" algn="just"/>
            <a:r>
              <a:rPr lang="en-US" dirty="0" smtClean="0"/>
              <a:t>Case 2: The new node is inserted at the end.</a:t>
            </a:r>
          </a:p>
          <a:p>
            <a:pPr lvl="1" algn="just"/>
            <a:r>
              <a:rPr lang="en-US" dirty="0" smtClean="0"/>
              <a:t>Case 3: The new node is inserted after a given node.</a:t>
            </a:r>
          </a:p>
          <a:p>
            <a:pPr lvl="1" algn="just"/>
            <a:r>
              <a:rPr lang="en-US" dirty="0" smtClean="0"/>
              <a:t>Case 4: The new node is inserted before a given node.</a:t>
            </a:r>
          </a:p>
          <a:p>
            <a:pPr algn="just"/>
            <a:r>
              <a:rPr lang="en-US" dirty="0" smtClean="0"/>
              <a:t>Before we describe the algorithms to perform insertions in all these four cases, let us first discuss an important term called OVERFLOW. </a:t>
            </a:r>
          </a:p>
          <a:p>
            <a:pPr algn="just"/>
            <a:r>
              <a:rPr lang="en-US" dirty="0" smtClean="0"/>
              <a:t>Overflow is a condition that occurs when AVAIL = NULL or no free memory cell is present in the system.</a:t>
            </a:r>
          </a:p>
          <a:p>
            <a:pPr algn="just"/>
            <a:r>
              <a:rPr lang="en-US" dirty="0" smtClean="0"/>
              <a:t>When this condition occurs, the program must give an appropriate message.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Inserting a Node at the Beginning of a Linked List</a:t>
            </a:r>
            <a:endParaRPr lang="en-US" dirty="0"/>
          </a:p>
        </p:txBody>
      </p:sp>
      <p:sp>
        <p:nvSpPr>
          <p:cNvPr id="5" name="Content Placeholder 4"/>
          <p:cNvSpPr>
            <a:spLocks noGrp="1"/>
          </p:cNvSpPr>
          <p:nvPr>
            <p:ph sz="half" idx="1"/>
          </p:nvPr>
        </p:nvSpPr>
        <p:spPr/>
        <p:txBody>
          <a:bodyPr>
            <a:normAutofit/>
          </a:bodyPr>
          <a:lstStyle/>
          <a:p>
            <a:pPr algn="just"/>
            <a:r>
              <a:rPr lang="en-US" dirty="0" smtClean="0"/>
              <a:t>Consider the linked list shown in Fig.</a:t>
            </a:r>
          </a:p>
          <a:p>
            <a:pPr algn="just"/>
            <a:r>
              <a:rPr lang="en-US" dirty="0" smtClean="0"/>
              <a:t>Suppose we want to add a new node with data 9 and add it as the first node of the list.</a:t>
            </a:r>
          </a:p>
          <a:p>
            <a:pPr algn="just"/>
            <a:r>
              <a:rPr lang="en-US" dirty="0" smtClean="0"/>
              <a:t>Then the following changes will be done in the linked list.</a:t>
            </a:r>
          </a:p>
          <a:p>
            <a:endParaRPr lang="en-US" dirty="0"/>
          </a:p>
        </p:txBody>
      </p:sp>
      <p:pic>
        <p:nvPicPr>
          <p:cNvPr id="2050" name="Picture 2"/>
          <p:cNvPicPr>
            <a:picLocks noGrp="1" noChangeAspect="1" noChangeArrowheads="1"/>
          </p:cNvPicPr>
          <p:nvPr>
            <p:ph sz="half" idx="2"/>
          </p:nvPr>
        </p:nvPicPr>
        <p:blipFill>
          <a:blip r:embed="rId2"/>
          <a:srcRect/>
          <a:stretch>
            <a:fillRect/>
          </a:stretch>
        </p:blipFill>
        <p:spPr bwMode="auto">
          <a:xfrm>
            <a:off x="4572000" y="1600200"/>
            <a:ext cx="457708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fontScale="90000"/>
          </a:bodyPr>
          <a:lstStyle/>
          <a:p>
            <a:r>
              <a:rPr lang="en-US" dirty="0" smtClean="0"/>
              <a:t>Inserting a Node at the Beginning of a Linked List</a:t>
            </a:r>
            <a:endParaRPr lang="en-US" dirty="0"/>
          </a:p>
        </p:txBody>
      </p:sp>
      <p:sp>
        <p:nvSpPr>
          <p:cNvPr id="3" name="Content Placeholder 2"/>
          <p:cNvSpPr>
            <a:spLocks noGrp="1"/>
          </p:cNvSpPr>
          <p:nvPr>
            <p:ph sz="half" idx="1"/>
          </p:nvPr>
        </p:nvSpPr>
        <p:spPr>
          <a:xfrm>
            <a:off x="76200" y="914400"/>
            <a:ext cx="5562600" cy="5943600"/>
          </a:xfrm>
        </p:spPr>
        <p:txBody>
          <a:bodyPr>
            <a:noAutofit/>
          </a:bodyPr>
          <a:lstStyle/>
          <a:p>
            <a:pPr algn="just"/>
            <a:r>
              <a:rPr lang="en-US" sz="1600" dirty="0" smtClean="0"/>
              <a:t>Figure shows the algorithm to insert a new node at the beginning of a linked list.</a:t>
            </a:r>
          </a:p>
          <a:p>
            <a:pPr algn="just"/>
            <a:r>
              <a:rPr lang="en-US" sz="1600" dirty="0" smtClean="0"/>
              <a:t>In Step 1, we first check whether memory is available for the new node.</a:t>
            </a:r>
          </a:p>
          <a:p>
            <a:pPr algn="just"/>
            <a:r>
              <a:rPr lang="en-US" sz="1600" dirty="0" smtClean="0"/>
              <a:t>If the free memory has exhausted, then an OVERFLOW message is printed.</a:t>
            </a:r>
          </a:p>
          <a:p>
            <a:pPr algn="just"/>
            <a:r>
              <a:rPr lang="en-US" sz="1600" dirty="0" smtClean="0"/>
              <a:t>Otherwise, if a free memory cell is available, then we allocate space for the new node.</a:t>
            </a:r>
          </a:p>
          <a:p>
            <a:pPr algn="just"/>
            <a:r>
              <a:rPr lang="en-US" sz="1600" dirty="0" smtClean="0"/>
              <a:t>Set its DATA part with the given VAL and the NEXT part is initialized with the address of the first node of the list, which is stored in START.</a:t>
            </a:r>
          </a:p>
          <a:p>
            <a:pPr algn="just"/>
            <a:r>
              <a:rPr lang="en-US" sz="1600" dirty="0" smtClean="0"/>
              <a:t>Now, since the new node is added as the first node of the list, it will now be known as the START node, that is, the START pointer variable will now hold the address of the NEW_NODE.</a:t>
            </a:r>
          </a:p>
          <a:p>
            <a:pPr algn="just"/>
            <a:r>
              <a:rPr lang="en-US" sz="1600" dirty="0" smtClean="0"/>
              <a:t>Note the following two steps:</a:t>
            </a:r>
          </a:p>
          <a:p>
            <a:pPr algn="just"/>
            <a:r>
              <a:rPr lang="en-US" sz="1600" dirty="0" smtClean="0"/>
              <a:t>Step 2: SET NEW_NODE = AVAIL</a:t>
            </a:r>
          </a:p>
          <a:p>
            <a:pPr algn="just"/>
            <a:r>
              <a:rPr lang="en-US" sz="1600" dirty="0" smtClean="0"/>
              <a:t>Step 3: SET AVAIL = AVAIL -&gt; NEXT</a:t>
            </a:r>
          </a:p>
          <a:p>
            <a:pPr algn="just"/>
            <a:r>
              <a:rPr lang="en-US" sz="1600" dirty="0" smtClean="0"/>
              <a:t>These steps allocate memory for the new node.</a:t>
            </a:r>
          </a:p>
          <a:p>
            <a:pPr algn="just"/>
            <a:r>
              <a:rPr lang="en-US" sz="1600" dirty="0" smtClean="0"/>
              <a:t>In C, there are functions like malloc(), alloc, and calloc() which automatically do the memory allocation on behalf of the user. </a:t>
            </a:r>
            <a:endParaRPr lang="en-US" sz="1600" dirty="0"/>
          </a:p>
        </p:txBody>
      </p:sp>
      <p:pic>
        <p:nvPicPr>
          <p:cNvPr id="3074" name="Picture 2"/>
          <p:cNvPicPr>
            <a:picLocks noGrp="1" noChangeAspect="1" noChangeArrowheads="1"/>
          </p:cNvPicPr>
          <p:nvPr>
            <p:ph sz="half" idx="2"/>
          </p:nvPr>
        </p:nvPicPr>
        <p:blipFill>
          <a:blip r:embed="rId2"/>
          <a:srcRect/>
          <a:stretch>
            <a:fillRect/>
          </a:stretch>
        </p:blipFill>
        <p:spPr bwMode="auto">
          <a:xfrm>
            <a:off x="5562600" y="838200"/>
            <a:ext cx="3505199" cy="3943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TotalTime>
  <Words>2397</Words>
  <Application>Microsoft Office PowerPoint</Application>
  <PresentationFormat>On-screen Show (4:3)</PresentationFormat>
  <Paragraphs>139</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SINGLY LINKED LIST</vt:lpstr>
      <vt:lpstr>INTRODUCTION</vt:lpstr>
      <vt:lpstr> Traversing a Linked List </vt:lpstr>
      <vt:lpstr>Traversing a Linked List</vt:lpstr>
      <vt:lpstr>Searching for a value in a Linked List</vt:lpstr>
      <vt:lpstr>Searching for a value in a Linked List</vt:lpstr>
      <vt:lpstr>Inserting a new node in a Linked List</vt:lpstr>
      <vt:lpstr>Inserting a Node at the Beginning of a Linked List</vt:lpstr>
      <vt:lpstr>Inserting a Node at the Beginning of a Linked List</vt:lpstr>
      <vt:lpstr>Inserting a Node at the End of a Linked List</vt:lpstr>
      <vt:lpstr>PowerPoint Presentation</vt:lpstr>
      <vt:lpstr>Inserting a Node After a Given Node in a Linked List</vt:lpstr>
      <vt:lpstr>Inserting a Node After a Given Node in a Linked List</vt:lpstr>
      <vt:lpstr>Inserting a Node Before a Given Node in a Linked List</vt:lpstr>
      <vt:lpstr>Inserting a Node Before a Given Node in a Linked List</vt:lpstr>
      <vt:lpstr>Deleting a Node from a Linked List</vt:lpstr>
      <vt:lpstr>Deleting the First Node from a Linked List</vt:lpstr>
      <vt:lpstr>Deleting the First Node from a Linked List</vt:lpstr>
      <vt:lpstr>Deleting the Last Node from a Linked List</vt:lpstr>
      <vt:lpstr>Deleting the Last Node from a Linked List</vt:lpstr>
      <vt:lpstr>Deleting the Node After a Given Node in a Linked List</vt:lpstr>
      <vt:lpstr>Deleting the Node After a Given Node in a Linked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SINGLY LINKED LIST</dc:title>
  <dc:creator>ADMIN</dc:creator>
  <cp:lastModifiedBy>Windows User</cp:lastModifiedBy>
  <cp:revision>88</cp:revision>
  <dcterms:created xsi:type="dcterms:W3CDTF">2021-08-31T03:05:00Z</dcterms:created>
  <dcterms:modified xsi:type="dcterms:W3CDTF">2021-12-27T18:04:59Z</dcterms:modified>
</cp:coreProperties>
</file>