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3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4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8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4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2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0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6562-CD88-4904-A310-301E51F96B33}" type="datetimeFigureOut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D536-A9CE-417F-BFBF-1D94B36A2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4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DOUBLY LINKED LIST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8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Inserting a Node After a Given Node in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062" y="1825625"/>
            <a:ext cx="3540369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Consider </a:t>
            </a:r>
            <a:r>
              <a:rPr lang="en-US" dirty="0"/>
              <a:t>the doubly linked list shown in </a:t>
            </a:r>
            <a:r>
              <a:rPr lang="en-US" dirty="0" smtClean="0"/>
              <a:t>Fig.</a:t>
            </a:r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we want to add a new node </a:t>
            </a:r>
            <a:r>
              <a:rPr lang="en-US" dirty="0" smtClean="0"/>
              <a:t>with value </a:t>
            </a:r>
            <a:r>
              <a:rPr lang="en-US" dirty="0"/>
              <a:t>9 after the node containing </a:t>
            </a:r>
            <a:r>
              <a:rPr lang="en-US" dirty="0" smtClean="0"/>
              <a:t>3.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86554" y="1524000"/>
            <a:ext cx="8405445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2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Inserting a Node After a Given Node in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24000"/>
            <a:ext cx="60198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Figure shows </a:t>
            </a:r>
            <a:r>
              <a:rPr lang="en-US" dirty="0"/>
              <a:t>the algorithm to insert a </a:t>
            </a:r>
            <a:r>
              <a:rPr lang="en-US" dirty="0" smtClean="0"/>
              <a:t>new node </a:t>
            </a:r>
            <a:r>
              <a:rPr lang="en-US" dirty="0"/>
              <a:t>after a given node in a doubly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In Step </a:t>
            </a:r>
            <a:r>
              <a:rPr lang="en-US" dirty="0"/>
              <a:t>5, we take a pointer PTR and initialize it </a:t>
            </a:r>
            <a:r>
              <a:rPr lang="en-US" dirty="0" smtClean="0"/>
              <a:t>with START.</a:t>
            </a:r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PTR now points to the first node </a:t>
            </a:r>
            <a:r>
              <a:rPr lang="en-US" dirty="0" smtClean="0"/>
              <a:t>of the </a:t>
            </a:r>
            <a:r>
              <a:rPr lang="en-US" dirty="0"/>
              <a:t>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while loop, we </a:t>
            </a:r>
            <a:r>
              <a:rPr lang="en-US" dirty="0" smtClean="0"/>
              <a:t>traverse through </a:t>
            </a:r>
            <a:r>
              <a:rPr lang="en-US" dirty="0"/>
              <a:t>the linked list to reach the node that </a:t>
            </a:r>
            <a:r>
              <a:rPr lang="en-US" dirty="0" smtClean="0"/>
              <a:t>has its </a:t>
            </a:r>
            <a:r>
              <a:rPr lang="en-US" dirty="0"/>
              <a:t>value equal to </a:t>
            </a:r>
            <a:r>
              <a:rPr lang="en-US" dirty="0" smtClean="0"/>
              <a:t>NUM.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need to reach this </a:t>
            </a:r>
            <a:r>
              <a:rPr lang="en-US" dirty="0" smtClean="0"/>
              <a:t>node because </a:t>
            </a:r>
            <a:r>
              <a:rPr lang="en-US" dirty="0"/>
              <a:t>the new node will be inserted after </a:t>
            </a:r>
            <a:r>
              <a:rPr lang="en-US" dirty="0" smtClean="0"/>
              <a:t>this node.</a:t>
            </a:r>
          </a:p>
          <a:p>
            <a:pPr algn="just"/>
            <a:r>
              <a:rPr lang="en-US" dirty="0" smtClean="0"/>
              <a:t>Once </a:t>
            </a:r>
            <a:r>
              <a:rPr lang="en-US" dirty="0"/>
              <a:t>we reach this node, we change the </a:t>
            </a:r>
            <a:r>
              <a:rPr lang="en-US" dirty="0" smtClean="0"/>
              <a:t>NEXT and </a:t>
            </a:r>
            <a:r>
              <a:rPr lang="en-US" dirty="0"/>
              <a:t>PREV fields in such a way that the new node </a:t>
            </a:r>
            <a:r>
              <a:rPr lang="en-US" dirty="0" smtClean="0"/>
              <a:t>is inserted </a:t>
            </a:r>
            <a:r>
              <a:rPr lang="en-US" dirty="0"/>
              <a:t>after the desired node.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524001"/>
            <a:ext cx="575017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 Node Before a Given Node in a Doubly</a:t>
            </a:r>
            <a:br>
              <a:rPr lang="en-US" b="1" dirty="0" smtClean="0"/>
            </a:br>
            <a:r>
              <a:rPr lang="en-IN" b="1" dirty="0" smtClean="0"/>
              <a:t>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062" y="1825625"/>
            <a:ext cx="3610707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Consider </a:t>
            </a:r>
            <a:r>
              <a:rPr lang="en-US" dirty="0"/>
              <a:t>the doubly linked list shown in </a:t>
            </a:r>
            <a:r>
              <a:rPr lang="en-US" dirty="0" smtClean="0"/>
              <a:t>Fig.</a:t>
            </a:r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we want to add a new node with value </a:t>
            </a:r>
            <a:r>
              <a:rPr lang="en-US" dirty="0" smtClean="0"/>
              <a:t>9 before </a:t>
            </a:r>
            <a:r>
              <a:rPr lang="en-US" dirty="0"/>
              <a:t>the node containing </a:t>
            </a:r>
            <a:r>
              <a:rPr lang="en-US" dirty="0" smtClean="0"/>
              <a:t>3.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63108" y="1371600"/>
            <a:ext cx="7795644" cy="53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 Node Before a Given Node in a Doubly</a:t>
            </a:r>
            <a:br>
              <a:rPr lang="en-US" b="1" dirty="0" smtClean="0"/>
            </a:br>
            <a:r>
              <a:rPr lang="en-IN" b="1" dirty="0" smtClean="0"/>
              <a:t>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85" y="1477108"/>
            <a:ext cx="5926015" cy="52988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In Step 1, we first check whether memory is available for the new node.</a:t>
            </a:r>
          </a:p>
          <a:p>
            <a:pPr algn="just"/>
            <a:r>
              <a:rPr lang="en-US" dirty="0" smtClean="0"/>
              <a:t>In Step 5, we take a pointer variable PTR and initialize it with START.</a:t>
            </a:r>
          </a:p>
          <a:p>
            <a:pPr algn="just"/>
            <a:r>
              <a:rPr lang="en-US" dirty="0" smtClean="0"/>
              <a:t>That is, PTR now points to the first node of the linked list.</a:t>
            </a:r>
          </a:p>
          <a:p>
            <a:pPr algn="just"/>
            <a:r>
              <a:rPr lang="en-US" dirty="0" smtClean="0"/>
              <a:t>In the while loop, we traverse through the linked list to reach the node that has its value equal to NUM.</a:t>
            </a:r>
          </a:p>
          <a:p>
            <a:pPr algn="just"/>
            <a:r>
              <a:rPr lang="en-US" dirty="0" smtClean="0"/>
              <a:t>We need to reach this node because the new node will be inserted before this node.</a:t>
            </a:r>
          </a:p>
          <a:p>
            <a:pPr algn="just"/>
            <a:r>
              <a:rPr lang="en-US" dirty="0" smtClean="0"/>
              <a:t>Once we reach this node, we change the NEXT and PREV fields in such a way that the new node is inserted before the desired node.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4"/>
            <a:ext cx="5483772" cy="44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Deleting a Node from a Doubly Linked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this section, we will see how a node is deleted from an already existing doubly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We will </a:t>
            </a:r>
            <a:r>
              <a:rPr lang="en-US" dirty="0"/>
              <a:t>take four cases and then see how deletion is done in each case.</a:t>
            </a:r>
          </a:p>
          <a:p>
            <a:pPr lvl="1" algn="just"/>
            <a:r>
              <a:rPr lang="en-US" dirty="0" smtClean="0"/>
              <a:t>Case </a:t>
            </a:r>
            <a:r>
              <a:rPr lang="en-US" dirty="0"/>
              <a:t>1: The first node is deleted.</a:t>
            </a:r>
          </a:p>
          <a:p>
            <a:pPr lvl="1" algn="just"/>
            <a:r>
              <a:rPr lang="en-US" dirty="0"/>
              <a:t>Case 2: The last node is deleted.</a:t>
            </a:r>
          </a:p>
          <a:p>
            <a:pPr lvl="1" algn="just"/>
            <a:r>
              <a:rPr lang="en-US" dirty="0"/>
              <a:t>Case 3: The node after a given node is deleted.</a:t>
            </a:r>
          </a:p>
          <a:p>
            <a:pPr lvl="1" algn="just"/>
            <a:r>
              <a:rPr lang="en-US" dirty="0"/>
              <a:t>Case 4: The node before a given node is deleted.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5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Deleting the First Node from a Doubly Linked 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 </a:t>
            </a:r>
            <a:r>
              <a:rPr lang="en-US" dirty="0"/>
              <a:t>the doubly linked list shown in </a:t>
            </a:r>
            <a:r>
              <a:rPr lang="en-US" dirty="0" smtClean="0"/>
              <a:t>Fig.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we want to delete a node from </a:t>
            </a:r>
            <a:r>
              <a:rPr lang="en-US" dirty="0" smtClean="0"/>
              <a:t>the beginning </a:t>
            </a:r>
            <a:r>
              <a:rPr lang="en-US" dirty="0"/>
              <a:t>of the list, then the following changes will be done in the linked list.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659118"/>
            <a:ext cx="5441731" cy="26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9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Deleting the First Node from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45" y="1535722"/>
            <a:ext cx="6283569" cy="53222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Figure shows </a:t>
            </a:r>
            <a:r>
              <a:rPr lang="en-US" dirty="0"/>
              <a:t>the algorithm to delete the first node of a doubly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Step 1 of </a:t>
            </a:r>
            <a:r>
              <a:rPr lang="en-US" dirty="0" smtClean="0"/>
              <a:t>the algorithm</a:t>
            </a:r>
            <a:r>
              <a:rPr lang="en-US" dirty="0"/>
              <a:t>, we check if the linked list exists or </a:t>
            </a:r>
            <a:r>
              <a:rPr lang="en-US" dirty="0" smtClean="0"/>
              <a:t>not.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START </a:t>
            </a:r>
            <a:r>
              <a:rPr lang="en-US" dirty="0" smtClean="0"/>
              <a:t>= NULL</a:t>
            </a:r>
            <a:r>
              <a:rPr lang="en-US" dirty="0"/>
              <a:t>, then it signifies that there are no nodes in the list and </a:t>
            </a:r>
            <a:r>
              <a:rPr lang="en-US" dirty="0" smtClean="0"/>
              <a:t>the control </a:t>
            </a:r>
            <a:r>
              <a:rPr lang="en-US" dirty="0"/>
              <a:t>is transferred to the last statement of the algorithm.</a:t>
            </a:r>
          </a:p>
          <a:p>
            <a:pPr algn="just"/>
            <a:r>
              <a:rPr lang="en-US" dirty="0"/>
              <a:t>However, if there are nodes in the linked list, then we </a:t>
            </a:r>
            <a:r>
              <a:rPr lang="en-US" dirty="0" smtClean="0"/>
              <a:t>use a </a:t>
            </a:r>
            <a:r>
              <a:rPr lang="en-US" dirty="0"/>
              <a:t>temporary pointer variable PTR that is set to point to the </a:t>
            </a:r>
            <a:r>
              <a:rPr lang="en-US" dirty="0" smtClean="0"/>
              <a:t>first node </a:t>
            </a:r>
            <a:r>
              <a:rPr lang="en-US" dirty="0"/>
              <a:t>of the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this, we initialize PTR with START that </a:t>
            </a:r>
            <a:r>
              <a:rPr lang="en-US" dirty="0" smtClean="0"/>
              <a:t>stores the </a:t>
            </a:r>
            <a:r>
              <a:rPr lang="en-US" dirty="0"/>
              <a:t>address of the first node of the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Step 3, START is </a:t>
            </a:r>
            <a:r>
              <a:rPr lang="en-US" dirty="0" smtClean="0"/>
              <a:t>made to </a:t>
            </a:r>
            <a:r>
              <a:rPr lang="en-US" dirty="0"/>
              <a:t>point to the next node in sequence and finally the </a:t>
            </a:r>
            <a:r>
              <a:rPr lang="en-US" dirty="0" smtClean="0"/>
              <a:t>memory occupied </a:t>
            </a:r>
            <a:r>
              <a:rPr lang="en-US" dirty="0"/>
              <a:t>by PTR (initially the first node of the list) is freed </a:t>
            </a:r>
            <a:r>
              <a:rPr lang="en-US" dirty="0" smtClean="0"/>
              <a:t>and returned </a:t>
            </a:r>
            <a:r>
              <a:rPr lang="en-US" dirty="0"/>
              <a:t>to the free pool.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0438" y="2112579"/>
            <a:ext cx="4915327" cy="37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4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Deleting the Last Node from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08" y="1825625"/>
            <a:ext cx="3903784" cy="4351338"/>
          </a:xfrm>
        </p:spPr>
        <p:txBody>
          <a:bodyPr/>
          <a:lstStyle/>
          <a:p>
            <a:pPr algn="just"/>
            <a:r>
              <a:rPr lang="en-US" dirty="0" smtClean="0"/>
              <a:t>Consider </a:t>
            </a:r>
            <a:r>
              <a:rPr lang="en-US" dirty="0"/>
              <a:t>the doubly linked list shown in </a:t>
            </a:r>
            <a:r>
              <a:rPr lang="en-US" dirty="0" smtClean="0"/>
              <a:t>Fig.</a:t>
            </a:r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we want to delete the last node </a:t>
            </a:r>
            <a:r>
              <a:rPr lang="en-US" dirty="0" smtClean="0"/>
              <a:t>from the </a:t>
            </a:r>
            <a:r>
              <a:rPr lang="en-US" dirty="0"/>
              <a:t>linked list, then the following changes will be done in the linked list.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8241" y="1254368"/>
            <a:ext cx="7179261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4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Deleting the Last Node from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85" y="1629508"/>
            <a:ext cx="7045569" cy="522849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Figure shows </a:t>
            </a:r>
            <a:r>
              <a:rPr lang="en-US" dirty="0"/>
              <a:t>the algorithm to delete </a:t>
            </a:r>
            <a:r>
              <a:rPr lang="en-US" dirty="0" smtClean="0"/>
              <a:t>the last </a:t>
            </a:r>
            <a:r>
              <a:rPr lang="en-US" dirty="0"/>
              <a:t>node of a doubly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Step 2, we </a:t>
            </a:r>
            <a:r>
              <a:rPr lang="en-US" dirty="0" smtClean="0"/>
              <a:t>take a </a:t>
            </a:r>
            <a:r>
              <a:rPr lang="en-US" dirty="0"/>
              <a:t>pointer variable PTR and initialize it with START.</a:t>
            </a:r>
          </a:p>
          <a:p>
            <a:pPr algn="just"/>
            <a:r>
              <a:rPr lang="en-US" dirty="0"/>
              <a:t>That is, PTR now points to the first node of </a:t>
            </a:r>
            <a:r>
              <a:rPr lang="en-US" dirty="0" smtClean="0"/>
              <a:t>the linked list.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while loop traverses through </a:t>
            </a:r>
            <a:r>
              <a:rPr lang="en-US" dirty="0" smtClean="0"/>
              <a:t>the list </a:t>
            </a:r>
            <a:r>
              <a:rPr lang="en-US" dirty="0"/>
              <a:t>to reach the last </a:t>
            </a:r>
            <a:r>
              <a:rPr lang="en-US" dirty="0" smtClean="0"/>
              <a:t>node.</a:t>
            </a:r>
          </a:p>
          <a:p>
            <a:pPr algn="just"/>
            <a:r>
              <a:rPr lang="en-US" dirty="0" smtClean="0"/>
              <a:t>Once </a:t>
            </a:r>
            <a:r>
              <a:rPr lang="en-US" dirty="0"/>
              <a:t>we reach the </a:t>
            </a:r>
            <a:r>
              <a:rPr lang="en-US" dirty="0" smtClean="0"/>
              <a:t>last node</a:t>
            </a:r>
            <a:r>
              <a:rPr lang="en-US" dirty="0"/>
              <a:t>, we can also access the second last node </a:t>
            </a:r>
            <a:r>
              <a:rPr lang="en-US" dirty="0" smtClean="0"/>
              <a:t>by taking </a:t>
            </a:r>
            <a:r>
              <a:rPr lang="en-US" dirty="0"/>
              <a:t>its address from the PREV field of the </a:t>
            </a:r>
            <a:r>
              <a:rPr lang="en-US" dirty="0" smtClean="0"/>
              <a:t>last node.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delete the last node, we simply have </a:t>
            </a:r>
            <a:r>
              <a:rPr lang="en-US" dirty="0" smtClean="0"/>
              <a:t>to set </a:t>
            </a:r>
            <a:r>
              <a:rPr lang="en-US" dirty="0"/>
              <a:t>the next field of second last node to NULL, </a:t>
            </a:r>
            <a:r>
              <a:rPr lang="en-US" dirty="0" smtClean="0"/>
              <a:t>so that </a:t>
            </a:r>
            <a:r>
              <a:rPr lang="en-US" dirty="0"/>
              <a:t>it now becomes the (new) last node of </a:t>
            </a:r>
            <a:r>
              <a:rPr lang="en-US" dirty="0" smtClean="0"/>
              <a:t>the linked </a:t>
            </a:r>
            <a:r>
              <a:rPr lang="en-US" dirty="0"/>
              <a:t>list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memory of the previous last </a:t>
            </a:r>
            <a:r>
              <a:rPr lang="en-US" dirty="0" smtClean="0"/>
              <a:t>node is </a:t>
            </a:r>
            <a:r>
              <a:rPr lang="en-US" dirty="0"/>
              <a:t>freed and returned to the free pool.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2800" y="2001412"/>
            <a:ext cx="5029200" cy="37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5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Deleting the Node After a Given Node in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90456"/>
            <a:ext cx="4114800" cy="4351338"/>
          </a:xfrm>
        </p:spPr>
        <p:txBody>
          <a:bodyPr/>
          <a:lstStyle/>
          <a:p>
            <a:pPr algn="just"/>
            <a:r>
              <a:rPr lang="en-US" dirty="0" smtClean="0"/>
              <a:t>Consider </a:t>
            </a:r>
            <a:r>
              <a:rPr lang="en-US" dirty="0"/>
              <a:t>the doubly linked list shown in </a:t>
            </a:r>
            <a:r>
              <a:rPr lang="en-US" dirty="0" smtClean="0"/>
              <a:t>Fig.</a:t>
            </a:r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we want to delete the node that </a:t>
            </a:r>
            <a:r>
              <a:rPr lang="en-US" dirty="0" smtClean="0"/>
              <a:t>succeeds the </a:t>
            </a:r>
            <a:r>
              <a:rPr lang="en-US" dirty="0"/>
              <a:t>node which contains data value </a:t>
            </a:r>
            <a:r>
              <a:rPr lang="en-US" dirty="0" smtClean="0"/>
              <a:t>4.</a:t>
            </a:r>
          </a:p>
          <a:p>
            <a:pPr algn="just"/>
            <a:r>
              <a:rPr lang="en-US" dirty="0" smtClean="0"/>
              <a:t>Then </a:t>
            </a:r>
            <a:r>
              <a:rPr lang="en-US" dirty="0"/>
              <a:t>the following changes will be done in the linked list.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2031" y="1547446"/>
            <a:ext cx="7402921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7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3737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10308" y="773723"/>
            <a:ext cx="11500338" cy="24149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doubly linked list or a two-way linked list is a more complex type of linked list which </a:t>
            </a:r>
            <a:r>
              <a:rPr lang="en-US" dirty="0" smtClean="0"/>
              <a:t>contains a </a:t>
            </a:r>
            <a:r>
              <a:rPr lang="en-US" dirty="0"/>
              <a:t>pointer to the next as well as the previous node in the </a:t>
            </a:r>
            <a:r>
              <a:rPr lang="en-US" dirty="0" smtClean="0"/>
              <a:t>sequence.</a:t>
            </a:r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it consists of </a:t>
            </a:r>
            <a:r>
              <a:rPr lang="en-US" dirty="0" smtClean="0"/>
              <a:t>three parts—data</a:t>
            </a:r>
            <a:r>
              <a:rPr lang="en-US" dirty="0"/>
              <a:t>, a pointer to the next node, and a pointer to the previous node as shown in Fig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4708" y="3892062"/>
            <a:ext cx="8880029" cy="16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1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Deleting the Node After a Given Node in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953" y="1547445"/>
            <a:ext cx="6588369" cy="54746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Figure shows </a:t>
            </a:r>
            <a:r>
              <a:rPr lang="en-US" dirty="0"/>
              <a:t>the algorithm to delete a </a:t>
            </a:r>
            <a:r>
              <a:rPr lang="en-US" dirty="0" smtClean="0"/>
              <a:t>node after </a:t>
            </a:r>
            <a:r>
              <a:rPr lang="en-US" dirty="0"/>
              <a:t>a given node of a doubly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Step 2</a:t>
            </a:r>
            <a:r>
              <a:rPr lang="en-US" dirty="0" smtClean="0"/>
              <a:t>, we </a:t>
            </a:r>
            <a:r>
              <a:rPr lang="en-US" dirty="0"/>
              <a:t>take a pointer variable PTR and initialize it </a:t>
            </a:r>
            <a:r>
              <a:rPr lang="en-US" dirty="0" smtClean="0"/>
              <a:t>with START.</a:t>
            </a:r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PTR now points to the first node </a:t>
            </a:r>
            <a:r>
              <a:rPr lang="en-US" dirty="0" smtClean="0"/>
              <a:t>of the </a:t>
            </a:r>
            <a:r>
              <a:rPr lang="en-US" dirty="0"/>
              <a:t>doubly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while loop </a:t>
            </a:r>
            <a:r>
              <a:rPr lang="en-US" dirty="0" smtClean="0"/>
              <a:t>traverses through </a:t>
            </a:r>
            <a:r>
              <a:rPr lang="en-US" dirty="0"/>
              <a:t>the linked list to reach the given node.</a:t>
            </a:r>
          </a:p>
          <a:p>
            <a:pPr algn="just"/>
            <a:r>
              <a:rPr lang="en-US" dirty="0"/>
              <a:t>Once we reach the node containing VAL, the </a:t>
            </a:r>
            <a:r>
              <a:rPr lang="en-US" dirty="0" smtClean="0"/>
              <a:t>node succeeding </a:t>
            </a:r>
            <a:r>
              <a:rPr lang="en-US" dirty="0"/>
              <a:t>it can be easily accessed by using </a:t>
            </a:r>
            <a:r>
              <a:rPr lang="en-US" dirty="0" smtClean="0"/>
              <a:t>the address </a:t>
            </a:r>
            <a:r>
              <a:rPr lang="en-US" dirty="0"/>
              <a:t>stored in its NEXT </a:t>
            </a:r>
            <a:r>
              <a:rPr lang="en-US" dirty="0" smtClean="0"/>
              <a:t>field.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NEXT field of </a:t>
            </a:r>
            <a:r>
              <a:rPr lang="en-US" dirty="0" smtClean="0"/>
              <a:t>the given </a:t>
            </a:r>
            <a:r>
              <a:rPr lang="en-US" dirty="0"/>
              <a:t>node is set to contain the contents in the </a:t>
            </a:r>
            <a:r>
              <a:rPr lang="en-US" dirty="0" smtClean="0"/>
              <a:t>NEXT field </a:t>
            </a:r>
            <a:r>
              <a:rPr lang="en-US" dirty="0"/>
              <a:t>of the succeeding </a:t>
            </a:r>
            <a:r>
              <a:rPr lang="en-US" dirty="0" smtClean="0"/>
              <a:t>node.</a:t>
            </a:r>
          </a:p>
          <a:p>
            <a:pPr algn="just"/>
            <a:r>
              <a:rPr lang="en-US" dirty="0" smtClean="0"/>
              <a:t>Finally</a:t>
            </a:r>
            <a:r>
              <a:rPr lang="en-US" dirty="0"/>
              <a:t>, the </a:t>
            </a:r>
            <a:r>
              <a:rPr lang="en-US" dirty="0" smtClean="0"/>
              <a:t>memory of </a:t>
            </a:r>
            <a:r>
              <a:rPr lang="en-US" dirty="0"/>
              <a:t>the node succeeding the given node is freed </a:t>
            </a:r>
            <a:r>
              <a:rPr lang="en-US" dirty="0" smtClean="0"/>
              <a:t>and returned </a:t>
            </a:r>
            <a:r>
              <a:rPr lang="en-US" dirty="0"/>
              <a:t>to the free pool.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4214" y="1902372"/>
            <a:ext cx="4986351" cy="41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7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Deleting the Node Before a Given Node in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47" y="1884240"/>
            <a:ext cx="3241430" cy="4351338"/>
          </a:xfrm>
        </p:spPr>
        <p:txBody>
          <a:bodyPr/>
          <a:lstStyle/>
          <a:p>
            <a:pPr algn="just"/>
            <a:r>
              <a:rPr lang="en-US" dirty="0" smtClean="0"/>
              <a:t>Consider </a:t>
            </a:r>
            <a:r>
              <a:rPr lang="en-US" dirty="0"/>
              <a:t>the doubly linked list shown in </a:t>
            </a:r>
            <a:r>
              <a:rPr lang="en-US" dirty="0" smtClean="0"/>
              <a:t>Fig.</a:t>
            </a:r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we want to delete the node </a:t>
            </a:r>
            <a:r>
              <a:rPr lang="en-US" dirty="0" smtClean="0"/>
              <a:t>preceding the </a:t>
            </a:r>
            <a:r>
              <a:rPr lang="en-US" dirty="0"/>
              <a:t>node with value 4.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34861" y="1652954"/>
            <a:ext cx="8546123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0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Deleting the Node Before a Given Node in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07" y="1606062"/>
            <a:ext cx="6635261" cy="514643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Figure shows </a:t>
            </a:r>
            <a:r>
              <a:rPr lang="en-US" dirty="0"/>
              <a:t>the algorithm to delete a </a:t>
            </a:r>
            <a:r>
              <a:rPr lang="en-US" dirty="0" smtClean="0"/>
              <a:t>node before </a:t>
            </a:r>
            <a:r>
              <a:rPr lang="en-US" dirty="0"/>
              <a:t>a given node of a doubly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In Step 2</a:t>
            </a:r>
            <a:r>
              <a:rPr lang="en-US" dirty="0"/>
              <a:t>, we take a pointer variable PTR and initialize it </a:t>
            </a:r>
            <a:r>
              <a:rPr lang="en-US" dirty="0" smtClean="0"/>
              <a:t>with START.</a:t>
            </a:r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PTR now points to the first node </a:t>
            </a:r>
            <a:r>
              <a:rPr lang="en-US" dirty="0" smtClean="0"/>
              <a:t>of the </a:t>
            </a:r>
            <a:r>
              <a:rPr lang="en-US" dirty="0"/>
              <a:t>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while loop traverses </a:t>
            </a:r>
            <a:r>
              <a:rPr lang="en-US" dirty="0" smtClean="0"/>
              <a:t>through the </a:t>
            </a:r>
            <a:r>
              <a:rPr lang="en-US" dirty="0"/>
              <a:t>linked list to reach the desired </a:t>
            </a:r>
            <a:r>
              <a:rPr lang="en-US" dirty="0" smtClean="0"/>
              <a:t>node.</a:t>
            </a:r>
          </a:p>
          <a:p>
            <a:pPr algn="just"/>
            <a:r>
              <a:rPr lang="en-US" dirty="0" smtClean="0"/>
              <a:t>Once we reach </a:t>
            </a:r>
            <a:r>
              <a:rPr lang="en-US" dirty="0"/>
              <a:t>the node containing VAL, the PREV field of </a:t>
            </a:r>
            <a:r>
              <a:rPr lang="en-US" dirty="0" smtClean="0"/>
              <a:t>PTR is </a:t>
            </a:r>
            <a:r>
              <a:rPr lang="en-US" dirty="0"/>
              <a:t>set to contain the address of the node </a:t>
            </a:r>
            <a:r>
              <a:rPr lang="en-US" dirty="0" smtClean="0"/>
              <a:t>preceding the </a:t>
            </a:r>
            <a:r>
              <a:rPr lang="en-US" dirty="0"/>
              <a:t>node which comes before </a:t>
            </a:r>
            <a:r>
              <a:rPr lang="en-US" dirty="0" smtClean="0"/>
              <a:t>PTR.</a:t>
            </a:r>
          </a:p>
          <a:p>
            <a:pPr algn="just"/>
            <a:r>
              <a:rPr lang="en-US" dirty="0" smtClean="0"/>
              <a:t>The memory of </a:t>
            </a:r>
            <a:r>
              <a:rPr lang="en-US" dirty="0"/>
              <a:t>the node preceding PTR is freed and returned </a:t>
            </a:r>
            <a:r>
              <a:rPr lang="en-US" dirty="0" smtClean="0"/>
              <a:t>to </a:t>
            </a:r>
            <a:r>
              <a:rPr lang="en-IN" dirty="0" smtClean="0"/>
              <a:t>the </a:t>
            </a:r>
            <a:r>
              <a:rPr lang="en-IN" dirty="0"/>
              <a:t>free pool.</a:t>
            </a:r>
          </a:p>
          <a:p>
            <a:pPr algn="just"/>
            <a:r>
              <a:rPr lang="en-US" dirty="0"/>
              <a:t>Hence, we see that we can insert or delete a </a:t>
            </a:r>
            <a:r>
              <a:rPr lang="en-US" dirty="0" smtClean="0"/>
              <a:t>node in </a:t>
            </a:r>
            <a:r>
              <a:rPr lang="en-US" dirty="0"/>
              <a:t>a constant number of operations given only </a:t>
            </a:r>
            <a:r>
              <a:rPr lang="en-US" dirty="0" smtClean="0"/>
              <a:t>that node’s address.</a:t>
            </a:r>
          </a:p>
          <a:p>
            <a:pPr algn="just"/>
            <a:r>
              <a:rPr lang="en-US" dirty="0" smtClean="0"/>
              <a:t>Note </a:t>
            </a:r>
            <a:r>
              <a:rPr lang="en-US" dirty="0"/>
              <a:t>that this is not possible in </a:t>
            </a:r>
            <a:r>
              <a:rPr lang="en-US" dirty="0" smtClean="0"/>
              <a:t>the case </a:t>
            </a:r>
            <a:r>
              <a:rPr lang="en-US" dirty="0"/>
              <a:t>of a singly linked list which requires the previous node’s address also to perform the </a:t>
            </a:r>
            <a:r>
              <a:rPr lang="en-US" dirty="0" smtClean="0"/>
              <a:t>same </a:t>
            </a:r>
            <a:r>
              <a:rPr lang="en-IN" dirty="0" smtClean="0"/>
              <a:t>operation</a:t>
            </a:r>
            <a:r>
              <a:rPr lang="en-IN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4554" y="1348154"/>
            <a:ext cx="4831928" cy="53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5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8891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861" y="750277"/>
            <a:ext cx="11465169" cy="542668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C, the structure of a doubly linked list can be given as,</a:t>
            </a:r>
          </a:p>
          <a:p>
            <a:pPr marL="457200" lvl="1" indent="0" algn="just">
              <a:buNone/>
            </a:pPr>
            <a:r>
              <a:rPr lang="en-IN" dirty="0" smtClean="0"/>
              <a:t>struct node				</a:t>
            </a:r>
          </a:p>
          <a:p>
            <a:pPr marL="457200" lvl="1" indent="0" algn="just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457200" lvl="1" indent="0" algn="just">
              <a:buNone/>
            </a:pPr>
            <a:r>
              <a:rPr lang="en-IN" dirty="0"/>
              <a:t>struct node *prev;</a:t>
            </a:r>
          </a:p>
          <a:p>
            <a:pPr marL="457200" lvl="1" indent="0" algn="just">
              <a:buNone/>
            </a:pPr>
            <a:r>
              <a:rPr lang="en-IN" dirty="0"/>
              <a:t>int data;</a:t>
            </a:r>
          </a:p>
          <a:p>
            <a:pPr marL="457200" lvl="1" indent="0" algn="just">
              <a:buNone/>
            </a:pPr>
            <a:r>
              <a:rPr lang="en-IN" dirty="0"/>
              <a:t>struct node *next;</a:t>
            </a:r>
          </a:p>
          <a:p>
            <a:pPr marL="457200" lvl="1" indent="0" algn="just">
              <a:buNone/>
            </a:pPr>
            <a:r>
              <a:rPr lang="en-IN" dirty="0"/>
              <a:t>};</a:t>
            </a:r>
          </a:p>
          <a:p>
            <a:pPr algn="just"/>
            <a:r>
              <a:rPr lang="en-US" dirty="0"/>
              <a:t>The PREV field of the first node and the NEXT field of the last node will contain </a:t>
            </a:r>
            <a:r>
              <a:rPr lang="en-US" dirty="0" smtClean="0"/>
              <a:t>NULL.</a:t>
            </a:r>
          </a:p>
          <a:p>
            <a:pPr algn="just"/>
            <a:r>
              <a:rPr lang="en-US" dirty="0" smtClean="0"/>
              <a:t>The PREV field </a:t>
            </a:r>
            <a:r>
              <a:rPr lang="en-US" dirty="0"/>
              <a:t>is used to store the address of the preceding node, which enables us to traverse the list in </a:t>
            </a:r>
            <a:r>
              <a:rPr lang="en-US" dirty="0" smtClean="0"/>
              <a:t>the </a:t>
            </a:r>
            <a:r>
              <a:rPr lang="en-IN" dirty="0" smtClean="0"/>
              <a:t>backward </a:t>
            </a:r>
            <a:r>
              <a:rPr lang="en-IN" dirty="0"/>
              <a:t>direction.</a:t>
            </a:r>
          </a:p>
          <a:p>
            <a:pPr algn="just"/>
            <a:r>
              <a:rPr lang="en-US" dirty="0"/>
              <a:t>Thus, we see that a doubly linked list calls for more space per node and more expensive </a:t>
            </a:r>
            <a:r>
              <a:rPr lang="en-US" dirty="0" smtClean="0"/>
              <a:t>basic operations. 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a doubly linked list provides the ease to manipulate the elements of </a:t>
            </a:r>
            <a:r>
              <a:rPr lang="en-US" dirty="0" smtClean="0"/>
              <a:t>the list </a:t>
            </a:r>
            <a:r>
              <a:rPr lang="en-US" dirty="0"/>
              <a:t>as it maintains pointers to nodes in both the directions (forward and backward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The main advantage </a:t>
            </a:r>
            <a:r>
              <a:rPr lang="en-US" dirty="0"/>
              <a:t>of using a doubly linked list is that it makes searching twice as </a:t>
            </a:r>
            <a:r>
              <a:rPr lang="en-US" dirty="0" smtClean="0"/>
              <a:t>efficient.</a:t>
            </a:r>
          </a:p>
          <a:p>
            <a:pPr algn="just"/>
            <a:r>
              <a:rPr lang="en-US" dirty="0" smtClean="0"/>
              <a:t>Let </a:t>
            </a:r>
            <a:r>
              <a:rPr lang="en-US" dirty="0"/>
              <a:t>us </a:t>
            </a:r>
            <a:r>
              <a:rPr lang="en-US" dirty="0" smtClean="0"/>
              <a:t>view how </a:t>
            </a:r>
            <a:r>
              <a:rPr lang="en-US" dirty="0"/>
              <a:t>a doubly linked list is maintained in the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81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679938"/>
            <a:ext cx="5867400" cy="549702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the figure, we see that a variable START is used to store the address of the first </a:t>
            </a:r>
            <a:r>
              <a:rPr lang="en-US" dirty="0" smtClean="0"/>
              <a:t>node.</a:t>
            </a:r>
          </a:p>
          <a:p>
            <a:pPr algn="just"/>
            <a:r>
              <a:rPr lang="en-US" dirty="0" smtClean="0"/>
              <a:t>In this example</a:t>
            </a:r>
            <a:r>
              <a:rPr lang="en-US" dirty="0"/>
              <a:t>, START = 1, so the first data is stored at address 1, </a:t>
            </a:r>
            <a:r>
              <a:rPr lang="en-US" dirty="0" smtClean="0"/>
              <a:t>which is H.</a:t>
            </a:r>
          </a:p>
          <a:p>
            <a:pPr algn="just"/>
            <a:r>
              <a:rPr lang="en-US" dirty="0" smtClean="0"/>
              <a:t>Since </a:t>
            </a:r>
            <a:r>
              <a:rPr lang="en-US" dirty="0"/>
              <a:t>this is the first node, it has no previous node and </a:t>
            </a:r>
            <a:r>
              <a:rPr lang="en-US" dirty="0" smtClean="0"/>
              <a:t>hence stores </a:t>
            </a:r>
            <a:r>
              <a:rPr lang="en-US" dirty="0"/>
              <a:t>NULL or –1 in the PREV </a:t>
            </a:r>
            <a:r>
              <a:rPr lang="en-US" dirty="0" smtClean="0"/>
              <a:t>field.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will traverse the list </a:t>
            </a:r>
            <a:r>
              <a:rPr lang="en-US" dirty="0" smtClean="0"/>
              <a:t>until we </a:t>
            </a:r>
            <a:r>
              <a:rPr lang="en-US" dirty="0"/>
              <a:t>reach a position where the NEXT entry contains –1 or NULL.</a:t>
            </a:r>
          </a:p>
          <a:p>
            <a:pPr algn="just"/>
            <a:r>
              <a:rPr lang="en-US" dirty="0"/>
              <a:t>This denotes the end of the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we traverse the </a:t>
            </a:r>
            <a:r>
              <a:rPr lang="en-US" dirty="0" smtClean="0"/>
              <a:t>DATA and </a:t>
            </a:r>
            <a:r>
              <a:rPr lang="en-US" dirty="0"/>
              <a:t>NEXT in this manner, we will finally see that the linked </a:t>
            </a:r>
            <a:r>
              <a:rPr lang="en-US" dirty="0" smtClean="0"/>
              <a:t>list in </a:t>
            </a:r>
            <a:r>
              <a:rPr lang="en-US" dirty="0"/>
              <a:t>the above example stores characters that when put </a:t>
            </a:r>
            <a:r>
              <a:rPr lang="en-US" dirty="0" smtClean="0"/>
              <a:t>together </a:t>
            </a:r>
            <a:r>
              <a:rPr lang="en-IN" dirty="0" smtClean="0"/>
              <a:t>form </a:t>
            </a:r>
            <a:r>
              <a:rPr lang="en-IN" dirty="0"/>
              <a:t>the word HELLO.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5186" y="703385"/>
            <a:ext cx="5307723" cy="57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7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a New Node in a Doubly Linked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section, we will discuss how a new node is added into </a:t>
            </a:r>
            <a:r>
              <a:rPr lang="en-US" dirty="0" smtClean="0"/>
              <a:t>an already </a:t>
            </a:r>
            <a:r>
              <a:rPr lang="en-US" dirty="0"/>
              <a:t>existing doubly linked </a:t>
            </a:r>
            <a:r>
              <a:rPr lang="en-US" dirty="0" smtClean="0"/>
              <a:t>list.</a:t>
            </a:r>
          </a:p>
          <a:p>
            <a:r>
              <a:rPr lang="en-US" dirty="0" smtClean="0"/>
              <a:t>We </a:t>
            </a:r>
            <a:r>
              <a:rPr lang="en-US" dirty="0"/>
              <a:t>will take four cases </a:t>
            </a:r>
            <a:r>
              <a:rPr lang="en-US" dirty="0" smtClean="0"/>
              <a:t>and then </a:t>
            </a:r>
            <a:r>
              <a:rPr lang="en-US" dirty="0"/>
              <a:t>see how insertion is done in each case.</a:t>
            </a:r>
          </a:p>
          <a:p>
            <a:pPr lvl="1" algn="just"/>
            <a:r>
              <a:rPr lang="en-US" dirty="0"/>
              <a:t>Case 1: The new node is inserted at the beginning.</a:t>
            </a:r>
          </a:p>
          <a:p>
            <a:pPr lvl="1" algn="just"/>
            <a:r>
              <a:rPr lang="en-US" dirty="0" smtClean="0"/>
              <a:t>Case </a:t>
            </a:r>
            <a:r>
              <a:rPr lang="en-US" dirty="0"/>
              <a:t>2: The new node is inserted at the end.</a:t>
            </a:r>
          </a:p>
          <a:p>
            <a:pPr lvl="1" algn="just"/>
            <a:r>
              <a:rPr lang="en-US" dirty="0"/>
              <a:t>Case 3: The new node is inserted after a given node.</a:t>
            </a:r>
          </a:p>
          <a:p>
            <a:pPr lvl="1" algn="just"/>
            <a:r>
              <a:rPr lang="en-US" dirty="0"/>
              <a:t>Case 4: The new node is inserted before a given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71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Inserting a Node at the Beginning of a Doubly Linked 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7570" y="1559168"/>
            <a:ext cx="4196862" cy="4911969"/>
          </a:xfrm>
        </p:spPr>
        <p:txBody>
          <a:bodyPr/>
          <a:lstStyle/>
          <a:p>
            <a:pPr algn="just"/>
            <a:r>
              <a:rPr lang="en-US" dirty="0" smtClean="0"/>
              <a:t>Consider </a:t>
            </a:r>
            <a:r>
              <a:rPr lang="en-US" dirty="0"/>
              <a:t>the doubly linked list shown in </a:t>
            </a:r>
            <a:r>
              <a:rPr lang="en-US" dirty="0" smtClean="0"/>
              <a:t>Fig.</a:t>
            </a:r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we want to add a new node with </a:t>
            </a:r>
            <a:r>
              <a:rPr lang="en-US" dirty="0" smtClean="0"/>
              <a:t>data 9 </a:t>
            </a:r>
            <a:r>
              <a:rPr lang="en-US" dirty="0"/>
              <a:t>as the first node of the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Then </a:t>
            </a:r>
            <a:r>
              <a:rPr lang="en-US" dirty="0"/>
              <a:t>the following changes will be done in the linked list.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9938" y="1629508"/>
            <a:ext cx="7463963" cy="49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1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08" y="365125"/>
            <a:ext cx="10943492" cy="1325563"/>
          </a:xfrm>
        </p:spPr>
        <p:txBody>
          <a:bodyPr/>
          <a:lstStyle/>
          <a:p>
            <a:pPr algn="ctr"/>
            <a:r>
              <a:rPr lang="en-US" b="1" dirty="0" smtClean="0"/>
              <a:t>Inserting a Node at the Beginning of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85" y="1500554"/>
            <a:ext cx="5926015" cy="522849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Figure shows </a:t>
            </a:r>
            <a:r>
              <a:rPr lang="en-US" dirty="0"/>
              <a:t>the algorithm to insert a new node </a:t>
            </a:r>
            <a:r>
              <a:rPr lang="en-US" dirty="0" smtClean="0"/>
              <a:t>at the </a:t>
            </a:r>
            <a:r>
              <a:rPr lang="en-US" dirty="0"/>
              <a:t>beginning of a doubly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Step 1, we first </a:t>
            </a:r>
            <a:r>
              <a:rPr lang="en-US" dirty="0" smtClean="0"/>
              <a:t>check whether </a:t>
            </a:r>
            <a:r>
              <a:rPr lang="en-US" dirty="0"/>
              <a:t>memory is available for the new </a:t>
            </a:r>
            <a:r>
              <a:rPr lang="en-US" dirty="0" smtClean="0"/>
              <a:t>node.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free memory </a:t>
            </a:r>
            <a:r>
              <a:rPr lang="en-US" dirty="0"/>
              <a:t>has exhausted, then an OVERFLOW message is printed.</a:t>
            </a:r>
          </a:p>
          <a:p>
            <a:pPr algn="just"/>
            <a:r>
              <a:rPr lang="en-US" dirty="0"/>
              <a:t>Otherwise, if free memory cell is available, then we </a:t>
            </a:r>
            <a:r>
              <a:rPr lang="en-US" dirty="0" smtClean="0"/>
              <a:t>allocate space </a:t>
            </a:r>
            <a:r>
              <a:rPr lang="en-US" dirty="0"/>
              <a:t>for the new </a:t>
            </a:r>
            <a:r>
              <a:rPr lang="en-US" dirty="0" smtClean="0"/>
              <a:t>node.</a:t>
            </a:r>
          </a:p>
          <a:p>
            <a:pPr algn="just"/>
            <a:r>
              <a:rPr lang="en-US" dirty="0" smtClean="0"/>
              <a:t>Set </a:t>
            </a:r>
            <a:r>
              <a:rPr lang="en-US" dirty="0"/>
              <a:t>its DATA part with the given </a:t>
            </a:r>
            <a:r>
              <a:rPr lang="en-US" dirty="0" smtClean="0"/>
              <a:t>VAL and </a:t>
            </a:r>
            <a:r>
              <a:rPr lang="en-US" dirty="0"/>
              <a:t>the NEXT part is initialized with the address of the </a:t>
            </a:r>
            <a:r>
              <a:rPr lang="en-US" dirty="0" smtClean="0"/>
              <a:t>first node </a:t>
            </a:r>
            <a:r>
              <a:rPr lang="en-US" dirty="0"/>
              <a:t>of the list, which is stored in </a:t>
            </a:r>
            <a:r>
              <a:rPr lang="en-US" dirty="0" smtClean="0"/>
              <a:t>START.</a:t>
            </a:r>
          </a:p>
          <a:p>
            <a:pPr algn="just"/>
            <a:r>
              <a:rPr lang="en-US" dirty="0" smtClean="0"/>
              <a:t>Now</a:t>
            </a:r>
            <a:r>
              <a:rPr lang="en-US" dirty="0"/>
              <a:t>, since the </a:t>
            </a:r>
            <a:r>
              <a:rPr lang="en-US" dirty="0" smtClean="0"/>
              <a:t>new node </a:t>
            </a:r>
            <a:r>
              <a:rPr lang="en-US" dirty="0"/>
              <a:t>is added as the first node of the list, it will now be </a:t>
            </a:r>
            <a:r>
              <a:rPr lang="en-US" dirty="0" smtClean="0"/>
              <a:t>known as </a:t>
            </a:r>
            <a:r>
              <a:rPr lang="en-US" dirty="0"/>
              <a:t>the START node, that is, the START pointer variable will </a:t>
            </a:r>
            <a:r>
              <a:rPr lang="en-US" dirty="0" smtClean="0"/>
              <a:t>now hold </a:t>
            </a:r>
            <a:r>
              <a:rPr lang="en-US" dirty="0"/>
              <a:t>the address of NEW_NODE.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431" y="1524000"/>
            <a:ext cx="5379010" cy="50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9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Inserting a Node at the End of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124" y="1825625"/>
            <a:ext cx="4654062" cy="4351338"/>
          </a:xfrm>
        </p:spPr>
        <p:txBody>
          <a:bodyPr/>
          <a:lstStyle/>
          <a:p>
            <a:pPr algn="just"/>
            <a:r>
              <a:rPr lang="en-US" dirty="0" smtClean="0"/>
              <a:t>Consider </a:t>
            </a:r>
            <a:r>
              <a:rPr lang="en-US" dirty="0"/>
              <a:t>the doubly linked list shown in </a:t>
            </a:r>
            <a:r>
              <a:rPr lang="en-US" dirty="0" smtClean="0"/>
              <a:t>Fig.</a:t>
            </a:r>
          </a:p>
          <a:p>
            <a:pPr algn="just"/>
            <a:r>
              <a:rPr lang="en-US" dirty="0" smtClean="0"/>
              <a:t>Suppose we </a:t>
            </a:r>
            <a:r>
              <a:rPr lang="en-US" dirty="0"/>
              <a:t>want to add a new node with data 9 as the last node of the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Then </a:t>
            </a:r>
            <a:r>
              <a:rPr lang="en-US" dirty="0"/>
              <a:t>the following </a:t>
            </a:r>
            <a:r>
              <a:rPr lang="en-US" dirty="0" smtClean="0"/>
              <a:t>changes will </a:t>
            </a:r>
            <a:r>
              <a:rPr lang="en-US" dirty="0"/>
              <a:t>be done in the linked list.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5077" y="1641231"/>
            <a:ext cx="6822425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a Node at the End of a Doubly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46" y="1465386"/>
            <a:ext cx="5843954" cy="539261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Figure shows </a:t>
            </a:r>
            <a:r>
              <a:rPr lang="en-US" dirty="0"/>
              <a:t>the algorithm to insert a new node at the end of a doubly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In Step 6</a:t>
            </a:r>
            <a:r>
              <a:rPr lang="en-US" dirty="0"/>
              <a:t>, we take a pointer variable PTR and initialize it with </a:t>
            </a:r>
            <a:r>
              <a:rPr lang="en-US" dirty="0" smtClean="0"/>
              <a:t>START.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while loop, we traverse </a:t>
            </a:r>
            <a:r>
              <a:rPr lang="en-US" dirty="0" smtClean="0"/>
              <a:t>through the </a:t>
            </a:r>
            <a:r>
              <a:rPr lang="en-US" dirty="0"/>
              <a:t>linked list to reach the last </a:t>
            </a:r>
            <a:r>
              <a:rPr lang="en-US" dirty="0" smtClean="0"/>
              <a:t>node.</a:t>
            </a:r>
          </a:p>
          <a:p>
            <a:pPr algn="just"/>
            <a:r>
              <a:rPr lang="en-US" dirty="0" smtClean="0"/>
              <a:t>Once </a:t>
            </a:r>
            <a:r>
              <a:rPr lang="en-US" dirty="0"/>
              <a:t>we reach the last node, in Step 9, we change the </a:t>
            </a:r>
            <a:r>
              <a:rPr lang="en-US" dirty="0" smtClean="0"/>
              <a:t>NEXT pointer </a:t>
            </a:r>
            <a:r>
              <a:rPr lang="en-US" dirty="0"/>
              <a:t>of the last node to store the address of the new node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Remember </a:t>
            </a:r>
            <a:r>
              <a:rPr lang="en-US" dirty="0"/>
              <a:t>that the NEXT field of </a:t>
            </a:r>
            <a:r>
              <a:rPr lang="en-US" dirty="0" smtClean="0"/>
              <a:t>the new </a:t>
            </a:r>
            <a:r>
              <a:rPr lang="en-US" dirty="0"/>
              <a:t>node contains NULL which signifies the end of the linked </a:t>
            </a:r>
            <a:r>
              <a:rPr lang="en-US" dirty="0" smtClean="0"/>
              <a:t>list.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PREV field of the </a:t>
            </a:r>
            <a:r>
              <a:rPr lang="en-US" dirty="0" smtClean="0"/>
              <a:t>NEW_NODE will </a:t>
            </a:r>
            <a:r>
              <a:rPr lang="en-US" dirty="0"/>
              <a:t>be set so that it points to the node pointed by PTR (now the second last node of the list).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6"/>
            <a:ext cx="5588876" cy="44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2068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DOUBLY LINKED LIST</vt:lpstr>
      <vt:lpstr>Introduction</vt:lpstr>
      <vt:lpstr>Introduction</vt:lpstr>
      <vt:lpstr>Introduction</vt:lpstr>
      <vt:lpstr>Inserting a New Node in a Doubly Linked List</vt:lpstr>
      <vt:lpstr>Inserting a Node at the Beginning of a Doubly Linked List</vt:lpstr>
      <vt:lpstr>Inserting a Node at the Beginning of a Doubly Linked List</vt:lpstr>
      <vt:lpstr>Inserting a Node at the End of a Doubly Linked List</vt:lpstr>
      <vt:lpstr>Inserting a Node at the End of a Doubly Linked List</vt:lpstr>
      <vt:lpstr>Inserting a Node After a Given Node in a Doubly Linked List</vt:lpstr>
      <vt:lpstr>Inserting a Node After a Given Node in a Doubly Linked List</vt:lpstr>
      <vt:lpstr>Inserting a Node Before a Given Node in a Doubly Linked List</vt:lpstr>
      <vt:lpstr>Inserting a Node Before a Given Node in a Doubly Linked List</vt:lpstr>
      <vt:lpstr>Deleting a Node from a Doubly Linked List</vt:lpstr>
      <vt:lpstr>Deleting the First Node from a Doubly Linked List</vt:lpstr>
      <vt:lpstr>Deleting the First Node from a Doubly Linked List</vt:lpstr>
      <vt:lpstr>Deleting the Last Node from a Doubly Linked List</vt:lpstr>
      <vt:lpstr>Deleting the Last Node from a Doubly Linked List</vt:lpstr>
      <vt:lpstr>Deleting the Node After a Given Node in a Doubly Linked List</vt:lpstr>
      <vt:lpstr>Deleting the Node After a Given Node in a Doubly Linked List</vt:lpstr>
      <vt:lpstr>Deleting the Node Before a Given Node in a Doubly Linked List</vt:lpstr>
      <vt:lpstr>Deleting the Node Before a Given Node in a Doubly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</dc:title>
  <dc:creator>Windows User</dc:creator>
  <cp:lastModifiedBy>Windows User</cp:lastModifiedBy>
  <cp:revision>76</cp:revision>
  <dcterms:created xsi:type="dcterms:W3CDTF">2021-09-02T22:15:35Z</dcterms:created>
  <dcterms:modified xsi:type="dcterms:W3CDTF">2021-12-28T19:06:34Z</dcterms:modified>
</cp:coreProperties>
</file>