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AA31-DF34-424B-BB83-F2EF22A7E5E7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38941-DF74-4E56-8CE5-D64FE0942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2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E79916A-2246-4913-8D1C-A7C48207817C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IN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1176095-EED8-41A2-A17A-675921B552BA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IN" sz="1200" b="0" strike="noStrike" spc="-1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97204BE-0974-4395-8EDE-5B49CCF93A01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IN" sz="1200" b="0" strike="noStrike" spc="-1"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7913DB8-1A0B-4462-A05F-ACB88429234B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6000" b="0" strike="noStrike" spc="-1">
                <a:solidFill>
                  <a:srgbClr val="000000"/>
                </a:solidFill>
                <a:latin typeface="Calibri Light"/>
              </a:rPr>
              <a:t>Arrays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2500" lnSpcReduction="20000"/>
          </a:bodyPr>
          <a:lstStyle/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 this chapter, we will discuss arrays.</a:t>
            </a:r>
            <a:endParaRPr lang="en-IN" sz="2400" b="0" strike="noStrike" spc="-1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 array is a user-defined data type that stores related information together.</a:t>
            </a:r>
            <a:endParaRPr lang="en-IN" sz="2400" b="0" strike="noStrike" spc="-1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All the information stored in an array belongs to the same data type.</a:t>
            </a:r>
            <a:endParaRPr lang="en-IN" sz="2400" b="0" strike="noStrike" spc="-1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So, in this chapter, we will learn how arrays are defined, declared, initialized, and accessed.</a:t>
            </a:r>
            <a:endParaRPr lang="en-IN" sz="2400" b="0" strike="noStrike" spc="-1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We will also discuss the different operations that can be performed on array elements and the different types of arrays such as two-dimensional arrays, multi-dimensional arrays, and sparse matrices.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8263440" y="6196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B3FF5D11-F7C1-4B43-9941-59D090087E59}" type="slidenum">
              <a:rPr lang="en-IN" sz="2400" b="0" strike="noStrike" spc="-1">
                <a:latin typeface="Times New Roman"/>
              </a:rPr>
              <a:pPr/>
              <a:t>1</a:t>
            </a:fld>
            <a:endParaRPr lang="en-IN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0" y="0"/>
            <a:ext cx="12191760" cy="681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000000"/>
                </a:solidFill>
                <a:latin typeface="Calibri Light"/>
              </a:rPr>
              <a:t>Traversing an Array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0" y="681480"/>
            <a:ext cx="6019560" cy="6176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2500" lnSpcReduction="20000"/>
          </a:bodyPr>
          <a:lstStyle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Traversing an array means accessing each and every element of the array for a specific purpose.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Traversing the data elements of an array A can include printing every element, counting the total number of elements, or performing any process on these elements.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Since, array is a linear data structure (because all its elements form a sequence), traversing its elements is very simple and straightforward.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algorithm for array traversal is given in Fig. 3.12.</a:t>
            </a:r>
          </a:p>
          <a:p>
            <a:pPr marL="457200" algn="just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Step 1: [INITIALIZATION] SET I = lower_bound</a:t>
            </a:r>
          </a:p>
          <a:p>
            <a:pPr marL="457200" algn="just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Step 2: Repeat Steps 3 to 4 while I &lt;= upper_bound</a:t>
            </a:r>
          </a:p>
          <a:p>
            <a:pPr marL="457200" algn="just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Step 3: Apply Process to A[I]</a:t>
            </a:r>
          </a:p>
          <a:p>
            <a:pPr marL="457200" algn="just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Step 4: SET I = I + 1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[END OF LOOP]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Step 5: EXIT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Figure 3.12 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Algorithm for array traversal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 Step 1, we initialize the index to the lower bound of the array.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 Step 2, a while loop is executed.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Step 3 processes the individual array element as specified by the array name and index value.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Step 4 increments the index value so that the next array element could be processed.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while loop in Step 2 is executed until all the elements in the array are processed, i.e., until I is less than or equal to the upper bound of the array.</a:t>
            </a:r>
          </a:p>
        </p:txBody>
      </p:sp>
      <p:pic>
        <p:nvPicPr>
          <p:cNvPr id="203" name="Content Placeholder 3"/>
          <p:cNvPicPr/>
          <p:nvPr/>
        </p:nvPicPr>
        <p:blipFill>
          <a:blip r:embed="rId2"/>
          <a:stretch/>
        </p:blipFill>
        <p:spPr>
          <a:xfrm>
            <a:off x="6019920" y="681480"/>
            <a:ext cx="6171840" cy="617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000000"/>
                </a:solidFill>
                <a:latin typeface="Calibri Light"/>
              </a:rPr>
              <a:t>Inserting an Element in an Array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141480" y="1690560"/>
            <a:ext cx="5878080" cy="505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0000" lnSpcReduction="20000"/>
          </a:bodyPr>
          <a:lstStyle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If an element has to be inserted at the end of an existing array, then the task of insertion is quite simple.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We just have to add 1 to the upper_ bound and assign the value.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Here, we assume that the memory space allocated for the array is still available.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For example, if an array is declared to contain 10 elements, but currently it has only 8 elements, then obviously there is space to accommodate two more elements.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But if it already has 10 elements, then we will not be able to add another element to it.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Figure 3.13 shows an algorithm to insert a new element to the end of an array.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 Step 1, we increment the value of the upper_bound.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 Step 2, the new value is stored at the position pointed by the upper_bound.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For example, let us assume an array has been declared as</a:t>
            </a:r>
          </a:p>
          <a:p>
            <a:pPr marL="685800" lvl="1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int marks[60];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array is declared to store the marks of all the students in a class.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Now, suppose there are 54 students and a new student comes and is asked to take the same test.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marks of this new student would be stored in marks[55].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Assuming that the student secured 68 marks, we will assign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the value as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marks[55] = 68;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However, if we have to insert an element in the middle of the array, then this is not a trivial task.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On an average, we might have to move as much as half of the elements from their positions in order to accommodate space for the new element.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For example, consider an array whose elements are arranged in ascending order.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Now, if a new element has to be added, it will have to be added probably somewhere in the middle of the array.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To do this, we must first find the location where the new element will be inserted and then move all the elements (that have a value greater than that of the new element) one position to the right so that space can be created to store the new value.</a:t>
            </a:r>
          </a:p>
        </p:txBody>
      </p:sp>
      <p:pic>
        <p:nvPicPr>
          <p:cNvPr id="206" name="Content Placeholder 6"/>
          <p:cNvPicPr/>
          <p:nvPr/>
        </p:nvPicPr>
        <p:blipFill>
          <a:blip r:embed="rId2"/>
          <a:stretch/>
        </p:blipFill>
        <p:spPr>
          <a:xfrm>
            <a:off x="6172200" y="2693160"/>
            <a:ext cx="5656320" cy="248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i="1" strike="noStrike" spc="-1">
                <a:solidFill>
                  <a:srgbClr val="000000"/>
                </a:solidFill>
                <a:latin typeface="Calibri Light"/>
              </a:rPr>
              <a:t>Algorithm to Insert an Element in the Middle of an Array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365760" y="1825560"/>
            <a:ext cx="56538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2500" lnSpcReduction="20000"/>
          </a:bodyPr>
          <a:lstStyle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algorithm INSERT will be declared as INSERT (A, N, POS, VAL).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arguments are</a:t>
            </a:r>
          </a:p>
          <a:p>
            <a:pPr marL="685800" lvl="1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A, the array in which the element has to be inserted</a:t>
            </a:r>
          </a:p>
          <a:p>
            <a:pPr marL="685800" lvl="1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N, the number of elements in the array</a:t>
            </a:r>
          </a:p>
          <a:p>
            <a:pPr marL="685800" lvl="1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POS, the position at which the element has to be inserted</a:t>
            </a:r>
          </a:p>
          <a:p>
            <a:pPr marL="685800" lvl="1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VAL, the value that has to be inserted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 the algorithm given in Fig. 3.14, in Step 1, we first initialize I with the total number of elements in the array.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 Step 2, a while loop is executed which will move all the elements having an index greater than POS one position towards right to create space for the new element.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 Step 5, we increment the total number of elements in the array by 1 and finally in Step 6, the new value is inserted at the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desired position.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2" name="Content Placeholder 6"/>
          <p:cNvPicPr/>
          <p:nvPr/>
        </p:nvPicPr>
        <p:blipFill>
          <a:blip r:embed="rId2"/>
          <a:stretch/>
        </p:blipFill>
        <p:spPr>
          <a:xfrm>
            <a:off x="6019920" y="1825560"/>
            <a:ext cx="5941800" cy="448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0" y="0"/>
            <a:ext cx="12191760" cy="137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i="1" strike="noStrike" spc="-1">
                <a:solidFill>
                  <a:srgbClr val="000000"/>
                </a:solidFill>
                <a:latin typeface="Calibri Light"/>
              </a:rPr>
              <a:t>Algorithm to Insert an Element in the Middle of an Array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4" name="Content Placeholder 6"/>
          <p:cNvPicPr/>
          <p:nvPr/>
        </p:nvPicPr>
        <p:blipFill>
          <a:blip r:embed="rId2"/>
          <a:stretch/>
        </p:blipFill>
        <p:spPr>
          <a:xfrm>
            <a:off x="0" y="1379880"/>
            <a:ext cx="6425280" cy="5477760"/>
          </a:xfrm>
          <a:prstGeom prst="rect">
            <a:avLst/>
          </a:prstGeom>
          <a:ln>
            <a:noFill/>
          </a:ln>
        </p:spPr>
      </p:pic>
      <p:pic>
        <p:nvPicPr>
          <p:cNvPr id="215" name="Content Placeholder 5"/>
          <p:cNvPicPr/>
          <p:nvPr/>
        </p:nvPicPr>
        <p:blipFill>
          <a:blip r:embed="rId3"/>
          <a:stretch/>
        </p:blipFill>
        <p:spPr>
          <a:xfrm>
            <a:off x="6425640" y="1388160"/>
            <a:ext cx="5765760" cy="547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Deleting an Element from an Array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124560" y="1825560"/>
            <a:ext cx="11936880" cy="4898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7500" lnSpcReduction="20000"/>
          </a:bodyPr>
          <a:lstStyle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Deleting an element from an array means removing a data element from an already existing array.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If the element has to be deleted from the end of the existing array, then the task of deletion is quite simple.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We just have to subtract 1 from the upper_bound.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Figure 3.15 shows an algorithm to delete an element from the end of an array.</a:t>
            </a:r>
          </a:p>
          <a:p>
            <a:pPr marL="457200" algn="just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Step 1: SET upper_bound = upper_bound - 1</a:t>
            </a:r>
          </a:p>
          <a:p>
            <a:pPr marL="457200" algn="just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Step 2: EXIT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Figure 3.15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Algorithm to delete the last element of 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an array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For example, if we have an array that is declared as</a:t>
            </a:r>
          </a:p>
          <a:p>
            <a:pPr marL="685800" lvl="1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int marks[60];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array is declared to store the marks of all the students in the class.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Now, suppose there are 54 students and the student with roll number 54 leaves the course.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score of this student was stored in marks[54].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We just have to decrement the upper_bound.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Subtracting 1 from the upper_bound will indicate that there are 53 valid data in the array.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However, if we have to delete an element from the middle of an array, then it is not a trivial task.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On an average, we might have to move as much as half of the elements from their positions in order to occupy the space of the deleted element.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For example, consider an array whose elements are arranged in ascending order.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Now, suppose an element has to be deleted, probably from somewhere in the middle of the array.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To do this, we must first find the location from where the element has to be deleted and then move all the elements (having a value greater than that of the element) one position towards left so that the space vacated by the deleted element can be occupied by rest of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the elements.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3500"/>
          </a:bodyPr>
          <a:lstStyle/>
          <a:p>
            <a:pPr>
              <a:lnSpc>
                <a:spcPct val="90000"/>
              </a:lnSpc>
            </a:pPr>
            <a:r>
              <a:rPr lang="en-US" sz="4400" b="1" i="1" strike="noStrike" spc="-1">
                <a:solidFill>
                  <a:srgbClr val="000000"/>
                </a:solidFill>
                <a:latin typeface="Calibri Light"/>
              </a:rPr>
              <a:t>Algorithm to delete an element from the middle of</a:t>
            </a:r>
            <a:r>
              <a:t/>
            </a:r>
            <a:br/>
            <a:r>
              <a:rPr lang="en-IN" sz="4400" b="1" i="1" strike="noStrike" spc="-1">
                <a:solidFill>
                  <a:srgbClr val="000000"/>
                </a:solidFill>
                <a:latin typeface="Calibri Light"/>
              </a:rPr>
              <a:t>an array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5000" lnSpcReduction="20000"/>
          </a:bodyPr>
          <a:lstStyle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algorithm DELETE will be declared as DELETE(A, N,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POS).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The arguments are: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A, the array from which the element has to be 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deleted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N, the number of elements in the array</a:t>
            </a:r>
          </a:p>
          <a:p>
            <a:pPr marL="685800" lvl="1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POS, the position from which the element has to 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be deleted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Figure 3.16 shows the algorithm in which we first initialize I with the position from which the element has to be deleted.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 Step 2, a while loop is executed which will move all the elements having an index greater than POS one space towards left to occupy the space vacated by the deleted element.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When we say that we are deleting an element, actually we are overwriting the element with the value of its successive element.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 Step 5, we decrement the total number of elements in the array by 1.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Now, let us visualize this algorithm by taking an example given in Fig. 3.17.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Calling DELETE (Data, 6, 2) will lead to the following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processing in the array.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2" name="Content Placeholder 6"/>
          <p:cNvPicPr/>
          <p:nvPr/>
        </p:nvPicPr>
        <p:blipFill>
          <a:blip r:embed="rId2"/>
          <a:stretch/>
        </p:blipFill>
        <p:spPr>
          <a:xfrm>
            <a:off x="6019920" y="1690560"/>
            <a:ext cx="5333760" cy="448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4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000000"/>
                </a:solidFill>
                <a:latin typeface="Calibri Light"/>
              </a:rPr>
              <a:t>Merging Two Arrays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Merging two arrays in a third array means first copying the contents of the first array into the third array and then copying the contents of the second array into the third array.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Hence, the merged array contains the contents of the first array followed by the contents of the second array.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If the arrays are unsorted, then merging the arrays is very simple, as one just needs to copy the contents of one array into another.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But merging is not a trivial task when the two arrays are sorted and the merged array also needs to be sorted.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Let us first discuss the merge operation on unsorted arrays.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This operation is shown in Fig 3.18.</a:t>
            </a:r>
          </a:p>
        </p:txBody>
      </p:sp>
      <p:pic>
        <p:nvPicPr>
          <p:cNvPr id="226" name="Content Placeholder 4"/>
          <p:cNvPicPr/>
          <p:nvPr/>
        </p:nvPicPr>
        <p:blipFill>
          <a:blip r:embed="rId2"/>
          <a:stretch/>
        </p:blipFill>
        <p:spPr>
          <a:xfrm>
            <a:off x="6172200" y="1825560"/>
            <a:ext cx="51811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4"/>
          <p:cNvPicPr/>
          <p:nvPr/>
        </p:nvPicPr>
        <p:blipFill>
          <a:blip r:embed="rId2"/>
          <a:stretch/>
        </p:blipFill>
        <p:spPr>
          <a:xfrm>
            <a:off x="0" y="0"/>
            <a:ext cx="6695640" cy="923760"/>
          </a:xfrm>
          <a:prstGeom prst="rect">
            <a:avLst/>
          </a:prstGeom>
          <a:ln>
            <a:noFill/>
          </a:ln>
        </p:spPr>
      </p:pic>
      <p:pic>
        <p:nvPicPr>
          <p:cNvPr id="228" name="Picture 5"/>
          <p:cNvPicPr/>
          <p:nvPr/>
        </p:nvPicPr>
        <p:blipFill>
          <a:blip r:embed="rId3"/>
          <a:stretch/>
        </p:blipFill>
        <p:spPr>
          <a:xfrm>
            <a:off x="0" y="924120"/>
            <a:ext cx="6695640" cy="5933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000000"/>
                </a:solidFill>
                <a:latin typeface="Calibri Light"/>
              </a:rPr>
              <a:t>INTRODUCTION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8000"/>
          </a:bodyPr>
          <a:lstStyle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We will explain the concept of arrays using an analogy.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Consider a situation in which we have 20 students in a class and we have been asked to write a program that reads and prints the marks of all the 20 students.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 this program, we will need 20 integer variables with different names, as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shown in Fig. 3.1.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0" name="Content Placeholder 6"/>
          <p:cNvPicPr/>
          <p:nvPr/>
        </p:nvPicPr>
        <p:blipFill>
          <a:blip r:embed="rId2"/>
          <a:stretch/>
        </p:blipFill>
        <p:spPr>
          <a:xfrm>
            <a:off x="6172200" y="1825560"/>
            <a:ext cx="54237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IN" sz="3200" dirty="0" smtClean="0"/>
              <a:t>FUNCTIONS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25318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50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"/>
            <a:ext cx="12191999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87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8680"/>
          </a:xfrm>
        </p:spPr>
        <p:txBody>
          <a:bodyPr/>
          <a:lstStyle/>
          <a:p>
            <a:r>
              <a:rPr lang="en-IN" dirty="0" smtClean="0"/>
              <a:t>Call by Value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80"/>
            <a:ext cx="12192000" cy="630932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548680"/>
            <a:ext cx="11581920" cy="503312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9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8680"/>
          </a:xfrm>
        </p:spPr>
        <p:txBody>
          <a:bodyPr/>
          <a:lstStyle/>
          <a:p>
            <a:r>
              <a:rPr lang="en-IN" dirty="0" smtClean="0"/>
              <a:t>Call by Reference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04"/>
            <a:ext cx="12192000" cy="609329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6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</p:spPr>
        <p:txBody>
          <a:bodyPr/>
          <a:lstStyle/>
          <a:p>
            <a:r>
              <a:rPr lang="en-IN" dirty="0" smtClean="0"/>
              <a:t>STRUCTURES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671"/>
            <a:ext cx="12192000" cy="638132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1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000000"/>
                </a:solidFill>
                <a:latin typeface="Calibri Light"/>
              </a:rPr>
              <a:t>DECLARATION OF ARRAYS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91440" y="1690560"/>
            <a:ext cx="5928120" cy="50587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7500" lnSpcReduction="20000"/>
          </a:bodyPr>
          <a:lstStyle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We have already seen that every variable must be declared before it is used.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same concept holds true for array variables.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An array must be declared before being used.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Declaring an array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means specifying the following: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Data type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—the kind of values it can store, for example, int, char, float, double.</a:t>
            </a:r>
          </a:p>
          <a:p>
            <a:pPr marL="685800" lvl="1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Name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—to identify the array.</a:t>
            </a:r>
          </a:p>
          <a:p>
            <a:pPr marL="685800" lvl="1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Size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—the maximum number of values that the array can hold.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Arrays are declared using the following syntax:</a:t>
            </a:r>
          </a:p>
          <a:p>
            <a:pPr marL="685800" lvl="1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type name[size];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type can be either int, float, double, char, or any other valid data type.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number within brackets indicates the size of the array, i.e., the maximum number of elements that can be stored in the array.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For example, if we write,</a:t>
            </a:r>
          </a:p>
          <a:p>
            <a:pPr marL="685800" lvl="1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int marks[10];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then the statement declares marks to be an array containing 10 elements.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 C, the array index starts from zero.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first element will be stored in marks[0], second element in marks[1], and so on.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Therefore, the last element, that is the 10th element, will be stored in marks[9].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Note that 0, 1, 2, 3 written within square brackets are the subscripts.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 the memory, the array will be stored as shown in Fig. 3.2.</a:t>
            </a:r>
          </a:p>
        </p:txBody>
      </p:sp>
      <p:pic>
        <p:nvPicPr>
          <p:cNvPr id="173" name="Content Placeholder 6"/>
          <p:cNvPicPr/>
          <p:nvPr/>
        </p:nvPicPr>
        <p:blipFill>
          <a:blip r:embed="rId2"/>
          <a:stretch/>
        </p:blipFill>
        <p:spPr>
          <a:xfrm>
            <a:off x="6172200" y="3192120"/>
            <a:ext cx="5481720" cy="162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ACCESSING THE ELEMENTS OF AN ARRAY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7500" lnSpcReduction="10000"/>
          </a:bodyPr>
          <a:lstStyle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Storing related data items in a single array enables the programmers to develop concise and efficient programs.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But there is no single function that can operate on all the elements of an array.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To access all the elements, we must use a loop.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That is, we can access all the elements of an array by varying the value of the subscript into the array.</a:t>
            </a:r>
          </a:p>
        </p:txBody>
      </p:sp>
      <p:pic>
        <p:nvPicPr>
          <p:cNvPr id="176" name="Content Placeholder 4"/>
          <p:cNvPicPr/>
          <p:nvPr/>
        </p:nvPicPr>
        <p:blipFill>
          <a:blip r:embed="rId2"/>
          <a:stretch/>
        </p:blipFill>
        <p:spPr>
          <a:xfrm>
            <a:off x="6172200" y="1825560"/>
            <a:ext cx="5181120" cy="2228040"/>
          </a:xfrm>
          <a:prstGeom prst="rect">
            <a:avLst/>
          </a:prstGeom>
          <a:ln>
            <a:noFill/>
          </a:ln>
        </p:spPr>
      </p:pic>
      <p:pic>
        <p:nvPicPr>
          <p:cNvPr id="177" name="Picture 5"/>
          <p:cNvPicPr/>
          <p:nvPr/>
        </p:nvPicPr>
        <p:blipFill>
          <a:blip r:embed="rId3"/>
          <a:stretch/>
        </p:blipFill>
        <p:spPr>
          <a:xfrm>
            <a:off x="6019920" y="4743000"/>
            <a:ext cx="6171840" cy="1568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000000"/>
                </a:solidFill>
                <a:latin typeface="Calibri Light"/>
              </a:rPr>
              <a:t>STORING Values IN ARRAYS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500" lnSpcReduction="20000"/>
          </a:bodyPr>
          <a:lstStyle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When we declare an array, we are just allocating space for its elements; no values are stored in the array.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There are three ways to store values in an array.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First, to initialize the array elements during declaration; second, to input values for individual elements from the keyboard; third, to assign values to individual elements.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This is shown in Fig. 3.6.</a:t>
            </a:r>
          </a:p>
        </p:txBody>
      </p:sp>
      <p:pic>
        <p:nvPicPr>
          <p:cNvPr id="187" name="Content Placeholder 4"/>
          <p:cNvPicPr/>
          <p:nvPr/>
        </p:nvPicPr>
        <p:blipFill>
          <a:blip r:embed="rId2"/>
          <a:stretch/>
        </p:blipFill>
        <p:spPr>
          <a:xfrm>
            <a:off x="6172200" y="1825560"/>
            <a:ext cx="5947560" cy="488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400" b="1" i="1" strike="noStrike" spc="-1">
                <a:solidFill>
                  <a:srgbClr val="000000"/>
                </a:solidFill>
                <a:latin typeface="Calibri Light"/>
              </a:rPr>
              <a:t>Initializing Arrays during Declaration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99720" y="1825560"/>
            <a:ext cx="5919840" cy="4890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0000" lnSpcReduction="20000"/>
          </a:bodyPr>
          <a:lstStyle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elements of an array can be initialized at the time of declaration, just as any other variable.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When an array is initialized, we need to provide a value for every element in the array.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Arrays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are initialized by writing,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type array_name[size]={list of values};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Note that the values are written within curly brackets and every value is separated by a comma.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It is a compiler error to specify more values than there are elements in the array.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When we write,</a:t>
            </a:r>
          </a:p>
          <a:p>
            <a:pPr marL="685800" lvl="1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int marks[5]={90, 82, 78, 95, 88};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An array with the name marks is declared that has enough space to store five elements.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first element, that is, marks[0] is assigned value 90.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Similarly, the second element of the array, that is marks[1], is assigned 82, and so on.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This is shown in Fig. 3.7.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While initializing the array at the time of declaration, the programmer may omit the size of the array.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For example,</a:t>
            </a:r>
          </a:p>
          <a:p>
            <a:pPr marL="685800" lvl="1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int marks[]= {98, 97, 90};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above statement is absolutely legal.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Here, the compiler will allocate enough space for all the initialized elements.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Note that if the number of values provided is less than the number of elements in the array, the un-assigned elements are filled with zeros.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Figure 3.8 shows the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initialization of arrays.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0" name="Content Placeholder 4"/>
          <p:cNvPicPr/>
          <p:nvPr/>
        </p:nvPicPr>
        <p:blipFill>
          <a:blip r:embed="rId2"/>
          <a:stretch/>
        </p:blipFill>
        <p:spPr>
          <a:xfrm>
            <a:off x="6019920" y="1825560"/>
            <a:ext cx="1810440" cy="3464640"/>
          </a:xfrm>
          <a:prstGeom prst="rect">
            <a:avLst/>
          </a:prstGeom>
          <a:ln>
            <a:noFill/>
          </a:ln>
        </p:spPr>
      </p:pic>
      <p:pic>
        <p:nvPicPr>
          <p:cNvPr id="191" name="Picture 5"/>
          <p:cNvPicPr/>
          <p:nvPr/>
        </p:nvPicPr>
        <p:blipFill>
          <a:blip r:embed="rId3"/>
          <a:stretch/>
        </p:blipFill>
        <p:spPr>
          <a:xfrm>
            <a:off x="7830720" y="1535400"/>
            <a:ext cx="4171680" cy="532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i="1" strike="noStrike" spc="-1">
                <a:solidFill>
                  <a:srgbClr val="000000"/>
                </a:solidFill>
                <a:latin typeface="Calibri Light"/>
              </a:rPr>
              <a:t>Inputting Values from the Keyboard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9000" lnSpcReduction="20000"/>
          </a:bodyPr>
          <a:lstStyle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An array can be initialized by inputting values from the keyboard.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 this method, a while/do–while or a for loop is executed to input the value for each element of the array.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For example, look at the code shown in Fig. 3.9.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 the code, we start at the index i at 0 and input the value for the first element of the array.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Since the array has 10 elements, we must input values for elements whose index varies from 0 to 9.</a:t>
            </a:r>
          </a:p>
        </p:txBody>
      </p:sp>
      <p:pic>
        <p:nvPicPr>
          <p:cNvPr id="194" name="Content Placeholder 4"/>
          <p:cNvPicPr/>
          <p:nvPr/>
        </p:nvPicPr>
        <p:blipFill>
          <a:blip r:embed="rId2"/>
          <a:stretch/>
        </p:blipFill>
        <p:spPr>
          <a:xfrm>
            <a:off x="6556680" y="1825560"/>
            <a:ext cx="5513040" cy="442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i="1" strike="noStrike" spc="-1">
                <a:solidFill>
                  <a:srgbClr val="000000"/>
                </a:solidFill>
                <a:latin typeface="Calibri Light"/>
              </a:rPr>
              <a:t>Assigning Values to Individual Elements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49760" y="1825560"/>
            <a:ext cx="5869800" cy="4898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7500" lnSpcReduction="20000"/>
          </a:bodyPr>
          <a:lstStyle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third way is to assign values to individual elements of the array by using the assignment operator.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Any value that evaluates to the data type as that of the array can be assigned to the individual array element.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simple assignment statement can be written as</a:t>
            </a:r>
          </a:p>
          <a:p>
            <a:pPr marL="685800" lvl="1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marks[3] = 100;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Here, 100 is assigned to the fourth element of the array which is specified as marks[3].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Note that we cannot assign one array to another array, even if the two arrays have the same type and size.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To copy an array, you must copy the value of every element of the first array into the elements of the second array.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Figure 3.10 illustrates the code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to copy an array.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 Fig. 3.10, the loop accesses each element of the first array and simultaneously assigns its value to the corresponding element of the second array.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index value i is incremented to access the next element in succession.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Therefore, when this code is executed, arr2[0] = arr1[0], arr2[1] = arr1[1], arr2[2]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= arr1[2], and so on.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We can also use a loop to assign a pattern of values to the array elements.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For example, if we want to fill an array with even integers (starting from 0), then we will write the code as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shown in Fig. 3.11.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 the code, we assign to each element a value equal to twice of its index, where the index starts from 0.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So after executing this code, we will have arr[0] = 0, arr[1] = 2, arr[2] = 4, and so on.</a:t>
            </a:r>
          </a:p>
        </p:txBody>
      </p:sp>
      <p:pic>
        <p:nvPicPr>
          <p:cNvPr id="197" name="Content Placeholder 4"/>
          <p:cNvPicPr/>
          <p:nvPr/>
        </p:nvPicPr>
        <p:blipFill>
          <a:blip r:embed="rId2"/>
          <a:stretch/>
        </p:blipFill>
        <p:spPr>
          <a:xfrm>
            <a:off x="6173280" y="1825560"/>
            <a:ext cx="4929480" cy="2271240"/>
          </a:xfrm>
          <a:prstGeom prst="rect">
            <a:avLst/>
          </a:prstGeom>
          <a:ln>
            <a:noFill/>
          </a:ln>
        </p:spPr>
      </p:pic>
      <p:pic>
        <p:nvPicPr>
          <p:cNvPr id="198" name="Picture 5"/>
          <p:cNvPicPr/>
          <p:nvPr/>
        </p:nvPicPr>
        <p:blipFill>
          <a:blip r:embed="rId3"/>
          <a:stretch/>
        </p:blipFill>
        <p:spPr>
          <a:xfrm>
            <a:off x="6173280" y="4480560"/>
            <a:ext cx="5088600" cy="237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000000"/>
                </a:solidFill>
                <a:latin typeface="Calibri Light"/>
              </a:rPr>
              <a:t>OPERATIONS ON ARRAYS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There are a number of operations that can be preformed on arrays.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These operations include:</a:t>
            </a:r>
          </a:p>
          <a:p>
            <a:pPr marL="685800" lvl="1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Traversing an array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Inserting an element in an array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Searching an element in an array</a:t>
            </a:r>
          </a:p>
          <a:p>
            <a:pPr marL="685800" lvl="1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Deleting an element from an array</a:t>
            </a:r>
          </a:p>
          <a:p>
            <a:pPr marL="685800" lvl="1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Merging two arrays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Sorting an array in ascending or descending order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2723</Words>
  <Application>Microsoft Office PowerPoint</Application>
  <PresentationFormat>Widescreen</PresentationFormat>
  <Paragraphs>184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Call by Value</vt:lpstr>
      <vt:lpstr>Call by Reference</vt:lpstr>
      <vt:lpstr>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/>
  <dc:creator>Windows User</dc:creator>
  <dc:description/>
  <cp:lastModifiedBy>Windows User</cp:lastModifiedBy>
  <cp:revision>111</cp:revision>
  <dcterms:created xsi:type="dcterms:W3CDTF">2021-12-17T20:44:18Z</dcterms:created>
  <dcterms:modified xsi:type="dcterms:W3CDTF">2023-09-07T18:22:04Z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31</vt:i4>
  </property>
</Properties>
</file>