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78" r:id="rId15"/>
    <p:sldId id="279" r:id="rId16"/>
    <p:sldId id="268" r:id="rId17"/>
    <p:sldId id="269" r:id="rId18"/>
    <p:sldId id="270" r:id="rId19"/>
    <p:sldId id="271" r:id="rId20"/>
    <p:sldId id="272" r:id="rId21"/>
    <p:sldId id="273"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A4EEF3-9A9D-4130-A2B4-71512B6767A3}"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243604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4EEF3-9A9D-4130-A2B4-71512B6767A3}"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283978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4EEF3-9A9D-4130-A2B4-71512B6767A3}"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29757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4EEF3-9A9D-4130-A2B4-71512B6767A3}"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329737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4EEF3-9A9D-4130-A2B4-71512B6767A3}"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7241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A4EEF3-9A9D-4130-A2B4-71512B6767A3}"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399521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A4EEF3-9A9D-4130-A2B4-71512B6767A3}"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354623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4EEF3-9A9D-4130-A2B4-71512B6767A3}"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361476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4EEF3-9A9D-4130-A2B4-71512B6767A3}"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10440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4EEF3-9A9D-4130-A2B4-71512B6767A3}"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314890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4EEF3-9A9D-4130-A2B4-71512B6767A3}"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2A2A2-1588-4320-94B2-C1063FE65B4F}" type="slidenum">
              <a:rPr lang="en-US" smtClean="0"/>
              <a:t>‹#›</a:t>
            </a:fld>
            <a:endParaRPr lang="en-US"/>
          </a:p>
        </p:txBody>
      </p:sp>
    </p:spTree>
    <p:extLst>
      <p:ext uri="{BB962C8B-B14F-4D97-AF65-F5344CB8AC3E}">
        <p14:creationId xmlns:p14="http://schemas.microsoft.com/office/powerpoint/2010/main" val="429488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4EEF3-9A9D-4130-A2B4-71512B6767A3}" type="datetimeFigureOut">
              <a:rPr lang="en-US" smtClean="0"/>
              <a:t>12/28/2021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2A2A2-1588-4320-94B2-C1063FE65B4F}" type="slidenum">
              <a:rPr lang="en-US" smtClean="0"/>
              <a:t>‹#›</a:t>
            </a:fld>
            <a:endParaRPr lang="en-US"/>
          </a:p>
        </p:txBody>
      </p:sp>
    </p:spTree>
    <p:extLst>
      <p:ext uri="{BB962C8B-B14F-4D97-AF65-F5344CB8AC3E}">
        <p14:creationId xmlns:p14="http://schemas.microsoft.com/office/powerpoint/2010/main" val="127541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Stacks</a:t>
            </a:r>
            <a:endParaRPr lang="en-US" dirty="0"/>
          </a:p>
        </p:txBody>
      </p:sp>
      <p:sp>
        <p:nvSpPr>
          <p:cNvPr id="3" name="Subtitle 2"/>
          <p:cNvSpPr>
            <a:spLocks noGrp="1"/>
          </p:cNvSpPr>
          <p:nvPr>
            <p:ph type="subTitle" idx="1"/>
          </p:nvPr>
        </p:nvSpPr>
        <p:spPr/>
        <p:txBody>
          <a:bodyPr>
            <a:normAutofit fontScale="47500" lnSpcReduction="20000"/>
          </a:bodyPr>
          <a:lstStyle/>
          <a:p>
            <a:pPr marL="457200" indent="-457200" algn="just">
              <a:buFont typeface="Arial" panose="020B0604020202020204" pitchFamily="34" charset="0"/>
              <a:buChar char="•"/>
            </a:pPr>
            <a:r>
              <a:rPr lang="en-US" dirty="0"/>
              <a:t>A stack is an important data structure which is extensively used in </a:t>
            </a:r>
            <a:r>
              <a:rPr lang="en-US" dirty="0" smtClean="0"/>
              <a:t>computer applications.</a:t>
            </a:r>
          </a:p>
          <a:p>
            <a:pPr marL="457200" indent="-457200" algn="just">
              <a:buFont typeface="Arial" panose="020B0604020202020204" pitchFamily="34" charset="0"/>
              <a:buChar char="•"/>
            </a:pPr>
            <a:r>
              <a:rPr lang="en-US" dirty="0" smtClean="0"/>
              <a:t>In </a:t>
            </a:r>
            <a:r>
              <a:rPr lang="en-US" dirty="0"/>
              <a:t>this chapter we will study about the important features of stacks </a:t>
            </a:r>
            <a:r>
              <a:rPr lang="en-US" dirty="0" smtClean="0"/>
              <a:t>to understand </a:t>
            </a:r>
            <a:r>
              <a:rPr lang="en-US" dirty="0"/>
              <a:t>how and why they organize the data so </a:t>
            </a:r>
            <a:r>
              <a:rPr lang="en-US" dirty="0" smtClean="0"/>
              <a:t>uniquely.</a:t>
            </a:r>
          </a:p>
          <a:p>
            <a:pPr marL="457200" indent="-457200" algn="just">
              <a:buFont typeface="Arial" panose="020B0604020202020204" pitchFamily="34" charset="0"/>
              <a:buChar char="•"/>
            </a:pPr>
            <a:r>
              <a:rPr lang="en-US" dirty="0" smtClean="0"/>
              <a:t>The </a:t>
            </a:r>
            <a:r>
              <a:rPr lang="en-US" dirty="0"/>
              <a:t>chapter will </a:t>
            </a:r>
            <a:r>
              <a:rPr lang="en-US" dirty="0" smtClean="0"/>
              <a:t>also illustrate </a:t>
            </a:r>
            <a:r>
              <a:rPr lang="en-US" dirty="0"/>
              <a:t>the implementation of stacks by using both arrays as well as linked lists.</a:t>
            </a:r>
          </a:p>
          <a:p>
            <a:pPr marL="457200" indent="-457200" algn="just">
              <a:buFont typeface="Arial" panose="020B0604020202020204" pitchFamily="34" charset="0"/>
              <a:buChar char="•"/>
            </a:pPr>
            <a:r>
              <a:rPr lang="en-US" dirty="0"/>
              <a:t>Finally, the chapter will discuss in detail some of the very useful areas where </a:t>
            </a:r>
            <a:r>
              <a:rPr lang="en-US" dirty="0" smtClean="0"/>
              <a:t>stacks </a:t>
            </a:r>
            <a:r>
              <a:rPr lang="en-IN" dirty="0" smtClean="0"/>
              <a:t>are </a:t>
            </a:r>
            <a:r>
              <a:rPr lang="en-IN" dirty="0"/>
              <a:t>primarily used.</a:t>
            </a:r>
          </a:p>
        </p:txBody>
      </p:sp>
    </p:spTree>
    <p:extLst>
      <p:ext uri="{BB962C8B-B14F-4D97-AF65-F5344CB8AC3E}">
        <p14:creationId xmlns:p14="http://schemas.microsoft.com/office/powerpoint/2010/main" val="362259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a:t>
            </a:r>
            <a:endParaRPr lang="en-US" dirty="0"/>
          </a:p>
        </p:txBody>
      </p:sp>
      <p:sp>
        <p:nvSpPr>
          <p:cNvPr id="3" name="Content Placeholder 2"/>
          <p:cNvSpPr>
            <a:spLocks noGrp="1"/>
          </p:cNvSpPr>
          <p:nvPr>
            <p:ph sz="half" idx="1"/>
          </p:nvPr>
        </p:nvSpPr>
        <p:spPr/>
        <p:txBody>
          <a:bodyPr>
            <a:normAutofit fontScale="92500" lnSpcReduction="20000"/>
          </a:bodyPr>
          <a:lstStyle/>
          <a:p>
            <a:pPr algn="just"/>
            <a:r>
              <a:rPr lang="en-US" dirty="0" smtClean="0"/>
              <a:t>Figure shows the algorithm to insert an element in a stack.</a:t>
            </a:r>
          </a:p>
          <a:p>
            <a:pPr algn="just"/>
            <a:r>
              <a:rPr lang="en-US" dirty="0" smtClean="0"/>
              <a:t>In Step 1, we first check for the OVERFLOW condition.</a:t>
            </a:r>
          </a:p>
          <a:p>
            <a:pPr algn="just"/>
            <a:r>
              <a:rPr lang="en-US" dirty="0" smtClean="0"/>
              <a:t>In Step 2, TOP is incremented so that it points to the next location in the array.</a:t>
            </a:r>
          </a:p>
          <a:p>
            <a:pPr algn="just"/>
            <a:r>
              <a:rPr lang="en-US" dirty="0" smtClean="0"/>
              <a:t>In Step 3, the value is stored in the stack at the location pointed by TOP.</a:t>
            </a:r>
            <a:endParaRPr lang="en-US" dirty="0"/>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53000" y="2147454"/>
            <a:ext cx="3581400" cy="31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92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Pop Operation</a:t>
            </a:r>
            <a:endParaRPr lang="en-US" dirty="0"/>
          </a:p>
        </p:txBody>
      </p:sp>
      <p:sp>
        <p:nvSpPr>
          <p:cNvPr id="3" name="Content Placeholder 2"/>
          <p:cNvSpPr>
            <a:spLocks noGrp="1"/>
          </p:cNvSpPr>
          <p:nvPr>
            <p:ph sz="half" idx="1"/>
          </p:nvPr>
        </p:nvSpPr>
        <p:spPr>
          <a:xfrm>
            <a:off x="0" y="685800"/>
            <a:ext cx="4495800" cy="6172200"/>
          </a:xfrm>
        </p:spPr>
        <p:txBody>
          <a:bodyPr>
            <a:normAutofit fontScale="77500" lnSpcReduction="20000"/>
          </a:bodyPr>
          <a:lstStyle/>
          <a:p>
            <a:pPr algn="just"/>
            <a:r>
              <a:rPr lang="en-US" dirty="0" smtClean="0"/>
              <a:t>The pop operation is used to delete the topmost element from the stack.</a:t>
            </a:r>
          </a:p>
          <a:p>
            <a:pPr algn="just"/>
            <a:r>
              <a:rPr lang="en-US" dirty="0" smtClean="0"/>
              <a:t>However, before deleting the value, we must first check if TOP=NULL because if that is the case, then it means the stack is empty and no more deletions can be done.</a:t>
            </a:r>
          </a:p>
          <a:p>
            <a:pPr algn="just"/>
            <a:r>
              <a:rPr lang="en-US" dirty="0" smtClean="0"/>
              <a:t>If an attempt is made to delete a value from a stack that is already empty, an UNDERFLOW message is printed.</a:t>
            </a:r>
          </a:p>
          <a:p>
            <a:pPr algn="just"/>
            <a:r>
              <a:rPr lang="en-US" dirty="0" smtClean="0"/>
              <a:t>Consider the stack given in Fig. </a:t>
            </a:r>
          </a:p>
          <a:p>
            <a:pPr algn="just"/>
            <a:r>
              <a:rPr lang="en-US" dirty="0" smtClean="0"/>
              <a:t>To delete the topmost element, we first check if TOP=NULL.</a:t>
            </a:r>
          </a:p>
          <a:p>
            <a:pPr algn="just"/>
            <a:r>
              <a:rPr lang="en-US" dirty="0" smtClean="0"/>
              <a:t>If the condition is false, then we decrement the value pointed by TOP.</a:t>
            </a:r>
          </a:p>
          <a:p>
            <a:pPr algn="just"/>
            <a:r>
              <a:rPr lang="en-US" dirty="0" smtClean="0"/>
              <a:t>Thus, the updated stack becomes as shown in Fig.</a:t>
            </a:r>
            <a:endParaRPr lang="en-US" dirty="0"/>
          </a:p>
        </p:txBody>
      </p:sp>
      <p:sp>
        <p:nvSpPr>
          <p:cNvPr id="4" name="Content Placeholder 3"/>
          <p:cNvSpPr>
            <a:spLocks noGrp="1"/>
          </p:cNvSpPr>
          <p:nvPr>
            <p:ph sz="half" idx="2"/>
          </p:nvPr>
        </p:nvSpPr>
        <p:spPr/>
        <p:txBody>
          <a:bodyPr>
            <a:normAutofit fontScale="77500" lnSpcReduction="20000"/>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00200"/>
            <a:ext cx="40386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819400"/>
            <a:ext cx="403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61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Operation</a:t>
            </a:r>
            <a:endParaRPr lang="en-US" dirty="0"/>
          </a:p>
        </p:txBody>
      </p:sp>
      <p:sp>
        <p:nvSpPr>
          <p:cNvPr id="3" name="Content Placeholder 2"/>
          <p:cNvSpPr>
            <a:spLocks noGrp="1"/>
          </p:cNvSpPr>
          <p:nvPr>
            <p:ph sz="half" idx="1"/>
          </p:nvPr>
        </p:nvSpPr>
        <p:spPr/>
        <p:txBody>
          <a:bodyPr>
            <a:normAutofit fontScale="92500" lnSpcReduction="20000"/>
          </a:bodyPr>
          <a:lstStyle/>
          <a:p>
            <a:pPr algn="just"/>
            <a:r>
              <a:rPr lang="en-US" dirty="0" smtClean="0"/>
              <a:t>Figure shows the algorithm to delete an element from a stack.</a:t>
            </a:r>
          </a:p>
          <a:p>
            <a:pPr algn="just"/>
            <a:r>
              <a:rPr lang="en-US" dirty="0" smtClean="0"/>
              <a:t>In Step 1, we first check for the UNDERFLOW condition.</a:t>
            </a:r>
          </a:p>
          <a:p>
            <a:pPr algn="just"/>
            <a:r>
              <a:rPr lang="en-US" dirty="0" smtClean="0"/>
              <a:t>In Step 2, the value of the location in the stack pointed by TOP is stored in VAL.</a:t>
            </a:r>
          </a:p>
          <a:p>
            <a:pPr algn="just"/>
            <a:r>
              <a:rPr lang="en-US" dirty="0" smtClean="0"/>
              <a:t>In Step 3, TOP is decremented.</a:t>
            </a:r>
            <a:endParaRPr lang="en-US" dirty="0"/>
          </a:p>
        </p:txBody>
      </p:sp>
      <p:pic>
        <p:nvPicPr>
          <p:cNvPr id="819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447800"/>
            <a:ext cx="320039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6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Peek Operation</a:t>
            </a:r>
            <a:endParaRPr lang="en-US" dirty="0"/>
          </a:p>
        </p:txBody>
      </p:sp>
      <p:sp>
        <p:nvSpPr>
          <p:cNvPr id="3" name="Content Placeholder 2"/>
          <p:cNvSpPr>
            <a:spLocks noGrp="1"/>
          </p:cNvSpPr>
          <p:nvPr>
            <p:ph sz="half" idx="1"/>
          </p:nvPr>
        </p:nvSpPr>
        <p:spPr>
          <a:xfrm>
            <a:off x="0" y="685800"/>
            <a:ext cx="5029200" cy="6172200"/>
          </a:xfrm>
        </p:spPr>
        <p:txBody>
          <a:bodyPr>
            <a:normAutofit fontScale="92500" lnSpcReduction="10000"/>
          </a:bodyPr>
          <a:lstStyle/>
          <a:p>
            <a:pPr algn="just"/>
            <a:r>
              <a:rPr lang="en-US" dirty="0" smtClean="0"/>
              <a:t>Peek is an operation that returns the value of the topmost element of the stack without deleting it from the stack.</a:t>
            </a:r>
          </a:p>
          <a:p>
            <a:pPr algn="just"/>
            <a:r>
              <a:rPr lang="en-US" dirty="0" smtClean="0"/>
              <a:t>The algorithm for Peek operation is given in Fig.</a:t>
            </a:r>
          </a:p>
          <a:p>
            <a:pPr algn="just"/>
            <a:r>
              <a:rPr lang="en-US" dirty="0" smtClean="0"/>
              <a:t>However, the Peek operation first checks if the stack is empty, i.e., if TOP = NULL, then an appropriate message is printed, else the value is returned.</a:t>
            </a:r>
          </a:p>
          <a:p>
            <a:pPr algn="just"/>
            <a:r>
              <a:rPr lang="en-US" dirty="0" smtClean="0"/>
              <a:t>Consider the stack given in Fig.</a:t>
            </a:r>
          </a:p>
          <a:p>
            <a:pPr algn="just"/>
            <a:r>
              <a:rPr lang="en-US" dirty="0" smtClean="0"/>
              <a:t>Here, the Peek operation will return 5, as it is the value of the topmost element of the stack.</a:t>
            </a:r>
            <a:endParaRPr lang="en-US" dirty="0"/>
          </a:p>
        </p:txBody>
      </p:sp>
      <p:sp>
        <p:nvSpPr>
          <p:cNvPr id="4" name="Content Placeholder 3"/>
          <p:cNvSpPr>
            <a:spLocks noGrp="1"/>
          </p:cNvSpPr>
          <p:nvPr>
            <p:ph sz="half" idx="2"/>
          </p:nvPr>
        </p:nvSpPr>
        <p:spPr>
          <a:xfrm>
            <a:off x="6824662" y="-5047854"/>
            <a:ext cx="4038600" cy="15840871"/>
          </a:xfrm>
        </p:spPr>
        <p:txBody>
          <a:bodyPr>
            <a:normAutofit fontScale="92500" lnSpcReduction="10000"/>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05000"/>
            <a:ext cx="3438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1" y="3200400"/>
            <a:ext cx="343852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698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58878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844"/>
            <a:ext cx="9144000" cy="6874844"/>
          </a:xfrm>
          <a:prstGeom prst="rect">
            <a:avLst/>
          </a:prstGeom>
        </p:spPr>
      </p:pic>
    </p:spTree>
    <p:extLst>
      <p:ext uri="{BB962C8B-B14F-4D97-AF65-F5344CB8AC3E}">
        <p14:creationId xmlns:p14="http://schemas.microsoft.com/office/powerpoint/2010/main" val="401477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581891"/>
          </a:xfrm>
        </p:spPr>
        <p:txBody>
          <a:bodyPr>
            <a:normAutofit fontScale="90000"/>
          </a:bodyPr>
          <a:lstStyle/>
          <a:p>
            <a:r>
              <a:rPr lang="en-US" dirty="0" smtClean="0"/>
              <a:t>LINKED REPRESENTATION OF STACKs</a:t>
            </a:r>
            <a:endParaRPr lang="en-US" dirty="0"/>
          </a:p>
        </p:txBody>
      </p:sp>
      <p:sp>
        <p:nvSpPr>
          <p:cNvPr id="3" name="Content Placeholder 2"/>
          <p:cNvSpPr>
            <a:spLocks noGrp="1"/>
          </p:cNvSpPr>
          <p:nvPr>
            <p:ph sz="half" idx="1"/>
          </p:nvPr>
        </p:nvSpPr>
        <p:spPr>
          <a:xfrm>
            <a:off x="0" y="533401"/>
            <a:ext cx="9144000" cy="4800600"/>
          </a:xfrm>
        </p:spPr>
        <p:txBody>
          <a:bodyPr>
            <a:noAutofit/>
          </a:bodyPr>
          <a:lstStyle/>
          <a:p>
            <a:pPr algn="just"/>
            <a:r>
              <a:rPr lang="en-US" sz="2000" dirty="0" smtClean="0"/>
              <a:t>We have seen how a stack is created using an array.</a:t>
            </a:r>
          </a:p>
          <a:p>
            <a:pPr algn="just"/>
            <a:r>
              <a:rPr lang="en-US" sz="2000" dirty="0" smtClean="0"/>
              <a:t>This technique of creating a stack is easy, but the drawback is that the array must be declared to have some fixed size.</a:t>
            </a:r>
          </a:p>
          <a:p>
            <a:pPr algn="just"/>
            <a:r>
              <a:rPr lang="en-US" sz="2000" dirty="0" smtClean="0"/>
              <a:t>In case the stack is a very small one or its maximum size is known in advance, then the array implementation of the stack gives an efficient implementation.</a:t>
            </a:r>
          </a:p>
          <a:p>
            <a:pPr algn="just"/>
            <a:r>
              <a:rPr lang="en-US" sz="2000" dirty="0" smtClean="0"/>
              <a:t>But if the array size cannot be determined in advance, then the other alternative, i.e., linked representation, is used.</a:t>
            </a:r>
          </a:p>
          <a:p>
            <a:pPr algn="just"/>
            <a:r>
              <a:rPr lang="en-US" sz="2000" dirty="0" smtClean="0"/>
              <a:t>The storage requirement of linked representation of the stack with n elements is O(n), and the typical time requirement for the operations is O(1).</a:t>
            </a:r>
          </a:p>
          <a:p>
            <a:pPr algn="just"/>
            <a:r>
              <a:rPr lang="en-US" sz="2000" dirty="0" smtClean="0"/>
              <a:t>In a linked stack, every node has two parts—one that stores data and another that stores the address of the next node.</a:t>
            </a:r>
          </a:p>
          <a:p>
            <a:pPr algn="just"/>
            <a:r>
              <a:rPr lang="en-US" sz="2000" dirty="0" smtClean="0"/>
              <a:t>The START pointer of the linked list is used as TOP.</a:t>
            </a:r>
          </a:p>
          <a:p>
            <a:pPr algn="just"/>
            <a:r>
              <a:rPr lang="en-US" sz="2000" dirty="0" smtClean="0"/>
              <a:t>All insertions and deletions are done at the node pointed by TOP.</a:t>
            </a:r>
          </a:p>
          <a:p>
            <a:pPr algn="just"/>
            <a:r>
              <a:rPr lang="en-US" sz="2000" dirty="0" smtClean="0"/>
              <a:t>If TOP = NULL, then it indicates that the stack is empty.</a:t>
            </a:r>
          </a:p>
          <a:p>
            <a:pPr algn="just"/>
            <a:r>
              <a:rPr lang="en-US" sz="2000" dirty="0" smtClean="0"/>
              <a:t>The linked representation of a stack is shown in Fig. </a:t>
            </a:r>
            <a:endParaRPr 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867400"/>
            <a:ext cx="419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174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OPERATIONS ON A LINKED STACK</a:t>
            </a:r>
            <a:endParaRPr lang="en-US" dirty="0"/>
          </a:p>
        </p:txBody>
      </p:sp>
      <p:sp>
        <p:nvSpPr>
          <p:cNvPr id="6" name="Content Placeholder 5"/>
          <p:cNvSpPr>
            <a:spLocks noGrp="1"/>
          </p:cNvSpPr>
          <p:nvPr>
            <p:ph idx="1"/>
          </p:nvPr>
        </p:nvSpPr>
        <p:spPr/>
        <p:txBody>
          <a:bodyPr/>
          <a:lstStyle/>
          <a:p>
            <a:r>
              <a:rPr lang="en-US" dirty="0" smtClean="0"/>
              <a:t>A linked stack supports all the three stack operations, that is</a:t>
            </a:r>
          </a:p>
          <a:p>
            <a:pPr lvl="1"/>
            <a:r>
              <a:rPr lang="en-US" dirty="0" smtClean="0"/>
              <a:t>Push</a:t>
            </a:r>
          </a:p>
          <a:p>
            <a:pPr lvl="1"/>
            <a:r>
              <a:rPr lang="en-US" dirty="0" smtClean="0"/>
              <a:t>pop, and</a:t>
            </a:r>
          </a:p>
          <a:p>
            <a:pPr lvl="1"/>
            <a:r>
              <a:rPr lang="en-US" dirty="0" smtClean="0"/>
              <a:t>peek.</a:t>
            </a:r>
            <a:endParaRPr lang="en-US" dirty="0"/>
          </a:p>
        </p:txBody>
      </p:sp>
    </p:spTree>
    <p:extLst>
      <p:ext uri="{BB962C8B-B14F-4D97-AF65-F5344CB8AC3E}">
        <p14:creationId xmlns:p14="http://schemas.microsoft.com/office/powerpoint/2010/main" val="100314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0272" y="27709"/>
            <a:ext cx="8229600" cy="658091"/>
          </a:xfrm>
        </p:spPr>
        <p:txBody>
          <a:bodyPr>
            <a:normAutofit fontScale="90000"/>
          </a:bodyPr>
          <a:lstStyle/>
          <a:p>
            <a:r>
              <a:rPr lang="en-US" dirty="0" smtClean="0"/>
              <a:t>Push Operation</a:t>
            </a:r>
            <a:endParaRPr lang="en-US" dirty="0"/>
          </a:p>
        </p:txBody>
      </p:sp>
      <p:sp>
        <p:nvSpPr>
          <p:cNvPr id="5" name="Content Placeholder 4"/>
          <p:cNvSpPr>
            <a:spLocks noGrp="1"/>
          </p:cNvSpPr>
          <p:nvPr>
            <p:ph sz="half" idx="1"/>
          </p:nvPr>
        </p:nvSpPr>
        <p:spPr>
          <a:xfrm>
            <a:off x="0" y="609600"/>
            <a:ext cx="4495800" cy="6172200"/>
          </a:xfrm>
        </p:spPr>
        <p:txBody>
          <a:bodyPr>
            <a:noAutofit/>
          </a:bodyPr>
          <a:lstStyle/>
          <a:p>
            <a:pPr algn="just"/>
            <a:r>
              <a:rPr lang="en-US" sz="2000" dirty="0" smtClean="0"/>
              <a:t>The push operation is used to insert an element into the stack.</a:t>
            </a:r>
          </a:p>
          <a:p>
            <a:pPr algn="just"/>
            <a:r>
              <a:rPr lang="en-US" sz="2000" dirty="0" smtClean="0"/>
              <a:t>The new element is added at the topmost position of the stack.</a:t>
            </a:r>
          </a:p>
          <a:p>
            <a:pPr algn="just"/>
            <a:r>
              <a:rPr lang="en-US" sz="2000" dirty="0" smtClean="0"/>
              <a:t>Consider the linked stack shown in Fig.</a:t>
            </a:r>
          </a:p>
          <a:p>
            <a:pPr algn="just"/>
            <a:r>
              <a:rPr lang="en-US" sz="2000" dirty="0" smtClean="0"/>
              <a:t>To insert an element with value 9, we first check if TOP=NULL.</a:t>
            </a:r>
          </a:p>
          <a:p>
            <a:pPr algn="just"/>
            <a:r>
              <a:rPr lang="en-US" sz="2000" dirty="0" smtClean="0"/>
              <a:t>If this is the case, then we allocate memory for a new node, store the value in its DATA part and NULL in its NEXT part.</a:t>
            </a:r>
          </a:p>
          <a:p>
            <a:pPr algn="just"/>
            <a:r>
              <a:rPr lang="en-US" sz="2000" dirty="0" smtClean="0"/>
              <a:t>The new node will then be called TOP.</a:t>
            </a:r>
          </a:p>
          <a:p>
            <a:pPr algn="just"/>
            <a:r>
              <a:rPr lang="en-US" sz="2000" dirty="0" smtClean="0"/>
              <a:t>However, if TOP!=NULL, then we insert the new node at the beginning of the linked stack and name this new node as TOP.</a:t>
            </a:r>
          </a:p>
          <a:p>
            <a:pPr algn="just"/>
            <a:r>
              <a:rPr lang="en-US" sz="2000" dirty="0" smtClean="0"/>
              <a:t>Thus, the updated stack becomes as shown in Fig. </a:t>
            </a:r>
            <a:endParaRPr lang="en-US" sz="20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76400"/>
            <a:ext cx="4038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055" y="3505200"/>
            <a:ext cx="402474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69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48145"/>
          </a:xfrm>
        </p:spPr>
        <p:txBody>
          <a:bodyPr>
            <a:normAutofit fontScale="90000"/>
          </a:bodyPr>
          <a:lstStyle/>
          <a:p>
            <a:r>
              <a:rPr lang="en-US" dirty="0" smtClean="0"/>
              <a:t>Push Operation</a:t>
            </a:r>
            <a:endParaRPr lang="en-US" dirty="0"/>
          </a:p>
        </p:txBody>
      </p:sp>
      <p:sp>
        <p:nvSpPr>
          <p:cNvPr id="3" name="Content Placeholder 2"/>
          <p:cNvSpPr>
            <a:spLocks noGrp="1"/>
          </p:cNvSpPr>
          <p:nvPr>
            <p:ph sz="half" idx="1"/>
          </p:nvPr>
        </p:nvSpPr>
        <p:spPr>
          <a:xfrm>
            <a:off x="0" y="685800"/>
            <a:ext cx="4800600" cy="6172200"/>
          </a:xfrm>
        </p:spPr>
        <p:txBody>
          <a:bodyPr>
            <a:noAutofit/>
          </a:bodyPr>
          <a:lstStyle/>
          <a:p>
            <a:pPr algn="just"/>
            <a:r>
              <a:rPr lang="en-US" sz="2000" dirty="0" smtClean="0"/>
              <a:t>Figure shows the algorithm to push an element into a linked stack.</a:t>
            </a:r>
          </a:p>
          <a:p>
            <a:pPr algn="just"/>
            <a:r>
              <a:rPr lang="en-US" sz="2000" dirty="0" smtClean="0"/>
              <a:t>In Step 1, memory is allocated for the new node.</a:t>
            </a:r>
          </a:p>
          <a:p>
            <a:pPr algn="just"/>
            <a:r>
              <a:rPr lang="en-US" sz="2000" dirty="0" smtClean="0"/>
              <a:t>In Step 2, the DATA part of the new node is initialized with the value to be stored in the node.</a:t>
            </a:r>
          </a:p>
          <a:p>
            <a:pPr algn="just"/>
            <a:r>
              <a:rPr lang="en-US" sz="2000" dirty="0" smtClean="0"/>
              <a:t>In Step 3, we check if the new node is the first node of the linked list.</a:t>
            </a:r>
          </a:p>
          <a:p>
            <a:pPr algn="just"/>
            <a:r>
              <a:rPr lang="en-US" sz="2000" dirty="0" smtClean="0"/>
              <a:t>This is done by checking if TOP = NULL.</a:t>
            </a:r>
          </a:p>
          <a:p>
            <a:pPr algn="just"/>
            <a:r>
              <a:rPr lang="en-US" sz="2000" dirty="0" smtClean="0"/>
              <a:t>In case the IF statement evaluates to true, then NULL is stored in the NEXT part of the node and the new node is called TOP.</a:t>
            </a:r>
          </a:p>
          <a:p>
            <a:pPr algn="just"/>
            <a:r>
              <a:rPr lang="en-US" sz="2000" dirty="0" smtClean="0"/>
              <a:t>However, if the new node is not the first node in the list, then it is added before the first node of the list (that is, the TOP node) and termed as TOP.</a:t>
            </a:r>
            <a:endParaRPr lang="en-US"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219200"/>
            <a:ext cx="426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9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4114800" cy="1143000"/>
          </a:xfrm>
        </p:spPr>
        <p:txBody>
          <a:bodyPr/>
          <a:lstStyle/>
          <a:p>
            <a:pPr algn="l"/>
            <a:r>
              <a:rPr lang="en-US" dirty="0" smtClean="0"/>
              <a:t>Introduction</a:t>
            </a:r>
            <a:endParaRPr lang="en-US" dirty="0"/>
          </a:p>
        </p:txBody>
      </p:sp>
      <p:sp>
        <p:nvSpPr>
          <p:cNvPr id="3" name="Content Placeholder 2"/>
          <p:cNvSpPr>
            <a:spLocks noGrp="1"/>
          </p:cNvSpPr>
          <p:nvPr>
            <p:ph idx="1"/>
          </p:nvPr>
        </p:nvSpPr>
        <p:spPr>
          <a:xfrm>
            <a:off x="0" y="990600"/>
            <a:ext cx="5562600" cy="5867400"/>
          </a:xfrm>
        </p:spPr>
        <p:txBody>
          <a:bodyPr>
            <a:normAutofit/>
          </a:bodyPr>
          <a:lstStyle/>
          <a:p>
            <a:pPr algn="just"/>
            <a:r>
              <a:rPr lang="en-US" dirty="0" smtClean="0"/>
              <a:t>Stack is an important data structure which stores its elements in an ordered manner.</a:t>
            </a:r>
          </a:p>
          <a:p>
            <a:pPr algn="just"/>
            <a:r>
              <a:rPr lang="en-US" dirty="0" smtClean="0"/>
              <a:t>You must have seen a pile of plates where one plate is placed on top of another as shown in Fig.</a:t>
            </a:r>
          </a:p>
          <a:p>
            <a:pPr algn="just"/>
            <a:r>
              <a:rPr lang="en-US" dirty="0" smtClean="0"/>
              <a:t>Now, when you want to remove a plate, you remove the topmost plate first.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762000"/>
            <a:ext cx="3276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876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6" y="25256"/>
            <a:ext cx="8229600" cy="584344"/>
          </a:xfrm>
        </p:spPr>
        <p:txBody>
          <a:bodyPr>
            <a:normAutofit fontScale="90000"/>
          </a:bodyPr>
          <a:lstStyle/>
          <a:p>
            <a:r>
              <a:rPr lang="en-US" dirty="0" smtClean="0"/>
              <a:t>Pop Operation</a:t>
            </a:r>
            <a:endParaRPr lang="en-US" dirty="0"/>
          </a:p>
        </p:txBody>
      </p:sp>
      <p:sp>
        <p:nvSpPr>
          <p:cNvPr id="3" name="Content Placeholder 2"/>
          <p:cNvSpPr>
            <a:spLocks noGrp="1"/>
          </p:cNvSpPr>
          <p:nvPr>
            <p:ph sz="half" idx="1"/>
          </p:nvPr>
        </p:nvSpPr>
        <p:spPr>
          <a:xfrm>
            <a:off x="0" y="685800"/>
            <a:ext cx="4495800" cy="6172200"/>
          </a:xfrm>
        </p:spPr>
        <p:txBody>
          <a:bodyPr>
            <a:normAutofit fontScale="77500" lnSpcReduction="20000"/>
          </a:bodyPr>
          <a:lstStyle/>
          <a:p>
            <a:pPr algn="just"/>
            <a:r>
              <a:rPr lang="en-US" dirty="0" smtClean="0"/>
              <a:t>The pop operation is used to delete the topmost element from a stack.</a:t>
            </a:r>
          </a:p>
          <a:p>
            <a:pPr algn="just"/>
            <a:r>
              <a:rPr lang="en-US" dirty="0" smtClean="0"/>
              <a:t>However, before deleting the value, we must first check if TOP=NULL, because if this is the case, then it means that the stack is empty and no more deletions can be done.</a:t>
            </a:r>
          </a:p>
          <a:p>
            <a:pPr algn="just"/>
            <a:r>
              <a:rPr lang="en-US" dirty="0" smtClean="0"/>
              <a:t>If an attempt is made to delete a value from a stack that is already empty, an UNDERFLOW message is printed.</a:t>
            </a:r>
          </a:p>
          <a:p>
            <a:pPr algn="just"/>
            <a:r>
              <a:rPr lang="en-US" dirty="0" smtClean="0"/>
              <a:t>Consider the stack shown in Fig.</a:t>
            </a:r>
          </a:p>
          <a:p>
            <a:pPr algn="just"/>
            <a:r>
              <a:rPr lang="en-US" dirty="0" smtClean="0"/>
              <a:t>In case TOP!=NULL, then we will delete the node pointed by TOP, and make TOP point to the second element of the linked stack.</a:t>
            </a:r>
          </a:p>
          <a:p>
            <a:pPr algn="just"/>
            <a:r>
              <a:rPr lang="en-US" dirty="0" smtClean="0"/>
              <a:t>Thus, the updated stack becomes as shown in Fig. </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396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185" y="3429000"/>
            <a:ext cx="398361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391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Operation</a:t>
            </a:r>
            <a:endParaRPr lang="en-US" dirty="0"/>
          </a:p>
        </p:txBody>
      </p:sp>
      <p:sp>
        <p:nvSpPr>
          <p:cNvPr id="3" name="Content Placeholder 2"/>
          <p:cNvSpPr>
            <a:spLocks noGrp="1"/>
          </p:cNvSpPr>
          <p:nvPr>
            <p:ph sz="half" idx="1"/>
          </p:nvPr>
        </p:nvSpPr>
        <p:spPr/>
        <p:txBody>
          <a:bodyPr>
            <a:normAutofit fontScale="85000" lnSpcReduction="20000"/>
          </a:bodyPr>
          <a:lstStyle/>
          <a:p>
            <a:pPr algn="just"/>
            <a:r>
              <a:rPr lang="en-US" dirty="0" smtClean="0"/>
              <a:t>Figure shows the algorithm to delete an element from a stack.</a:t>
            </a:r>
          </a:p>
          <a:p>
            <a:pPr algn="just"/>
            <a:r>
              <a:rPr lang="en-US" dirty="0" smtClean="0"/>
              <a:t>In Step 1, we first check for the UNDERFLOW condition.</a:t>
            </a:r>
          </a:p>
          <a:p>
            <a:pPr algn="just"/>
            <a:r>
              <a:rPr lang="en-US" dirty="0" smtClean="0"/>
              <a:t>In Step 2, we use a pointer PTR that points to TOP.</a:t>
            </a:r>
          </a:p>
          <a:p>
            <a:pPr algn="just"/>
            <a:r>
              <a:rPr lang="en-US" dirty="0" smtClean="0"/>
              <a:t>In Step 3, TOP is made to point to the next node in sequence.</a:t>
            </a:r>
          </a:p>
          <a:p>
            <a:pPr algn="just"/>
            <a:r>
              <a:rPr lang="en-US" dirty="0" smtClean="0"/>
              <a:t>In Step 4, the memory occupied by PTR is given back to the free pool.</a:t>
            </a:r>
            <a:endParaRPr lang="en-US" dirty="0"/>
          </a:p>
        </p:txBody>
      </p:sp>
      <p:sp>
        <p:nvSpPr>
          <p:cNvPr id="4" name="Content Placeholder 3"/>
          <p:cNvSpPr>
            <a:spLocks noGrp="1"/>
          </p:cNvSpPr>
          <p:nvPr>
            <p:ph sz="half" idx="2"/>
          </p:nvPr>
        </p:nvSpPr>
        <p:spPr/>
        <p:txBody>
          <a:bodyPr>
            <a:normAutofit fontScale="85000" lnSpcReduction="20000"/>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00200"/>
            <a:ext cx="4038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25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 y="34636"/>
            <a:ext cx="913014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1" y="2624570"/>
            <a:ext cx="916478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99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361950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646" y="1876425"/>
            <a:ext cx="5510646"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29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a:t>Hence, you can add and remove an element (i.e., a plate) only at/from one position which is the topmost position.</a:t>
            </a:r>
          </a:p>
          <a:p>
            <a:pPr algn="just"/>
            <a:r>
              <a:rPr lang="en-US" dirty="0"/>
              <a:t>A stack is a linear data structure which uses the same principle, i.e., the elements in a stack are added and removed only from one end, which is called the TOP.</a:t>
            </a:r>
          </a:p>
          <a:p>
            <a:pPr algn="just"/>
            <a:r>
              <a:rPr lang="en-US" dirty="0"/>
              <a:t>Hence, a stack is called a LIFO (Last-In-First-Out) data structure, as the element that was inserted last is the first one to be taken out.</a:t>
            </a:r>
          </a:p>
          <a:p>
            <a:endParaRPr lang="en-IN" dirty="0"/>
          </a:p>
        </p:txBody>
      </p:sp>
    </p:spTree>
    <p:extLst>
      <p:ext uri="{BB962C8B-B14F-4D97-AF65-F5344CB8AC3E}">
        <p14:creationId xmlns:p14="http://schemas.microsoft.com/office/powerpoint/2010/main" val="117636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Introduction</a:t>
            </a:r>
            <a:endParaRPr lang="en-US" dirty="0"/>
          </a:p>
        </p:txBody>
      </p:sp>
      <p:sp>
        <p:nvSpPr>
          <p:cNvPr id="4" name="Content Placeholder 3"/>
          <p:cNvSpPr>
            <a:spLocks noGrp="1"/>
          </p:cNvSpPr>
          <p:nvPr>
            <p:ph sz="half" idx="1"/>
          </p:nvPr>
        </p:nvSpPr>
        <p:spPr>
          <a:xfrm>
            <a:off x="0" y="457200"/>
            <a:ext cx="5334000" cy="6400800"/>
          </a:xfrm>
        </p:spPr>
        <p:txBody>
          <a:bodyPr>
            <a:noAutofit/>
          </a:bodyPr>
          <a:lstStyle/>
          <a:p>
            <a:pPr algn="just"/>
            <a:r>
              <a:rPr lang="en-US" sz="2000" dirty="0" smtClean="0"/>
              <a:t>Now the question is where do we need stacks in computer science?</a:t>
            </a:r>
          </a:p>
          <a:p>
            <a:pPr algn="just"/>
            <a:r>
              <a:rPr lang="en-US" sz="2000" dirty="0" smtClean="0"/>
              <a:t>The answer is in function calls.</a:t>
            </a:r>
          </a:p>
          <a:p>
            <a:pPr algn="just"/>
            <a:r>
              <a:rPr lang="en-US" sz="2000" dirty="0" smtClean="0"/>
              <a:t>Consider an example, where we are executing function A.</a:t>
            </a:r>
          </a:p>
          <a:p>
            <a:pPr algn="just"/>
            <a:r>
              <a:rPr lang="en-US" sz="2000" dirty="0" smtClean="0"/>
              <a:t>In the course of its execution, function A calls another function B.</a:t>
            </a:r>
          </a:p>
          <a:p>
            <a:pPr algn="just"/>
            <a:r>
              <a:rPr lang="en-US" sz="2000" dirty="0" smtClean="0"/>
              <a:t>Function B in turn calls another function C, which calls function D.</a:t>
            </a:r>
          </a:p>
          <a:p>
            <a:pPr algn="just"/>
            <a:r>
              <a:rPr lang="en-US" sz="2000" dirty="0" smtClean="0"/>
              <a:t>In order to keep track of the returning point of each active function, a special stack called system stack or call stack is used.</a:t>
            </a:r>
          </a:p>
          <a:p>
            <a:pPr algn="just"/>
            <a:r>
              <a:rPr lang="en-US" sz="2000" dirty="0" smtClean="0"/>
              <a:t>Whenever a function calls another function, the calling function is pushed onto the top of the stack.</a:t>
            </a:r>
          </a:p>
          <a:p>
            <a:pPr algn="just"/>
            <a:r>
              <a:rPr lang="en-US" sz="2000" dirty="0" smtClean="0"/>
              <a:t>This is because after the called function gets executed, the control is passed back to the calling function.</a:t>
            </a:r>
          </a:p>
          <a:p>
            <a:pPr algn="just"/>
            <a:r>
              <a:rPr lang="en-US" sz="2000" dirty="0" smtClean="0"/>
              <a:t>Look at Fig which shows this concept.</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85800"/>
            <a:ext cx="3810000" cy="466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356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fontScale="90000"/>
          </a:bodyPr>
          <a:lstStyle/>
          <a:p>
            <a:r>
              <a:rPr lang="en-US" dirty="0" smtClean="0"/>
              <a:t>Introduction</a:t>
            </a:r>
            <a:endParaRPr lang="en-US" dirty="0"/>
          </a:p>
        </p:txBody>
      </p:sp>
      <p:sp>
        <p:nvSpPr>
          <p:cNvPr id="3" name="Content Placeholder 2"/>
          <p:cNvSpPr>
            <a:spLocks noGrp="1"/>
          </p:cNvSpPr>
          <p:nvPr>
            <p:ph sz="half" idx="1"/>
          </p:nvPr>
        </p:nvSpPr>
        <p:spPr>
          <a:xfrm>
            <a:off x="0" y="685800"/>
            <a:ext cx="5029200" cy="6172200"/>
          </a:xfrm>
        </p:spPr>
        <p:txBody>
          <a:bodyPr>
            <a:normAutofit lnSpcReduction="10000"/>
          </a:bodyPr>
          <a:lstStyle/>
          <a:p>
            <a:pPr algn="just"/>
            <a:r>
              <a:rPr lang="en-US" dirty="0" smtClean="0"/>
              <a:t>Now when function E is executed, function D will be removed from the top of the stack and executed.</a:t>
            </a:r>
          </a:p>
          <a:p>
            <a:pPr algn="just"/>
            <a:r>
              <a:rPr lang="en-US" dirty="0" smtClean="0"/>
              <a:t>Once function D gets completely executed, function C will be removed from the stack for execution.</a:t>
            </a:r>
          </a:p>
          <a:p>
            <a:pPr algn="just"/>
            <a:r>
              <a:rPr lang="en-US" dirty="0" smtClean="0"/>
              <a:t>The whole procedure will be repeated until all the functions get executed.</a:t>
            </a:r>
          </a:p>
          <a:p>
            <a:pPr algn="just"/>
            <a:r>
              <a:rPr lang="en-US" dirty="0" smtClean="0"/>
              <a:t>Let us look at the stack after each function is executed.</a:t>
            </a:r>
          </a:p>
          <a:p>
            <a:pPr algn="just"/>
            <a:r>
              <a:rPr lang="en-US" dirty="0" smtClean="0"/>
              <a:t>This is shown in Fig.</a:t>
            </a:r>
            <a:endParaRPr lang="en-US"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9200" y="1447800"/>
            <a:ext cx="3505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03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Content Placeholder 5"/>
          <p:cNvSpPr>
            <a:spLocks noGrp="1"/>
          </p:cNvSpPr>
          <p:nvPr>
            <p:ph idx="1"/>
          </p:nvPr>
        </p:nvSpPr>
        <p:spPr/>
        <p:txBody>
          <a:bodyPr>
            <a:normAutofit fontScale="92500" lnSpcReduction="10000"/>
          </a:bodyPr>
          <a:lstStyle/>
          <a:p>
            <a:pPr algn="just"/>
            <a:r>
              <a:rPr lang="en-US" dirty="0" smtClean="0"/>
              <a:t>The system stack ensures a proper execution order of functions.</a:t>
            </a:r>
          </a:p>
          <a:p>
            <a:pPr algn="just"/>
            <a:r>
              <a:rPr lang="en-US" dirty="0" smtClean="0"/>
              <a:t>Therefore, stacks are frequently used in situations where the order of processing is very important, especially when the processing needs to be postponed until other conditions are fulfilled.</a:t>
            </a:r>
          </a:p>
          <a:p>
            <a:pPr algn="just"/>
            <a:r>
              <a:rPr lang="en-US" dirty="0" smtClean="0"/>
              <a:t>Stacks can be implemented using either arrays or linked lists.</a:t>
            </a:r>
          </a:p>
          <a:p>
            <a:pPr algn="just"/>
            <a:r>
              <a:rPr lang="en-US" dirty="0" smtClean="0"/>
              <a:t>In the following sections, we will discuss both array and linked list implementation of stacks.</a:t>
            </a:r>
            <a:endParaRPr lang="en-US" dirty="0"/>
          </a:p>
        </p:txBody>
      </p:sp>
    </p:spTree>
    <p:extLst>
      <p:ext uri="{BB962C8B-B14F-4D97-AF65-F5344CB8AC3E}">
        <p14:creationId xmlns:p14="http://schemas.microsoft.com/office/powerpoint/2010/main" val="261607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ARRAY REPRESENTATION OF STACKS</a:t>
            </a:r>
            <a:endParaRPr lang="en-US" dirty="0"/>
          </a:p>
        </p:txBody>
      </p:sp>
      <p:sp>
        <p:nvSpPr>
          <p:cNvPr id="3" name="Content Placeholder 2"/>
          <p:cNvSpPr>
            <a:spLocks noGrp="1"/>
          </p:cNvSpPr>
          <p:nvPr>
            <p:ph idx="1"/>
          </p:nvPr>
        </p:nvSpPr>
        <p:spPr>
          <a:xfrm>
            <a:off x="0" y="533400"/>
            <a:ext cx="9144000" cy="6324600"/>
          </a:xfrm>
        </p:spPr>
        <p:txBody>
          <a:bodyPr>
            <a:normAutofit fontScale="77500" lnSpcReduction="20000"/>
          </a:bodyPr>
          <a:lstStyle/>
          <a:p>
            <a:pPr algn="just"/>
            <a:r>
              <a:rPr lang="en-US" dirty="0" smtClean="0"/>
              <a:t>In the computer’s memory, stacks can be represented as a linear array.</a:t>
            </a:r>
          </a:p>
          <a:p>
            <a:pPr algn="just"/>
            <a:r>
              <a:rPr lang="en-US" dirty="0" smtClean="0"/>
              <a:t>Every stack has a variable called TOP associated with it, which is used to store the address of the topmost element of the stack.</a:t>
            </a:r>
          </a:p>
          <a:p>
            <a:pPr algn="just"/>
            <a:r>
              <a:rPr lang="en-US" dirty="0" smtClean="0"/>
              <a:t>It is this position where the element will be added to or deleted from.</a:t>
            </a:r>
          </a:p>
          <a:p>
            <a:pPr algn="just"/>
            <a:r>
              <a:rPr lang="en-US" dirty="0" smtClean="0"/>
              <a:t>There is another variable called MAX, which is used to store the maximum number of elements that the stack can hold.</a:t>
            </a:r>
          </a:p>
          <a:p>
            <a:pPr algn="just"/>
            <a:r>
              <a:rPr lang="en-US" dirty="0" smtClean="0"/>
              <a:t>If TOP = NULL, then it indicates that the stack is empty and if TOP = MAX–1, then the stack is full.</a:t>
            </a:r>
          </a:p>
          <a:p>
            <a:pPr algn="just"/>
            <a:r>
              <a:rPr lang="en-US" dirty="0" smtClean="0"/>
              <a:t>You must be wondering why we have written MAX–1.</a:t>
            </a:r>
          </a:p>
          <a:p>
            <a:pPr algn="just"/>
            <a:r>
              <a:rPr lang="en-US" dirty="0" smtClean="0"/>
              <a:t>It is because array indices start from 0.</a:t>
            </a:r>
          </a:p>
          <a:p>
            <a:pPr algn="just"/>
            <a:r>
              <a:rPr lang="en-US" dirty="0" smtClean="0"/>
              <a:t>Look at Fig.</a:t>
            </a:r>
          </a:p>
          <a:p>
            <a:pPr algn="just"/>
            <a:endParaRPr lang="en-US" dirty="0"/>
          </a:p>
          <a:p>
            <a:pPr algn="just"/>
            <a:r>
              <a:rPr lang="en-US" dirty="0" smtClean="0"/>
              <a:t>The stack in Fig shows that TOP = 4, so insertions and deletions will be done at this position.</a:t>
            </a:r>
          </a:p>
          <a:p>
            <a:pPr algn="just"/>
            <a:r>
              <a:rPr lang="en-US" dirty="0" smtClean="0"/>
              <a:t>In the above stack, five more elements can still be stored.</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56018"/>
            <a:ext cx="678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456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A STACK</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stack supports three basic operations:</a:t>
            </a:r>
          </a:p>
          <a:p>
            <a:pPr lvl="1" algn="just"/>
            <a:r>
              <a:rPr lang="en-US" dirty="0" smtClean="0"/>
              <a:t>push,</a:t>
            </a:r>
          </a:p>
          <a:p>
            <a:pPr lvl="1" algn="just"/>
            <a:r>
              <a:rPr lang="en-US" dirty="0" smtClean="0"/>
              <a:t>pop, and</a:t>
            </a:r>
          </a:p>
          <a:p>
            <a:pPr lvl="1" algn="just"/>
            <a:r>
              <a:rPr lang="en-US" dirty="0" smtClean="0"/>
              <a:t>peek.</a:t>
            </a:r>
          </a:p>
          <a:p>
            <a:pPr algn="just"/>
            <a:r>
              <a:rPr lang="en-US" dirty="0" smtClean="0"/>
              <a:t>The push operation adds an element to the top of the stack and the pop operation removes the element from the top of the stack.</a:t>
            </a:r>
          </a:p>
          <a:p>
            <a:pPr algn="just"/>
            <a:r>
              <a:rPr lang="en-US" dirty="0" smtClean="0"/>
              <a:t>The peek operation returns the value of the topmost element of the stack.</a:t>
            </a:r>
            <a:endParaRPr lang="en-US" dirty="0"/>
          </a:p>
        </p:txBody>
      </p:sp>
    </p:spTree>
    <p:extLst>
      <p:ext uri="{BB962C8B-B14F-4D97-AF65-F5344CB8AC3E}">
        <p14:creationId xmlns:p14="http://schemas.microsoft.com/office/powerpoint/2010/main" val="46703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073" y="0"/>
            <a:ext cx="8229600" cy="609600"/>
          </a:xfrm>
        </p:spPr>
        <p:txBody>
          <a:bodyPr>
            <a:normAutofit fontScale="90000"/>
          </a:bodyPr>
          <a:lstStyle/>
          <a:p>
            <a:r>
              <a:rPr lang="en-US" dirty="0" smtClean="0"/>
              <a:t>Push Operation</a:t>
            </a:r>
            <a:endParaRPr lang="en-US" dirty="0"/>
          </a:p>
        </p:txBody>
      </p:sp>
      <p:sp>
        <p:nvSpPr>
          <p:cNvPr id="5" name="Content Placeholder 4"/>
          <p:cNvSpPr>
            <a:spLocks noGrp="1"/>
          </p:cNvSpPr>
          <p:nvPr>
            <p:ph sz="half" idx="1"/>
          </p:nvPr>
        </p:nvSpPr>
        <p:spPr>
          <a:xfrm>
            <a:off x="0" y="381000"/>
            <a:ext cx="4724400" cy="6477000"/>
          </a:xfrm>
        </p:spPr>
        <p:txBody>
          <a:bodyPr>
            <a:noAutofit/>
          </a:bodyPr>
          <a:lstStyle/>
          <a:p>
            <a:pPr algn="just"/>
            <a:r>
              <a:rPr lang="en-US" sz="2000" dirty="0" smtClean="0"/>
              <a:t>The push operation is used to insert an element into the stack.</a:t>
            </a:r>
          </a:p>
          <a:p>
            <a:pPr algn="just"/>
            <a:r>
              <a:rPr lang="en-US" sz="2000" dirty="0" smtClean="0"/>
              <a:t>The new element is added at the topmost position of the stack.</a:t>
            </a:r>
          </a:p>
          <a:p>
            <a:pPr algn="just"/>
            <a:r>
              <a:rPr lang="en-US" sz="2000" dirty="0" smtClean="0"/>
              <a:t>However, before inserting the value, we must first check if TOP=MAX–1, because if that is the case, then the stack is full and no more insertions can be done.</a:t>
            </a:r>
          </a:p>
          <a:p>
            <a:pPr algn="just"/>
            <a:r>
              <a:rPr lang="en-US" sz="2000" dirty="0" smtClean="0"/>
              <a:t>If an attempt is made to insert a value in a stack that is already full, an OVERFLOW message is printed.</a:t>
            </a:r>
          </a:p>
          <a:p>
            <a:pPr algn="just"/>
            <a:r>
              <a:rPr lang="en-US" sz="2000" dirty="0" smtClean="0"/>
              <a:t>Consider the stack given in Fig.</a:t>
            </a:r>
          </a:p>
          <a:p>
            <a:pPr algn="just"/>
            <a:r>
              <a:rPr lang="en-US" sz="2000" dirty="0" smtClean="0"/>
              <a:t>To insert an element with value 6, we first check if TOP=MAX–1.</a:t>
            </a:r>
          </a:p>
          <a:p>
            <a:pPr algn="just"/>
            <a:r>
              <a:rPr lang="en-US" sz="2000" dirty="0" smtClean="0"/>
              <a:t>If the condition is false, then we increment the value of TOP and store the new element at the position given by stack[TOP].</a:t>
            </a:r>
          </a:p>
          <a:p>
            <a:pPr algn="just"/>
            <a:r>
              <a:rPr lang="en-US" sz="2000" dirty="0" smtClean="0"/>
              <a:t>Thus, the updated stack becomes as shown in Fig. </a:t>
            </a:r>
            <a:endParaRPr lang="en-US" sz="2000" dirty="0"/>
          </a:p>
        </p:txBody>
      </p:sp>
      <p:sp>
        <p:nvSpPr>
          <p:cNvPr id="6" name="Content Placeholder 5"/>
          <p:cNvSpPr>
            <a:spLocks noGrp="1"/>
          </p:cNvSpPr>
          <p:nvPr>
            <p:ph sz="half" idx="2"/>
          </p:nvPr>
        </p:nvSpPr>
        <p:spPr>
          <a:xfrm>
            <a:off x="5029200" y="1600201"/>
            <a:ext cx="4114800" cy="3276600"/>
          </a:xfrm>
        </p:spPr>
        <p:txBody>
          <a:bodyPr>
            <a:normAutofit/>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52600"/>
            <a:ext cx="373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200401"/>
            <a:ext cx="387927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872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1882</Words>
  <Application>Microsoft Office PowerPoint</Application>
  <PresentationFormat>On-screen Show (4:3)</PresentationFormat>
  <Paragraphs>135</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Stacks</vt:lpstr>
      <vt:lpstr>Introduction</vt:lpstr>
      <vt:lpstr>PowerPoint Presentation</vt:lpstr>
      <vt:lpstr>Introduction</vt:lpstr>
      <vt:lpstr>Introduction</vt:lpstr>
      <vt:lpstr>Introduction</vt:lpstr>
      <vt:lpstr>ARRAY REPRESENTATION OF STACKS</vt:lpstr>
      <vt:lpstr>OPERATIONS ON A STACK</vt:lpstr>
      <vt:lpstr>Push Operation</vt:lpstr>
      <vt:lpstr>Push Operation</vt:lpstr>
      <vt:lpstr>Pop Operation</vt:lpstr>
      <vt:lpstr>Pop Operation</vt:lpstr>
      <vt:lpstr>Peek Operation</vt:lpstr>
      <vt:lpstr>PowerPoint Presentation</vt:lpstr>
      <vt:lpstr>PowerPoint Presentation</vt:lpstr>
      <vt:lpstr>LINKED REPRESENTATION OF STACKs</vt:lpstr>
      <vt:lpstr>OPERATIONS ON A LINKED STACK</vt:lpstr>
      <vt:lpstr>Push Operation</vt:lpstr>
      <vt:lpstr>Push Operation</vt:lpstr>
      <vt:lpstr>Pop Operation</vt:lpstr>
      <vt:lpstr>Pop Operation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Jerry</dc:creator>
  <cp:lastModifiedBy>Windows User</cp:lastModifiedBy>
  <cp:revision>80</cp:revision>
  <dcterms:created xsi:type="dcterms:W3CDTF">2021-09-07T04:12:48Z</dcterms:created>
  <dcterms:modified xsi:type="dcterms:W3CDTF">2021-12-28T18:12:08Z</dcterms:modified>
</cp:coreProperties>
</file>