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5" r:id="rId9"/>
    <p:sldId id="263" r:id="rId10"/>
    <p:sldId id="276" r:id="rId11"/>
    <p:sldId id="277" r:id="rId12"/>
    <p:sldId id="264" r:id="rId13"/>
    <p:sldId id="278" r:id="rId14"/>
    <p:sldId id="265" r:id="rId15"/>
    <p:sldId id="266" r:id="rId16"/>
    <p:sldId id="267" r:id="rId17"/>
    <p:sldId id="268" r:id="rId18"/>
    <p:sldId id="270" r:id="rId19"/>
    <p:sldId id="271" r:id="rId20"/>
    <p:sldId id="272" r:id="rId21"/>
    <p:sldId id="273" r:id="rId22"/>
    <p:sldId id="279" r:id="rId23"/>
    <p:sldId id="280" r:id="rId24"/>
    <p:sldId id="281" r:id="rId25"/>
    <p:sldId id="274" r:id="rId26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1656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BCC075-0974-4E24-8315-B6766426ACFD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2693BC46-EA67-4D00-933D-0F0D56532D6F}">
      <dgm:prSet phldrT="[Text]"/>
      <dgm:spPr/>
      <dgm:t>
        <a:bodyPr/>
        <a:lstStyle/>
        <a:p>
          <a:r>
            <a:rPr lang="en-US" dirty="0" smtClean="0"/>
            <a:t>DNA is transcribed into pre-mRNA</a:t>
          </a:r>
          <a:endParaRPr lang="en-US" dirty="0"/>
        </a:p>
      </dgm:t>
    </dgm:pt>
    <dgm:pt modelId="{CAC5BD17-C72C-45EB-8FAC-B07C91D7B537}" type="parTrans" cxnId="{EA3E5EDE-8AFE-43C0-9C3E-B607AC741FFF}">
      <dgm:prSet/>
      <dgm:spPr/>
      <dgm:t>
        <a:bodyPr/>
        <a:lstStyle/>
        <a:p>
          <a:endParaRPr lang="en-US"/>
        </a:p>
      </dgm:t>
    </dgm:pt>
    <dgm:pt modelId="{6E9B2EE1-C968-441D-9350-9EC853C2AF4B}" type="sibTrans" cxnId="{EA3E5EDE-8AFE-43C0-9C3E-B607AC741FFF}">
      <dgm:prSet/>
      <dgm:spPr/>
      <dgm:t>
        <a:bodyPr/>
        <a:lstStyle/>
        <a:p>
          <a:endParaRPr lang="en-US"/>
        </a:p>
      </dgm:t>
    </dgm:pt>
    <dgm:pt modelId="{C34F7ABC-0E0F-47DF-96F0-FB230490509E}">
      <dgm:prSet phldrT="[Text]"/>
      <dgm:spPr/>
      <dgm:t>
        <a:bodyPr/>
        <a:lstStyle/>
        <a:p>
          <a:r>
            <a:rPr lang="en-US" dirty="0" smtClean="0"/>
            <a:t>pre-mRNA is modified into functional mRNA</a:t>
          </a:r>
          <a:endParaRPr lang="en-US" dirty="0"/>
        </a:p>
      </dgm:t>
    </dgm:pt>
    <dgm:pt modelId="{85727768-32CA-4FA6-BDCC-10D707E0B467}" type="parTrans" cxnId="{936B3DC7-6406-4B16-ADEF-66F0114AF8AF}">
      <dgm:prSet/>
      <dgm:spPr/>
      <dgm:t>
        <a:bodyPr/>
        <a:lstStyle/>
        <a:p>
          <a:endParaRPr lang="en-US"/>
        </a:p>
      </dgm:t>
    </dgm:pt>
    <dgm:pt modelId="{C46A3D56-073C-4FF6-AEB2-EDB8AB6A39E3}" type="sibTrans" cxnId="{936B3DC7-6406-4B16-ADEF-66F0114AF8AF}">
      <dgm:prSet/>
      <dgm:spPr/>
      <dgm:t>
        <a:bodyPr/>
        <a:lstStyle/>
        <a:p>
          <a:endParaRPr lang="en-US"/>
        </a:p>
      </dgm:t>
    </dgm:pt>
    <dgm:pt modelId="{7A506A3F-A480-4AB7-9A9A-FC8848B7D4CA}">
      <dgm:prSet phldrT="[Text]"/>
      <dgm:spPr/>
      <dgm:t>
        <a:bodyPr/>
        <a:lstStyle/>
        <a:p>
          <a:r>
            <a:rPr lang="en-US" dirty="0" smtClean="0"/>
            <a:t>mRNA is translated into an amino acid polypeptide</a:t>
          </a:r>
          <a:endParaRPr lang="en-US" dirty="0"/>
        </a:p>
      </dgm:t>
    </dgm:pt>
    <dgm:pt modelId="{AA14FFFB-B738-4387-BE4B-DE9E3811BF9E}" type="parTrans" cxnId="{DF3F64BD-134E-47E8-AE51-6D6D96A8B1FD}">
      <dgm:prSet/>
      <dgm:spPr/>
      <dgm:t>
        <a:bodyPr/>
        <a:lstStyle/>
        <a:p>
          <a:endParaRPr lang="en-US"/>
        </a:p>
      </dgm:t>
    </dgm:pt>
    <dgm:pt modelId="{FEADF8DD-3475-47A6-84D1-FA59B81B42CC}" type="sibTrans" cxnId="{DF3F64BD-134E-47E8-AE51-6D6D96A8B1FD}">
      <dgm:prSet/>
      <dgm:spPr/>
      <dgm:t>
        <a:bodyPr/>
        <a:lstStyle/>
        <a:p>
          <a:endParaRPr lang="en-US"/>
        </a:p>
      </dgm:t>
    </dgm:pt>
    <dgm:pt modelId="{5EA717E1-73A2-4473-A7B9-9131689B8731}" type="pres">
      <dgm:prSet presAssocID="{40BCC075-0974-4E24-8315-B6766426ACFD}" presName="Name0" presStyleCnt="0">
        <dgm:presLayoutVars>
          <dgm:dir/>
          <dgm:resizeHandles val="exact"/>
        </dgm:presLayoutVars>
      </dgm:prSet>
      <dgm:spPr/>
    </dgm:pt>
    <dgm:pt modelId="{994D0C29-D730-488E-9955-3CA8005A6459}" type="pres">
      <dgm:prSet presAssocID="{2693BC46-EA67-4D00-933D-0F0D56532D6F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50203F-13A5-4DAC-8ED9-E315BDEFA3AF}" type="pres">
      <dgm:prSet presAssocID="{6E9B2EE1-C968-441D-9350-9EC853C2AF4B}" presName="sibTrans" presStyleLbl="sibTrans2D1" presStyleIdx="0" presStyleCnt="2"/>
      <dgm:spPr/>
      <dgm:t>
        <a:bodyPr/>
        <a:lstStyle/>
        <a:p>
          <a:endParaRPr lang="en-US"/>
        </a:p>
      </dgm:t>
    </dgm:pt>
    <dgm:pt modelId="{1D77D4D9-728D-4CEE-B9A4-48FDFDD8C8EC}" type="pres">
      <dgm:prSet presAssocID="{6E9B2EE1-C968-441D-9350-9EC853C2AF4B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F9F042EF-55DC-4D48-A714-D9CD2B52724F}" type="pres">
      <dgm:prSet presAssocID="{C34F7ABC-0E0F-47DF-96F0-FB230490509E}" presName="node" presStyleLbl="node1" presStyleIdx="1" presStyleCnt="3" custScaleX="11209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35A983-86B9-4556-967D-1FDFC9B57685}" type="pres">
      <dgm:prSet presAssocID="{C46A3D56-073C-4FF6-AEB2-EDB8AB6A39E3}" presName="sibTrans" presStyleLbl="sibTrans2D1" presStyleIdx="1" presStyleCnt="2"/>
      <dgm:spPr/>
      <dgm:t>
        <a:bodyPr/>
        <a:lstStyle/>
        <a:p>
          <a:endParaRPr lang="en-US"/>
        </a:p>
      </dgm:t>
    </dgm:pt>
    <dgm:pt modelId="{BC7A06F2-7830-4BEC-8D0C-DA68FD377D9B}" type="pres">
      <dgm:prSet presAssocID="{C46A3D56-073C-4FF6-AEB2-EDB8AB6A39E3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9AE9CFBD-F53C-4BA6-9DD8-FCA5B4E304CD}" type="pres">
      <dgm:prSet presAssocID="{7A506A3F-A480-4AB7-9A9A-FC8848B7D4CA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A3E5EDE-8AFE-43C0-9C3E-B607AC741FFF}" srcId="{40BCC075-0974-4E24-8315-B6766426ACFD}" destId="{2693BC46-EA67-4D00-933D-0F0D56532D6F}" srcOrd="0" destOrd="0" parTransId="{CAC5BD17-C72C-45EB-8FAC-B07C91D7B537}" sibTransId="{6E9B2EE1-C968-441D-9350-9EC853C2AF4B}"/>
    <dgm:cxn modelId="{DF3F64BD-134E-47E8-AE51-6D6D96A8B1FD}" srcId="{40BCC075-0974-4E24-8315-B6766426ACFD}" destId="{7A506A3F-A480-4AB7-9A9A-FC8848B7D4CA}" srcOrd="2" destOrd="0" parTransId="{AA14FFFB-B738-4387-BE4B-DE9E3811BF9E}" sibTransId="{FEADF8DD-3475-47A6-84D1-FA59B81B42CC}"/>
    <dgm:cxn modelId="{BC8AC5F0-FC4C-4C98-8FDA-2F04CEB4CC58}" type="presOf" srcId="{6E9B2EE1-C968-441D-9350-9EC853C2AF4B}" destId="{3450203F-13A5-4DAC-8ED9-E315BDEFA3AF}" srcOrd="0" destOrd="0" presId="urn:microsoft.com/office/officeart/2005/8/layout/process1"/>
    <dgm:cxn modelId="{4C0F72E7-F5F3-457E-9315-16B7549026B0}" type="presOf" srcId="{C34F7ABC-0E0F-47DF-96F0-FB230490509E}" destId="{F9F042EF-55DC-4D48-A714-D9CD2B52724F}" srcOrd="0" destOrd="0" presId="urn:microsoft.com/office/officeart/2005/8/layout/process1"/>
    <dgm:cxn modelId="{936B3DC7-6406-4B16-ADEF-66F0114AF8AF}" srcId="{40BCC075-0974-4E24-8315-B6766426ACFD}" destId="{C34F7ABC-0E0F-47DF-96F0-FB230490509E}" srcOrd="1" destOrd="0" parTransId="{85727768-32CA-4FA6-BDCC-10D707E0B467}" sibTransId="{C46A3D56-073C-4FF6-AEB2-EDB8AB6A39E3}"/>
    <dgm:cxn modelId="{669B3ACD-D4BB-4906-8AF7-160F0442AD69}" type="presOf" srcId="{C46A3D56-073C-4FF6-AEB2-EDB8AB6A39E3}" destId="{2935A983-86B9-4556-967D-1FDFC9B57685}" srcOrd="0" destOrd="0" presId="urn:microsoft.com/office/officeart/2005/8/layout/process1"/>
    <dgm:cxn modelId="{EBD605F2-742F-4500-8C47-347854F7DBC3}" type="presOf" srcId="{6E9B2EE1-C968-441D-9350-9EC853C2AF4B}" destId="{1D77D4D9-728D-4CEE-B9A4-48FDFDD8C8EC}" srcOrd="1" destOrd="0" presId="urn:microsoft.com/office/officeart/2005/8/layout/process1"/>
    <dgm:cxn modelId="{E28DF654-3CF0-4993-B36A-F3B801C3871B}" type="presOf" srcId="{2693BC46-EA67-4D00-933D-0F0D56532D6F}" destId="{994D0C29-D730-488E-9955-3CA8005A6459}" srcOrd="0" destOrd="0" presId="urn:microsoft.com/office/officeart/2005/8/layout/process1"/>
    <dgm:cxn modelId="{9D795497-8B8A-476B-B449-69435E0AA983}" type="presOf" srcId="{40BCC075-0974-4E24-8315-B6766426ACFD}" destId="{5EA717E1-73A2-4473-A7B9-9131689B8731}" srcOrd="0" destOrd="0" presId="urn:microsoft.com/office/officeart/2005/8/layout/process1"/>
    <dgm:cxn modelId="{F172D9D6-9267-4D53-8D9E-25DE6F067C14}" type="presOf" srcId="{7A506A3F-A480-4AB7-9A9A-FC8848B7D4CA}" destId="{9AE9CFBD-F53C-4BA6-9DD8-FCA5B4E304CD}" srcOrd="0" destOrd="0" presId="urn:microsoft.com/office/officeart/2005/8/layout/process1"/>
    <dgm:cxn modelId="{CDD1A9BA-C05F-4113-8F4C-64D4D06E0C14}" type="presOf" srcId="{C46A3D56-073C-4FF6-AEB2-EDB8AB6A39E3}" destId="{BC7A06F2-7830-4BEC-8D0C-DA68FD377D9B}" srcOrd="1" destOrd="0" presId="urn:microsoft.com/office/officeart/2005/8/layout/process1"/>
    <dgm:cxn modelId="{D107255A-0DD0-47B5-B3DA-BEE7191A96B0}" type="presParOf" srcId="{5EA717E1-73A2-4473-A7B9-9131689B8731}" destId="{994D0C29-D730-488E-9955-3CA8005A6459}" srcOrd="0" destOrd="0" presId="urn:microsoft.com/office/officeart/2005/8/layout/process1"/>
    <dgm:cxn modelId="{27F7147E-0452-42EA-91F1-C0F05AC3DD4C}" type="presParOf" srcId="{5EA717E1-73A2-4473-A7B9-9131689B8731}" destId="{3450203F-13A5-4DAC-8ED9-E315BDEFA3AF}" srcOrd="1" destOrd="0" presId="urn:microsoft.com/office/officeart/2005/8/layout/process1"/>
    <dgm:cxn modelId="{DA3C9BFD-CB1D-46EB-A4D0-7898096FBC2E}" type="presParOf" srcId="{3450203F-13A5-4DAC-8ED9-E315BDEFA3AF}" destId="{1D77D4D9-728D-4CEE-B9A4-48FDFDD8C8EC}" srcOrd="0" destOrd="0" presId="urn:microsoft.com/office/officeart/2005/8/layout/process1"/>
    <dgm:cxn modelId="{74573973-9A8E-4519-A82F-94AF1CB298B7}" type="presParOf" srcId="{5EA717E1-73A2-4473-A7B9-9131689B8731}" destId="{F9F042EF-55DC-4D48-A714-D9CD2B52724F}" srcOrd="2" destOrd="0" presId="urn:microsoft.com/office/officeart/2005/8/layout/process1"/>
    <dgm:cxn modelId="{B5FC12CB-AD70-49AB-BB41-3C59BAFE1D39}" type="presParOf" srcId="{5EA717E1-73A2-4473-A7B9-9131689B8731}" destId="{2935A983-86B9-4556-967D-1FDFC9B57685}" srcOrd="3" destOrd="0" presId="urn:microsoft.com/office/officeart/2005/8/layout/process1"/>
    <dgm:cxn modelId="{2BB4D715-54DD-4ABE-8D81-6058AFC7D442}" type="presParOf" srcId="{2935A983-86B9-4556-967D-1FDFC9B57685}" destId="{BC7A06F2-7830-4BEC-8D0C-DA68FD377D9B}" srcOrd="0" destOrd="0" presId="urn:microsoft.com/office/officeart/2005/8/layout/process1"/>
    <dgm:cxn modelId="{92D1AD44-BFB6-4537-B59D-CFF98B1194F7}" type="presParOf" srcId="{5EA717E1-73A2-4473-A7B9-9131689B8731}" destId="{9AE9CFBD-F53C-4BA6-9DD8-FCA5B4E304CD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4D0C29-D730-488E-9955-3CA8005A6459}">
      <dsp:nvSpPr>
        <dsp:cNvPr id="0" name=""/>
        <dsp:cNvSpPr/>
      </dsp:nvSpPr>
      <dsp:spPr>
        <a:xfrm>
          <a:off x="2070" y="493221"/>
          <a:ext cx="1716991" cy="12233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DNA is transcribed into pre-mRNA</a:t>
          </a:r>
          <a:endParaRPr lang="en-US" sz="1800" kern="1200" dirty="0"/>
        </a:p>
      </dsp:txBody>
      <dsp:txXfrm>
        <a:off x="37901" y="529052"/>
        <a:ext cx="1645329" cy="1151694"/>
      </dsp:txXfrm>
    </dsp:sp>
    <dsp:sp modelId="{3450203F-13A5-4DAC-8ED9-E315BDEFA3AF}">
      <dsp:nvSpPr>
        <dsp:cNvPr id="0" name=""/>
        <dsp:cNvSpPr/>
      </dsp:nvSpPr>
      <dsp:spPr>
        <a:xfrm>
          <a:off x="1890761" y="891993"/>
          <a:ext cx="364002" cy="4258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1890761" y="977156"/>
        <a:ext cx="254801" cy="255487"/>
      </dsp:txXfrm>
    </dsp:sp>
    <dsp:sp modelId="{F9F042EF-55DC-4D48-A714-D9CD2B52724F}">
      <dsp:nvSpPr>
        <dsp:cNvPr id="0" name=""/>
        <dsp:cNvSpPr/>
      </dsp:nvSpPr>
      <dsp:spPr>
        <a:xfrm>
          <a:off x="2405858" y="493221"/>
          <a:ext cx="1924679" cy="12233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pre-mRNA is modified into functional mRNA</a:t>
          </a:r>
          <a:endParaRPr lang="en-US" sz="1800" kern="1200" dirty="0"/>
        </a:p>
      </dsp:txBody>
      <dsp:txXfrm>
        <a:off x="2441689" y="529052"/>
        <a:ext cx="1853017" cy="1151694"/>
      </dsp:txXfrm>
    </dsp:sp>
    <dsp:sp modelId="{2935A983-86B9-4556-967D-1FDFC9B57685}">
      <dsp:nvSpPr>
        <dsp:cNvPr id="0" name=""/>
        <dsp:cNvSpPr/>
      </dsp:nvSpPr>
      <dsp:spPr>
        <a:xfrm>
          <a:off x="4502237" y="891993"/>
          <a:ext cx="364002" cy="4258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4502237" y="977156"/>
        <a:ext cx="254801" cy="255487"/>
      </dsp:txXfrm>
    </dsp:sp>
    <dsp:sp modelId="{9AE9CFBD-F53C-4BA6-9DD8-FCA5B4E304CD}">
      <dsp:nvSpPr>
        <dsp:cNvPr id="0" name=""/>
        <dsp:cNvSpPr/>
      </dsp:nvSpPr>
      <dsp:spPr>
        <a:xfrm>
          <a:off x="5017334" y="493221"/>
          <a:ext cx="1716991" cy="12233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mRNA is translated into an amino acid polypeptide</a:t>
          </a:r>
          <a:endParaRPr lang="en-US" sz="1800" kern="1200" dirty="0"/>
        </a:p>
      </dsp:txBody>
      <dsp:txXfrm>
        <a:off x="5053165" y="529052"/>
        <a:ext cx="1645329" cy="11516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11/25/2019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58D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11/25/2019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11/25/2019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49294" y="462915"/>
            <a:ext cx="1645411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58127" y="1502790"/>
            <a:ext cx="8627744" cy="45993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cbi.nlm.nih.gov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7175" y="6571297"/>
            <a:ext cx="2810510" cy="20574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40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Melbourne Institute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Business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and Technology Pty Ltd trading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Deakin College  CRICOS Provider Codes: Deakin College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01590J,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Deakin University</a:t>
            </a:r>
            <a:r>
              <a:rPr sz="6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00113B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083300" y="5654675"/>
            <a:ext cx="3060700" cy="12033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06780" y="995997"/>
            <a:ext cx="5763895" cy="1855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dirty="0">
                <a:solidFill>
                  <a:srgbClr val="FFFFFF"/>
                </a:solidFill>
                <a:latin typeface="Calibri"/>
                <a:cs typeface="Calibri"/>
              </a:rPr>
              <a:t>SLE </a:t>
            </a:r>
            <a:r>
              <a:rPr sz="4000" b="1" spc="-10" dirty="0">
                <a:solidFill>
                  <a:srgbClr val="FFFFFF"/>
                </a:solidFill>
                <a:latin typeface="Calibri"/>
                <a:cs typeface="Calibri"/>
              </a:rPr>
              <a:t>111 </a:t>
            </a:r>
            <a:r>
              <a:rPr sz="4000" b="1" dirty="0">
                <a:solidFill>
                  <a:srgbClr val="FFFFFF"/>
                </a:solidFill>
                <a:latin typeface="Calibri"/>
                <a:cs typeface="Calibri"/>
              </a:rPr>
              <a:t>- CELLS AND</a:t>
            </a:r>
            <a:r>
              <a:rPr sz="4000" b="1" spc="-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b="1" spc="-10" dirty="0">
                <a:solidFill>
                  <a:srgbClr val="FFFFFF"/>
                </a:solidFill>
                <a:latin typeface="Calibri"/>
                <a:cs typeface="Calibri"/>
              </a:rPr>
              <a:t>GENES</a:t>
            </a:r>
            <a:endParaRPr sz="4000">
              <a:latin typeface="Calibri"/>
              <a:cs typeface="Calibri"/>
            </a:endParaRPr>
          </a:p>
          <a:p>
            <a:pPr marL="12700" marR="102235">
              <a:lnSpc>
                <a:spcPct val="100000"/>
              </a:lnSpc>
              <a:spcBef>
                <a:spcPts val="5"/>
              </a:spcBef>
            </a:pPr>
            <a:r>
              <a:rPr sz="4000" b="1" spc="-10" dirty="0">
                <a:solidFill>
                  <a:srgbClr val="FFFFFF"/>
                </a:solidFill>
                <a:latin typeface="Calibri"/>
                <a:cs typeface="Calibri"/>
              </a:rPr>
              <a:t>Bioinformatics</a:t>
            </a:r>
            <a:r>
              <a:rPr sz="4000" b="1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b="1" spc="-5" dirty="0">
                <a:solidFill>
                  <a:srgbClr val="FFFFFF"/>
                </a:solidFill>
                <a:latin typeface="Calibri"/>
                <a:cs typeface="Calibri"/>
              </a:rPr>
              <a:t>Assignment  </a:t>
            </a:r>
            <a:r>
              <a:rPr sz="4000" b="1" spc="-10" dirty="0">
                <a:solidFill>
                  <a:srgbClr val="FFFFFF"/>
                </a:solidFill>
                <a:latin typeface="Calibri"/>
                <a:cs typeface="Calibri"/>
              </a:rPr>
              <a:t>Instructions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2875" y="2997200"/>
            <a:ext cx="3671951" cy="2362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714625" y="2997200"/>
            <a:ext cx="6059551" cy="2362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29330" y="462915"/>
            <a:ext cx="308800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Types </a:t>
            </a:r>
            <a:r>
              <a:rPr spc="-5" dirty="0"/>
              <a:t>of</a:t>
            </a:r>
            <a:r>
              <a:rPr spc="-45" dirty="0"/>
              <a:t> </a:t>
            </a:r>
            <a:r>
              <a:rPr spc="-30" dirty="0"/>
              <a:t>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3400" y="1371600"/>
            <a:ext cx="7786370" cy="13362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56285" lvl="1" indent="-286385">
              <a:lnSpc>
                <a:spcPct val="100000"/>
              </a:lnSpc>
              <a:spcBef>
                <a:spcPts val="700"/>
              </a:spcBef>
              <a:buFont typeface="Arial"/>
              <a:buChar char="–"/>
              <a:tabLst>
                <a:tab pos="756920" algn="l"/>
              </a:tabLst>
            </a:pPr>
            <a:r>
              <a:rPr sz="2800" b="1" spc="-5" dirty="0" smtClean="0">
                <a:latin typeface="Calibri"/>
                <a:cs typeface="Calibri"/>
              </a:rPr>
              <a:t>Nucleic</a:t>
            </a:r>
            <a:r>
              <a:rPr sz="2800" b="1" spc="-20" dirty="0" smtClean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Acids</a:t>
            </a:r>
          </a:p>
          <a:p>
            <a:pPr marL="1155700" lvl="2" indent="-228600">
              <a:lnSpc>
                <a:spcPct val="100000"/>
              </a:lnSpc>
              <a:spcBef>
                <a:spcPts val="605"/>
              </a:spcBef>
              <a:buFont typeface="Arial"/>
              <a:buChar char="•"/>
              <a:tabLst>
                <a:tab pos="1156335" algn="l"/>
              </a:tabLst>
            </a:pPr>
            <a:r>
              <a:rPr sz="2400" dirty="0">
                <a:latin typeface="Calibri"/>
                <a:cs typeface="Calibri"/>
              </a:rPr>
              <a:t>5 </a:t>
            </a:r>
            <a:r>
              <a:rPr sz="2400" spc="-5" dirty="0">
                <a:latin typeface="Calibri"/>
                <a:cs typeface="Calibri"/>
              </a:rPr>
              <a:t>Bases </a:t>
            </a:r>
            <a:r>
              <a:rPr sz="2400" dirty="0">
                <a:latin typeface="Calibri"/>
                <a:cs typeface="Calibri"/>
              </a:rPr>
              <a:t>– A, </a:t>
            </a:r>
            <a:r>
              <a:rPr sz="2400" spc="-130" dirty="0">
                <a:latin typeface="Calibri"/>
                <a:cs typeface="Calibri"/>
              </a:rPr>
              <a:t>T, </a:t>
            </a:r>
            <a:r>
              <a:rPr sz="2400" dirty="0">
                <a:latin typeface="Calibri"/>
                <a:cs typeface="Calibri"/>
              </a:rPr>
              <a:t>G, </a:t>
            </a:r>
            <a:r>
              <a:rPr sz="2400" spc="-10" dirty="0">
                <a:latin typeface="Calibri"/>
                <a:cs typeface="Calibri"/>
              </a:rPr>
              <a:t>C, </a:t>
            </a:r>
            <a:r>
              <a:rPr sz="2400" spc="-5" dirty="0">
                <a:latin typeface="Calibri"/>
                <a:cs typeface="Calibri"/>
              </a:rPr>
              <a:t>and</a:t>
            </a:r>
            <a:r>
              <a:rPr sz="2400" spc="-2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</a:t>
            </a:r>
          </a:p>
          <a:p>
            <a:pPr marL="1155700" lvl="2" indent="-2286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1156335" algn="l"/>
              </a:tabLst>
            </a:pPr>
            <a:r>
              <a:rPr sz="2400" spc="-5" dirty="0" smtClean="0">
                <a:latin typeface="Calibri"/>
                <a:cs typeface="Calibri"/>
              </a:rPr>
              <a:t>Unknown</a:t>
            </a:r>
            <a:r>
              <a:rPr lang="en-AU" sz="2400" spc="-5" dirty="0" smtClean="0">
                <a:latin typeface="Calibri"/>
                <a:cs typeface="Calibri"/>
              </a:rPr>
              <a:t> nucleic acids are represented by</a:t>
            </a:r>
            <a:r>
              <a:rPr sz="2400" spc="-25" dirty="0" smtClean="0">
                <a:latin typeface="Calibri"/>
                <a:cs typeface="Calibri"/>
              </a:rPr>
              <a:t> </a:t>
            </a:r>
            <a:r>
              <a:rPr sz="2400" dirty="0" smtClean="0">
                <a:latin typeface="Calibri"/>
                <a:cs typeface="Calibri"/>
              </a:rPr>
              <a:t>N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1161668"/>
              </p:ext>
            </p:extLst>
          </p:nvPr>
        </p:nvGraphicFramePr>
        <p:xfrm>
          <a:off x="1610677" y="3462130"/>
          <a:ext cx="563181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5908">
                  <a:extLst>
                    <a:ext uri="{9D8B030D-6E8A-4147-A177-3AD203B41FA5}">
                      <a16:colId xmlns:a16="http://schemas.microsoft.com/office/drawing/2014/main" val="445105353"/>
                    </a:ext>
                  </a:extLst>
                </a:gridCol>
                <a:gridCol w="2815908">
                  <a:extLst>
                    <a:ext uri="{9D8B030D-6E8A-4147-A177-3AD203B41FA5}">
                      <a16:colId xmlns:a16="http://schemas.microsoft.com/office/drawing/2014/main" val="14377016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Base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Symbol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406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Adenine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A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21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Cytosine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C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877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Guanine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G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059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Thymine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T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736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Uracil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U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7081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301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29330" y="462915"/>
            <a:ext cx="308800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Types </a:t>
            </a:r>
            <a:r>
              <a:rPr spc="-5" dirty="0"/>
              <a:t>of</a:t>
            </a:r>
            <a:r>
              <a:rPr spc="-45" dirty="0"/>
              <a:t> </a:t>
            </a:r>
            <a:r>
              <a:rPr spc="-30" dirty="0"/>
              <a:t>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3400" y="1371600"/>
            <a:ext cx="7786370" cy="1705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56285" lvl="1" indent="-286385">
              <a:lnSpc>
                <a:spcPct val="100000"/>
              </a:lnSpc>
              <a:spcBef>
                <a:spcPts val="640"/>
              </a:spcBef>
              <a:buFont typeface="Arial"/>
              <a:buChar char="–"/>
              <a:tabLst>
                <a:tab pos="756920" algn="l"/>
              </a:tabLst>
            </a:pPr>
            <a:r>
              <a:rPr sz="2800" b="1" spc="-10" dirty="0" smtClean="0">
                <a:latin typeface="Calibri"/>
                <a:cs typeface="Calibri"/>
              </a:rPr>
              <a:t>Proteins</a:t>
            </a:r>
            <a:endParaRPr sz="2800" b="1" dirty="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605"/>
              </a:spcBef>
              <a:buFont typeface="Arial"/>
              <a:buChar char="•"/>
              <a:tabLst>
                <a:tab pos="1156335" algn="l"/>
              </a:tabLst>
            </a:pPr>
            <a:r>
              <a:rPr sz="2400" dirty="0">
                <a:latin typeface="Calibri"/>
                <a:cs typeface="Calibri"/>
              </a:rPr>
              <a:t>20 </a:t>
            </a:r>
            <a:r>
              <a:rPr sz="2400" spc="-5" dirty="0">
                <a:latin typeface="Calibri"/>
                <a:cs typeface="Calibri"/>
              </a:rPr>
              <a:t>amino acids </a:t>
            </a:r>
            <a:r>
              <a:rPr sz="2400" dirty="0">
                <a:latin typeface="Calibri"/>
                <a:cs typeface="Calibri"/>
              </a:rPr>
              <a:t>– </a:t>
            </a:r>
            <a:r>
              <a:rPr lang="en-AU" sz="2400" dirty="0" smtClean="0">
                <a:latin typeface="Calibri"/>
                <a:cs typeface="Calibri"/>
              </a:rPr>
              <a:t/>
            </a:r>
            <a:br>
              <a:rPr lang="en-AU" sz="2400" dirty="0" smtClean="0">
                <a:latin typeface="Calibri"/>
                <a:cs typeface="Calibri"/>
              </a:rPr>
            </a:br>
            <a:r>
              <a:rPr sz="2400" dirty="0" smtClean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, </a:t>
            </a:r>
            <a:r>
              <a:rPr sz="2400" spc="-15" dirty="0">
                <a:latin typeface="Calibri"/>
                <a:cs typeface="Calibri"/>
              </a:rPr>
              <a:t>C, </a:t>
            </a:r>
            <a:r>
              <a:rPr sz="2400" spc="-35" dirty="0">
                <a:latin typeface="Calibri"/>
                <a:cs typeface="Calibri"/>
              </a:rPr>
              <a:t>D, </a:t>
            </a:r>
            <a:r>
              <a:rPr sz="2400" spc="-5" dirty="0">
                <a:latin typeface="Calibri"/>
                <a:cs typeface="Calibri"/>
              </a:rPr>
              <a:t>E, </a:t>
            </a:r>
            <a:r>
              <a:rPr sz="2400" spc="-125" dirty="0">
                <a:latin typeface="Calibri"/>
                <a:cs typeface="Calibri"/>
              </a:rPr>
              <a:t>F, </a:t>
            </a:r>
            <a:r>
              <a:rPr sz="2400" dirty="0">
                <a:latin typeface="Calibri"/>
                <a:cs typeface="Calibri"/>
              </a:rPr>
              <a:t>G, </a:t>
            </a:r>
            <a:r>
              <a:rPr sz="2400" spc="-5" dirty="0">
                <a:latin typeface="Calibri"/>
                <a:cs typeface="Calibri"/>
              </a:rPr>
              <a:t>H, </a:t>
            </a:r>
            <a:r>
              <a:rPr sz="2400" dirty="0">
                <a:latin typeface="Calibri"/>
                <a:cs typeface="Calibri"/>
              </a:rPr>
              <a:t>I, K , L , M , </a:t>
            </a:r>
            <a:r>
              <a:rPr sz="2400" spc="-10" dirty="0">
                <a:latin typeface="Calibri"/>
                <a:cs typeface="Calibri"/>
              </a:rPr>
              <a:t>N, </a:t>
            </a:r>
            <a:r>
              <a:rPr sz="2400" spc="-155" dirty="0">
                <a:latin typeface="Calibri"/>
                <a:cs typeface="Calibri"/>
              </a:rPr>
              <a:t>P,</a:t>
            </a:r>
            <a:r>
              <a:rPr sz="2400" spc="105" dirty="0">
                <a:latin typeface="Calibri"/>
                <a:cs typeface="Calibri"/>
              </a:rPr>
              <a:t> </a:t>
            </a:r>
            <a:r>
              <a:rPr sz="2400" spc="55" dirty="0" smtClean="0">
                <a:latin typeface="Calibri"/>
                <a:cs typeface="Calibri"/>
              </a:rPr>
              <a:t>Q,</a:t>
            </a:r>
            <a:r>
              <a:rPr sz="2400" dirty="0" smtClean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, </a:t>
            </a:r>
            <a:r>
              <a:rPr sz="2400" spc="-5" dirty="0">
                <a:latin typeface="Calibri"/>
                <a:cs typeface="Calibri"/>
              </a:rPr>
              <a:t>S, </a:t>
            </a:r>
            <a:r>
              <a:rPr sz="2400" spc="-130" dirty="0">
                <a:latin typeface="Calibri"/>
                <a:cs typeface="Calibri"/>
              </a:rPr>
              <a:t>T, </a:t>
            </a:r>
            <a:r>
              <a:rPr sz="2400" spc="-105" dirty="0">
                <a:latin typeface="Calibri"/>
                <a:cs typeface="Calibri"/>
              </a:rPr>
              <a:t>V, </a:t>
            </a:r>
            <a:r>
              <a:rPr sz="2400" spc="-130" dirty="0">
                <a:latin typeface="Calibri"/>
                <a:cs typeface="Calibri"/>
              </a:rPr>
              <a:t>W,</a:t>
            </a:r>
            <a:r>
              <a:rPr sz="2400" spc="-1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Y</a:t>
            </a:r>
          </a:p>
          <a:p>
            <a:pPr marL="1155700" lvl="2" indent="-2286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1156335" algn="l"/>
              </a:tabLst>
            </a:pPr>
            <a:r>
              <a:rPr sz="2400" dirty="0">
                <a:latin typeface="Calibri"/>
                <a:cs typeface="Calibri"/>
              </a:rPr>
              <a:t>Unknown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lang="en-AU" sz="2400" spc="-30" dirty="0" smtClean="0">
                <a:latin typeface="Calibri"/>
                <a:cs typeface="Calibri"/>
              </a:rPr>
              <a:t>amino acids are represented by </a:t>
            </a:r>
            <a:r>
              <a:rPr sz="2400" dirty="0" smtClean="0">
                <a:latin typeface="Calibri"/>
                <a:cs typeface="Calibri"/>
              </a:rPr>
              <a:t>X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2133600" y="5577182"/>
            <a:ext cx="49743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 smtClean="0"/>
              <a:t>http://medical.mu.edu.iq/wp-content/uploads/2019/02/CHEM-1.-Amino-acids.pdf</a:t>
            </a:r>
            <a:endParaRPr lang="en-AU" sz="11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537" y="3293233"/>
            <a:ext cx="4807682" cy="2283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84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40610" y="244411"/>
            <a:ext cx="446341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The basics of</a:t>
            </a:r>
            <a:r>
              <a:rPr spc="-45" dirty="0"/>
              <a:t> </a:t>
            </a:r>
            <a:r>
              <a:rPr spc="-10" dirty="0"/>
              <a:t>BLAST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3400" y="1524000"/>
            <a:ext cx="8418195" cy="434138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200000"/>
              </a:lnSpc>
              <a:spcBef>
                <a:spcPts val="100"/>
              </a:spcBef>
              <a:tabLst>
                <a:tab pos="355600" algn="l"/>
                <a:tab pos="356235" algn="l"/>
              </a:tabLst>
            </a:pPr>
            <a:r>
              <a:rPr sz="2400" spc="30" dirty="0">
                <a:latin typeface="Calibri"/>
                <a:cs typeface="Calibri"/>
              </a:rPr>
              <a:t>“The </a:t>
            </a:r>
            <a:r>
              <a:rPr sz="2400" dirty="0">
                <a:latin typeface="Calibri"/>
                <a:cs typeface="Calibri"/>
              </a:rPr>
              <a:t>Basic </a:t>
            </a:r>
            <a:r>
              <a:rPr sz="2400" spc="-10" dirty="0">
                <a:latin typeface="Calibri"/>
                <a:cs typeface="Calibri"/>
              </a:rPr>
              <a:t>Local </a:t>
            </a:r>
            <a:r>
              <a:rPr sz="2400" dirty="0">
                <a:latin typeface="Calibri"/>
                <a:cs typeface="Calibri"/>
              </a:rPr>
              <a:t>Alignment </a:t>
            </a:r>
            <a:r>
              <a:rPr sz="2400" spc="-5" dirty="0">
                <a:latin typeface="Calibri"/>
                <a:cs typeface="Calibri"/>
              </a:rPr>
              <a:t>Search </a:t>
            </a:r>
            <a:r>
              <a:rPr sz="2400" spc="-75" dirty="0">
                <a:latin typeface="Calibri"/>
                <a:cs typeface="Calibri"/>
              </a:rPr>
              <a:t>Tool </a:t>
            </a:r>
            <a:r>
              <a:rPr sz="2400" dirty="0">
                <a:latin typeface="Calibri"/>
                <a:cs typeface="Calibri"/>
              </a:rPr>
              <a:t>(BLAST)  </a:t>
            </a:r>
            <a:r>
              <a:rPr sz="2400" spc="-5" dirty="0">
                <a:latin typeface="Calibri"/>
                <a:cs typeface="Calibri"/>
              </a:rPr>
              <a:t>finds </a:t>
            </a:r>
            <a:r>
              <a:rPr sz="2400" spc="-10" dirty="0">
                <a:latin typeface="Calibri"/>
                <a:cs typeface="Calibri"/>
              </a:rPr>
              <a:t>regions </a:t>
            </a:r>
            <a:r>
              <a:rPr sz="2400" spc="-5" dirty="0">
                <a:latin typeface="Calibri"/>
                <a:cs typeface="Calibri"/>
              </a:rPr>
              <a:t>of local </a:t>
            </a:r>
            <a:r>
              <a:rPr sz="2400" dirty="0">
                <a:latin typeface="Calibri"/>
                <a:cs typeface="Calibri"/>
              </a:rPr>
              <a:t>similarity </a:t>
            </a:r>
            <a:r>
              <a:rPr sz="2400" spc="-5" dirty="0">
                <a:latin typeface="Calibri"/>
                <a:cs typeface="Calibri"/>
              </a:rPr>
              <a:t>between  </a:t>
            </a:r>
            <a:r>
              <a:rPr sz="2400" dirty="0">
                <a:latin typeface="Calibri"/>
                <a:cs typeface="Calibri"/>
              </a:rPr>
              <a:t>sequences. </a:t>
            </a: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20" dirty="0">
                <a:latin typeface="Calibri"/>
                <a:cs typeface="Calibri"/>
              </a:rPr>
              <a:t>program </a:t>
            </a:r>
            <a:r>
              <a:rPr sz="2400" spc="-10" dirty="0">
                <a:latin typeface="Calibri"/>
                <a:cs typeface="Calibri"/>
              </a:rPr>
              <a:t>compares </a:t>
            </a:r>
            <a:r>
              <a:rPr sz="2400" spc="-5" dirty="0">
                <a:latin typeface="Calibri"/>
                <a:cs typeface="Calibri"/>
              </a:rPr>
              <a:t>nucleotide or  </a:t>
            </a:r>
            <a:r>
              <a:rPr sz="2400" spc="-15" dirty="0">
                <a:latin typeface="Calibri"/>
                <a:cs typeface="Calibri"/>
              </a:rPr>
              <a:t>protein </a:t>
            </a:r>
            <a:r>
              <a:rPr sz="2400" dirty="0">
                <a:latin typeface="Calibri"/>
                <a:cs typeface="Calibri"/>
              </a:rPr>
              <a:t>sequences </a:t>
            </a:r>
            <a:r>
              <a:rPr sz="2400" spc="-20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sequence </a:t>
            </a:r>
            <a:r>
              <a:rPr sz="2400" spc="-5" dirty="0">
                <a:latin typeface="Calibri"/>
                <a:cs typeface="Calibri"/>
              </a:rPr>
              <a:t>databases </a:t>
            </a:r>
            <a:r>
              <a:rPr sz="2400" dirty="0">
                <a:latin typeface="Calibri"/>
                <a:cs typeface="Calibri"/>
              </a:rPr>
              <a:t>and  </a:t>
            </a:r>
            <a:r>
              <a:rPr sz="2400" spc="-10" dirty="0">
                <a:latin typeface="Calibri"/>
                <a:cs typeface="Calibri"/>
              </a:rPr>
              <a:t>calculates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statistical </a:t>
            </a:r>
            <a:r>
              <a:rPr sz="2400" spc="-5" dirty="0">
                <a:latin typeface="Calibri"/>
                <a:cs typeface="Calibri"/>
              </a:rPr>
              <a:t>significance of matches </a:t>
            </a:r>
            <a:r>
              <a:rPr sz="2400" dirty="0" smtClean="0">
                <a:latin typeface="Calibri"/>
                <a:cs typeface="Calibri"/>
              </a:rPr>
              <a:t>BLAST </a:t>
            </a:r>
            <a:r>
              <a:rPr sz="2400" spc="-10" dirty="0">
                <a:latin typeface="Calibri"/>
                <a:cs typeface="Calibri"/>
              </a:rPr>
              <a:t>can </a:t>
            </a:r>
            <a:r>
              <a:rPr sz="2400" spc="-5" dirty="0">
                <a:latin typeface="Calibri"/>
                <a:cs typeface="Calibri"/>
              </a:rPr>
              <a:t>be </a:t>
            </a:r>
            <a:r>
              <a:rPr sz="2400" dirty="0">
                <a:latin typeface="Calibri"/>
                <a:cs typeface="Calibri"/>
              </a:rPr>
              <a:t>used </a:t>
            </a:r>
            <a:r>
              <a:rPr sz="2400" spc="-20" dirty="0">
                <a:latin typeface="Calibri"/>
                <a:cs typeface="Calibri"/>
              </a:rPr>
              <a:t>to infer </a:t>
            </a:r>
            <a:r>
              <a:rPr sz="2400" spc="-5" dirty="0">
                <a:latin typeface="Calibri"/>
                <a:cs typeface="Calibri"/>
              </a:rPr>
              <a:t>functional </a:t>
            </a:r>
            <a:r>
              <a:rPr sz="2400" dirty="0">
                <a:latin typeface="Calibri"/>
                <a:cs typeface="Calibri"/>
              </a:rPr>
              <a:t>and  </a:t>
            </a:r>
            <a:r>
              <a:rPr sz="2400" spc="-5" dirty="0">
                <a:latin typeface="Calibri"/>
                <a:cs typeface="Calibri"/>
              </a:rPr>
              <a:t>evolutionary relationships between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sequences</a:t>
            </a:r>
            <a:r>
              <a:rPr sz="2400" spc="-30" dirty="0" smtClean="0">
                <a:latin typeface="Calibri"/>
                <a:cs typeface="Calibri"/>
              </a:rPr>
              <a:t>”.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40610" y="244411"/>
            <a:ext cx="446341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The basics of</a:t>
            </a:r>
            <a:r>
              <a:rPr spc="-45" dirty="0"/>
              <a:t> </a:t>
            </a:r>
            <a:r>
              <a:rPr spc="-10" dirty="0"/>
              <a:t>BLAST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5800" y="2776257"/>
            <a:ext cx="8095298" cy="13054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2384">
              <a:lnSpc>
                <a:spcPct val="100000"/>
              </a:lnSpc>
              <a:spcBef>
                <a:spcPts val="770"/>
              </a:spcBef>
              <a:tabLst>
                <a:tab pos="355600" algn="l"/>
                <a:tab pos="356235" algn="l"/>
              </a:tabLst>
            </a:pPr>
            <a:r>
              <a:rPr sz="2800" dirty="0" smtClean="0">
                <a:latin typeface="Calibri"/>
                <a:cs typeface="Calibri"/>
              </a:rPr>
              <a:t>BLAST </a:t>
            </a:r>
            <a:r>
              <a:rPr sz="2800" dirty="0">
                <a:latin typeface="Calibri"/>
                <a:cs typeface="Calibri"/>
              </a:rPr>
              <a:t>has </a:t>
            </a:r>
            <a:r>
              <a:rPr sz="2800" spc="-15" dirty="0">
                <a:latin typeface="Calibri"/>
                <a:cs typeface="Calibri"/>
              </a:rPr>
              <a:t>many </a:t>
            </a:r>
            <a:r>
              <a:rPr sz="2800" dirty="0">
                <a:latin typeface="Calibri"/>
                <a:cs typeface="Calibri"/>
              </a:rPr>
              <a:t>uses </a:t>
            </a:r>
            <a:r>
              <a:rPr sz="2800" spc="-5" dirty="0">
                <a:latin typeface="Calibri"/>
                <a:cs typeface="Calibri"/>
              </a:rPr>
              <a:t>but </a:t>
            </a:r>
            <a:r>
              <a:rPr sz="2800" spc="-15" dirty="0">
                <a:latin typeface="Calibri"/>
                <a:cs typeface="Calibri"/>
              </a:rPr>
              <a:t>your </a:t>
            </a:r>
            <a:r>
              <a:rPr sz="2800" spc="-5" dirty="0">
                <a:latin typeface="Calibri"/>
                <a:cs typeface="Calibri"/>
              </a:rPr>
              <a:t>job </a:t>
            </a:r>
            <a:r>
              <a:rPr sz="2800" dirty="0">
                <a:latin typeface="Calibri"/>
                <a:cs typeface="Calibri"/>
              </a:rPr>
              <a:t>will </a:t>
            </a:r>
            <a:r>
              <a:rPr sz="2800" spc="-5" dirty="0">
                <a:latin typeface="Calibri"/>
                <a:cs typeface="Calibri"/>
              </a:rPr>
              <a:t>be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35" dirty="0" smtClean="0">
                <a:latin typeface="Calibri"/>
                <a:cs typeface="Calibri"/>
              </a:rPr>
              <a:t>take </a:t>
            </a:r>
            <a:r>
              <a:rPr sz="2800" dirty="0">
                <a:latin typeface="Calibri"/>
                <a:cs typeface="Calibri"/>
              </a:rPr>
              <a:t>an </a:t>
            </a:r>
            <a:r>
              <a:rPr sz="2800" spc="-5" dirty="0">
                <a:latin typeface="Calibri"/>
                <a:cs typeface="Calibri"/>
              </a:rPr>
              <a:t>unidentified, </a:t>
            </a:r>
            <a:r>
              <a:rPr sz="2800" dirty="0">
                <a:latin typeface="Calibri"/>
                <a:cs typeface="Calibri"/>
              </a:rPr>
              <a:t>partial </a:t>
            </a:r>
            <a:r>
              <a:rPr sz="2800" spc="-5" dirty="0">
                <a:latin typeface="Calibri"/>
                <a:cs typeface="Calibri"/>
              </a:rPr>
              <a:t>sequence </a:t>
            </a:r>
            <a:r>
              <a:rPr sz="2800" dirty="0">
                <a:latin typeface="Calibri"/>
                <a:cs typeface="Calibri"/>
              </a:rPr>
              <a:t>and </a:t>
            </a:r>
            <a:r>
              <a:rPr sz="2800" spc="-5" dirty="0">
                <a:latin typeface="Calibri"/>
                <a:cs typeface="Calibri"/>
              </a:rPr>
              <a:t>find out </a:t>
            </a:r>
            <a:r>
              <a:rPr sz="2800" spc="-5" dirty="0" smtClean="0">
                <a:latin typeface="Calibri"/>
                <a:cs typeface="Calibri"/>
              </a:rPr>
              <a:t>what </a:t>
            </a:r>
            <a:r>
              <a:rPr lang="en-AU" sz="2800" spc="-5" dirty="0" smtClean="0">
                <a:latin typeface="Calibri"/>
                <a:cs typeface="Calibri"/>
              </a:rPr>
              <a:t>the gene is, and where it comes from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12856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8352" y="190817"/>
            <a:ext cx="7571105" cy="1245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2019" marR="5080" indent="-909955">
              <a:lnSpc>
                <a:spcPct val="100000"/>
              </a:lnSpc>
              <a:spcBef>
                <a:spcPts val="100"/>
              </a:spcBef>
            </a:pPr>
            <a:r>
              <a:rPr sz="4000" spc="-15" dirty="0"/>
              <a:t>Practise </a:t>
            </a:r>
            <a:r>
              <a:rPr sz="4000" spc="-5" dirty="0"/>
              <a:t>Sequence </a:t>
            </a:r>
            <a:r>
              <a:rPr sz="4000" dirty="0"/>
              <a:t>– </a:t>
            </a:r>
            <a:r>
              <a:rPr sz="4000" spc="-15" dirty="0"/>
              <a:t>Note </a:t>
            </a:r>
            <a:r>
              <a:rPr sz="4000" dirty="0"/>
              <a:t>this is</a:t>
            </a:r>
            <a:r>
              <a:rPr sz="4000" spc="-80" dirty="0"/>
              <a:t> </a:t>
            </a:r>
            <a:r>
              <a:rPr sz="4000" spc="-40" dirty="0"/>
              <a:t>NOT  </a:t>
            </a:r>
            <a:r>
              <a:rPr sz="4000" dirty="0"/>
              <a:t>the </a:t>
            </a:r>
            <a:r>
              <a:rPr sz="4000" spc="-5" dirty="0"/>
              <a:t>one </a:t>
            </a:r>
            <a:r>
              <a:rPr sz="4000" spc="-35" dirty="0"/>
              <a:t>for </a:t>
            </a:r>
            <a:r>
              <a:rPr sz="4000" dirty="0"/>
              <a:t>the</a:t>
            </a:r>
            <a:r>
              <a:rPr sz="4000" spc="-90" dirty="0"/>
              <a:t> </a:t>
            </a:r>
            <a:r>
              <a:rPr sz="4000" spc="-5" dirty="0"/>
              <a:t>assignment!</a:t>
            </a:r>
            <a:endParaRPr sz="40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CACGTGTTCCGGGAGGTAGACATGCGAGCGGACAAGATGTACCGCGTTCATGTGAGCAG  </a:t>
            </a:r>
            <a:r>
              <a:rPr spc="-25" dirty="0"/>
              <a:t>GGTTGTTTTGGTACTGGTATGGGTTATGGCACGTTTTACGGTTTTTTCGTCGAGTCCGCAGC  AGTTTCGGCAGAGCAGAAGGGAATGCTACGGTGCGATTAGGTTCGGACCTGTCGTGACG  GAGACCCCGCTGCCTGTGGCCCCTGTTCGGCCTCGCCCTGTAGGTGTCGTACCTCGAGATT  </a:t>
            </a:r>
            <a:r>
              <a:rPr spc="-20" dirty="0"/>
              <a:t>TACAACGAGCAACTGTACGACCTGCTGGGAGACACACCCGGGACCAGCGACGCGCTGGC  </a:t>
            </a:r>
            <a:r>
              <a:rPr spc="-30" dirty="0"/>
              <a:t>AGTGCTGGAGGATTCAAACAGCAATACATACGTGAGCGCTAAACACTGATGGGTGGTTGA  </a:t>
            </a:r>
            <a:r>
              <a:rPr spc="-20" dirty="0"/>
              <a:t>ACTCCTGTTGCAGTACGCGGCCCCCAGCTGGTGCTACCCCGCCACCACTCGCCCGACTGAG  TGCGGTGTGCCTGCCACGTGGGTGTCTCGCACCTGCAGGTCCGCGGCCTGACGCTGGTGC  </a:t>
            </a:r>
            <a:r>
              <a:rPr spc="-15" dirty="0"/>
              <a:t>CGGTGCGCAGCGAGGAGGAGGCGCTGGCGCAGTTCTTCCTGGGCGAGCAGGGCCGCAC  </a:t>
            </a:r>
            <a:r>
              <a:rPr spc="-20" dirty="0"/>
              <a:t>CACTGCCGGACACGTGCTCAACGCGGAGAGCAGCCGCTCGCACACGGTGTTCACTATTCA  CGTGGAGGTAAGCGAGTGCAGCACCTAAGCAAACTGAGCGCGTGGATGGGACTGAACGA  </a:t>
            </a:r>
            <a:r>
              <a:rPr spc="-15" dirty="0"/>
              <a:t>AGGAGAGCGCTGGGTGGCAGGCGCCTCAAGAGTCAAGGCTCACGGGCGAGCTAGTGCA  </a:t>
            </a:r>
            <a:r>
              <a:rPr spc="-30" dirty="0"/>
              <a:t>TCCTTGTTCGTGCCCGCCCCTCATCGTCTTTGTAGTGCTTTTCTTCAGTCCTGTATGTTCTGTA  </a:t>
            </a:r>
            <a:r>
              <a:rPr spc="-25" dirty="0"/>
              <a:t>TCTGTGCGTGACATAGCACAGGCAGAAGGCATGGGTAGAAGGGCTTGACACATGTTGTTT  </a:t>
            </a:r>
            <a:r>
              <a:rPr spc="-15" dirty="0"/>
              <a:t>AAGGGAAACCTGATGCTTGGGAA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51251" y="462915"/>
            <a:ext cx="28448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Step </a:t>
            </a:r>
            <a:r>
              <a:rPr spc="-5" dirty="0"/>
              <a:t>by</a:t>
            </a:r>
            <a:r>
              <a:rPr spc="-70" dirty="0"/>
              <a:t> </a:t>
            </a:r>
            <a:r>
              <a:rPr spc="-15" dirty="0"/>
              <a:t>Step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57" y="1608137"/>
            <a:ext cx="7663815" cy="21877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4445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Go </a:t>
            </a:r>
            <a:r>
              <a:rPr sz="3200" spc="-15" dirty="0">
                <a:latin typeface="Calibri"/>
                <a:cs typeface="Calibri"/>
              </a:rPr>
              <a:t>to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5" dirty="0">
                <a:latin typeface="Calibri"/>
                <a:cs typeface="Calibri"/>
              </a:rPr>
              <a:t>National </a:t>
            </a:r>
            <a:r>
              <a:rPr sz="3200" spc="-10" dirty="0">
                <a:latin typeface="Calibri"/>
                <a:cs typeface="Calibri"/>
              </a:rPr>
              <a:t>Centre </a:t>
            </a:r>
            <a:r>
              <a:rPr sz="3200" spc="-25" dirty="0">
                <a:latin typeface="Calibri"/>
                <a:cs typeface="Calibri"/>
              </a:rPr>
              <a:t>for </a:t>
            </a:r>
            <a:r>
              <a:rPr sz="3200" spc="-10" dirty="0">
                <a:latin typeface="Calibri"/>
                <a:cs typeface="Calibri"/>
              </a:rPr>
              <a:t>Biotechnology  </a:t>
            </a:r>
            <a:r>
              <a:rPr sz="3200" spc="-15" dirty="0">
                <a:latin typeface="Calibri"/>
                <a:cs typeface="Calibri"/>
              </a:rPr>
              <a:t>Information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website</a:t>
            </a:r>
            <a:endParaRPr sz="3200" dirty="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765"/>
              </a:spcBef>
            </a:pPr>
            <a:r>
              <a:rPr sz="3200" u="heavy" spc="-15" dirty="0" smtClean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www.ncbi.nlm.nih.gov</a:t>
            </a:r>
            <a:endParaRPr lang="en-AU" sz="3200" u="heavy" spc="-15" dirty="0" smtClean="0">
              <a:solidFill>
                <a:srgbClr val="0000FF"/>
              </a:solidFill>
              <a:uFill>
                <a:solidFill>
                  <a:srgbClr val="0000FF"/>
                </a:solidFill>
              </a:uFill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765"/>
              </a:spcBef>
            </a:pPr>
            <a:endParaRPr sz="32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441450"/>
            <a:ext cx="7105650" cy="465934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6516750" y="2605187"/>
            <a:ext cx="647700" cy="288925"/>
          </a:xfrm>
          <a:custGeom>
            <a:avLst/>
            <a:gdLst/>
            <a:ahLst/>
            <a:cxnLst/>
            <a:rect l="l" t="t" r="r" b="b"/>
            <a:pathLst>
              <a:path w="647700" h="288925">
                <a:moveTo>
                  <a:pt x="0" y="144525"/>
                </a:moveTo>
                <a:lnTo>
                  <a:pt x="25437" y="88243"/>
                </a:lnTo>
                <a:lnTo>
                  <a:pt x="55285" y="63692"/>
                </a:lnTo>
                <a:lnTo>
                  <a:pt x="94821" y="42306"/>
                </a:lnTo>
                <a:lnTo>
                  <a:pt x="142744" y="24666"/>
                </a:lnTo>
                <a:lnTo>
                  <a:pt x="197756" y="11348"/>
                </a:lnTo>
                <a:lnTo>
                  <a:pt x="258558" y="2933"/>
                </a:lnTo>
                <a:lnTo>
                  <a:pt x="323850" y="0"/>
                </a:lnTo>
                <a:lnTo>
                  <a:pt x="389105" y="2933"/>
                </a:lnTo>
                <a:lnTo>
                  <a:pt x="449889" y="11348"/>
                </a:lnTo>
                <a:lnTo>
                  <a:pt x="504899" y="24666"/>
                </a:lnTo>
                <a:lnTo>
                  <a:pt x="552830" y="42306"/>
                </a:lnTo>
                <a:lnTo>
                  <a:pt x="592380" y="63692"/>
                </a:lnTo>
                <a:lnTo>
                  <a:pt x="622244" y="88243"/>
                </a:lnTo>
                <a:lnTo>
                  <a:pt x="647700" y="144525"/>
                </a:lnTo>
                <a:lnTo>
                  <a:pt x="641118" y="173629"/>
                </a:lnTo>
                <a:lnTo>
                  <a:pt x="592380" y="225263"/>
                </a:lnTo>
                <a:lnTo>
                  <a:pt x="552830" y="246633"/>
                </a:lnTo>
                <a:lnTo>
                  <a:pt x="504899" y="264265"/>
                </a:lnTo>
                <a:lnTo>
                  <a:pt x="449889" y="277578"/>
                </a:lnTo>
                <a:lnTo>
                  <a:pt x="389105" y="285991"/>
                </a:lnTo>
                <a:lnTo>
                  <a:pt x="323850" y="288925"/>
                </a:lnTo>
                <a:lnTo>
                  <a:pt x="258558" y="285991"/>
                </a:lnTo>
                <a:lnTo>
                  <a:pt x="197756" y="277578"/>
                </a:lnTo>
                <a:lnTo>
                  <a:pt x="142744" y="264265"/>
                </a:lnTo>
                <a:lnTo>
                  <a:pt x="94821" y="246634"/>
                </a:lnTo>
                <a:lnTo>
                  <a:pt x="55285" y="225263"/>
                </a:lnTo>
                <a:lnTo>
                  <a:pt x="25437" y="200735"/>
                </a:lnTo>
                <a:lnTo>
                  <a:pt x="0" y="144525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47700" y="443726"/>
            <a:ext cx="7848600" cy="553998"/>
          </a:xfrm>
        </p:spPr>
        <p:txBody>
          <a:bodyPr/>
          <a:lstStyle/>
          <a:p>
            <a:pPr algn="ctr"/>
            <a:r>
              <a:rPr lang="en-US" sz="3600" dirty="0"/>
              <a:t>Within this </a:t>
            </a:r>
            <a:r>
              <a:rPr lang="en-US" sz="3600" spc="-10" dirty="0"/>
              <a:t>site </a:t>
            </a:r>
            <a:r>
              <a:rPr lang="en-US" sz="3600" spc="-20" dirty="0"/>
              <a:t>you </a:t>
            </a:r>
            <a:r>
              <a:rPr lang="en-US" sz="3600" dirty="0"/>
              <a:t>will </a:t>
            </a:r>
            <a:r>
              <a:rPr lang="en-US" sz="3600" spc="-5" dirty="0"/>
              <a:t>be </a:t>
            </a:r>
            <a:r>
              <a:rPr lang="en-US" sz="3600" dirty="0"/>
              <a:t>using </a:t>
            </a:r>
            <a:r>
              <a:rPr lang="en-US" sz="3600" spc="-55" dirty="0" smtClean="0"/>
              <a:t>BLAST</a:t>
            </a:r>
            <a:endParaRPr lang="en-AU" sz="3600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6840600" y="997724"/>
            <a:ext cx="627000" cy="160746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0528" y="381000"/>
            <a:ext cx="8302943" cy="20800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Go </a:t>
            </a:r>
            <a:r>
              <a:rPr sz="2400" spc="-20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BLAST </a:t>
            </a:r>
            <a:r>
              <a:rPr sz="2400" spc="-15" dirty="0">
                <a:latin typeface="Calibri"/>
                <a:cs typeface="Calibri"/>
              </a:rPr>
              <a:t>page </a:t>
            </a:r>
            <a:r>
              <a:rPr sz="2400" dirty="0">
                <a:latin typeface="Calibri"/>
                <a:cs typeface="Calibri"/>
              </a:rPr>
              <a:t>– </a:t>
            </a:r>
            <a:r>
              <a:rPr sz="2400" spc="-20" dirty="0">
                <a:latin typeface="Calibri"/>
                <a:cs typeface="Calibri"/>
              </a:rPr>
              <a:t>you </a:t>
            </a:r>
            <a:r>
              <a:rPr sz="2400" dirty="0">
                <a:latin typeface="Calibri"/>
                <a:cs typeface="Calibri"/>
              </a:rPr>
              <a:t>will </a:t>
            </a:r>
            <a:r>
              <a:rPr sz="2400" spc="-15" dirty="0">
                <a:latin typeface="Calibri"/>
                <a:cs typeface="Calibri"/>
              </a:rPr>
              <a:t>note </a:t>
            </a:r>
            <a:r>
              <a:rPr sz="2400" spc="-10" dirty="0">
                <a:latin typeface="Calibri"/>
                <a:cs typeface="Calibri"/>
              </a:rPr>
              <a:t>there are </a:t>
            </a:r>
            <a:r>
              <a:rPr lang="en-AU" sz="2400" dirty="0" smtClean="0">
                <a:latin typeface="Calibri"/>
                <a:cs typeface="Calibri"/>
              </a:rPr>
              <a:t>4</a:t>
            </a:r>
            <a:r>
              <a:rPr sz="2400" dirty="0" smtClean="0">
                <a:latin typeface="Calibri"/>
                <a:cs typeface="Calibri"/>
              </a:rPr>
              <a:t>  </a:t>
            </a:r>
            <a:r>
              <a:rPr sz="2400" spc="-5" dirty="0">
                <a:latin typeface="Calibri"/>
                <a:cs typeface="Calibri"/>
              </a:rPr>
              <a:t>search options </a:t>
            </a:r>
            <a:endParaRPr lang="en-AU" sz="2400" spc="-5" dirty="0" smtClean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r>
              <a:rPr lang="en-AU" sz="2000" b="1" dirty="0" smtClean="0">
                <a:solidFill>
                  <a:srgbClr val="00B050"/>
                </a:solidFill>
                <a:latin typeface="Calibri"/>
                <a:cs typeface="Calibri"/>
              </a:rPr>
              <a:t>	</a:t>
            </a:r>
            <a:r>
              <a:rPr sz="2000" b="1" dirty="0" smtClean="0">
                <a:solidFill>
                  <a:srgbClr val="FF0000"/>
                </a:solidFill>
                <a:latin typeface="Calibri"/>
                <a:cs typeface="Calibri"/>
              </a:rPr>
              <a:t>Nucleotide</a:t>
            </a:r>
            <a:r>
              <a:rPr sz="2000" b="1" spc="-5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spc="-15" dirty="0" smtClean="0">
                <a:solidFill>
                  <a:srgbClr val="FF0000"/>
                </a:solidFill>
                <a:latin typeface="Calibri"/>
                <a:cs typeface="Calibri"/>
              </a:rPr>
              <a:t>blast</a:t>
            </a:r>
            <a:r>
              <a:rPr lang="en-AU" sz="2000" b="1" dirty="0" smtClean="0">
                <a:solidFill>
                  <a:srgbClr val="FF0000"/>
                </a:solidFill>
                <a:latin typeface="Calibri"/>
                <a:cs typeface="Calibri"/>
              </a:rPr>
              <a:t>, </a:t>
            </a:r>
            <a:r>
              <a:rPr sz="2000" b="1" spc="-15" dirty="0" smtClean="0">
                <a:solidFill>
                  <a:srgbClr val="FF0000"/>
                </a:solidFill>
                <a:latin typeface="Calibri"/>
                <a:cs typeface="Calibri"/>
              </a:rPr>
              <a:t>Protein</a:t>
            </a:r>
            <a:r>
              <a:rPr sz="2000" b="1" spc="-10" dirty="0" smtClean="0">
                <a:solidFill>
                  <a:srgbClr val="FF0000"/>
                </a:solidFill>
                <a:latin typeface="Calibri"/>
                <a:cs typeface="Calibri"/>
              </a:rPr>
              <a:t> blast</a:t>
            </a:r>
            <a:r>
              <a:rPr lang="en-AU" sz="2000" dirty="0" smtClean="0">
                <a:latin typeface="Calibri"/>
                <a:cs typeface="Calibri"/>
              </a:rPr>
              <a:t>, </a:t>
            </a:r>
            <a:r>
              <a:rPr sz="2000" spc="-10" dirty="0" err="1" smtClean="0">
                <a:latin typeface="Calibri"/>
                <a:cs typeface="Calibri"/>
              </a:rPr>
              <a:t>Blastx</a:t>
            </a:r>
            <a:r>
              <a:rPr lang="en-AU" sz="2000" dirty="0" smtClean="0">
                <a:latin typeface="Calibri"/>
                <a:cs typeface="Calibri"/>
              </a:rPr>
              <a:t>, </a:t>
            </a:r>
            <a:r>
              <a:rPr sz="2000" spc="-10" dirty="0" err="1" smtClean="0">
                <a:latin typeface="Calibri"/>
                <a:cs typeface="Calibri"/>
              </a:rPr>
              <a:t>Tblastn</a:t>
            </a:r>
            <a:endParaRPr sz="2000" dirty="0">
              <a:latin typeface="Calibri"/>
              <a:cs typeface="Calibri"/>
            </a:endParaRPr>
          </a:p>
          <a:p>
            <a:pPr marL="355600" marR="291465" indent="-342900">
              <a:lnSpc>
                <a:spcPct val="100000"/>
              </a:lnSpc>
              <a:spcBef>
                <a:spcPts val="7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0" dirty="0" smtClean="0">
                <a:latin typeface="Calibri"/>
                <a:cs typeface="Calibri"/>
              </a:rPr>
              <a:t>Choose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appropriate </a:t>
            </a:r>
            <a:r>
              <a:rPr sz="2400" spc="-5" dirty="0">
                <a:latin typeface="Calibri"/>
                <a:cs typeface="Calibri"/>
              </a:rPr>
              <a:t>BLAST </a:t>
            </a:r>
            <a:r>
              <a:rPr sz="2400" spc="-25" dirty="0" smtClean="0">
                <a:latin typeface="Calibri"/>
                <a:cs typeface="Calibri"/>
              </a:rPr>
              <a:t>program </a:t>
            </a:r>
            <a:r>
              <a:rPr sz="2400" spc="-5" dirty="0">
                <a:latin typeface="Calibri"/>
                <a:cs typeface="Calibri"/>
              </a:rPr>
              <a:t>between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20" dirty="0">
                <a:latin typeface="Calibri"/>
                <a:cs typeface="Calibri"/>
              </a:rPr>
              <a:t>first </a:t>
            </a:r>
            <a:r>
              <a:rPr sz="2400" spc="-10" dirty="0" smtClean="0">
                <a:latin typeface="Calibri"/>
                <a:cs typeface="Calibri"/>
              </a:rPr>
              <a:t>two</a:t>
            </a:r>
            <a:endParaRPr lang="en-AU" sz="2400" spc="-10" dirty="0" smtClean="0">
              <a:latin typeface="Calibri"/>
              <a:cs typeface="Calibri"/>
            </a:endParaRPr>
          </a:p>
          <a:p>
            <a:pPr marL="355600" marR="291465" indent="-342900">
              <a:spcBef>
                <a:spcPts val="7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AU" sz="2400" spc="-10" dirty="0" smtClean="0">
                <a:latin typeface="Calibri"/>
                <a:cs typeface="Calibri"/>
              </a:rPr>
              <a:t>Do not choose </a:t>
            </a:r>
            <a:r>
              <a:rPr lang="en-AU" sz="2000" spc="-10" dirty="0" err="1">
                <a:cs typeface="Calibri"/>
              </a:rPr>
              <a:t>Blastx</a:t>
            </a:r>
            <a:r>
              <a:rPr lang="en-AU" sz="2000" dirty="0">
                <a:cs typeface="Calibri"/>
              </a:rPr>
              <a:t>, </a:t>
            </a:r>
            <a:r>
              <a:rPr lang="en-AU" sz="2000" spc="-10" dirty="0" err="1">
                <a:cs typeface="Calibri"/>
              </a:rPr>
              <a:t>Tblastn</a:t>
            </a:r>
            <a:endParaRPr lang="en-AU" sz="2000" dirty="0">
              <a:cs typeface="Calibri"/>
            </a:endParaRPr>
          </a:p>
          <a:p>
            <a:pPr marL="355600" marR="291465" indent="-342900">
              <a:lnSpc>
                <a:spcPct val="100000"/>
              </a:lnSpc>
              <a:spcBef>
                <a:spcPts val="7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sz="240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650502" y="2068703"/>
            <a:ext cx="7842994" cy="4214812"/>
            <a:chOff x="650502" y="2068703"/>
            <a:chExt cx="7842994" cy="421481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0502" y="2068703"/>
              <a:ext cx="7842994" cy="4214812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762000" y="3657600"/>
              <a:ext cx="2514600" cy="13716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697352" y="3657600"/>
              <a:ext cx="2514600" cy="13716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Multiply 6"/>
            <p:cNvSpPr/>
            <p:nvPr/>
          </p:nvSpPr>
          <p:spPr>
            <a:xfrm>
              <a:off x="3113178" y="3178201"/>
              <a:ext cx="2590800" cy="2286000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393" y="2384425"/>
            <a:ext cx="6399214" cy="4111966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1066800" y="364493"/>
            <a:ext cx="7168515" cy="18210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100"/>
              </a:spcBef>
              <a:buFont typeface="+mj-lt"/>
              <a:buAutoNum type="arabicPeriod"/>
              <a:tabLst>
                <a:tab pos="355600" algn="l"/>
                <a:tab pos="356235" algn="l"/>
              </a:tabLst>
            </a:pPr>
            <a:r>
              <a:rPr sz="2000" spc="-30" dirty="0">
                <a:latin typeface="Calibri"/>
                <a:cs typeface="Calibri"/>
              </a:rPr>
              <a:t>Paste </a:t>
            </a:r>
            <a:r>
              <a:rPr sz="2000" dirty="0">
                <a:latin typeface="Calibri"/>
                <a:cs typeface="Calibri"/>
              </a:rPr>
              <a:t>sequence </a:t>
            </a:r>
            <a:r>
              <a:rPr sz="2000" spc="-10" dirty="0">
                <a:latin typeface="Calibri"/>
                <a:cs typeface="Calibri"/>
              </a:rPr>
              <a:t>into </a:t>
            </a:r>
            <a:r>
              <a:rPr sz="2000" spc="-20" dirty="0">
                <a:latin typeface="Calibri"/>
                <a:cs typeface="Calibri"/>
              </a:rPr>
              <a:t>box </a:t>
            </a:r>
            <a:r>
              <a:rPr sz="2000" spc="-10" dirty="0">
                <a:latin typeface="Calibri"/>
                <a:cs typeface="Calibri"/>
              </a:rPr>
              <a:t>where </a:t>
            </a:r>
            <a:r>
              <a:rPr sz="2000" dirty="0">
                <a:latin typeface="Calibri"/>
                <a:cs typeface="Calibri"/>
              </a:rPr>
              <a:t>it </a:t>
            </a:r>
            <a:r>
              <a:rPr sz="2000" spc="-25" dirty="0">
                <a:latin typeface="Calibri"/>
                <a:cs typeface="Calibri"/>
              </a:rPr>
              <a:t>says </a:t>
            </a:r>
            <a:r>
              <a:rPr sz="2000" b="1" spc="-15" dirty="0">
                <a:latin typeface="Calibri"/>
                <a:cs typeface="Calibri"/>
              </a:rPr>
              <a:t>“Enter </a:t>
            </a:r>
            <a:r>
              <a:rPr sz="2000" b="1" spc="5" dirty="0">
                <a:latin typeface="Calibri"/>
                <a:cs typeface="Calibri"/>
              </a:rPr>
              <a:t>Query  </a:t>
            </a:r>
            <a:r>
              <a:rPr sz="2000" b="1" dirty="0">
                <a:latin typeface="Calibri"/>
                <a:cs typeface="Calibri"/>
              </a:rPr>
              <a:t>Sequence”</a:t>
            </a:r>
          </a:p>
          <a:p>
            <a:pPr marL="469900" indent="-457200">
              <a:lnSpc>
                <a:spcPct val="100000"/>
              </a:lnSpc>
              <a:spcBef>
                <a:spcPts val="685"/>
              </a:spcBef>
              <a:buFont typeface="+mj-lt"/>
              <a:buAutoNum type="arabicPeriod"/>
              <a:tabLst>
                <a:tab pos="355600" algn="l"/>
                <a:tab pos="356235" algn="l"/>
              </a:tabLst>
            </a:pPr>
            <a:r>
              <a:rPr sz="2000" spc="-5" dirty="0">
                <a:latin typeface="Calibri"/>
                <a:cs typeface="Calibri"/>
              </a:rPr>
              <a:t>Select </a:t>
            </a:r>
            <a:r>
              <a:rPr sz="2000" u="sng" spc="-5" dirty="0">
                <a:latin typeface="Calibri"/>
                <a:cs typeface="Calibri"/>
              </a:rPr>
              <a:t>others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under </a:t>
            </a:r>
            <a:r>
              <a:rPr sz="2000" b="1" spc="-5" dirty="0">
                <a:latin typeface="Calibri"/>
                <a:cs typeface="Calibri"/>
              </a:rPr>
              <a:t>“Choose </a:t>
            </a:r>
            <a:r>
              <a:rPr sz="2000" b="1" spc="-10" dirty="0">
                <a:latin typeface="Calibri"/>
                <a:cs typeface="Calibri"/>
              </a:rPr>
              <a:t>Search</a:t>
            </a:r>
            <a:r>
              <a:rPr sz="2000" b="1" spc="-105" dirty="0">
                <a:latin typeface="Calibri"/>
                <a:cs typeface="Calibri"/>
              </a:rPr>
              <a:t> </a:t>
            </a:r>
            <a:r>
              <a:rPr sz="2000" b="1" spc="15" dirty="0">
                <a:latin typeface="Calibri"/>
                <a:cs typeface="Calibri"/>
              </a:rPr>
              <a:t>Set</a:t>
            </a:r>
            <a:r>
              <a:rPr sz="2000" b="1" spc="15" dirty="0" smtClean="0">
                <a:latin typeface="Calibri"/>
                <a:cs typeface="Calibri"/>
              </a:rPr>
              <a:t>”</a:t>
            </a:r>
            <a:endParaRPr lang="en-AU" sz="2000" b="1" spc="15" dirty="0" smtClean="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685"/>
              </a:spcBef>
              <a:buFont typeface="+mj-lt"/>
              <a:buAutoNum type="arabicPeriod"/>
              <a:tabLst>
                <a:tab pos="355600" algn="l"/>
                <a:tab pos="356235" algn="l"/>
              </a:tabLst>
            </a:pPr>
            <a:r>
              <a:rPr lang="en-AU" sz="2000" spc="15" dirty="0" smtClean="0">
                <a:latin typeface="Calibri"/>
                <a:cs typeface="Calibri"/>
              </a:rPr>
              <a:t>Make sure the program is optimized for </a:t>
            </a:r>
            <a:br>
              <a:rPr lang="en-AU" sz="2000" spc="15" dirty="0" smtClean="0">
                <a:latin typeface="Calibri"/>
                <a:cs typeface="Calibri"/>
              </a:rPr>
            </a:br>
            <a:r>
              <a:rPr lang="en-AU" sz="2000" spc="15" dirty="0" smtClean="0">
                <a:latin typeface="Calibri"/>
                <a:cs typeface="Calibri"/>
              </a:rPr>
              <a:t>“</a:t>
            </a:r>
            <a:r>
              <a:rPr lang="en-AU" sz="2000" b="1" spc="15" dirty="0" smtClean="0">
                <a:latin typeface="Calibri"/>
                <a:cs typeface="Calibri"/>
              </a:rPr>
              <a:t>highly similar sequences (</a:t>
            </a:r>
            <a:r>
              <a:rPr lang="en-AU" sz="2000" b="1" spc="15" dirty="0" err="1" smtClean="0">
                <a:latin typeface="Calibri"/>
                <a:cs typeface="Calibri"/>
              </a:rPr>
              <a:t>megablast</a:t>
            </a:r>
            <a:r>
              <a:rPr lang="en-AU" sz="2000" b="1" spc="15" dirty="0" smtClean="0">
                <a:latin typeface="Calibri"/>
                <a:cs typeface="Calibri"/>
              </a:rPr>
              <a:t>)”</a:t>
            </a:r>
            <a:endParaRPr sz="2000" b="1" dirty="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660"/>
              </a:spcBef>
              <a:buFont typeface="+mj-lt"/>
              <a:buAutoNum type="arabicPeriod"/>
              <a:tabLst>
                <a:tab pos="355600" algn="l"/>
                <a:tab pos="356235" algn="l"/>
              </a:tabLst>
            </a:pPr>
            <a:r>
              <a:rPr sz="2000" spc="-5" dirty="0">
                <a:latin typeface="Calibri"/>
                <a:cs typeface="Calibri"/>
              </a:rPr>
              <a:t>Click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BLAST</a:t>
            </a:r>
            <a:endParaRPr sz="2000" b="1" dirty="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1524000" y="2819400"/>
            <a:ext cx="1981200" cy="533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/>
          <p:cNvSpPr/>
          <p:nvPr/>
        </p:nvSpPr>
        <p:spPr>
          <a:xfrm>
            <a:off x="4005012" y="4038600"/>
            <a:ext cx="719387" cy="152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/>
          <p:cNvSpPr/>
          <p:nvPr/>
        </p:nvSpPr>
        <p:spPr>
          <a:xfrm>
            <a:off x="2154906" y="5257800"/>
            <a:ext cx="1350294" cy="228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 10"/>
          <p:cNvSpPr/>
          <p:nvPr/>
        </p:nvSpPr>
        <p:spPr>
          <a:xfrm>
            <a:off x="1524000" y="5867400"/>
            <a:ext cx="533400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TextBox 12"/>
          <p:cNvSpPr txBox="1"/>
          <p:nvPr/>
        </p:nvSpPr>
        <p:spPr>
          <a:xfrm>
            <a:off x="991393" y="2901434"/>
            <a:ext cx="38100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1</a:t>
            </a:r>
            <a:endParaRPr lang="en-AU" dirty="0"/>
          </a:p>
        </p:txBody>
      </p:sp>
      <p:sp>
        <p:nvSpPr>
          <p:cNvPr id="17" name="TextBox 16"/>
          <p:cNvSpPr txBox="1"/>
          <p:nvPr/>
        </p:nvSpPr>
        <p:spPr>
          <a:xfrm>
            <a:off x="834887" y="5835134"/>
            <a:ext cx="38100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4</a:t>
            </a:r>
            <a:endParaRPr lang="en-AU" dirty="0"/>
          </a:p>
        </p:txBody>
      </p:sp>
      <p:sp>
        <p:nvSpPr>
          <p:cNvPr id="18" name="TextBox 17"/>
          <p:cNvSpPr txBox="1"/>
          <p:nvPr/>
        </p:nvSpPr>
        <p:spPr>
          <a:xfrm>
            <a:off x="3658393" y="5159029"/>
            <a:ext cx="38100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3</a:t>
            </a:r>
            <a:endParaRPr lang="en-AU" dirty="0"/>
          </a:p>
        </p:txBody>
      </p:sp>
      <p:sp>
        <p:nvSpPr>
          <p:cNvPr id="19" name="TextBox 18"/>
          <p:cNvSpPr txBox="1"/>
          <p:nvPr/>
        </p:nvSpPr>
        <p:spPr>
          <a:xfrm>
            <a:off x="4917349" y="3930134"/>
            <a:ext cx="38100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2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3" grpId="0" animBg="1"/>
      <p:bldP spid="17" grpId="0" animBg="1"/>
      <p:bldP spid="18" grpId="0" animBg="1"/>
      <p:bldP spid="1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57" y="675818"/>
            <a:ext cx="7914005" cy="168338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Then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Wait……..</a:t>
            </a:r>
            <a:endParaRPr sz="32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It </a:t>
            </a:r>
            <a:r>
              <a:rPr sz="3200" spc="-25" dirty="0">
                <a:latin typeface="Calibri"/>
                <a:cs typeface="Calibri"/>
              </a:rPr>
              <a:t>takes </a:t>
            </a:r>
            <a:r>
              <a:rPr sz="3200" spc="-5" dirty="0">
                <a:latin typeface="Calibri"/>
                <a:cs typeface="Calibri"/>
              </a:rPr>
              <a:t>some </a:t>
            </a:r>
            <a:r>
              <a:rPr sz="3200" dirty="0">
                <a:latin typeface="Calibri"/>
                <a:cs typeface="Calibri"/>
              </a:rPr>
              <a:t>time </a:t>
            </a:r>
            <a:r>
              <a:rPr sz="3200" spc="-15" dirty="0">
                <a:latin typeface="Calibri"/>
                <a:cs typeface="Calibri"/>
              </a:rPr>
              <a:t>to </a:t>
            </a:r>
            <a:r>
              <a:rPr sz="3200" spc="-10" dirty="0">
                <a:latin typeface="Calibri"/>
                <a:cs typeface="Calibri"/>
              </a:rPr>
              <a:t>compare </a:t>
            </a:r>
            <a:r>
              <a:rPr sz="3200" spc="-15" dirty="0">
                <a:latin typeface="Calibri"/>
                <a:cs typeface="Calibri"/>
              </a:rPr>
              <a:t>your </a:t>
            </a:r>
            <a:r>
              <a:rPr sz="3200" spc="-5" dirty="0">
                <a:latin typeface="Calibri"/>
                <a:cs typeface="Calibri"/>
              </a:rPr>
              <a:t>sequence  with </a:t>
            </a:r>
            <a:r>
              <a:rPr sz="3200" spc="-10" dirty="0">
                <a:latin typeface="Calibri"/>
                <a:cs typeface="Calibri"/>
              </a:rPr>
              <a:t>every known </a:t>
            </a:r>
            <a:r>
              <a:rPr sz="3200" spc="-5" dirty="0">
                <a:latin typeface="Calibri"/>
                <a:cs typeface="Calibri"/>
              </a:rPr>
              <a:t>sequence </a:t>
            </a:r>
            <a:r>
              <a:rPr sz="3200" dirty="0">
                <a:latin typeface="Calibri"/>
                <a:cs typeface="Calibri"/>
              </a:rPr>
              <a:t>in the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databases!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895" y="3122153"/>
            <a:ext cx="8210210" cy="29112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9332" y="127317"/>
            <a:ext cx="3013075" cy="1367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00685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Revision </a:t>
            </a:r>
            <a:r>
              <a:rPr dirty="0"/>
              <a:t>-  </a:t>
            </a:r>
            <a:r>
              <a:rPr spc="-5" dirty="0"/>
              <a:t>Nucleic</a:t>
            </a:r>
            <a:r>
              <a:rPr spc="-45" dirty="0"/>
              <a:t> </a:t>
            </a:r>
            <a:r>
              <a:rPr spc="-10" dirty="0"/>
              <a:t>Acids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6336" y="1611850"/>
            <a:ext cx="3780790" cy="4272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b="1" spc="-10" dirty="0">
                <a:latin typeface="Calibri"/>
                <a:cs typeface="Calibri"/>
              </a:rPr>
              <a:t>DNA </a:t>
            </a:r>
            <a:r>
              <a:rPr sz="3200" b="1" dirty="0">
                <a:latin typeface="Calibri"/>
                <a:cs typeface="Calibri"/>
              </a:rPr>
              <a:t>and RNA </a:t>
            </a:r>
            <a:r>
              <a:rPr sz="3200" dirty="0">
                <a:latin typeface="Calibri"/>
                <a:cs typeface="Calibri"/>
              </a:rPr>
              <a:t>– </a:t>
            </a:r>
            <a:r>
              <a:rPr sz="3200" spc="-5" dirty="0">
                <a:latin typeface="Calibri"/>
                <a:cs typeface="Calibri"/>
              </a:rPr>
              <a:t>built  </a:t>
            </a:r>
            <a:r>
              <a:rPr sz="3200" spc="-20" dirty="0">
                <a:latin typeface="Calibri"/>
                <a:cs typeface="Calibri"/>
              </a:rPr>
              <a:t>from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5" dirty="0" smtClean="0">
                <a:latin typeface="Calibri"/>
                <a:cs typeface="Calibri"/>
              </a:rPr>
              <a:t>nucleotides</a:t>
            </a:r>
            <a:endParaRPr lang="en-AU" sz="3200" spc="-5" dirty="0" smtClean="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sz="3200" dirty="0">
              <a:latin typeface="Calibri"/>
              <a:cs typeface="Calibri"/>
            </a:endParaRPr>
          </a:p>
          <a:p>
            <a:pPr marL="355600" marR="156845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20" dirty="0">
                <a:latin typeface="Calibri"/>
                <a:cs typeface="Calibri"/>
              </a:rPr>
              <a:t>Store </a:t>
            </a:r>
            <a:r>
              <a:rPr sz="3200" dirty="0">
                <a:latin typeface="Calibri"/>
                <a:cs typeface="Calibri"/>
              </a:rPr>
              <a:t>and </a:t>
            </a:r>
            <a:r>
              <a:rPr sz="3200" spc="-10" dirty="0">
                <a:latin typeface="Calibri"/>
                <a:cs typeface="Calibri"/>
              </a:rPr>
              <a:t>transmit  information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(genes</a:t>
            </a:r>
            <a:r>
              <a:rPr sz="3200" spc="-5" dirty="0" smtClean="0">
                <a:latin typeface="Calibri"/>
                <a:cs typeface="Calibri"/>
              </a:rPr>
              <a:t>)</a:t>
            </a:r>
            <a:endParaRPr lang="en-AU" sz="3200" spc="-5" dirty="0" smtClean="0">
              <a:latin typeface="Calibri"/>
              <a:cs typeface="Calibri"/>
            </a:endParaRPr>
          </a:p>
          <a:p>
            <a:pPr marL="355600" marR="156845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sz="32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5" dirty="0">
                <a:latin typeface="Calibri"/>
                <a:cs typeface="Calibri"/>
              </a:rPr>
              <a:t>Protein</a:t>
            </a:r>
            <a:r>
              <a:rPr sz="3200" spc="-10" dirty="0">
                <a:latin typeface="Calibri"/>
                <a:cs typeface="Calibri"/>
              </a:rPr>
              <a:t> synthesis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66714" y="285686"/>
            <a:ext cx="4167426" cy="63455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914400" y="310056"/>
            <a:ext cx="77724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Click on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lang="en-AU" sz="2400" spc="-5" dirty="0" smtClean="0">
                <a:latin typeface="Calibri"/>
                <a:cs typeface="Calibri"/>
              </a:rPr>
              <a:t>accession number of the entry that has the highest percentage identity (or the one on top of the list)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369887" y="1371600"/>
            <a:ext cx="8484781" cy="4800600"/>
            <a:chOff x="369887" y="1371600"/>
            <a:chExt cx="8484781" cy="48006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9887" y="1371600"/>
              <a:ext cx="8484781" cy="4800600"/>
            </a:xfrm>
            <a:prstGeom prst="rect">
              <a:avLst/>
            </a:prstGeom>
          </p:spPr>
        </p:pic>
        <p:sp>
          <p:nvSpPr>
            <p:cNvPr id="3" name="object 3"/>
            <p:cNvSpPr/>
            <p:nvPr/>
          </p:nvSpPr>
          <p:spPr>
            <a:xfrm>
              <a:off x="7315200" y="5029200"/>
              <a:ext cx="381000" cy="792480"/>
            </a:xfrm>
            <a:custGeom>
              <a:avLst/>
              <a:gdLst/>
              <a:ahLst/>
              <a:cxnLst/>
              <a:rect l="l" t="t" r="r" b="b"/>
              <a:pathLst>
                <a:path w="937260" h="792479">
                  <a:moveTo>
                    <a:pt x="0" y="395986"/>
                  </a:moveTo>
                  <a:lnTo>
                    <a:pt x="2748" y="352839"/>
                  </a:lnTo>
                  <a:lnTo>
                    <a:pt x="10801" y="311038"/>
                  </a:lnTo>
                  <a:lnTo>
                    <a:pt x="23875" y="270824"/>
                  </a:lnTo>
                  <a:lnTo>
                    <a:pt x="41683" y="232440"/>
                  </a:lnTo>
                  <a:lnTo>
                    <a:pt x="63939" y="196125"/>
                  </a:lnTo>
                  <a:lnTo>
                    <a:pt x="90358" y="162123"/>
                  </a:lnTo>
                  <a:lnTo>
                    <a:pt x="120655" y="130674"/>
                  </a:lnTo>
                  <a:lnTo>
                    <a:pt x="154542" y="102020"/>
                  </a:lnTo>
                  <a:lnTo>
                    <a:pt x="191735" y="76403"/>
                  </a:lnTo>
                  <a:lnTo>
                    <a:pt x="231949" y="54064"/>
                  </a:lnTo>
                  <a:lnTo>
                    <a:pt x="274896" y="35245"/>
                  </a:lnTo>
                  <a:lnTo>
                    <a:pt x="320291" y="20187"/>
                  </a:lnTo>
                  <a:lnTo>
                    <a:pt x="367850" y="9133"/>
                  </a:lnTo>
                  <a:lnTo>
                    <a:pt x="417285" y="2323"/>
                  </a:lnTo>
                  <a:lnTo>
                    <a:pt x="468312" y="0"/>
                  </a:lnTo>
                  <a:lnTo>
                    <a:pt x="519342" y="2323"/>
                  </a:lnTo>
                  <a:lnTo>
                    <a:pt x="568781" y="9133"/>
                  </a:lnTo>
                  <a:lnTo>
                    <a:pt x="616344" y="20187"/>
                  </a:lnTo>
                  <a:lnTo>
                    <a:pt x="661745" y="35245"/>
                  </a:lnTo>
                  <a:lnTo>
                    <a:pt x="704698" y="54064"/>
                  </a:lnTo>
                  <a:lnTo>
                    <a:pt x="744916" y="76403"/>
                  </a:lnTo>
                  <a:lnTo>
                    <a:pt x="782115" y="102020"/>
                  </a:lnTo>
                  <a:lnTo>
                    <a:pt x="816009" y="130674"/>
                  </a:lnTo>
                  <a:lnTo>
                    <a:pt x="846310" y="162123"/>
                  </a:lnTo>
                  <a:lnTo>
                    <a:pt x="872735" y="196125"/>
                  </a:lnTo>
                  <a:lnTo>
                    <a:pt x="894995" y="232440"/>
                  </a:lnTo>
                  <a:lnTo>
                    <a:pt x="912807" y="270824"/>
                  </a:lnTo>
                  <a:lnTo>
                    <a:pt x="925884" y="311038"/>
                  </a:lnTo>
                  <a:lnTo>
                    <a:pt x="933939" y="352839"/>
                  </a:lnTo>
                  <a:lnTo>
                    <a:pt x="936688" y="395986"/>
                  </a:lnTo>
                  <a:lnTo>
                    <a:pt x="933939" y="439156"/>
                  </a:lnTo>
                  <a:lnTo>
                    <a:pt x="925884" y="480977"/>
                  </a:lnTo>
                  <a:lnTo>
                    <a:pt x="912807" y="521209"/>
                  </a:lnTo>
                  <a:lnTo>
                    <a:pt x="894995" y="559608"/>
                  </a:lnTo>
                  <a:lnTo>
                    <a:pt x="872735" y="595935"/>
                  </a:lnTo>
                  <a:lnTo>
                    <a:pt x="846310" y="629948"/>
                  </a:lnTo>
                  <a:lnTo>
                    <a:pt x="816009" y="661405"/>
                  </a:lnTo>
                  <a:lnTo>
                    <a:pt x="782115" y="690065"/>
                  </a:lnTo>
                  <a:lnTo>
                    <a:pt x="744916" y="715687"/>
                  </a:lnTo>
                  <a:lnTo>
                    <a:pt x="704698" y="738029"/>
                  </a:lnTo>
                  <a:lnTo>
                    <a:pt x="661745" y="756851"/>
                  </a:lnTo>
                  <a:lnTo>
                    <a:pt x="616344" y="771910"/>
                  </a:lnTo>
                  <a:lnTo>
                    <a:pt x="568781" y="782965"/>
                  </a:lnTo>
                  <a:lnTo>
                    <a:pt x="519342" y="789775"/>
                  </a:lnTo>
                  <a:lnTo>
                    <a:pt x="468312" y="792099"/>
                  </a:lnTo>
                  <a:lnTo>
                    <a:pt x="417285" y="789775"/>
                  </a:lnTo>
                  <a:lnTo>
                    <a:pt x="367850" y="782965"/>
                  </a:lnTo>
                  <a:lnTo>
                    <a:pt x="320291" y="771910"/>
                  </a:lnTo>
                  <a:lnTo>
                    <a:pt x="274896" y="756851"/>
                  </a:lnTo>
                  <a:lnTo>
                    <a:pt x="231949" y="738029"/>
                  </a:lnTo>
                  <a:lnTo>
                    <a:pt x="191735" y="715687"/>
                  </a:lnTo>
                  <a:lnTo>
                    <a:pt x="154542" y="690065"/>
                  </a:lnTo>
                  <a:lnTo>
                    <a:pt x="120655" y="661405"/>
                  </a:lnTo>
                  <a:lnTo>
                    <a:pt x="90358" y="629948"/>
                  </a:lnTo>
                  <a:lnTo>
                    <a:pt x="63939" y="595935"/>
                  </a:lnTo>
                  <a:lnTo>
                    <a:pt x="41683" y="559608"/>
                  </a:lnTo>
                  <a:lnTo>
                    <a:pt x="23875" y="521209"/>
                  </a:lnTo>
                  <a:lnTo>
                    <a:pt x="10801" y="480977"/>
                  </a:lnTo>
                  <a:lnTo>
                    <a:pt x="2748" y="439156"/>
                  </a:lnTo>
                  <a:lnTo>
                    <a:pt x="0" y="395986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7696200" y="5334000"/>
              <a:ext cx="838200" cy="28194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864350" y="4365625"/>
            <a:ext cx="2076450" cy="22669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Group 9"/>
          <p:cNvGrpSpPr/>
          <p:nvPr/>
        </p:nvGrpSpPr>
        <p:grpSpPr>
          <a:xfrm>
            <a:off x="1066800" y="446368"/>
            <a:ext cx="6515438" cy="6686116"/>
            <a:chOff x="1066800" y="446368"/>
            <a:chExt cx="6515438" cy="6686116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66800" y="446368"/>
              <a:ext cx="6515438" cy="6686116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1219200" y="3429000"/>
              <a:ext cx="1981200" cy="15240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066800" y="2590800"/>
              <a:ext cx="3962400" cy="15240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371600" y="1905000"/>
            <a:ext cx="6096001" cy="4114799"/>
            <a:chOff x="861461" y="743656"/>
            <a:chExt cx="6618306" cy="4971343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/>
            <a:srcRect t="21022"/>
            <a:stretch/>
          </p:blipFill>
          <p:spPr>
            <a:xfrm>
              <a:off x="861461" y="743656"/>
              <a:ext cx="6618306" cy="4971343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1295400" y="1447799"/>
              <a:ext cx="393349" cy="21647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62000" y="304800"/>
            <a:ext cx="8001000" cy="492443"/>
          </a:xfrm>
        </p:spPr>
        <p:txBody>
          <a:bodyPr/>
          <a:lstStyle/>
          <a:p>
            <a:r>
              <a:rPr lang="en-AU" sz="3200" dirty="0" smtClean="0"/>
              <a:t>Click on CDS to bring up the coding sequence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93209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65602" b="7746"/>
          <a:stretch/>
        </p:blipFill>
        <p:spPr>
          <a:xfrm>
            <a:off x="381000" y="457199"/>
            <a:ext cx="4038600" cy="6205941"/>
          </a:xfrm>
          <a:prstGeom prst="rect">
            <a:avLst/>
          </a:prstGeom>
        </p:spPr>
      </p:pic>
      <p:sp>
        <p:nvSpPr>
          <p:cNvPr id="7" name="Title 10"/>
          <p:cNvSpPr txBox="1">
            <a:spLocks/>
          </p:cNvSpPr>
          <p:nvPr/>
        </p:nvSpPr>
        <p:spPr>
          <a:xfrm>
            <a:off x="4572000" y="1905000"/>
            <a:ext cx="4114800" cy="287873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r>
              <a:rPr lang="en-AU" sz="2000" kern="0" dirty="0" smtClean="0">
                <a:solidFill>
                  <a:sysClr val="windowText" lastClr="000000"/>
                </a:solidFill>
              </a:rPr>
              <a:t>When you click on CDS, it will highlight the coding sequence in brown, and bring up a window in the bottom right hand corner.</a:t>
            </a:r>
          </a:p>
          <a:p>
            <a:endParaRPr lang="en-AU" sz="2000" kern="0" dirty="0">
              <a:solidFill>
                <a:sysClr val="windowText" lastClr="000000"/>
              </a:solidFill>
            </a:endParaRPr>
          </a:p>
          <a:p>
            <a:r>
              <a:rPr lang="en-AU" sz="2000" kern="0" dirty="0" smtClean="0">
                <a:solidFill>
                  <a:sysClr val="windowText" lastClr="000000"/>
                </a:solidFill>
              </a:rPr>
              <a:t>The region that is not highlighted is untranslated regions, such as promotor regions etc.</a:t>
            </a:r>
            <a:endParaRPr lang="en-AU" sz="2000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659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505200" y="1524000"/>
            <a:ext cx="5052646" cy="4724400"/>
            <a:chOff x="3505200" y="1524000"/>
            <a:chExt cx="5052646" cy="47244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05200" y="1524000"/>
              <a:ext cx="5052646" cy="472440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3576430" y="1612852"/>
              <a:ext cx="766970" cy="19050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7" name="Title 10"/>
          <p:cNvSpPr txBox="1">
            <a:spLocks/>
          </p:cNvSpPr>
          <p:nvPr/>
        </p:nvSpPr>
        <p:spPr>
          <a:xfrm>
            <a:off x="1600200" y="228456"/>
            <a:ext cx="5715000" cy="508096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kern="0" dirty="0" smtClean="0">
                <a:solidFill>
                  <a:sysClr val="windowText" lastClr="000000"/>
                </a:solidFill>
              </a:rPr>
              <a:t>This is what the window will look like.</a:t>
            </a:r>
          </a:p>
          <a:p>
            <a:endParaRPr lang="en-AU" sz="2000" kern="0" dirty="0">
              <a:solidFill>
                <a:sysClr val="windowText" lastClr="000000"/>
              </a:solidFill>
            </a:endParaRPr>
          </a:p>
          <a:p>
            <a:endParaRPr lang="en-AU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10" name="Title 10"/>
          <p:cNvSpPr txBox="1">
            <a:spLocks/>
          </p:cNvSpPr>
          <p:nvPr/>
        </p:nvSpPr>
        <p:spPr>
          <a:xfrm>
            <a:off x="309770" y="2133600"/>
            <a:ext cx="3162300" cy="3213196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r>
              <a:rPr lang="en-AU" sz="2000" kern="0" dirty="0" smtClean="0">
                <a:solidFill>
                  <a:sysClr val="windowText" lastClr="000000"/>
                </a:solidFill>
              </a:rPr>
              <a:t>These are the numbers you want. This tells you the position of the nucleotides within the coding sequence.</a:t>
            </a:r>
          </a:p>
          <a:p>
            <a:endParaRPr lang="en-AU" sz="2000" kern="0" dirty="0">
              <a:solidFill>
                <a:sysClr val="windowText" lastClr="000000"/>
              </a:solidFill>
            </a:endParaRPr>
          </a:p>
          <a:p>
            <a:r>
              <a:rPr lang="en-AU" sz="2000" kern="0" dirty="0" smtClean="0">
                <a:solidFill>
                  <a:sysClr val="windowText" lastClr="000000"/>
                </a:solidFill>
              </a:rPr>
              <a:t>In this example, the coding sequence starts at the 174</a:t>
            </a:r>
            <a:r>
              <a:rPr lang="en-AU" sz="2000" kern="0" baseline="30000" dirty="0" smtClean="0">
                <a:solidFill>
                  <a:sysClr val="windowText" lastClr="000000"/>
                </a:solidFill>
              </a:rPr>
              <a:t>th</a:t>
            </a:r>
            <a:r>
              <a:rPr lang="en-AU" sz="2000" kern="0" dirty="0" smtClean="0">
                <a:solidFill>
                  <a:sysClr val="windowText" lastClr="000000"/>
                </a:solidFill>
              </a:rPr>
              <a:t> nucleotide, and goes to the 2504</a:t>
            </a:r>
            <a:r>
              <a:rPr lang="en-AU" sz="2000" kern="0" baseline="30000" dirty="0" smtClean="0">
                <a:solidFill>
                  <a:sysClr val="windowText" lastClr="000000"/>
                </a:solidFill>
              </a:rPr>
              <a:t>th</a:t>
            </a:r>
            <a:r>
              <a:rPr lang="en-AU" sz="2000" kern="0" dirty="0" smtClean="0">
                <a:solidFill>
                  <a:sysClr val="windowText" lastClr="000000"/>
                </a:solidFill>
              </a:rPr>
              <a:t> nucleotide.</a:t>
            </a:r>
            <a:endParaRPr lang="en-AU" sz="2000" kern="0" dirty="0">
              <a:solidFill>
                <a:sysClr val="windowText" lastClr="000000"/>
              </a:solidFill>
            </a:endParaRPr>
          </a:p>
          <a:p>
            <a:endParaRPr lang="en-AU" sz="2000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400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00"/>
              </a:spcBef>
            </a:pPr>
            <a:r>
              <a:rPr spc="-90" dirty="0"/>
              <a:t>R</a:t>
            </a:r>
            <a:r>
              <a:rPr dirty="0"/>
              <a:t>esu</a:t>
            </a:r>
            <a:r>
              <a:rPr spc="-15" dirty="0"/>
              <a:t>l</a:t>
            </a:r>
            <a:r>
              <a:rPr dirty="0"/>
              <a:t>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2927" y="1905000"/>
            <a:ext cx="7998143" cy="3437479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In the </a:t>
            </a:r>
            <a:r>
              <a:rPr sz="2800" spc="-5" dirty="0">
                <a:latin typeface="Calibri"/>
                <a:cs typeface="Calibri"/>
              </a:rPr>
              <a:t>description </a:t>
            </a:r>
            <a:r>
              <a:rPr sz="2800" spc="-10" dirty="0">
                <a:latin typeface="Calibri"/>
                <a:cs typeface="Calibri"/>
              </a:rPr>
              <a:t>page </a:t>
            </a:r>
            <a:r>
              <a:rPr sz="2800" dirty="0">
                <a:latin typeface="Calibri"/>
                <a:cs typeface="Calibri"/>
              </a:rPr>
              <a:t>it </a:t>
            </a:r>
            <a:r>
              <a:rPr sz="2800" spc="-5" dirty="0">
                <a:latin typeface="Calibri"/>
                <a:cs typeface="Calibri"/>
              </a:rPr>
              <a:t>should </a:t>
            </a:r>
            <a:r>
              <a:rPr sz="2800" spc="-15" dirty="0">
                <a:latin typeface="Calibri"/>
                <a:cs typeface="Calibri"/>
              </a:rPr>
              <a:t>give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you</a:t>
            </a:r>
            <a:endParaRPr sz="28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700"/>
              </a:spcBef>
              <a:buFont typeface="Arial"/>
              <a:buChar char="–"/>
              <a:tabLst>
                <a:tab pos="756920" algn="l"/>
              </a:tabLst>
            </a:pPr>
            <a:r>
              <a:rPr sz="2000" spc="-5" dirty="0">
                <a:latin typeface="Calibri"/>
                <a:cs typeface="Calibri"/>
              </a:rPr>
              <a:t>Name of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organism</a:t>
            </a:r>
            <a:endParaRPr sz="20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65"/>
              </a:spcBef>
              <a:buFont typeface="Arial"/>
              <a:buChar char="–"/>
              <a:tabLst>
                <a:tab pos="756920" algn="l"/>
              </a:tabLst>
            </a:pPr>
            <a:r>
              <a:rPr sz="2000" spc="-20" dirty="0">
                <a:latin typeface="Calibri"/>
                <a:cs typeface="Calibri"/>
              </a:rPr>
              <a:t>Reference </a:t>
            </a:r>
            <a:r>
              <a:rPr sz="2000" spc="-10" dirty="0">
                <a:latin typeface="Calibri"/>
                <a:cs typeface="Calibri"/>
              </a:rPr>
              <a:t>to </a:t>
            </a:r>
            <a:r>
              <a:rPr sz="2000" dirty="0">
                <a:latin typeface="Calibri"/>
                <a:cs typeface="Calibri"/>
              </a:rPr>
              <a:t>the published paper about the</a:t>
            </a:r>
            <a:r>
              <a:rPr sz="2000" spc="-1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gene</a:t>
            </a:r>
            <a:endParaRPr sz="20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80"/>
              </a:spcBef>
              <a:buFont typeface="Arial"/>
              <a:buChar char="–"/>
              <a:tabLst>
                <a:tab pos="756920" algn="l"/>
              </a:tabLst>
            </a:pPr>
            <a:r>
              <a:rPr sz="2000" spc="-5" dirty="0">
                <a:latin typeface="Calibri"/>
                <a:cs typeface="Calibri"/>
              </a:rPr>
              <a:t>Name of </a:t>
            </a:r>
            <a:r>
              <a:rPr sz="2000" dirty="0">
                <a:latin typeface="Calibri"/>
                <a:cs typeface="Calibri"/>
              </a:rPr>
              <a:t>the Gene</a:t>
            </a:r>
            <a:r>
              <a:rPr sz="2000" spc="-25" dirty="0">
                <a:latin typeface="Calibri"/>
                <a:cs typeface="Calibri"/>
              </a:rPr>
              <a:t> </a:t>
            </a:r>
            <a:endParaRPr lang="en-AU" sz="2000" spc="-25" dirty="0" smtClean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80"/>
              </a:spcBef>
              <a:buFont typeface="Arial"/>
              <a:buChar char="–"/>
              <a:tabLst>
                <a:tab pos="756920" algn="l"/>
              </a:tabLst>
            </a:pPr>
            <a:r>
              <a:rPr sz="2000" dirty="0" smtClean="0">
                <a:latin typeface="Calibri"/>
                <a:cs typeface="Calibri"/>
              </a:rPr>
              <a:t>Number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nucleotides and amino </a:t>
            </a:r>
            <a:r>
              <a:rPr sz="2000" spc="-5" dirty="0">
                <a:latin typeface="Calibri"/>
                <a:cs typeface="Calibri"/>
              </a:rPr>
              <a:t>acids </a:t>
            </a:r>
            <a:r>
              <a:rPr sz="2000" spc="-25" dirty="0">
                <a:latin typeface="Calibri"/>
                <a:cs typeface="Calibri"/>
              </a:rPr>
              <a:t>for </a:t>
            </a:r>
            <a:r>
              <a:rPr sz="2000" dirty="0">
                <a:latin typeface="Calibri"/>
                <a:cs typeface="Calibri"/>
              </a:rPr>
              <a:t>the  </a:t>
            </a:r>
            <a:r>
              <a:rPr sz="2000" spc="-5" dirty="0" smtClean="0">
                <a:latin typeface="Calibri"/>
                <a:cs typeface="Calibri"/>
              </a:rPr>
              <a:t>gene</a:t>
            </a:r>
            <a:endParaRPr lang="en-AU" sz="2000" spc="-5" dirty="0" smtClean="0">
              <a:latin typeface="Calibri"/>
              <a:cs typeface="Calibri"/>
            </a:endParaRPr>
          </a:p>
          <a:p>
            <a:pPr marL="756285" marR="301625" lvl="1" indent="-286385">
              <a:lnSpc>
                <a:spcPct val="100000"/>
              </a:lnSpc>
              <a:spcBef>
                <a:spcPts val="660"/>
              </a:spcBef>
              <a:buFont typeface="Arial"/>
              <a:buChar char="–"/>
              <a:tabLst>
                <a:tab pos="756920" algn="l"/>
              </a:tabLst>
            </a:pPr>
            <a:endParaRPr sz="2400" dirty="0">
              <a:latin typeface="Calibri"/>
              <a:cs typeface="Calibri"/>
            </a:endParaRPr>
          </a:p>
          <a:p>
            <a:pPr marL="355600" marR="3048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  <a:tab pos="4077335" algn="l"/>
              </a:tabLst>
            </a:pPr>
            <a:r>
              <a:rPr sz="2400" spc="-85" dirty="0">
                <a:latin typeface="Calibri"/>
                <a:cs typeface="Calibri"/>
              </a:rPr>
              <a:t>You </a:t>
            </a:r>
            <a:r>
              <a:rPr sz="2400" spc="-5" dirty="0">
                <a:latin typeface="Calibri"/>
                <a:cs typeface="Calibri"/>
              </a:rPr>
              <a:t>should be</a:t>
            </a:r>
            <a:r>
              <a:rPr sz="2400" spc="114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able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20" dirty="0" smtClean="0">
                <a:latin typeface="Calibri"/>
                <a:cs typeface="Calibri"/>
              </a:rPr>
              <a:t>to</a:t>
            </a:r>
            <a:r>
              <a:rPr lang="en-AU" sz="2400" spc="-20" dirty="0" smtClean="0">
                <a:latin typeface="Calibri"/>
                <a:cs typeface="Calibri"/>
              </a:rPr>
              <a:t> </a:t>
            </a:r>
            <a:r>
              <a:rPr sz="2400" spc="-5" dirty="0" smtClean="0">
                <a:latin typeface="Calibri"/>
                <a:cs typeface="Calibri"/>
              </a:rPr>
              <a:t>use </a:t>
            </a:r>
            <a:r>
              <a:rPr sz="2400" dirty="0">
                <a:latin typeface="Calibri"/>
                <a:cs typeface="Calibri"/>
              </a:rPr>
              <a:t>this </a:t>
            </a:r>
            <a:r>
              <a:rPr sz="2400" spc="-10" dirty="0">
                <a:latin typeface="Calibri"/>
                <a:cs typeface="Calibri"/>
              </a:rPr>
              <a:t>information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to  </a:t>
            </a:r>
            <a:r>
              <a:rPr sz="2400" spc="-15" dirty="0">
                <a:latin typeface="Calibri"/>
                <a:cs typeface="Calibri"/>
              </a:rPr>
              <a:t>complete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5" dirty="0" smtClean="0">
                <a:latin typeface="Calibri"/>
                <a:cs typeface="Calibri"/>
              </a:rPr>
              <a:t>assignment</a:t>
            </a:r>
            <a:r>
              <a:rPr lang="en-AU" sz="2400" spc="-5" dirty="0" smtClean="0">
                <a:latin typeface="Calibri"/>
                <a:cs typeface="Calibri"/>
              </a:rPr>
              <a:t>, but you may have to research what the genes do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62810" y="316547"/>
            <a:ext cx="481838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The Structure of</a:t>
            </a:r>
            <a:r>
              <a:rPr spc="-85" dirty="0"/>
              <a:t> </a:t>
            </a:r>
            <a:r>
              <a:rPr dirty="0"/>
              <a:t>RNA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4828" y="1439994"/>
            <a:ext cx="8074343" cy="3978012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RNA </a:t>
            </a:r>
            <a:r>
              <a:rPr sz="3200" spc="-30" dirty="0">
                <a:latin typeface="Calibri"/>
                <a:cs typeface="Calibri"/>
              </a:rPr>
              <a:t>differs </a:t>
            </a:r>
            <a:r>
              <a:rPr sz="3200" spc="-15" dirty="0">
                <a:latin typeface="Calibri"/>
                <a:cs typeface="Calibri"/>
              </a:rPr>
              <a:t>from </a:t>
            </a:r>
            <a:r>
              <a:rPr sz="3200" spc="-10" dirty="0">
                <a:latin typeface="Calibri"/>
                <a:cs typeface="Calibri"/>
              </a:rPr>
              <a:t>DNA </a:t>
            </a:r>
            <a:r>
              <a:rPr sz="3200" dirty="0">
                <a:latin typeface="Calibri"/>
                <a:cs typeface="Calibri"/>
              </a:rPr>
              <a:t>in that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it:</a:t>
            </a:r>
          </a:p>
          <a:p>
            <a:pPr marL="756285" lvl="1" indent="-286385">
              <a:lnSpc>
                <a:spcPct val="100000"/>
              </a:lnSpc>
              <a:spcBef>
                <a:spcPts val="700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Has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5" dirty="0">
                <a:latin typeface="Calibri"/>
                <a:cs typeface="Calibri"/>
              </a:rPr>
              <a:t>different sugar </a:t>
            </a:r>
            <a:r>
              <a:rPr sz="2400" dirty="0">
                <a:latin typeface="Calibri"/>
                <a:cs typeface="Calibri"/>
              </a:rPr>
              <a:t>in the chain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(ribose)</a:t>
            </a:r>
            <a:endParaRPr sz="2400" b="1" dirty="0">
              <a:latin typeface="Calibri"/>
              <a:cs typeface="Calibri"/>
            </a:endParaRPr>
          </a:p>
          <a:p>
            <a:pPr marL="756285" marR="173355" lvl="1" indent="-286385">
              <a:lnSpc>
                <a:spcPct val="100000"/>
              </a:lnSpc>
              <a:spcBef>
                <a:spcPts val="66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Has </a:t>
            </a:r>
            <a:r>
              <a:rPr sz="2400" dirty="0">
                <a:latin typeface="Calibri"/>
                <a:cs typeface="Calibri"/>
              </a:rPr>
              <a:t>one </a:t>
            </a:r>
            <a:r>
              <a:rPr sz="2400" spc="-5" dirty="0">
                <a:latin typeface="Calibri"/>
                <a:cs typeface="Calibri"/>
              </a:rPr>
              <a:t>base </a:t>
            </a:r>
            <a:r>
              <a:rPr sz="2400" spc="-15" dirty="0">
                <a:latin typeface="Calibri"/>
                <a:cs typeface="Calibri"/>
              </a:rPr>
              <a:t>different </a:t>
            </a:r>
            <a:r>
              <a:rPr sz="2400" spc="-10" dirty="0">
                <a:latin typeface="Calibri"/>
                <a:cs typeface="Calibri"/>
              </a:rPr>
              <a:t>(</a:t>
            </a:r>
            <a:r>
              <a:rPr sz="2400" b="1" spc="-10" dirty="0">
                <a:latin typeface="Calibri"/>
                <a:cs typeface="Calibri"/>
              </a:rPr>
              <a:t>uracil </a:t>
            </a:r>
            <a:r>
              <a:rPr sz="2400" b="1" dirty="0">
                <a:latin typeface="Calibri"/>
                <a:cs typeface="Calibri"/>
              </a:rPr>
              <a:t>not </a:t>
            </a:r>
            <a:r>
              <a:rPr sz="2400" b="1" spc="-10" dirty="0">
                <a:latin typeface="Calibri"/>
                <a:cs typeface="Calibri"/>
              </a:rPr>
              <a:t>thymine</a:t>
            </a:r>
            <a:r>
              <a:rPr sz="2400" spc="-10" dirty="0">
                <a:latin typeface="Calibri"/>
                <a:cs typeface="Calibri"/>
              </a:rPr>
              <a:t>) </a:t>
            </a:r>
            <a:r>
              <a:rPr sz="2400" dirty="0">
                <a:latin typeface="Calibri"/>
                <a:cs typeface="Calibri"/>
              </a:rPr>
              <a:t>– </a:t>
            </a:r>
            <a:r>
              <a:rPr sz="2400" spc="-5" dirty="0">
                <a:latin typeface="Calibri"/>
                <a:cs typeface="Calibri"/>
              </a:rPr>
              <a:t>(U </a:t>
            </a:r>
            <a:r>
              <a:rPr sz="2400" spc="-5" dirty="0" smtClean="0">
                <a:latin typeface="Calibri"/>
                <a:cs typeface="Calibri"/>
              </a:rPr>
              <a:t>not</a:t>
            </a:r>
            <a:r>
              <a:rPr sz="2400" spc="-15" dirty="0" smtClean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T)</a:t>
            </a:r>
            <a:endParaRPr sz="2400" dirty="0">
              <a:latin typeface="Calibri"/>
              <a:cs typeface="Calibri"/>
            </a:endParaRPr>
          </a:p>
          <a:p>
            <a:pPr marL="756285" marR="5080" lvl="1" indent="-286385">
              <a:lnSpc>
                <a:spcPct val="100000"/>
              </a:lnSpc>
              <a:spcBef>
                <a:spcPts val="680"/>
              </a:spcBef>
              <a:buFont typeface="Arial"/>
              <a:buChar char="–"/>
              <a:tabLst>
                <a:tab pos="756920" algn="l"/>
              </a:tabLst>
            </a:pPr>
            <a:r>
              <a:rPr sz="2400" dirty="0">
                <a:latin typeface="Calibri"/>
                <a:cs typeface="Calibri"/>
              </a:rPr>
              <a:t>Is usually </a:t>
            </a:r>
            <a:r>
              <a:rPr sz="2400" spc="-5" dirty="0">
                <a:latin typeface="Calibri"/>
                <a:cs typeface="Calibri"/>
              </a:rPr>
              <a:t>single </a:t>
            </a:r>
            <a:r>
              <a:rPr sz="2400" spc="-15" dirty="0">
                <a:latin typeface="Calibri"/>
                <a:cs typeface="Calibri"/>
              </a:rPr>
              <a:t>stranded </a:t>
            </a:r>
            <a:r>
              <a:rPr sz="2400" spc="-5" dirty="0">
                <a:latin typeface="Calibri"/>
                <a:cs typeface="Calibri"/>
              </a:rPr>
              <a:t>whereas </a:t>
            </a:r>
            <a:r>
              <a:rPr lang="en-AU" sz="2400" spc="-5" dirty="0" smtClean="0">
                <a:latin typeface="Calibri"/>
                <a:cs typeface="Calibri"/>
              </a:rPr>
              <a:t/>
            </a:r>
            <a:br>
              <a:rPr lang="en-AU" sz="2400" spc="-5" dirty="0" smtClean="0">
                <a:latin typeface="Calibri"/>
                <a:cs typeface="Calibri"/>
              </a:rPr>
            </a:br>
            <a:r>
              <a:rPr sz="2400" spc="-10" dirty="0" smtClean="0">
                <a:latin typeface="Calibri"/>
                <a:cs typeface="Calibri"/>
              </a:rPr>
              <a:t>DNA </a:t>
            </a:r>
            <a:r>
              <a:rPr sz="2400" dirty="0">
                <a:latin typeface="Calibri"/>
                <a:cs typeface="Calibri"/>
              </a:rPr>
              <a:t>is usually  double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stranded</a:t>
            </a:r>
            <a:endParaRPr sz="24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</a:pPr>
            <a:endParaRPr sz="4150" dirty="0">
              <a:latin typeface="Times New Roman"/>
              <a:cs typeface="Times New Roman"/>
            </a:endParaRPr>
          </a:p>
          <a:p>
            <a:pPr marL="355600" marR="125095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b="1" dirty="0">
                <a:latin typeface="Calibri"/>
                <a:cs typeface="Calibri"/>
              </a:rPr>
              <a:t>mRNA – </a:t>
            </a:r>
            <a:r>
              <a:rPr sz="3200" b="1" spc="-5" dirty="0">
                <a:latin typeface="Calibri"/>
                <a:cs typeface="Calibri"/>
              </a:rPr>
              <a:t>Messenger </a:t>
            </a:r>
            <a:r>
              <a:rPr sz="3200" b="1" dirty="0">
                <a:latin typeface="Calibri"/>
                <a:cs typeface="Calibri"/>
              </a:rPr>
              <a:t>RNA: </a:t>
            </a:r>
            <a:r>
              <a:rPr sz="3200" spc="-5" dirty="0">
                <a:latin typeface="Calibri"/>
                <a:cs typeface="Calibri"/>
              </a:rPr>
              <a:t>carries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10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genetic  </a:t>
            </a:r>
            <a:r>
              <a:rPr sz="3200" spc="-10" dirty="0">
                <a:latin typeface="Calibri"/>
                <a:cs typeface="Calibri"/>
              </a:rPr>
              <a:t>information </a:t>
            </a:r>
            <a:r>
              <a:rPr sz="3200" spc="-15" dirty="0">
                <a:latin typeface="Calibri"/>
                <a:cs typeface="Calibri"/>
              </a:rPr>
              <a:t>from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5" dirty="0">
                <a:latin typeface="Calibri"/>
                <a:cs typeface="Calibri"/>
              </a:rPr>
              <a:t>DNA </a:t>
            </a:r>
            <a:r>
              <a:rPr sz="3200" spc="-20" dirty="0">
                <a:latin typeface="Calibri"/>
                <a:cs typeface="Calibri"/>
              </a:rPr>
              <a:t>to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ribosome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39596" y="316547"/>
            <a:ext cx="646239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From </a:t>
            </a:r>
            <a:r>
              <a:rPr spc="-5" dirty="0"/>
              <a:t>DNA </a:t>
            </a:r>
            <a:r>
              <a:rPr spc="-20" dirty="0"/>
              <a:t>to </a:t>
            </a:r>
            <a:r>
              <a:rPr dirty="0"/>
              <a:t>RNA </a:t>
            </a:r>
            <a:r>
              <a:rPr spc="-20" dirty="0"/>
              <a:t>to</a:t>
            </a:r>
            <a:r>
              <a:rPr spc="-10" dirty="0"/>
              <a:t> </a:t>
            </a:r>
            <a:r>
              <a:rPr spc="-20" dirty="0"/>
              <a:t>Protein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5593" y="1388926"/>
            <a:ext cx="7010400" cy="3011721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5600" marR="231140" indent="-342900">
              <a:lnSpc>
                <a:spcPts val="3020"/>
              </a:lnSpc>
              <a:spcBef>
                <a:spcPts val="484"/>
              </a:spcBef>
              <a:buFont typeface="Arial"/>
              <a:buChar char="•"/>
              <a:tabLst>
                <a:tab pos="354965" algn="l"/>
                <a:tab pos="355600" algn="l"/>
                <a:tab pos="3349625" algn="l"/>
              </a:tabLst>
            </a:pPr>
            <a:r>
              <a:rPr sz="3600" spc="-5" dirty="0">
                <a:latin typeface="Calibri"/>
                <a:cs typeface="Calibri"/>
              </a:rPr>
              <a:t>Genetic </a:t>
            </a:r>
            <a:r>
              <a:rPr sz="3600" spc="-10" dirty="0">
                <a:latin typeface="Calibri"/>
                <a:cs typeface="Calibri"/>
              </a:rPr>
              <a:t>information </a:t>
            </a:r>
            <a:r>
              <a:rPr sz="3600" dirty="0">
                <a:latin typeface="Calibri"/>
                <a:cs typeface="Calibri"/>
              </a:rPr>
              <a:t>in </a:t>
            </a:r>
            <a:r>
              <a:rPr sz="3600" spc="-10" dirty="0">
                <a:latin typeface="Calibri"/>
                <a:cs typeface="Calibri"/>
              </a:rPr>
              <a:t>DNA </a:t>
            </a:r>
            <a:r>
              <a:rPr sz="3600" dirty="0">
                <a:latin typeface="Calibri"/>
                <a:cs typeface="Calibri"/>
              </a:rPr>
              <a:t>is </a:t>
            </a:r>
            <a:r>
              <a:rPr sz="3600" spc="-5" dirty="0">
                <a:latin typeface="Calibri"/>
                <a:cs typeface="Calibri"/>
              </a:rPr>
              <a:t>transcribed </a:t>
            </a:r>
            <a:r>
              <a:rPr sz="3600" spc="-10" dirty="0">
                <a:latin typeface="Calibri"/>
                <a:cs typeface="Calibri"/>
              </a:rPr>
              <a:t>into </a:t>
            </a:r>
            <a:r>
              <a:rPr sz="3600" spc="-5" dirty="0">
                <a:latin typeface="Calibri"/>
                <a:cs typeface="Calibri"/>
              </a:rPr>
              <a:t>RNA  </a:t>
            </a:r>
            <a:r>
              <a:rPr sz="3600" dirty="0">
                <a:latin typeface="Calibri"/>
                <a:cs typeface="Calibri"/>
              </a:rPr>
              <a:t>and</a:t>
            </a:r>
            <a:r>
              <a:rPr sz="3600" spc="-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then</a:t>
            </a:r>
            <a:r>
              <a:rPr sz="3600" spc="10" dirty="0">
                <a:latin typeface="Calibri"/>
                <a:cs typeface="Calibri"/>
              </a:rPr>
              <a:t> </a:t>
            </a:r>
            <a:r>
              <a:rPr sz="3600" spc="-15" dirty="0" smtClean="0">
                <a:latin typeface="Calibri"/>
                <a:cs typeface="Calibri"/>
              </a:rPr>
              <a:t>translated</a:t>
            </a:r>
            <a:r>
              <a:rPr lang="en-AU" sz="3600" spc="-15" dirty="0" smtClean="0">
                <a:latin typeface="Calibri"/>
                <a:cs typeface="Calibri"/>
              </a:rPr>
              <a:t> </a:t>
            </a:r>
            <a:r>
              <a:rPr sz="3600" spc="-10" dirty="0" smtClean="0">
                <a:latin typeface="Calibri"/>
                <a:cs typeface="Calibri"/>
              </a:rPr>
              <a:t>into</a:t>
            </a:r>
            <a:r>
              <a:rPr sz="3600" spc="-40" dirty="0" smtClean="0">
                <a:latin typeface="Calibri"/>
                <a:cs typeface="Calibri"/>
              </a:rPr>
              <a:t> </a:t>
            </a:r>
            <a:r>
              <a:rPr sz="3600" spc="-5" dirty="0">
                <a:latin typeface="Calibri"/>
                <a:cs typeface="Calibri"/>
              </a:rPr>
              <a:t>polypeptides</a:t>
            </a:r>
            <a:r>
              <a:rPr sz="3600" spc="-5" dirty="0" smtClean="0">
                <a:latin typeface="Calibri"/>
                <a:cs typeface="Calibri"/>
              </a:rPr>
              <a:t>.</a:t>
            </a:r>
            <a:endParaRPr lang="en-AU" sz="3600" spc="-5" dirty="0" smtClean="0">
              <a:latin typeface="Calibri"/>
              <a:cs typeface="Calibri"/>
            </a:endParaRPr>
          </a:p>
          <a:p>
            <a:pPr marL="355600" marR="231140" indent="-342900">
              <a:lnSpc>
                <a:spcPts val="3020"/>
              </a:lnSpc>
              <a:spcBef>
                <a:spcPts val="484"/>
              </a:spcBef>
              <a:buFont typeface="Arial"/>
              <a:buChar char="•"/>
              <a:tabLst>
                <a:tab pos="354965" algn="l"/>
                <a:tab pos="355600" algn="l"/>
                <a:tab pos="3349625" algn="l"/>
              </a:tabLst>
            </a:pPr>
            <a:endParaRPr lang="en-AU" sz="3600" spc="-5" dirty="0" smtClean="0">
              <a:latin typeface="Calibri"/>
              <a:cs typeface="Calibri"/>
            </a:endParaRPr>
          </a:p>
          <a:p>
            <a:pPr marL="355600" marR="231140" indent="-342900">
              <a:lnSpc>
                <a:spcPts val="3020"/>
              </a:lnSpc>
              <a:spcBef>
                <a:spcPts val="484"/>
              </a:spcBef>
              <a:buFont typeface="Arial"/>
              <a:buChar char="•"/>
              <a:tabLst>
                <a:tab pos="354965" algn="l"/>
                <a:tab pos="355600" algn="l"/>
                <a:tab pos="3349625" algn="l"/>
              </a:tabLst>
            </a:pPr>
            <a:r>
              <a:rPr lang="en-AU" sz="2800" spc="-5" dirty="0" smtClean="0">
                <a:latin typeface="Calibri"/>
                <a:cs typeface="Calibri"/>
              </a:rPr>
              <a:t>What is the language of nucleic acids?</a:t>
            </a:r>
            <a:endParaRPr lang="en-AU" sz="2400" spc="-5" dirty="0" smtClean="0">
              <a:latin typeface="Calibri"/>
              <a:cs typeface="Calibri"/>
            </a:endParaRPr>
          </a:p>
          <a:p>
            <a:pPr marL="1270000" marR="231140" lvl="2" indent="-342900">
              <a:lnSpc>
                <a:spcPts val="3020"/>
              </a:lnSpc>
              <a:spcBef>
                <a:spcPts val="484"/>
              </a:spcBef>
              <a:buFont typeface="Arial"/>
              <a:buChar char="•"/>
              <a:tabLst>
                <a:tab pos="354965" algn="l"/>
                <a:tab pos="355600" algn="l"/>
                <a:tab pos="3349625" algn="l"/>
              </a:tabLst>
            </a:pPr>
            <a:r>
              <a:rPr lang="en-AU" sz="2400" spc="-5" dirty="0" smtClean="0">
                <a:latin typeface="Calibri"/>
                <a:cs typeface="Calibri"/>
              </a:rPr>
              <a:t>The linear sequence of nucleotide bases</a:t>
            </a:r>
            <a:endParaRPr lang="en-AU" sz="3600" spc="-5" dirty="0" smtClean="0">
              <a:latin typeface="Calibri"/>
              <a:cs typeface="Calibri"/>
            </a:endParaRPr>
          </a:p>
          <a:p>
            <a:pPr marL="355600" marR="231140" indent="-342900">
              <a:lnSpc>
                <a:spcPts val="3020"/>
              </a:lnSpc>
              <a:spcBef>
                <a:spcPts val="484"/>
              </a:spcBef>
              <a:buFont typeface="Arial"/>
              <a:buChar char="•"/>
              <a:tabLst>
                <a:tab pos="354965" algn="l"/>
                <a:tab pos="355600" algn="l"/>
                <a:tab pos="3349625" algn="l"/>
              </a:tabLst>
            </a:pPr>
            <a:endParaRPr sz="36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513266227"/>
              </p:ext>
            </p:extLst>
          </p:nvPr>
        </p:nvGraphicFramePr>
        <p:xfrm>
          <a:off x="1202594" y="3810000"/>
          <a:ext cx="6736397" cy="2209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5642" y="160401"/>
            <a:ext cx="8499844" cy="6486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66951" y="136525"/>
            <a:ext cx="5608574" cy="65361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5191" y="280098"/>
            <a:ext cx="329692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Bio</a:t>
            </a:r>
            <a:r>
              <a:rPr spc="-25" dirty="0"/>
              <a:t>i</a:t>
            </a:r>
            <a:r>
              <a:rPr spc="-5" dirty="0"/>
              <a:t>n</a:t>
            </a:r>
            <a:r>
              <a:rPr spc="-120" dirty="0"/>
              <a:t>f</a:t>
            </a:r>
            <a:r>
              <a:rPr spc="-5" dirty="0"/>
              <a:t>orm</a:t>
            </a:r>
            <a:r>
              <a:rPr spc="-50" dirty="0"/>
              <a:t>a</a:t>
            </a:r>
            <a:r>
              <a:rPr dirty="0"/>
              <a:t>tics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57" y="1349755"/>
            <a:ext cx="8074343" cy="396775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lvl="2">
              <a:spcBef>
                <a:spcPts val="100"/>
              </a:spcBef>
              <a:tabLst>
                <a:tab pos="354965" algn="l"/>
                <a:tab pos="355600" algn="l"/>
              </a:tabLst>
            </a:pPr>
            <a:r>
              <a:rPr lang="en-AU" sz="2800" dirty="0">
                <a:latin typeface="Calibri"/>
                <a:cs typeface="Calibri"/>
              </a:rPr>
              <a:t>T</a:t>
            </a:r>
            <a:r>
              <a:rPr sz="2800" dirty="0" smtClean="0">
                <a:latin typeface="Calibri"/>
                <a:cs typeface="Calibri"/>
              </a:rPr>
              <a:t>he </a:t>
            </a:r>
            <a:r>
              <a:rPr sz="2800" spc="-5" dirty="0">
                <a:latin typeface="Calibri"/>
                <a:cs typeface="Calibri"/>
              </a:rPr>
              <a:t>use of </a:t>
            </a:r>
            <a:r>
              <a:rPr sz="2800" spc="-15" dirty="0">
                <a:latin typeface="Calibri"/>
                <a:cs typeface="Calibri"/>
              </a:rPr>
              <a:t>computers</a:t>
            </a:r>
            <a:r>
              <a:rPr sz="2800" spc="-15" dirty="0" smtClean="0">
                <a:latin typeface="Calibri"/>
                <a:cs typeface="Calibri"/>
              </a:rPr>
              <a:t>, </a:t>
            </a:r>
            <a:r>
              <a:rPr sz="2800" spc="-15" dirty="0">
                <a:latin typeface="Calibri"/>
                <a:cs typeface="Calibri"/>
              </a:rPr>
              <a:t>software </a:t>
            </a:r>
            <a:r>
              <a:rPr sz="2800" dirty="0">
                <a:latin typeface="Calibri"/>
                <a:cs typeface="Calibri"/>
              </a:rPr>
              <a:t>and </a:t>
            </a:r>
            <a:r>
              <a:rPr sz="2800" spc="-5" dirty="0">
                <a:latin typeface="Calibri"/>
                <a:cs typeface="Calibri"/>
              </a:rPr>
              <a:t>mathematical </a:t>
            </a:r>
            <a:r>
              <a:rPr sz="2800" dirty="0">
                <a:latin typeface="Calibri"/>
                <a:cs typeface="Calibri"/>
              </a:rPr>
              <a:t>models </a:t>
            </a:r>
            <a:r>
              <a:rPr sz="2800" spc="-15" dirty="0" smtClean="0">
                <a:latin typeface="Calibri"/>
                <a:cs typeface="Calibri"/>
              </a:rPr>
              <a:t>to </a:t>
            </a:r>
            <a:r>
              <a:rPr sz="2800" spc="-10" dirty="0" smtClean="0">
                <a:latin typeface="Calibri"/>
                <a:cs typeface="Calibri"/>
              </a:rPr>
              <a:t>process </a:t>
            </a:r>
            <a:r>
              <a:rPr sz="2800" dirty="0" smtClean="0">
                <a:latin typeface="Calibri"/>
                <a:cs typeface="Calibri"/>
              </a:rPr>
              <a:t>and </a:t>
            </a:r>
            <a:r>
              <a:rPr sz="2800" spc="-20" dirty="0">
                <a:latin typeface="Calibri"/>
                <a:cs typeface="Calibri"/>
              </a:rPr>
              <a:t>integrate </a:t>
            </a:r>
            <a:r>
              <a:rPr sz="2800" spc="-5" dirty="0">
                <a:latin typeface="Calibri"/>
                <a:cs typeface="Calibri"/>
              </a:rPr>
              <a:t>biological </a:t>
            </a:r>
            <a:r>
              <a:rPr sz="2800" spc="-10" dirty="0" smtClean="0">
                <a:latin typeface="Calibri"/>
                <a:cs typeface="Calibri"/>
              </a:rPr>
              <a:t>information</a:t>
            </a:r>
            <a:r>
              <a:rPr lang="en-AU" sz="2800" spc="-10" dirty="0" smtClean="0">
                <a:latin typeface="Calibri"/>
                <a:cs typeface="Calibri"/>
              </a:rPr>
              <a:t> </a:t>
            </a:r>
            <a:r>
              <a:rPr lang="en-AU" sz="2800" spc="-15" dirty="0">
                <a:cs typeface="Calibri"/>
              </a:rPr>
              <a:t>from large data</a:t>
            </a:r>
            <a:r>
              <a:rPr lang="en-AU" sz="2800" spc="-25" dirty="0">
                <a:cs typeface="Calibri"/>
              </a:rPr>
              <a:t> </a:t>
            </a:r>
            <a:r>
              <a:rPr lang="en-AU" sz="2800" spc="-5" dirty="0" smtClean="0">
                <a:cs typeface="Calibri"/>
              </a:rPr>
              <a:t>sets.</a:t>
            </a:r>
            <a:endParaRPr lang="en-AU" sz="2800" dirty="0"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endParaRPr lang="en-AU" sz="2800" spc="-10" dirty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r>
              <a:rPr lang="en-AU" sz="2800" spc="-10" dirty="0" smtClean="0">
                <a:latin typeface="Calibri"/>
                <a:cs typeface="Calibri"/>
              </a:rPr>
              <a:t>This can include biological information such as:</a:t>
            </a:r>
          </a:p>
          <a:p>
            <a:pPr marL="1384300" marR="5080" lvl="2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sz="2800" spc="-5" dirty="0" smtClean="0">
                <a:latin typeface="Calibri"/>
                <a:cs typeface="Calibri"/>
              </a:rPr>
              <a:t>nucleotides </a:t>
            </a:r>
            <a:endParaRPr lang="en-AU" sz="2800" spc="-5" dirty="0" smtClean="0">
              <a:latin typeface="Calibri"/>
              <a:cs typeface="Calibri"/>
            </a:endParaRPr>
          </a:p>
          <a:p>
            <a:pPr marL="1384300" marR="5080" lvl="2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sz="2800" spc="-5" dirty="0" smtClean="0">
                <a:latin typeface="Calibri"/>
                <a:cs typeface="Calibri"/>
              </a:rPr>
              <a:t>whole genes </a:t>
            </a:r>
            <a:endParaRPr lang="en-AU" sz="2800" spc="-5" dirty="0" smtClean="0">
              <a:latin typeface="Calibri"/>
              <a:cs typeface="Calibri"/>
            </a:endParaRPr>
          </a:p>
          <a:p>
            <a:pPr marL="1384300" marR="5080" lvl="2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sz="2800" spc="-5" dirty="0" smtClean="0">
                <a:latin typeface="Calibri"/>
                <a:cs typeface="Calibri"/>
              </a:rPr>
              <a:t>whole genomes  </a:t>
            </a:r>
            <a:endParaRPr lang="en-AU" sz="2800" spc="-5" dirty="0" smtClean="0">
              <a:latin typeface="Calibri"/>
              <a:cs typeface="Calibri"/>
            </a:endParaRPr>
          </a:p>
          <a:p>
            <a:pPr marL="1384300" marR="5080" lvl="2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sz="2800" dirty="0" smtClean="0">
                <a:latin typeface="Calibri"/>
                <a:cs typeface="Calibri"/>
              </a:rPr>
              <a:t>amino acids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5191" y="280098"/>
            <a:ext cx="329692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Bio</a:t>
            </a:r>
            <a:r>
              <a:rPr spc="-25" dirty="0"/>
              <a:t>i</a:t>
            </a:r>
            <a:r>
              <a:rPr spc="-5" dirty="0"/>
              <a:t>n</a:t>
            </a:r>
            <a:r>
              <a:rPr spc="-120" dirty="0"/>
              <a:t>f</a:t>
            </a:r>
            <a:r>
              <a:rPr spc="-5" dirty="0"/>
              <a:t>orm</a:t>
            </a:r>
            <a:r>
              <a:rPr spc="-50" dirty="0"/>
              <a:t>a</a:t>
            </a:r>
            <a:r>
              <a:rPr dirty="0"/>
              <a:t>tics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600" y="2286000"/>
            <a:ext cx="7162800" cy="28033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321945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dirty="0" smtClean="0">
                <a:latin typeface="Calibri"/>
                <a:cs typeface="Calibri"/>
              </a:rPr>
              <a:t>With </a:t>
            </a:r>
            <a:r>
              <a:rPr sz="2800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advent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15" dirty="0">
                <a:latin typeface="Calibri"/>
                <a:cs typeface="Calibri"/>
              </a:rPr>
              <a:t>rapid </a:t>
            </a:r>
            <a:r>
              <a:rPr sz="2800" spc="-5" dirty="0">
                <a:latin typeface="Calibri"/>
                <a:cs typeface="Calibri"/>
              </a:rPr>
              <a:t>whole genome  sequencing </a:t>
            </a:r>
            <a:r>
              <a:rPr sz="2800" spc="-10" dirty="0">
                <a:latin typeface="Calibri"/>
                <a:cs typeface="Calibri"/>
              </a:rPr>
              <a:t>there </a:t>
            </a:r>
            <a:r>
              <a:rPr sz="2800" dirty="0">
                <a:latin typeface="Calibri"/>
                <a:cs typeface="Calibri"/>
              </a:rPr>
              <a:t>is an enormous </a:t>
            </a:r>
            <a:r>
              <a:rPr sz="2800" spc="-5" dirty="0">
                <a:latin typeface="Calibri"/>
                <a:cs typeface="Calibri"/>
              </a:rPr>
              <a:t>amount of  </a:t>
            </a:r>
            <a:r>
              <a:rPr sz="2800" spc="-10" dirty="0">
                <a:latin typeface="Calibri"/>
                <a:cs typeface="Calibri"/>
              </a:rPr>
              <a:t>information </a:t>
            </a:r>
            <a:r>
              <a:rPr sz="2800" dirty="0">
                <a:latin typeface="Calibri"/>
                <a:cs typeface="Calibri"/>
              </a:rPr>
              <a:t>in the </a:t>
            </a:r>
            <a:r>
              <a:rPr sz="2800" spc="-10" dirty="0">
                <a:latin typeface="Calibri"/>
                <a:cs typeface="Calibri"/>
              </a:rPr>
              <a:t>central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5" dirty="0" smtClean="0">
                <a:latin typeface="Calibri"/>
                <a:cs typeface="Calibri"/>
              </a:rPr>
              <a:t>databases</a:t>
            </a:r>
            <a:endParaRPr lang="en-AU" sz="2800" spc="-5" dirty="0" smtClean="0">
              <a:latin typeface="Calibri"/>
              <a:cs typeface="Calibri"/>
            </a:endParaRPr>
          </a:p>
          <a:p>
            <a:pPr marL="355600" marR="321945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sz="2800" dirty="0">
              <a:latin typeface="Calibri"/>
              <a:cs typeface="Calibri"/>
            </a:endParaRPr>
          </a:p>
          <a:p>
            <a:pPr marL="355600" marR="696595" indent="-342900">
              <a:lnSpc>
                <a:spcPct val="100000"/>
              </a:lnSpc>
              <a:spcBef>
                <a:spcPts val="7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AU" sz="2800" spc="-5" dirty="0" smtClean="0">
                <a:latin typeface="Calibri"/>
                <a:cs typeface="Calibri"/>
              </a:rPr>
              <a:t>The interpretation of this information is known as</a:t>
            </a:r>
            <a:r>
              <a:rPr sz="2800" dirty="0" smtClean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bioinformatics</a:t>
            </a:r>
            <a:endParaRPr sz="2800" b="1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78984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29330" y="462915"/>
            <a:ext cx="308800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Types </a:t>
            </a:r>
            <a:r>
              <a:rPr spc="-5" dirty="0"/>
              <a:t>of</a:t>
            </a:r>
            <a:r>
              <a:rPr spc="-45" dirty="0"/>
              <a:t> </a:t>
            </a:r>
            <a:r>
              <a:rPr spc="-30" dirty="0"/>
              <a:t>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8815" y="2438400"/>
            <a:ext cx="7786370" cy="25135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324485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Sequence </a:t>
            </a:r>
            <a:r>
              <a:rPr sz="3200" spc="-20" dirty="0">
                <a:latin typeface="Calibri"/>
                <a:cs typeface="Calibri"/>
              </a:rPr>
              <a:t>Data </a:t>
            </a:r>
            <a:r>
              <a:rPr sz="3200" dirty="0">
                <a:latin typeface="Calibri"/>
                <a:cs typeface="Calibri"/>
              </a:rPr>
              <a:t>is </a:t>
            </a:r>
            <a:r>
              <a:rPr sz="3200" spc="-15" dirty="0">
                <a:latin typeface="Calibri"/>
                <a:cs typeface="Calibri"/>
              </a:rPr>
              <a:t>represented </a:t>
            </a:r>
            <a:r>
              <a:rPr sz="3200" dirty="0">
                <a:latin typeface="Calibri"/>
                <a:cs typeface="Calibri"/>
              </a:rPr>
              <a:t>as a </a:t>
            </a:r>
            <a:r>
              <a:rPr sz="3200" spc="-5" dirty="0">
                <a:latin typeface="Calibri"/>
                <a:cs typeface="Calibri"/>
              </a:rPr>
              <a:t>string </a:t>
            </a:r>
            <a:r>
              <a:rPr sz="3200" spc="-10" dirty="0">
                <a:latin typeface="Calibri"/>
                <a:cs typeface="Calibri"/>
              </a:rPr>
              <a:t>of  </a:t>
            </a:r>
            <a:r>
              <a:rPr sz="3200" spc="-5" dirty="0">
                <a:latin typeface="Calibri"/>
                <a:cs typeface="Calibri"/>
              </a:rPr>
              <a:t>alphabetical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15" dirty="0" smtClean="0">
                <a:latin typeface="Calibri"/>
                <a:cs typeface="Calibri"/>
              </a:rPr>
              <a:t>characters</a:t>
            </a:r>
            <a:endParaRPr lang="en-AU" sz="3200" spc="-15" dirty="0" smtClean="0">
              <a:latin typeface="Calibri"/>
              <a:cs typeface="Calibri"/>
            </a:endParaRPr>
          </a:p>
          <a:p>
            <a:pPr marL="355600" marR="324485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lang="en-AU" sz="3200" spc="-15" dirty="0" smtClean="0">
              <a:latin typeface="Calibri"/>
              <a:cs typeface="Calibri"/>
            </a:endParaRPr>
          </a:p>
          <a:p>
            <a:pPr marL="355600" marR="324485" indent="-342900"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3200" dirty="0">
                <a:cs typeface="Calibri"/>
              </a:rPr>
              <a:t>File </a:t>
            </a:r>
            <a:r>
              <a:rPr lang="en-US" sz="3200" spc="-15" dirty="0">
                <a:cs typeface="Calibri"/>
              </a:rPr>
              <a:t>formats </a:t>
            </a:r>
            <a:r>
              <a:rPr lang="en-US" sz="3200" spc="-20" dirty="0">
                <a:cs typeface="Calibri"/>
              </a:rPr>
              <a:t>for text </a:t>
            </a:r>
            <a:r>
              <a:rPr lang="en-US" sz="3200" spc="-5" dirty="0">
                <a:cs typeface="Calibri"/>
              </a:rPr>
              <a:t>files </a:t>
            </a:r>
            <a:r>
              <a:rPr lang="en-US" sz="3200" dirty="0">
                <a:cs typeface="Calibri"/>
              </a:rPr>
              <a:t>is</a:t>
            </a:r>
            <a:r>
              <a:rPr lang="en-US" sz="3200" spc="-35" dirty="0">
                <a:cs typeface="Calibri"/>
              </a:rPr>
              <a:t> </a:t>
            </a:r>
            <a:r>
              <a:rPr lang="en-US" sz="3200" spc="-90" dirty="0">
                <a:cs typeface="Calibri"/>
              </a:rPr>
              <a:t>FASTA</a:t>
            </a:r>
            <a:endParaRPr lang="en-US" sz="3200" dirty="0">
              <a:cs typeface="Calibri"/>
            </a:endParaRPr>
          </a:p>
          <a:p>
            <a:pPr marL="355600" marR="324485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sz="32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355</TotalTime>
  <Words>661</Words>
  <Application>Microsoft Office PowerPoint</Application>
  <PresentationFormat>On-screen Show (4:3)</PresentationFormat>
  <Paragraphs>102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Times New Roman</vt:lpstr>
      <vt:lpstr>Office Theme</vt:lpstr>
      <vt:lpstr>SLE 111 - CELLS AND GENES Bioinformatics Assignment  Instructions</vt:lpstr>
      <vt:lpstr>Revision -  Nucleic Acids</vt:lpstr>
      <vt:lpstr>The Structure of RNA</vt:lpstr>
      <vt:lpstr>From DNA to RNA to Protein</vt:lpstr>
      <vt:lpstr>PowerPoint Presentation</vt:lpstr>
      <vt:lpstr>PowerPoint Presentation</vt:lpstr>
      <vt:lpstr>Bioinformatics</vt:lpstr>
      <vt:lpstr>Bioinformatics</vt:lpstr>
      <vt:lpstr>Types of Data</vt:lpstr>
      <vt:lpstr>Types of Data</vt:lpstr>
      <vt:lpstr>Types of Data</vt:lpstr>
      <vt:lpstr>The basics of BLAST</vt:lpstr>
      <vt:lpstr>The basics of BLAST</vt:lpstr>
      <vt:lpstr>Practise Sequence – Note this is NOT  the one for the assignment!</vt:lpstr>
      <vt:lpstr>Step by Step</vt:lpstr>
      <vt:lpstr>Within this site you will be using BLAST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Click on CDS to bring up the coding sequence</vt:lpstr>
      <vt:lpstr>PowerPoint Presentation</vt:lpstr>
      <vt:lpstr>PowerPoint Presentation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SBB 111 - Cells Genes and Diversity Cell Biology  Prokaryotes</dc:title>
  <dc:creator>Officeworks</dc:creator>
  <cp:lastModifiedBy>Jess Powers</cp:lastModifiedBy>
  <cp:revision>11</cp:revision>
  <dcterms:created xsi:type="dcterms:W3CDTF">2019-10-22T04:08:19Z</dcterms:created>
  <dcterms:modified xsi:type="dcterms:W3CDTF">2019-11-24T23:44:29Z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2017-03-12T00:00:00Z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2019-10-22T00:00:00Z</vt:filetime>
  </property>
</Properties>
</file>