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Elackiya.G</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t>Collecting a Diverse Dataset</a:t>
            </a:r>
            <a:r>
              <a:rPr lang="en-US" sz="2400" dirty="0" smtClean="0"/>
              <a:t>: Gather a diverse dataset that includes examples of normal user behavior as well as instances of known </a:t>
            </a:r>
            <a:r>
              <a:rPr lang="en-US" sz="2400" dirty="0" err="1" smtClean="0"/>
              <a:t>keylogger</a:t>
            </a:r>
            <a:r>
              <a:rPr lang="en-US" sz="2400" dirty="0" smtClean="0"/>
              <a:t> activity. This dataset should encompass various activities such as keystrokes, application usage, network traffic, and system events, reflecting the typical behavior of users in the environment.</a:t>
            </a:r>
          </a:p>
          <a:p>
            <a:r>
              <a:rPr lang="en-US" sz="2400" b="1" dirty="0" smtClean="0"/>
              <a:t>Extracting Relevant Features</a:t>
            </a:r>
            <a:r>
              <a:rPr lang="en-US" sz="2400" dirty="0" smtClean="0"/>
              <a:t>: Extract relevant features from the collected data that can be used to distinguish between normal behavior and </a:t>
            </a:r>
            <a:r>
              <a:rPr lang="en-US" sz="2400" dirty="0" err="1" smtClean="0"/>
              <a:t>keylogger</a:t>
            </a:r>
            <a:r>
              <a:rPr lang="en-US" sz="2400" dirty="0" smtClean="0"/>
              <a:t> activity</a:t>
            </a:r>
            <a:r>
              <a:rPr lang="en-US" sz="2400" dirty="0" smtClean="0"/>
              <a:t>.</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2400" b="1" dirty="0" smtClean="0"/>
              <a:t>High Accuracy Detection</a:t>
            </a:r>
            <a:r>
              <a:rPr lang="en-US" sz="2400" dirty="0" smtClean="0"/>
              <a:t>: The system's ability to continuously monitor system and user behavior, extract relevant features, and utilize behavior-based anomaly detection algorithms results in high accuracy in identifying abnormal patterns indicative of </a:t>
            </a:r>
            <a:r>
              <a:rPr lang="en-US" sz="2400" dirty="0" err="1" smtClean="0"/>
              <a:t>keylogger</a:t>
            </a:r>
            <a:r>
              <a:rPr lang="en-US" sz="2400" dirty="0" smtClean="0"/>
              <a:t> activity. This ensures that potential threats are promptly identified and addressed before they can cause significant harm.</a:t>
            </a:r>
          </a:p>
          <a:p>
            <a:r>
              <a:rPr lang="en-US" sz="2400" b="1" dirty="0" smtClean="0"/>
              <a:t>Prompt Response to Threats</a:t>
            </a:r>
            <a:r>
              <a:rPr lang="en-US" sz="2400" dirty="0" smtClean="0"/>
              <a:t>: By detecting </a:t>
            </a:r>
            <a:r>
              <a:rPr lang="en-US" sz="2400" dirty="0" err="1" smtClean="0"/>
              <a:t>keylogger</a:t>
            </a:r>
            <a:r>
              <a:rPr lang="en-US" sz="2400" dirty="0" smtClean="0"/>
              <a:t> activity in real-time, organizations can promptly respond to detected threats, minimizing the risk of data breaches, financial loss, and privacy violations associated with </a:t>
            </a:r>
            <a:r>
              <a:rPr lang="en-US" sz="2400" dirty="0" err="1" smtClean="0"/>
              <a:t>keyloggers</a:t>
            </a:r>
            <a:r>
              <a:rPr lang="en-US" sz="2400" dirty="0" smtClean="0"/>
              <a:t>. This proactive approach allows for swift mitigation actions to be taken, preventing further damage to the organization's assets and reputation.</a:t>
            </a:r>
          </a:p>
          <a:p>
            <a:pPr marL="0" indent="0">
              <a:buNone/>
            </a:pPr>
            <a:endParaRPr lang="en-US" sz="2400" dirty="0" smtClean="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r>
              <a:rPr lang="en-US" sz="2400" dirty="0" smtClean="0"/>
              <a:t>In conclusion, addressing the threat of </a:t>
            </a:r>
            <a:r>
              <a:rPr lang="en-US" sz="2400" dirty="0" err="1" smtClean="0"/>
              <a:t>keyloggers</a:t>
            </a:r>
            <a:r>
              <a:rPr lang="en-US" sz="2400" dirty="0" smtClean="0"/>
              <a:t> demands a multifaceted approach integrating preventive measures, proactive detection, and response strategies. Employing antivirus software, robust security policies, and safe browsing practices establishes a strong foundation for defense. However, to effectively combat </a:t>
            </a:r>
            <a:r>
              <a:rPr lang="en-US" sz="2400" dirty="0" err="1" smtClean="0"/>
              <a:t>keyloggers</a:t>
            </a:r>
            <a:r>
              <a:rPr lang="en-US" sz="2400" dirty="0" smtClean="0"/>
              <a:t>, organizations must also adopt proactive measures like behavior-based anomaly detection algorithms and real-time monitoring.</a:t>
            </a:r>
          </a:p>
          <a:p>
            <a:r>
              <a:rPr lang="en-US" sz="2400" dirty="0" smtClean="0"/>
              <a:t>These technologies enable the swift identification and mitigation of </a:t>
            </a:r>
            <a:r>
              <a:rPr lang="en-US" sz="2400" dirty="0" err="1" smtClean="0"/>
              <a:t>keylogger</a:t>
            </a:r>
            <a:r>
              <a:rPr lang="en-US" sz="2400" dirty="0" smtClean="0"/>
              <a:t> activity, reducing the likelihood of data breaches and other </a:t>
            </a:r>
            <a:r>
              <a:rPr lang="en-US" sz="2400" dirty="0" err="1" smtClean="0"/>
              <a:t>cybersecurity</a:t>
            </a:r>
            <a:r>
              <a:rPr lang="en-US" sz="2400" dirty="0" smtClean="0"/>
              <a:t> incidents. Moreover, continual improvement through the analysis of feedback ensures that detection and mitigation strategies remain effective against evolving threats.</a:t>
            </a:r>
          </a:p>
          <a:p>
            <a:pPr marL="305435" indent="-305435"/>
            <a:endParaRPr lang="en-US" sz="2400" dirty="0" smtClean="0">
              <a:solidFill>
                <a:srgbClr val="0F0F0F"/>
              </a:solidFill>
              <a:latin typeface="Calibri" pitchFamily="34" charset="0"/>
              <a:ea typeface="+mn-lt"/>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a:t>
            </a:r>
            <a:r>
              <a:rPr lang="en-US" sz="2400" dirty="0" smtClean="0">
                <a:solidFill>
                  <a:schemeClr val="tx1"/>
                </a:solidFill>
                <a:latin typeface="Calibri" pitchFamily="34" charset="0"/>
                <a:cs typeface="Calibri" pitchFamily="34" charset="0"/>
              </a:rPr>
              <a:t>includes:</a:t>
            </a:r>
          </a:p>
          <a:p>
            <a:pPr marL="305435" indent="-305435">
              <a:buNone/>
            </a:pPr>
            <a:r>
              <a:rPr lang="en-US" sz="2400" dirty="0" smtClean="0">
                <a:solidFill>
                  <a:schemeClr val="tx1"/>
                </a:solidFill>
                <a:latin typeface="Calibri" pitchFamily="34" charset="0"/>
                <a:cs typeface="Calibri" pitchFamily="34" charset="0"/>
              </a:rPr>
              <a:t>1.</a:t>
            </a:r>
            <a:r>
              <a:rPr lang="en-US" sz="2400" dirty="0" smtClean="0">
                <a:solidFill>
                  <a:schemeClr val="tx1"/>
                </a:solidFill>
                <a:latin typeface="Calibri" pitchFamily="34" charset="0"/>
                <a:cs typeface="Calibri" pitchFamily="34" charset="0"/>
              </a:rPr>
              <a:t>Advancements </a:t>
            </a:r>
            <a:r>
              <a:rPr lang="en-US" sz="2400" dirty="0" smtClean="0">
                <a:solidFill>
                  <a:schemeClr val="tx1"/>
                </a:solidFill>
                <a:latin typeface="Calibri" pitchFamily="34" charset="0"/>
                <a:cs typeface="Calibri" pitchFamily="34" charset="0"/>
              </a:rPr>
              <a:t>in machine learning and artificial intelligence for detection</a:t>
            </a:r>
            <a:r>
              <a:rPr lang="en-US" sz="2400" dirty="0" smtClean="0">
                <a:solidFill>
                  <a:schemeClr val="tx1"/>
                </a:solidFill>
                <a:latin typeface="Calibri" pitchFamily="34" charset="0"/>
                <a:cs typeface="Calibri" pitchFamily="34" charset="0"/>
              </a:rPr>
              <a:t>.</a:t>
            </a:r>
          </a:p>
          <a:p>
            <a:pPr marL="457200" indent="-457200">
              <a:buNone/>
            </a:pPr>
            <a:r>
              <a:rPr lang="en-US" sz="2400" dirty="0" smtClean="0">
                <a:solidFill>
                  <a:schemeClr val="tx1"/>
                </a:solidFill>
                <a:latin typeface="Calibri" pitchFamily="34" charset="0"/>
                <a:cs typeface="Calibri" pitchFamily="34" charset="0"/>
              </a:rPr>
              <a:t>2</a:t>
            </a:r>
            <a:r>
              <a:rPr lang="en-US" sz="24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Innovations in endpoint security solutions.</a:t>
            </a:r>
            <a:endParaRPr lang="en-US" sz="2400" dirty="0" smtClean="0">
              <a:solidFill>
                <a:schemeClr val="tx1"/>
              </a:solidFill>
              <a:latin typeface="Calibri" pitchFamily="34" charset="0"/>
              <a:cs typeface="Calibri" pitchFamily="34" charset="0"/>
            </a:endParaRPr>
          </a:p>
          <a:p>
            <a:pPr marL="305435" indent="-305435">
              <a:buNone/>
            </a:pPr>
            <a:r>
              <a:rPr lang="en-US" sz="2400" dirty="0" smtClean="0">
                <a:solidFill>
                  <a:schemeClr val="tx1"/>
                </a:solidFill>
                <a:latin typeface="Calibri" pitchFamily="34" charset="0"/>
                <a:cs typeface="Calibri" pitchFamily="34" charset="0"/>
              </a:rPr>
              <a:t>3. </a:t>
            </a:r>
            <a:r>
              <a:rPr lang="en-US" sz="2400" dirty="0" smtClean="0">
                <a:solidFill>
                  <a:schemeClr val="tx1"/>
                </a:solidFill>
                <a:latin typeface="Calibri" pitchFamily="34" charset="0"/>
                <a:cs typeface="Calibri" pitchFamily="34" charset="0"/>
              </a:rPr>
              <a:t>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4. </a:t>
            </a:r>
            <a:r>
              <a:rPr lang="en-US" sz="2400" dirty="0" smtClean="0">
                <a:solidFill>
                  <a:schemeClr val="tx1"/>
                </a:solidFill>
                <a:latin typeface="Calibri" pitchFamily="34" charset="0"/>
                <a:cs typeface="Calibri" pitchFamily="34" charset="0"/>
              </a:rPr>
              <a:t>Innovations in endpoint security solutions</a:t>
            </a:r>
            <a:r>
              <a:rPr lang="en-US" sz="2400" dirty="0" smtClean="0">
                <a:solidFill>
                  <a:schemeClr val="tx1"/>
                </a:solidFill>
                <a:latin typeface="Calibri" pitchFamily="34" charset="0"/>
                <a:cs typeface="Calibri" pitchFamily="34" charset="0"/>
              </a:rPr>
              <a:t>.</a:t>
            </a:r>
            <a:endParaRPr lang="en-US" sz="2400" dirty="0" smtClean="0">
              <a:solidFill>
                <a:schemeClr val="tx1"/>
              </a:solidFill>
              <a:latin typeface="Calibri" pitchFamily="34" charset="0"/>
              <a:cs typeface="Calibri" pitchFamily="34" charset="0"/>
            </a:endParaRPr>
          </a:p>
          <a:p>
            <a:pPr marL="305435" indent="-305435">
              <a:buNone/>
            </a:pPr>
            <a:r>
              <a:rPr lang="en-US" sz="2400" dirty="0" smtClean="0">
                <a:solidFill>
                  <a:schemeClr val="tx1"/>
                </a:solidFill>
                <a:latin typeface="Calibri" pitchFamily="34" charset="0"/>
                <a:cs typeface="Calibri" pitchFamily="34" charset="0"/>
              </a:rPr>
              <a:t>6</a:t>
            </a:r>
            <a:r>
              <a:rPr lang="en-US" sz="24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7</a:t>
            </a:r>
            <a:r>
              <a:rPr lang="en-US" sz="24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User education and awareness initiatives.</a:t>
            </a:r>
          </a:p>
          <a:p>
            <a:pPr marL="305435" indent="-305435">
              <a:buNone/>
            </a:pPr>
            <a:r>
              <a:rPr lang="en-US" sz="2400" dirty="0" smtClean="0">
                <a:solidFill>
                  <a:schemeClr val="tx1"/>
                </a:solidFill>
                <a:latin typeface="Calibri" pitchFamily="34" charset="0"/>
                <a:cs typeface="Calibri" pitchFamily="34" charset="0"/>
              </a:rPr>
              <a:t>8</a:t>
            </a:r>
            <a:r>
              <a:rPr lang="en-US" sz="2400" dirty="0" smtClean="0">
                <a:solidFill>
                  <a:schemeClr val="tx1"/>
                </a:solidFill>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Development of regulatory frameworks and industry standards</a:t>
            </a:r>
            <a:r>
              <a:rPr lang="en-US" sz="2400" dirty="0" smtClean="0">
                <a:solidFill>
                  <a:schemeClr val="tx1"/>
                </a:solidFill>
                <a:latin typeface="Calibri" pitchFamily="34" charset="0"/>
                <a:cs typeface="Calibri" pitchFamily="34" charset="0"/>
              </a:rPr>
              <a:t>.</a:t>
            </a:r>
          </a:p>
          <a:p>
            <a:pPr marL="305435" indent="-305435">
              <a:buNone/>
            </a:pPr>
            <a:r>
              <a:rPr lang="en-US" sz="2400" dirty="0" smtClean="0">
                <a:solidFill>
                  <a:schemeClr val="tx1"/>
                </a:solidFill>
                <a:latin typeface="Calibri" pitchFamily="34" charset="0"/>
                <a:cs typeface="Calibri" pitchFamily="34" charset="0"/>
              </a:rPr>
              <a:t>9. </a:t>
            </a:r>
            <a:r>
              <a:rPr lang="en-US" sz="2400" dirty="0" smtClean="0">
                <a:solidFill>
                  <a:schemeClr val="tx1"/>
                </a:solidFill>
                <a:latin typeface="Calibri" pitchFamily="34" charset="0"/>
                <a:cs typeface="Calibri" pitchFamily="34" charset="0"/>
              </a:rPr>
              <a:t>Collaboration and information sharing for threat intelligence</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5262979"/>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a:t>
            </a:r>
            <a:r>
              <a:rPr lang="en-US" sz="2400" b="1" dirty="0" smtClean="0"/>
              <a:t> Choose Reputable Software</a:t>
            </a:r>
            <a:r>
              <a:rPr lang="en-US" sz="2400" dirty="0" smtClean="0"/>
              <a:t>: Select antivirus and antimalware software from reputable providers known for their effectiveness in detecting and removing malicious programs. Popular options include Norton, McAfee, </a:t>
            </a:r>
            <a:r>
              <a:rPr lang="en-US" sz="2400" dirty="0" err="1" smtClean="0"/>
              <a:t>Bitdefender</a:t>
            </a:r>
            <a:r>
              <a:rPr lang="en-US" sz="2400" dirty="0" smtClean="0"/>
              <a:t>, </a:t>
            </a:r>
            <a:r>
              <a:rPr lang="en-US" sz="2400" dirty="0" err="1" smtClean="0"/>
              <a:t>Malwarebytes</a:t>
            </a:r>
            <a:r>
              <a:rPr lang="en-US" sz="2400" dirty="0" smtClean="0"/>
              <a:t>, and </a:t>
            </a:r>
            <a:r>
              <a:rPr lang="en-US" sz="2400" dirty="0" err="1" smtClean="0"/>
              <a:t>Kaspersky</a:t>
            </a:r>
            <a:r>
              <a:rPr lang="en-US" sz="2400" dirty="0" smtClean="0"/>
              <a:t>.</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a:t>
            </a:r>
            <a:r>
              <a:rPr lang="en-US" sz="2400" b="1" dirty="0" smtClean="0"/>
              <a:t>Enable Automatic Updates</a:t>
            </a:r>
            <a:r>
              <a:rPr lang="en-US" sz="2400" dirty="0" smtClean="0"/>
              <a:t>: Most operating systems, such as Windows, </a:t>
            </a:r>
            <a:r>
              <a:rPr lang="en-US" sz="2400" dirty="0" err="1" smtClean="0"/>
              <a:t>macOS</a:t>
            </a:r>
            <a:r>
              <a:rPr lang="en-US" sz="2400" dirty="0" smtClean="0"/>
              <a:t>, and Linux distributions, offer automatic update options. Enable this feature to ensure that your system receives security patches and updates as soon as they become available.</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080492"/>
            <a:ext cx="10610850" cy="4955203"/>
          </a:xfrm>
          <a:prstGeom prst="rect">
            <a:avLst/>
          </a:prstGeom>
          <a:noFill/>
        </p:spPr>
        <p:txBody>
          <a:bodyPr wrap="square" rtlCol="0">
            <a:spAutoFit/>
          </a:bodyPr>
          <a:lstStyle/>
          <a:p>
            <a:r>
              <a:rPr lang="en-US" sz="2000" b="1" dirty="0" smtClean="0">
                <a:latin typeface="Calibri" pitchFamily="34" charset="0"/>
                <a:cs typeface="Calibri" pitchFamily="34" charset="0"/>
              </a:rPr>
              <a:t>3.</a:t>
            </a:r>
            <a:r>
              <a:rPr lang="en-US" sz="2000" b="1" dirty="0" smtClean="0"/>
              <a:t>Be </a:t>
            </a:r>
            <a:r>
              <a:rPr lang="en-US" sz="2000" b="1" dirty="0" smtClean="0"/>
              <a:t>Cautious of Email Attachments and Links</a:t>
            </a:r>
            <a:r>
              <a:rPr lang="en-US" sz="2000" dirty="0" smtClean="0"/>
              <a:t>: Exercise caution when handling email attachments and links, especially if they are from unknown or suspicious sources. Avoid opening attachments or clicking on links unless you can verify the sender's authenticity. Even seemingly legitimate emails can be spoofed or compromised, so always err on the side of caution.</a:t>
            </a:r>
          </a:p>
          <a:p>
            <a:r>
              <a:rPr lang="en-US" sz="2000" b="1" dirty="0" smtClean="0"/>
              <a:t>4.Use </a:t>
            </a:r>
            <a:r>
              <a:rPr lang="en-US" sz="2000" b="1" dirty="0" smtClean="0"/>
              <a:t>Firewalls</a:t>
            </a:r>
            <a:r>
              <a:rPr lang="en-US" sz="2000" dirty="0" smtClean="0"/>
              <a:t>: Enable firewalls on both your computer and network devices to monitor and control incoming and outgoing traffic. Firewalls act as a barrier between your device and the internet, blocking unauthorized access attempts and potentially malicious software, including </a:t>
            </a:r>
            <a:r>
              <a:rPr lang="en-US" sz="2000" dirty="0" err="1" smtClean="0"/>
              <a:t>keyloggers</a:t>
            </a:r>
            <a:r>
              <a:rPr lang="en-US" sz="2000" dirty="0" smtClean="0"/>
              <a:t>. Make sure to configure your firewall settings appropriately to maximize protection without hindering legitimate activities.</a:t>
            </a:r>
          </a:p>
          <a:p>
            <a:r>
              <a:rPr lang="en-US" sz="2000" b="1" dirty="0" smtClean="0"/>
              <a:t>5.Practice </a:t>
            </a:r>
            <a:r>
              <a:rPr lang="en-US" sz="2000" b="1" dirty="0" smtClean="0"/>
              <a:t>Safe Browsing Habits</a:t>
            </a:r>
            <a:r>
              <a:rPr lang="en-US" sz="2000" dirty="0" smtClean="0"/>
              <a:t>: Adopt safe browsing practices to minimize the risk of encountering </a:t>
            </a:r>
            <a:r>
              <a:rPr lang="en-US" sz="2000" dirty="0" err="1" smtClean="0"/>
              <a:t>keyloggers</a:t>
            </a:r>
            <a:r>
              <a:rPr lang="en-US" sz="2000" dirty="0" smtClean="0"/>
              <a:t> and other malware while surfing the internet. Stick to reputable websites and avoid clicking on suspicious ads, pop-ups, or links that may lead to malicious sites. Additionally, refrain from downloading software from unverified sources, as they could harbor </a:t>
            </a:r>
            <a:r>
              <a:rPr lang="en-US" sz="2000" dirty="0" err="1" smtClean="0"/>
              <a:t>keyloggers</a:t>
            </a:r>
            <a:r>
              <a:rPr lang="en-US" sz="2000" dirty="0" smtClean="0"/>
              <a:t> or other forms of malware.</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5632311"/>
          </a:xfrm>
          <a:prstGeom prst="rect">
            <a:avLst/>
          </a:prstGeom>
          <a:noFill/>
        </p:spPr>
        <p:txBody>
          <a:bodyPr wrap="square" rtlCol="0">
            <a:spAutoFit/>
          </a:bodyPr>
          <a:lstStyle/>
          <a:p>
            <a:r>
              <a:rPr lang="en-US" sz="2400" dirty="0" smtClean="0"/>
              <a:t>.</a:t>
            </a:r>
          </a:p>
          <a:p>
            <a:r>
              <a:rPr lang="en-US" sz="2400" b="1" dirty="0" smtClean="0"/>
              <a:t>6.Implement </a:t>
            </a:r>
            <a:r>
              <a:rPr lang="en-US" sz="2400" b="1" dirty="0" smtClean="0"/>
              <a:t>Two-Factor Authentication (2FA)</a:t>
            </a:r>
            <a:r>
              <a:rPr lang="en-US" sz="2400" dirty="0" smtClean="0"/>
              <a:t>: Enable two-factor authentication wherever it's available, especially for accessing sensitive accounts such as email, online banking, and social media. 2FA adds an extra layer of security by requiring a second form of verification, typically a unique code sent to your mobile device or generated by an authenticator app. Even if a </a:t>
            </a:r>
            <a:r>
              <a:rPr lang="en-US" sz="2400" dirty="0" err="1" smtClean="0"/>
              <a:t>keylogger</a:t>
            </a:r>
            <a:r>
              <a:rPr lang="en-US" sz="2400" dirty="0" smtClean="0"/>
              <a:t> captures your password, it's unlikely to obtain the second factor, significantly reducing the risk of unauthorized access.</a:t>
            </a:r>
          </a:p>
          <a:p>
            <a:r>
              <a:rPr lang="en-US" sz="2400" b="1" dirty="0" smtClean="0"/>
              <a:t>7.Regularly </a:t>
            </a:r>
            <a:r>
              <a:rPr lang="en-US" sz="2400" b="1" dirty="0" smtClean="0"/>
              <a:t>Monitor Accounts</a:t>
            </a:r>
            <a:r>
              <a:rPr lang="en-US" sz="2400" dirty="0" smtClean="0"/>
              <a:t>: Stay vigilant by regularly monitoring your bank accounts, credit card statements, and other financial accounts for any unusual or unauthorized transactions. Set up alerts and notifications for account activity to receive immediate alerts of suspicious behavior. If you detect any unauthorized activity, report it to the relevant financial institution or service provider immediately and take steps to secure your accounts.</a:t>
            </a:r>
          </a:p>
          <a:p>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itchFamily="34" charset="0"/>
                <a:cs typeface="Calibri" pitchFamily="34" charset="0"/>
              </a:rPr>
              <a:t>10.</a:t>
            </a:r>
            <a:r>
              <a:rPr lang="en-US" sz="2400" b="1" dirty="0" smtClean="0"/>
              <a:t>Use </a:t>
            </a:r>
            <a:r>
              <a:rPr lang="en-US" sz="2400" b="1" dirty="0" smtClean="0"/>
              <a:t>Encryption Tools</a:t>
            </a:r>
            <a:r>
              <a:rPr lang="en-US" sz="2400" dirty="0" smtClean="0"/>
              <a:t>: Employ encryption tools to encrypt sensitive data stored on your computer or transmitted over the internet. There are several encryption techniques available, including symmetric encryption (where the same key is used for both encryption and decryption) and asymmetric encryption (which uses a pair of public and private keys). Choose the appropriate encryption method based on your specific needs and security requirements.</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r>
              <a:rPr lang="en-US" sz="2400" b="1" dirty="0" smtClean="0">
                <a:solidFill>
                  <a:srgbClr val="0F0F0F"/>
                </a:solidFill>
                <a:latin typeface="Calibri" pitchFamily="34" charset="0"/>
                <a:cs typeface="Calibri" pitchFamily="34" charset="0"/>
              </a:rPr>
              <a:t>A systemic approach to combating key loggers </a:t>
            </a:r>
            <a:r>
              <a:rPr lang="en-US" sz="2400" b="1" dirty="0" smtClean="0">
                <a:solidFill>
                  <a:srgbClr val="0F0F0F"/>
                </a:solidFill>
                <a:latin typeface="Calibri" pitchFamily="34" charset="0"/>
                <a:cs typeface="Calibri" pitchFamily="34" charset="0"/>
              </a:rPr>
              <a:t>involves: </a:t>
            </a:r>
          </a:p>
          <a:p>
            <a:r>
              <a:rPr lang="en-US" sz="2400" b="1" dirty="0" smtClean="0"/>
              <a:t>Assessing </a:t>
            </a:r>
            <a:r>
              <a:rPr lang="en-US" sz="2400" b="1" dirty="0" smtClean="0"/>
              <a:t>risks </a:t>
            </a:r>
            <a:r>
              <a:rPr lang="en-US" sz="1800" b="1" dirty="0" smtClean="0"/>
              <a:t>comprehensively</a:t>
            </a:r>
            <a:r>
              <a:rPr lang="en-US" sz="1800" dirty="0" smtClean="0"/>
              <a:t>: Conduct thorough risk assessments to identify and prioritize potential threats and vulnerabilities to your organization's assets and data.</a:t>
            </a:r>
          </a:p>
          <a:p>
            <a:r>
              <a:rPr lang="en-US" sz="1800" b="1" dirty="0" smtClean="0"/>
              <a:t>Establishing robust security policies and procedures</a:t>
            </a:r>
            <a:r>
              <a:rPr lang="en-US" sz="1800" dirty="0" smtClean="0"/>
              <a:t>: Develop clear and comprehensive security policies and procedures that address various aspects of </a:t>
            </a:r>
            <a:r>
              <a:rPr lang="en-US" sz="1800" dirty="0" err="1" smtClean="0"/>
              <a:t>cybersecurity</a:t>
            </a:r>
            <a:r>
              <a:rPr lang="en-US" sz="1800" dirty="0" smtClean="0"/>
              <a:t>, including access control, data protection, incident response, and employee responsibilities.</a:t>
            </a:r>
          </a:p>
          <a:p>
            <a:r>
              <a:rPr lang="en-US" sz="1800" b="1" dirty="0" smtClean="0"/>
              <a:t>Deploying advanced </a:t>
            </a:r>
            <a:r>
              <a:rPr lang="en-US" sz="1800" b="1" dirty="0" err="1" smtClean="0"/>
              <a:t>cybersecurity</a:t>
            </a:r>
            <a:r>
              <a:rPr lang="en-US" sz="1800" b="1" dirty="0" smtClean="0"/>
              <a:t> technologies</a:t>
            </a:r>
            <a:r>
              <a:rPr lang="en-US" sz="1800" dirty="0" smtClean="0"/>
              <a:t>: Implement cutting-edge </a:t>
            </a:r>
            <a:r>
              <a:rPr lang="en-US" sz="1800" dirty="0" err="1" smtClean="0"/>
              <a:t>cybersecurity</a:t>
            </a:r>
            <a:r>
              <a:rPr lang="en-US" sz="1800" dirty="0" smtClean="0"/>
              <a:t> technologies such as firewalls, intrusion detection systems, encryption, endpoint protection, and security information and event management (SIEM) solutions to defend against evolving threats.</a:t>
            </a:r>
          </a:p>
          <a:p>
            <a:r>
              <a:rPr lang="en-US" sz="1800" b="1" dirty="0" smtClean="0"/>
              <a:t>Implementing continuous monitoring and detection mechanisms</a:t>
            </a:r>
            <a:r>
              <a:rPr lang="en-US" sz="1800" dirty="0" smtClean="0"/>
              <a:t>: Utilize monitoring tools and technologies to continuously monitor network traffic, systems, and user activities for suspicious behavior or anomalies that may indicate a security breach.</a:t>
            </a:r>
          </a:p>
          <a:p>
            <a:r>
              <a:rPr lang="en-US" sz="1800" b="1" dirty="0" smtClean="0"/>
              <a:t>Developing an effective incident response plan</a:t>
            </a:r>
            <a:r>
              <a:rPr lang="en-US" sz="1800" dirty="0" smtClean="0"/>
              <a:t>: Create a detailed incident response plan outlining procedures for detecting, responding to, and recovering from </a:t>
            </a:r>
            <a:r>
              <a:rPr lang="en-US" sz="1800" dirty="0" err="1" smtClean="0"/>
              <a:t>cybersecurity</a:t>
            </a:r>
            <a:r>
              <a:rPr lang="en-US" sz="1800" dirty="0" smtClean="0"/>
              <a:t> incidents in a timely and effective manner.</a:t>
            </a:r>
          </a:p>
          <a:p>
            <a:pPr marL="0" indent="0">
              <a:lnSpc>
                <a:spcPct val="100000"/>
              </a:lnSpc>
              <a:buNone/>
            </a:pPr>
            <a:endParaRPr lang="en-US" sz="2400" b="1" dirty="0" smtClean="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a:bodyPr>
          <a:lstStyle/>
          <a:p>
            <a:pPr>
              <a:buNone/>
            </a:pPr>
            <a:r>
              <a:rPr lang="en-US" sz="2400" b="1" dirty="0" smtClean="0">
                <a:solidFill>
                  <a:schemeClr val="tx1"/>
                </a:solidFill>
                <a:latin typeface="Calibri" pitchFamily="34" charset="0"/>
                <a:cs typeface="Calibri" pitchFamily="34" charset="0"/>
              </a:rPr>
              <a:t>Algorithm Selection</a:t>
            </a:r>
            <a:r>
              <a:rPr lang="en-US" sz="2400" b="1" dirty="0" smtClean="0">
                <a:solidFill>
                  <a:schemeClr val="tx1"/>
                </a:solidFill>
                <a:latin typeface="Calibri" pitchFamily="34" charset="0"/>
                <a:cs typeface="Calibri" pitchFamily="34" charset="0"/>
              </a:rPr>
              <a:t>:</a:t>
            </a:r>
          </a:p>
          <a:p>
            <a:pPr>
              <a:buNone/>
            </a:pPr>
            <a:r>
              <a:rPr lang="en-US" sz="2400" b="1" dirty="0" smtClean="0"/>
              <a:t>Behavior-Based Anomaly Detection </a:t>
            </a:r>
            <a:r>
              <a:rPr lang="en-US" sz="2400" b="1" dirty="0" err="1" smtClean="0"/>
              <a:t>Algorithm</a:t>
            </a:r>
            <a:r>
              <a:rPr lang="en-US" sz="2400" dirty="0" err="1" smtClean="0"/>
              <a:t>:This</a:t>
            </a:r>
            <a:r>
              <a:rPr lang="en-US" sz="2400" dirty="0" smtClean="0"/>
              <a:t> </a:t>
            </a:r>
            <a:r>
              <a:rPr lang="en-US" sz="2400" dirty="0" smtClean="0"/>
              <a:t>algorithm analyzes user behavior patterns, such as keystrokes, mouse movements, application usage, and system interactions, to establish a baseline of normal behavior. Any deviations from this baseline, such as unexpected keystrokes or unusual activity, are flagged as potential </a:t>
            </a:r>
            <a:r>
              <a:rPr lang="en-US" sz="2400" dirty="0" err="1" smtClean="0"/>
              <a:t>keylogger</a:t>
            </a:r>
            <a:r>
              <a:rPr lang="en-US" sz="2400" dirty="0" smtClean="0"/>
              <a:t> activity.</a:t>
            </a:r>
            <a:endParaRPr lang="en-US" sz="2400" b="1" dirty="0" smtClean="0">
              <a:solidFill>
                <a:schemeClr val="tx1"/>
              </a:solidFill>
              <a:latin typeface="Calibri" pitchFamily="34" charset="0"/>
              <a:cs typeface="Calibri" pitchFamily="34" charset="0"/>
            </a:endParaRPr>
          </a:p>
          <a:p>
            <a:pPr>
              <a:buNone/>
            </a:pPr>
            <a:r>
              <a:rPr lang="en-US" sz="2400" b="1" dirty="0" smtClean="0">
                <a:solidFill>
                  <a:schemeClr val="tx1"/>
                </a:solidFill>
                <a:latin typeface="Calibri" pitchFamily="34" charset="0"/>
                <a:cs typeface="Calibri" pitchFamily="34" charset="0"/>
              </a:rPr>
              <a:t>Data </a:t>
            </a:r>
            <a:r>
              <a:rPr lang="en-US" sz="2400" b="1" dirty="0" smtClean="0">
                <a:solidFill>
                  <a:schemeClr val="tx1"/>
                </a:solidFill>
                <a:latin typeface="Calibri" pitchFamily="34" charset="0"/>
                <a:cs typeface="Calibri" pitchFamily="34" charset="0"/>
              </a:rPr>
              <a:t>Input:</a:t>
            </a:r>
          </a:p>
          <a:p>
            <a:pPr>
              <a:buNone/>
            </a:pPr>
            <a:r>
              <a:rPr lang="en-US" sz="2400" dirty="0" smtClean="0">
                <a:latin typeface="Calibri" pitchFamily="34" charset="0"/>
                <a:cs typeface="Calibri" pitchFamily="34" charset="0"/>
              </a:rPr>
              <a:t>    </a:t>
            </a:r>
            <a:r>
              <a:rPr lang="en-US" sz="2400" b="1" dirty="0" smtClean="0"/>
              <a:t>Keystroke Patterns</a:t>
            </a:r>
            <a:r>
              <a:rPr lang="en-US" sz="2400" dirty="0" smtClean="0"/>
              <a:t>: Capture and analyze keystroke patterns, including the frequency, timing, and sequence of keystrokes. Deviations from established patterns or sudden changes in typing behavior can indicate potential </a:t>
            </a:r>
            <a:r>
              <a:rPr lang="en-US" sz="2400" dirty="0" err="1" smtClean="0"/>
              <a:t>keylogger</a:t>
            </a:r>
            <a:r>
              <a:rPr lang="en-US" sz="2400" dirty="0" smtClean="0"/>
              <a:t> activity.</a:t>
            </a:r>
            <a:endParaRPr lang="en-US" sz="2400" dirty="0" smtClean="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1382</Words>
  <Application>Microsoft Office PowerPoint</Application>
  <PresentationFormat>Custom</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34</cp:revision>
  <dcterms:created xsi:type="dcterms:W3CDTF">2021-05-26T16:50:10Z</dcterms:created>
  <dcterms:modified xsi:type="dcterms:W3CDTF">2024-04-04T10:20:41Z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