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83" r:id="rId3"/>
    <p:sldId id="365" r:id="rId4"/>
    <p:sldId id="368" r:id="rId5"/>
    <p:sldId id="370" r:id="rId6"/>
    <p:sldId id="371" r:id="rId7"/>
    <p:sldId id="372" r:id="rId8"/>
    <p:sldId id="373" r:id="rId9"/>
    <p:sldId id="357" r:id="rId10"/>
    <p:sldId id="338" r:id="rId11"/>
    <p:sldId id="364" r:id="rId12"/>
    <p:sldId id="367" r:id="rId13"/>
    <p:sldId id="363" r:id="rId1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Roboto Condensed Light" panose="020F0502020204030204" pitchFamily="2" charset="0"/>
      <p:regular r:id="rId24"/>
      <p: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2812A1-DF25-4421-8861-739B75ECE37B}">
  <a:tblStyle styleId="{922812A1-DF25-4421-8861-739B75ECE3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7FE98B47-A120-AA7C-33F9-F6E53D219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3F9EEE92-2584-5E2F-4B5E-1A37CC1A5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B6199F66-7087-FE47-8E8E-02D7C8CF3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68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CC26114C-932E-E095-CB29-BA6DFE144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2CDC8ABD-5204-01F3-4C2D-9314CEB7B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BFB29D1-E832-6BFA-3A6C-FC500B542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6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>
          <a:extLst>
            <a:ext uri="{FF2B5EF4-FFF2-40B4-BE49-F238E27FC236}">
              <a16:creationId xmlns:a16="http://schemas.microsoft.com/office/drawing/2014/main" id="{5E135164-392C-4435-3FBB-00238D5F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>
            <a:extLst>
              <a:ext uri="{FF2B5EF4-FFF2-40B4-BE49-F238E27FC236}">
                <a16:creationId xmlns:a16="http://schemas.microsoft.com/office/drawing/2014/main" id="{0E5945A0-F1A9-023E-3558-277AB3A9F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>
            <a:extLst>
              <a:ext uri="{FF2B5EF4-FFF2-40B4-BE49-F238E27FC236}">
                <a16:creationId xmlns:a16="http://schemas.microsoft.com/office/drawing/2014/main" id="{CFD4E281-C8CB-83E8-AAEC-0423A5104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48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2F5F22A1-EA6F-6853-2979-F17E5EB1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C1ABE052-597C-9230-FD0A-EF2345B926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22BCD291-9D49-A92F-3CC1-3BA3C59F7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6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275BF59B-B7C7-25EB-43FA-A66A723D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E3F0F3F3-A045-5C9D-B4D6-A6AEB8F94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461D86F-95E1-3F0D-2257-9DF99EAD1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2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B1A870AB-D37B-7334-00F5-E3974776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61992D85-1061-E102-5372-DEE4AF0F1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B710AB53-84C9-8036-FDAA-0873EE2A31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0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BA5AF97F-0D8A-8CCB-8F1A-91822C1A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BB44E70C-EC30-1674-90F6-76C88DAA41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785B3C14-8EA6-B5E8-3BB4-52AAFF061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21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6E283BC2-CA01-6377-2685-745CD7C02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ED565387-F70B-7805-A677-10F47B1FD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F395FB33-F527-1429-39A1-0FFEA7F6A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6050A696-AAC9-33BB-6634-7544FBDA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03A934ED-CA77-8EB3-4737-BAEC5F25E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F95ABB90-8805-C0D3-0BD7-A0EE631E5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63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78913AE3-EC99-E3D0-C245-7D943EFA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F87094FE-623B-C87F-9F13-45D34AD4C0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B977A2C-7ABA-09DD-72FB-DFD5C3FEC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31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1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6322"/>
            <a:ext cx="4038600" cy="164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E5A8F1B-9418-A6E2-39C3-CB683F8116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51EC0-4D67-4AA1-88E9-0A91864F3B16}" type="datetime1">
              <a:rPr lang="he-IL"/>
              <a:pPr>
                <a:defRPr/>
              </a:pPr>
              <a:t>כ"ו/חשון/תשפ"ה</a:t>
            </a:fld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24C1D3-81A2-6C2F-6A8B-2B8821760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340B45-C5B1-4D3B-6236-F3929832F2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rtl="0">
              <a:defRPr/>
            </a:lvl1pPr>
          </a:lstStyle>
          <a:p>
            <a:fld id="{69609A28-DDAC-45AA-8074-2040AACFD7C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90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76" r:id="rId5"/>
    <p:sldLayoutId id="2147483677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318056" y="2540142"/>
            <a:ext cx="5775368" cy="110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קורס תכנות 1 להנדסת חשמל ואלקטרוניקה  - תשפ"ה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48384" y="16504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תרגול 2#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 rot="10800000">
            <a:off x="3075198" y="2248694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6E4236D9-C83D-7713-0404-984706FC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42" y="0"/>
            <a:ext cx="78573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9AFCFC98-03DA-A4C2-C463-AB72B49D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D49441C5-E19B-692A-EFF7-2D45194A1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3308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אופרטורי ++ , --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670DC-54BC-7C0A-D636-8322E75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99" y="64648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EEECE1"/>
              </a:buClr>
              <a:buFont typeface="Wingdings" panose="05000000000000000000" pitchFamily="2" charset="2"/>
              <a:buChar char="q"/>
            </a:pP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עבור הגדלת/הקטנת ערכו של משתנה ב- 1, קיים</a:t>
            </a:r>
            <a:r>
              <a:rPr kumimoji="0" lang="he-IL" altLang="he-IL" sz="16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ה-</a:t>
            </a:r>
            <a:r>
              <a:rPr kumimoji="0" lang="en-US" altLang="he-IL" sz="16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syntax</a:t>
            </a:r>
            <a:r>
              <a:rPr lang="he-IL" altLang="he-IL" sz="1600" noProof="0" dirty="0">
                <a:solidFill>
                  <a:sysClr val="windowText" lastClr="000000"/>
                </a:solidFill>
                <a:latin typeface="Verdana"/>
                <a:cs typeface="Arial"/>
              </a:rPr>
              <a:t> (תחביר) הבא:</a:t>
            </a:r>
            <a:endParaRPr kumimoji="0" lang="he-IL" altLang="he-I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	x=x+1;    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/>
                <a:cs typeface="Arial"/>
              </a:rPr>
              <a:t>≡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     x++;      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/>
                <a:cs typeface="Arial"/>
              </a:rPr>
              <a:t>≡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      ++x;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	x=x-1;     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/>
                <a:cs typeface="Arial"/>
              </a:rPr>
              <a:t>≡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     x--;        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Verdana"/>
                <a:cs typeface="Arial"/>
              </a:rPr>
              <a:t>≡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       --x;</a:t>
            </a:r>
            <a:endParaRPr kumimoji="0" lang="he-IL" altLang="he-I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  <a:p>
            <a:pPr marL="457200" lvl="1" indent="0" eaLnBrk="1" hangingPunct="1">
              <a:buClr>
                <a:srgbClr val="1F497D"/>
              </a:buClr>
              <a:buNone/>
            </a:pPr>
            <a:r>
              <a:rPr lang="he-IL" altLang="he-IL" sz="1500" dirty="0">
                <a:solidFill>
                  <a:sysClr val="windowText" lastClr="000000"/>
                </a:solidFill>
                <a:latin typeface="Verdana"/>
                <a:cs typeface="Arial"/>
              </a:rPr>
              <a:t>נשים לב למספר דקויות:</a:t>
            </a:r>
          </a:p>
          <a:p>
            <a:pPr lvl="1" eaLnBrk="1" hangingPunct="1">
              <a:buClr>
                <a:srgbClr val="1F497D"/>
              </a:buClr>
            </a:pPr>
            <a:r>
              <a:rPr lang="he-IL" altLang="he-IL" sz="1800" dirty="0">
                <a:solidFill>
                  <a:sysClr val="windowText" lastClr="000000"/>
                </a:solidFill>
                <a:latin typeface="Verdana"/>
                <a:cs typeface="Arial"/>
              </a:rPr>
              <a:t>1.</a:t>
            </a:r>
          </a:p>
          <a:p>
            <a:pPr lvl="1" eaLnBrk="1" hangingPunct="1">
              <a:buClr>
                <a:srgbClr val="1F497D"/>
              </a:buClr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lvl="1" indent="0" eaLnBrk="1" hangingPunct="1">
              <a:buClr>
                <a:srgbClr val="1F497D"/>
              </a:buClr>
              <a:buNone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lvl="1" eaLnBrk="1" hangingPunct="1">
              <a:buClr>
                <a:srgbClr val="1F497D"/>
              </a:buClr>
            </a:pPr>
            <a:r>
              <a:rPr lang="he-IL" altLang="he-IL" sz="1800" dirty="0">
                <a:solidFill>
                  <a:sysClr val="windowText" lastClr="000000"/>
                </a:solidFill>
                <a:latin typeface="Verdana"/>
                <a:cs typeface="Arial"/>
              </a:rPr>
              <a:t>2.</a:t>
            </a:r>
          </a:p>
          <a:p>
            <a:pPr lvl="1" eaLnBrk="1" hangingPunct="1">
              <a:buClr>
                <a:srgbClr val="1F497D"/>
              </a:buClr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lvl="1" indent="0" eaLnBrk="1" hangingPunct="1">
              <a:buClr>
                <a:srgbClr val="1F497D"/>
              </a:buClr>
              <a:buNone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lvl="1" indent="0" eaLnBrk="1" hangingPunct="1">
              <a:buClr>
                <a:srgbClr val="1F497D"/>
              </a:buClr>
              <a:buNone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lvl="1" indent="0" eaLnBrk="1" hangingPunct="1">
              <a:buClr>
                <a:srgbClr val="1F497D"/>
              </a:buClr>
              <a:buNone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lvl="1" indent="0" eaLnBrk="1" hangingPunct="1">
              <a:buClr>
                <a:srgbClr val="1F497D"/>
              </a:buClr>
              <a:buNone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lvl="1" eaLnBrk="1" hangingPunct="1">
              <a:buClr>
                <a:srgbClr val="1F497D"/>
              </a:buClr>
            </a:pPr>
            <a:r>
              <a:rPr lang="he-IL" altLang="he-IL" sz="1500" dirty="0">
                <a:solidFill>
                  <a:sysClr val="windowText" lastClr="000000"/>
                </a:solidFill>
                <a:latin typeface="Verdana"/>
                <a:cs typeface="Arial"/>
              </a:rPr>
              <a:t>3. כל האמור בסעיפים 1+2, נכון גם עבור האופרטור --</a:t>
            </a:r>
          </a:p>
          <a:p>
            <a:pPr marL="457200" lvl="1" indent="0" eaLnBrk="1" hangingPunct="1">
              <a:buClr>
                <a:srgbClr val="1F497D"/>
              </a:buClr>
              <a:buNone/>
            </a:pPr>
            <a:br>
              <a:rPr lang="en-US" altLang="he-IL" sz="1800" dirty="0">
                <a:solidFill>
                  <a:sysClr val="windowText" lastClr="000000"/>
                </a:solidFill>
                <a:latin typeface="Verdana"/>
                <a:cs typeface="Arial"/>
              </a:rPr>
            </a:br>
            <a:endParaRPr kumimoji="0" lang="en-US" alt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C86EEF4-F171-2C0A-CEEB-262450E6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779" y="1911576"/>
            <a:ext cx="4558797" cy="64170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1441E11-E92D-E064-41A0-9D52FA2D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425" y="2807998"/>
            <a:ext cx="4858273" cy="15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D0200C96-A969-DFD3-9352-3D6D1B6C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8D44E69C-4174-ABB0-ED1D-CEB683F9A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3308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סיכום </a:t>
            </a:r>
            <a:r>
              <a:rPr lang="he-IL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אפרטורים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D06FCA4-0974-D5FD-1C17-E8412989B1BF}"/>
              </a:ext>
            </a:extLst>
          </p:cNvPr>
          <p:cNvGraphicFramePr>
            <a:graphicFrameLocks/>
          </p:cNvGraphicFramePr>
          <p:nvPr/>
        </p:nvGraphicFramePr>
        <p:xfrm>
          <a:off x="608439" y="1219200"/>
          <a:ext cx="6928340" cy="196713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3464170">
                  <a:extLst>
                    <a:ext uri="{9D8B030D-6E8A-4147-A177-3AD203B41FA5}">
                      <a16:colId xmlns:a16="http://schemas.microsoft.com/office/drawing/2014/main" val="1152761565"/>
                    </a:ext>
                  </a:extLst>
                </a:gridCol>
                <a:gridCol w="3464170">
                  <a:extLst>
                    <a:ext uri="{9D8B030D-6E8A-4147-A177-3AD203B41FA5}">
                      <a16:colId xmlns:a16="http://schemas.microsoft.com/office/drawing/2014/main" val="2758202909"/>
                    </a:ext>
                  </a:extLst>
                </a:gridCol>
              </a:tblGrid>
              <a:tr h="3278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אריתמטיקה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+    -    *    /    %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64593"/>
                  </a:ext>
                </a:extLst>
              </a:tr>
              <a:tr h="3278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השוואה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==    &lt;    &gt;    &lt;=    &gt;=    !=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93925"/>
                  </a:ext>
                </a:extLst>
              </a:tr>
              <a:tr h="3278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לוגיקה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&amp;&amp;    ||    </a:t>
                      </a: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02657"/>
                  </a:ext>
                </a:extLst>
              </a:tr>
              <a:tr h="3278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 על ביטים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&amp;    |    ^    ~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40180"/>
                  </a:ext>
                </a:extLst>
              </a:tr>
              <a:tr h="3278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הוספה/הפחתה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++  --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103740"/>
                  </a:ext>
                </a:extLst>
              </a:tr>
              <a:tr h="327855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השמה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81F97F73-8EC7-A2BA-D82D-ADB48F4B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0251BCA1-64BD-6803-DE48-D8AE45F50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73308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קדימות אופרטורים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9C9D1-BDC6-D690-7DFC-DE401CFD5CA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53939" y="984421"/>
            <a:ext cx="7451384" cy="378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1F497D"/>
              </a:buClr>
              <a:defRPr/>
            </a:pPr>
            <a:r>
              <a:rPr lang="en-US" sz="1600" dirty="0">
                <a:hlinkClick r:id="rId3"/>
              </a:rPr>
              <a:t>https://en.cppreference.com/w/c/language/operator_precedence</a:t>
            </a:r>
            <a:endParaRPr lang="he-IL" sz="1600" dirty="0"/>
          </a:p>
          <a:p>
            <a:pPr marL="457200" lvl="1" indent="0" eaLnBrk="1" hangingPunct="1">
              <a:lnSpc>
                <a:spcPct val="90000"/>
              </a:lnSpc>
              <a:buClr>
                <a:srgbClr val="1F497D"/>
              </a:buClr>
              <a:buNone/>
              <a:defRPr/>
            </a:pPr>
            <a:endParaRPr lang="en-US" sz="1600" dirty="0"/>
          </a:p>
          <a:p>
            <a:pPr lvl="1" eaLnBrk="1" hangingPunct="1">
              <a:lnSpc>
                <a:spcPct val="90000"/>
              </a:lnSpc>
              <a:buClr>
                <a:srgbClr val="1F497D"/>
              </a:buClr>
              <a:defRPr/>
            </a:pPr>
            <a:r>
              <a:rPr lang="he-IL" altLang="he-IL" sz="1600" dirty="0">
                <a:solidFill>
                  <a:sysClr val="windowText" lastClr="000000"/>
                </a:solidFill>
                <a:latin typeface="Verdana"/>
                <a:cs typeface="Arial"/>
              </a:rPr>
              <a:t>דוגמאות:</a:t>
            </a: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6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6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6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6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kumimoji="0" lang="en-US" altLang="he-I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en-US" altLang="he-IL" sz="16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kumimoji="0" lang="en-US" altLang="he-I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kumimoji="0" lang="he-IL" altLang="he-I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  <a:p>
            <a:pPr marL="742950" marR="0" lvl="1" indent="-28575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אנחנו תמיד נעדיף להשתמש בסוגריים (), ע"מ להימנע מטעויות ובכדי להפוך את הקוד לקריא יותר.</a:t>
            </a:r>
            <a:endParaRPr lang="he-IL" altLang="he-IL" sz="1600" dirty="0">
              <a:solidFill>
                <a:sysClr val="windowText" lastClr="000000"/>
              </a:solidFill>
              <a:latin typeface="Verdana"/>
              <a:cs typeface="Arial"/>
            </a:endParaRPr>
          </a:p>
        </p:txBody>
      </p:sp>
      <p:graphicFrame>
        <p:nvGraphicFramePr>
          <p:cNvPr id="7" name="טבלה 2">
            <a:extLst>
              <a:ext uri="{FF2B5EF4-FFF2-40B4-BE49-F238E27FC236}">
                <a16:creationId xmlns:a16="http://schemas.microsoft.com/office/drawing/2014/main" id="{4B93E3FC-85DD-7E66-720A-DB2878AE1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615145"/>
              </p:ext>
            </p:extLst>
          </p:nvPr>
        </p:nvGraphicFramePr>
        <p:xfrm>
          <a:off x="1010970" y="1951771"/>
          <a:ext cx="5941354" cy="15836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70677">
                  <a:extLst>
                    <a:ext uri="{9D8B030D-6E8A-4147-A177-3AD203B41FA5}">
                      <a16:colId xmlns:a16="http://schemas.microsoft.com/office/drawing/2014/main" val="2558959235"/>
                    </a:ext>
                  </a:extLst>
                </a:gridCol>
                <a:gridCol w="2970677">
                  <a:extLst>
                    <a:ext uri="{9D8B030D-6E8A-4147-A177-3AD203B41FA5}">
                      <a16:colId xmlns:a16="http://schemas.microsoft.com/office/drawing/2014/main" val="4155304137"/>
                    </a:ext>
                  </a:extLst>
                </a:gridCol>
              </a:tblGrid>
              <a:tr h="303696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Taken as</a:t>
                      </a:r>
                      <a:endParaRPr lang="he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Expression</a:t>
                      </a:r>
                      <a:endParaRPr lang="he-IL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48387"/>
                  </a:ext>
                </a:extLst>
              </a:tr>
              <a:tr h="364435">
                <a:tc>
                  <a:txBody>
                    <a:bodyPr/>
                    <a:lstStyle/>
                    <a:p>
                      <a:pPr algn="ctr" rtl="0"/>
                      <a:r>
                        <a:rPr lang="en-US" dirty="0" err="1"/>
                        <a:t>i</a:t>
                      </a:r>
                      <a:r>
                        <a:rPr lang="en-US" dirty="0"/>
                        <a:t> &lt; (x - 1)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he-IL" sz="14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he-IL" sz="1400" dirty="0">
                          <a:solidFill>
                            <a:schemeClr val="tx1"/>
                          </a:solidFill>
                        </a:rPr>
                        <a:t> &lt; x - 1</a:t>
                      </a:r>
                      <a:endParaRPr lang="he-IL" alt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0229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 = (x++)+y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 = x+++y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tint val="20000"/>
                        <a:alpha val="9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57459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 + b) == 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 + b == c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4595"/>
                  </a:ext>
                </a:extLst>
              </a:tr>
              <a:tr h="303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&amp; (b == c)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&amp; b == c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03584"/>
                  </a:ext>
                </a:extLst>
              </a:tr>
            </a:tbl>
          </a:graphicData>
        </a:graphic>
      </p:graphicFrame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9E039695-B42A-80D1-A6F1-6E7E9C7BF605}"/>
              </a:ext>
            </a:extLst>
          </p:cNvPr>
          <p:cNvSpPr/>
          <p:nvPr/>
        </p:nvSpPr>
        <p:spPr>
          <a:xfrm>
            <a:off x="663115" y="3804183"/>
            <a:ext cx="6715390" cy="7957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8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>
          <a:extLst>
            <a:ext uri="{FF2B5EF4-FFF2-40B4-BE49-F238E27FC236}">
              <a16:creationId xmlns:a16="http://schemas.microsoft.com/office/drawing/2014/main" id="{BE874278-A881-A220-C3DD-968775BDD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67;p37">
            <a:extLst>
              <a:ext uri="{FF2B5EF4-FFF2-40B4-BE49-F238E27FC236}">
                <a16:creationId xmlns:a16="http://schemas.microsoft.com/office/drawing/2014/main" id="{459E9098-1EE3-F6B2-AE09-A3430AE4F876}"/>
              </a:ext>
            </a:extLst>
          </p:cNvPr>
          <p:cNvSpPr txBox="1">
            <a:spLocks/>
          </p:cNvSpPr>
          <p:nvPr/>
        </p:nvSpPr>
        <p:spPr>
          <a:xfrm>
            <a:off x="8724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r"/>
            <a:r>
              <a:rPr lang="he-IL" sz="3200">
                <a:latin typeface="Calibri" panose="020F0502020204030204" pitchFamily="34" charset="0"/>
                <a:cs typeface="Calibri" panose="020F0502020204030204" pitchFamily="34" charset="0"/>
              </a:rPr>
              <a:t>נושאי התרגול</a:t>
            </a:r>
            <a:endParaRPr lang="he-I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431;p35">
            <a:extLst>
              <a:ext uri="{FF2B5EF4-FFF2-40B4-BE49-F238E27FC236}">
                <a16:creationId xmlns:a16="http://schemas.microsoft.com/office/drawing/2014/main" id="{113B47A9-E3F4-9948-D430-F81A825CBF5E}"/>
              </a:ext>
            </a:extLst>
          </p:cNvPr>
          <p:cNvSpPr txBox="1">
            <a:spLocks/>
          </p:cNvSpPr>
          <p:nvPr/>
        </p:nvSpPr>
        <p:spPr>
          <a:xfrm>
            <a:off x="844210" y="1609503"/>
            <a:ext cx="7703999" cy="201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4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אופרטורים (אריתמטיים, לוגים,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If-else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שימוש/ייבוא פונקציות מספריות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תרגילים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he-I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r" rtl="1">
              <a:buNone/>
            </a:pP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4381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E23B5C5D-6276-1C32-E419-74FFF30A9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A78B84F3-19AE-F463-3927-5D45A26CE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594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דוגמאות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7CC12A-1D40-57C6-4ABB-FFA11E7E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03" y="-125203"/>
            <a:ext cx="6097173" cy="284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int x=3, y=5, z=5, res;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lang="he-IL" altLang="he-IL" sz="1600" dirty="0">
              <a:solidFill>
                <a:srgbClr val="008000"/>
              </a:solidFill>
              <a:latin typeface="Verdana"/>
              <a:cs typeface="Arial"/>
            </a:endParaRPr>
          </a:p>
          <a:p>
            <a:pPr marL="0" indent="0" algn="l" rtl="0" eaLnBrk="1" hangingPunct="1">
              <a:buClr>
                <a:srgbClr val="EEECE1"/>
              </a:buClr>
              <a:buNone/>
            </a:pP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res = x &lt; y;   </a:t>
            </a:r>
            <a:r>
              <a:rPr kumimoji="0" lang="en-US" altLang="he-IL" sz="16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Verdana"/>
                <a:cs typeface="Arial"/>
              </a:rPr>
              <a:t>         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       </a:t>
            </a:r>
          </a:p>
          <a:p>
            <a:pPr marL="0" indent="0" algn="l" rtl="0" eaLnBrk="1" hangingPunct="1">
              <a:buClr>
                <a:srgbClr val="EEECE1"/>
              </a:buClr>
              <a:buNone/>
            </a:pPr>
            <a:r>
              <a:rPr lang="en-US" altLang="he-IL" sz="1600" dirty="0">
                <a:latin typeface="Verdana"/>
                <a:cs typeface="Arial"/>
              </a:rPr>
              <a:t>res = y &lt;= z;	    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</a:t>
            </a:r>
          </a:p>
          <a:p>
            <a:pPr marL="0" indent="0" algn="l" rtl="0" eaLnBrk="1" hangingPunct="1">
              <a:buClr>
                <a:srgbClr val="EEECE1"/>
              </a:buClr>
              <a:buNone/>
            </a:pPr>
            <a:r>
              <a:rPr lang="en-US" altLang="he-IL" sz="1600" dirty="0">
                <a:latin typeface="Verdana"/>
                <a:cs typeface="Arial"/>
              </a:rPr>
              <a:t>res = x != y;	    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</a:t>
            </a:r>
          </a:p>
          <a:p>
            <a:pPr marL="0" indent="0" algn="l" rtl="0" eaLnBrk="1" hangingPunct="1">
              <a:buClr>
                <a:srgbClr val="EEECE1"/>
              </a:buClr>
              <a:buNone/>
            </a:pPr>
            <a:r>
              <a:rPr lang="en-US" altLang="he-IL" sz="1600" dirty="0">
                <a:latin typeface="Verdana"/>
                <a:cs typeface="Arial"/>
              </a:rPr>
              <a:t>res = y != z;           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//res=0</a:t>
            </a:r>
          </a:p>
          <a:p>
            <a:pPr marL="0" indent="0" algn="l" rtl="0" eaLnBrk="1" hangingPunct="1">
              <a:buClr>
                <a:srgbClr val="EEECE1"/>
              </a:buClr>
              <a:buNone/>
            </a:pPr>
            <a:r>
              <a:rPr lang="en-US" altLang="he-IL" sz="1600" dirty="0">
                <a:latin typeface="Verdana"/>
                <a:cs typeface="Arial"/>
              </a:rPr>
              <a:t>res = x == y;         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he-IL" altLang="he-IL" sz="2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he-IL" altLang="he-IL" sz="2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ECE1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endParaRPr kumimoji="0" lang="en-US" altLang="he-IL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529389F-D6DA-D02F-3230-DB3CCAB1C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05" y="2439567"/>
            <a:ext cx="395888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he-IL" sz="1600" dirty="0">
                <a:latin typeface="Verdana"/>
                <a:ea typeface="+mn-ea"/>
                <a:cs typeface="Arial"/>
              </a:rPr>
              <a:t>res = 4&lt;7 &amp;&amp; 7 &lt; 9;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</a:t>
            </a:r>
            <a:r>
              <a:rPr lang="en-US" altLang="he-IL" sz="1600" dirty="0">
                <a:latin typeface="Verdana"/>
                <a:ea typeface="+mn-ea"/>
                <a:cs typeface="Arial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he-IL" sz="1600" dirty="0">
              <a:latin typeface="Verdana"/>
              <a:ea typeface="+mn-ea"/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he-IL" sz="1600" dirty="0">
                <a:latin typeface="Verdana"/>
                <a:ea typeface="+mn-ea"/>
                <a:cs typeface="Arial"/>
              </a:rPr>
              <a:t>res = 4&lt;7 &amp;&amp; 7 &gt; 9;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//res=0</a:t>
            </a:r>
            <a:r>
              <a:rPr lang="en-US" altLang="he-IL" sz="1600" dirty="0">
                <a:latin typeface="Verdana"/>
                <a:ea typeface="+mn-ea"/>
                <a:cs typeface="Arial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he-IL" sz="1600" dirty="0">
              <a:latin typeface="Verdana"/>
              <a:ea typeface="+mn-ea"/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he-IL" sz="1600" dirty="0">
                <a:latin typeface="Verdana"/>
                <a:ea typeface="+mn-ea"/>
                <a:cs typeface="Arial"/>
              </a:rPr>
              <a:t>res = 4&lt;7 || 7 &lt; 9;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 </a:t>
            </a:r>
            <a:endParaRPr lang="en-US" altLang="he-IL" sz="1600" dirty="0">
              <a:latin typeface="Verdana"/>
              <a:ea typeface="+mn-ea"/>
              <a:cs typeface="Arial"/>
            </a:endParaRPr>
          </a:p>
          <a:p>
            <a:pPr eaLnBrk="1" hangingPunct="1">
              <a:lnSpc>
                <a:spcPct val="80000"/>
              </a:lnSpc>
            </a:pPr>
            <a:endParaRPr lang="en-US" altLang="he-IL" sz="1600" dirty="0">
              <a:latin typeface="Verdana"/>
              <a:ea typeface="+mn-ea"/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he-IL" sz="1600" dirty="0">
                <a:latin typeface="Verdana"/>
                <a:ea typeface="+mn-ea"/>
                <a:cs typeface="Arial"/>
              </a:rPr>
              <a:t>res = 4&lt;7 || 9 &lt; 7;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</a:t>
            </a:r>
            <a:r>
              <a:rPr lang="en-US" altLang="he-IL" sz="1600" dirty="0">
                <a:latin typeface="Verdana"/>
                <a:ea typeface="+mn-ea"/>
                <a:cs typeface="Arial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endParaRPr lang="en-US" altLang="he-IL" sz="1600" dirty="0">
              <a:latin typeface="Verdana"/>
              <a:ea typeface="+mn-ea"/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he-IL" sz="1600" dirty="0">
                <a:latin typeface="Verdana"/>
                <a:ea typeface="+mn-ea"/>
                <a:cs typeface="Arial"/>
              </a:rPr>
              <a:t>res = 7&lt;4 || 9 &lt; 7;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//res=0 </a:t>
            </a:r>
          </a:p>
          <a:p>
            <a:pPr eaLnBrk="1" hangingPunct="1">
              <a:lnSpc>
                <a:spcPct val="80000"/>
              </a:lnSpc>
            </a:pPr>
            <a:endParaRPr lang="en-US" altLang="he-IL" sz="1600" dirty="0">
              <a:latin typeface="Verdana"/>
              <a:ea typeface="+mn-ea"/>
              <a:cs typeface="Arial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he-IL" sz="1600" dirty="0">
                <a:latin typeface="Verdana"/>
                <a:cs typeface="Arial"/>
              </a:rPr>
              <a:t>res =!(x&gt;y);             </a:t>
            </a:r>
            <a:r>
              <a:rPr lang="en-US" altLang="he-IL" sz="1600" dirty="0">
                <a:solidFill>
                  <a:schemeClr val="bg2">
                    <a:lumMod val="40000"/>
                    <a:lumOff val="60000"/>
                  </a:schemeClr>
                </a:solidFill>
                <a:latin typeface="Verdana"/>
                <a:cs typeface="Arial"/>
              </a:rPr>
              <a:t>//res=1 </a:t>
            </a:r>
          </a:p>
          <a:p>
            <a:pPr eaLnBrk="1" hangingPunct="1">
              <a:lnSpc>
                <a:spcPct val="80000"/>
              </a:lnSpc>
            </a:pPr>
            <a:endParaRPr lang="en-US" altLang="he-IL" sz="1600" dirty="0">
              <a:latin typeface="Verdan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7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320C7A7F-B661-DC45-2208-BEF84CC6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94119F41-A981-A9E1-D615-376FDE833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594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Bitwise Operators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B73CE8-B4F8-E9B3-AF21-AD647708A24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83003" y="773727"/>
            <a:ext cx="7451384" cy="130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1" indent="-28575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פעולות ברמת הביטים מאפשרות עבודה ישירה על הייצוג הבינארי של המשתנים.</a:t>
            </a:r>
          </a:p>
          <a:p>
            <a:pPr marL="742950" marR="0" lvl="1" indent="-28575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9ACE07D9-34AF-344D-4537-BFC18C29B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951774"/>
              </p:ext>
            </p:extLst>
          </p:nvPr>
        </p:nvGraphicFramePr>
        <p:xfrm>
          <a:off x="2637690" y="1726384"/>
          <a:ext cx="4331702" cy="1443432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2165851">
                  <a:extLst>
                    <a:ext uri="{9D8B030D-6E8A-4147-A177-3AD203B41FA5}">
                      <a16:colId xmlns:a16="http://schemas.microsoft.com/office/drawing/2014/main" val="1152761565"/>
                    </a:ext>
                  </a:extLst>
                </a:gridCol>
                <a:gridCol w="2165851">
                  <a:extLst>
                    <a:ext uri="{9D8B030D-6E8A-4147-A177-3AD203B41FA5}">
                      <a16:colId xmlns:a16="http://schemas.microsoft.com/office/drawing/2014/main" val="2758202909"/>
                    </a:ext>
                  </a:extLst>
                </a:gridCol>
              </a:tblGrid>
              <a:tr h="3608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&amp;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97852"/>
                  </a:ext>
                </a:extLst>
              </a:tr>
              <a:tr h="3608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|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64593"/>
                  </a:ext>
                </a:extLst>
              </a:tr>
              <a:tr h="3608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Xor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43888"/>
                  </a:ext>
                </a:extLst>
              </a:tr>
              <a:tr h="36085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9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A0670996-E825-015E-E5BA-8020C529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91F25BF3-C7A2-A809-8D26-3422BE5C3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594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&amp; (Bitwise And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דוגמה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761D958-CDBA-793F-2A5B-E91289A0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6" y="773854"/>
            <a:ext cx="1644990" cy="1448955"/>
          </a:xfrm>
          <a:prstGeom prst="rect">
            <a:avLst/>
          </a:prstGeom>
        </p:spPr>
      </p:pic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CF963414-D64D-4FB6-F52F-E41821F267CE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134593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33B7DA98-C4BA-11D9-1A2D-107E13D90FF5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1345931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EB8E5F59-1B1A-25D6-8D04-CA3DF2CCDE48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2266950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34347BB2-1ACA-C916-5EBA-6656BA4AE195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2266950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95D830CD-0F20-F4A6-4F0F-EA60C2BA1817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318671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0CCE9889-7E8B-9078-89A0-90008CECC8DD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3186711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C704B71-8492-8638-83CB-9C7BB7B32A47}"/>
              </a:ext>
            </a:extLst>
          </p:cNvPr>
          <p:cNvSpPr txBox="1"/>
          <p:nvPr/>
        </p:nvSpPr>
        <p:spPr>
          <a:xfrm>
            <a:off x="6653866" y="863799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A6F00E7A-F44D-DC74-5CC6-341F0CA128F6}"/>
              </a:ext>
            </a:extLst>
          </p:cNvPr>
          <p:cNvSpPr txBox="1"/>
          <p:nvPr/>
        </p:nvSpPr>
        <p:spPr>
          <a:xfrm>
            <a:off x="5955169" y="856765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F741B4D-E691-1E22-9C81-5945037FC0DD}"/>
              </a:ext>
            </a:extLst>
          </p:cNvPr>
          <p:cNvSpPr txBox="1"/>
          <p:nvPr/>
        </p:nvSpPr>
        <p:spPr>
          <a:xfrm>
            <a:off x="5216616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1682B59-FAB1-E9BE-C44D-E673106E867B}"/>
              </a:ext>
            </a:extLst>
          </p:cNvPr>
          <p:cNvSpPr txBox="1"/>
          <p:nvPr/>
        </p:nvSpPr>
        <p:spPr>
          <a:xfrm>
            <a:off x="4506200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C0B59F1-215F-FECA-3CFD-E82959AC86D0}"/>
              </a:ext>
            </a:extLst>
          </p:cNvPr>
          <p:cNvSpPr txBox="1"/>
          <p:nvPr/>
        </p:nvSpPr>
        <p:spPr>
          <a:xfrm>
            <a:off x="2818076" y="1716542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&amp;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B62D04C1-6815-1771-ABB8-B08FC1585222}"/>
              </a:ext>
            </a:extLst>
          </p:cNvPr>
          <p:cNvCxnSpPr/>
          <p:nvPr/>
        </p:nvCxnSpPr>
        <p:spPr>
          <a:xfrm>
            <a:off x="2896763" y="2882803"/>
            <a:ext cx="441843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חץ: למעלה-למטה 20">
            <a:extLst>
              <a:ext uri="{FF2B5EF4-FFF2-40B4-BE49-F238E27FC236}">
                <a16:creationId xmlns:a16="http://schemas.microsoft.com/office/drawing/2014/main" id="{1CE2CC7E-144E-05A8-E70A-BCE87B3DB844}"/>
              </a:ext>
            </a:extLst>
          </p:cNvPr>
          <p:cNvSpPr/>
          <p:nvPr/>
        </p:nvSpPr>
        <p:spPr>
          <a:xfrm>
            <a:off x="6800341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למעלה-למטה 21">
            <a:extLst>
              <a:ext uri="{FF2B5EF4-FFF2-40B4-BE49-F238E27FC236}">
                <a16:creationId xmlns:a16="http://schemas.microsoft.com/office/drawing/2014/main" id="{A9EA45B0-55EA-5ED3-1B7D-D976BACF9E05}"/>
              </a:ext>
            </a:extLst>
          </p:cNvPr>
          <p:cNvSpPr/>
          <p:nvPr/>
        </p:nvSpPr>
        <p:spPr>
          <a:xfrm>
            <a:off x="6094607" y="1886116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למעלה-למטה 22">
            <a:extLst>
              <a:ext uri="{FF2B5EF4-FFF2-40B4-BE49-F238E27FC236}">
                <a16:creationId xmlns:a16="http://schemas.microsoft.com/office/drawing/2014/main" id="{54BAADAF-7B21-9458-3CCE-BBC924445D8D}"/>
              </a:ext>
            </a:extLst>
          </p:cNvPr>
          <p:cNvSpPr/>
          <p:nvPr/>
        </p:nvSpPr>
        <p:spPr>
          <a:xfrm>
            <a:off x="5379509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למעלה-למטה 23">
            <a:extLst>
              <a:ext uri="{FF2B5EF4-FFF2-40B4-BE49-F238E27FC236}">
                <a16:creationId xmlns:a16="http://schemas.microsoft.com/office/drawing/2014/main" id="{87D37E2D-645D-E97F-2775-975508CC2D0D}"/>
              </a:ext>
            </a:extLst>
          </p:cNvPr>
          <p:cNvSpPr/>
          <p:nvPr/>
        </p:nvSpPr>
        <p:spPr>
          <a:xfrm>
            <a:off x="4669095" y="1881427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7AFCC6F4-A987-2111-A15E-864B7996C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59" y="4088619"/>
            <a:ext cx="2715004" cy="562053"/>
          </a:xfrm>
          <a:prstGeom prst="rect">
            <a:avLst/>
          </a:prstGeom>
        </p:spPr>
      </p:pic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C6581189-9275-5E07-CC81-D6EA5D10B646}"/>
              </a:ext>
            </a:extLst>
          </p:cNvPr>
          <p:cNvSpPr/>
          <p:nvPr/>
        </p:nvSpPr>
        <p:spPr>
          <a:xfrm>
            <a:off x="3420274" y="4217245"/>
            <a:ext cx="349867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157B535F-3F5F-3F82-E9BD-143E898D1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997" y="4211706"/>
            <a:ext cx="1086673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0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004FA761-BF48-6B33-4382-25428879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D6A57582-0E07-D751-75B7-8199479A9D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594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| (Bitwise Or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דוגמה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7873E51-6285-5527-392B-B33616874499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134593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CA7F7F57-C542-E487-66C2-4C30AFCFE79A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1345931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2EED0F14-1939-EAAD-3A44-98A723D8060C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2266950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B93E274F-3971-31B0-4CE0-9DFDD3A371B2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2266950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69989ECF-C1A9-62DF-C7BF-4BCF1EBF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26633"/>
              </p:ext>
            </p:extLst>
          </p:nvPr>
        </p:nvGraphicFramePr>
        <p:xfrm>
          <a:off x="4304714" y="318671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1DB1FF31-0669-E3B0-12CC-626FEB32B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036617"/>
              </p:ext>
            </p:extLst>
          </p:nvPr>
        </p:nvGraphicFramePr>
        <p:xfrm>
          <a:off x="3214468" y="3186711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7DD392A-3658-E1C4-9067-E09FB7AC6D11}"/>
              </a:ext>
            </a:extLst>
          </p:cNvPr>
          <p:cNvSpPr txBox="1"/>
          <p:nvPr/>
        </p:nvSpPr>
        <p:spPr>
          <a:xfrm>
            <a:off x="6653866" y="863799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3B146F3-A9C0-F9E0-2FBD-580916B1F792}"/>
              </a:ext>
            </a:extLst>
          </p:cNvPr>
          <p:cNvSpPr txBox="1"/>
          <p:nvPr/>
        </p:nvSpPr>
        <p:spPr>
          <a:xfrm>
            <a:off x="5955169" y="856765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25FAF64B-6C8D-E72D-7A4E-5A89579017EB}"/>
              </a:ext>
            </a:extLst>
          </p:cNvPr>
          <p:cNvSpPr txBox="1"/>
          <p:nvPr/>
        </p:nvSpPr>
        <p:spPr>
          <a:xfrm>
            <a:off x="5216616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501747D-7D0B-6644-9595-8F626D3DBEFF}"/>
              </a:ext>
            </a:extLst>
          </p:cNvPr>
          <p:cNvSpPr txBox="1"/>
          <p:nvPr/>
        </p:nvSpPr>
        <p:spPr>
          <a:xfrm>
            <a:off x="4506200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34DA1EB-77DB-9EEB-166E-D16FC1246731}"/>
              </a:ext>
            </a:extLst>
          </p:cNvPr>
          <p:cNvSpPr txBox="1"/>
          <p:nvPr/>
        </p:nvSpPr>
        <p:spPr>
          <a:xfrm>
            <a:off x="2818076" y="1716542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|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20B985C7-4E6C-0066-CB29-E5FA087102BC}"/>
              </a:ext>
            </a:extLst>
          </p:cNvPr>
          <p:cNvCxnSpPr/>
          <p:nvPr/>
        </p:nvCxnSpPr>
        <p:spPr>
          <a:xfrm>
            <a:off x="2896763" y="2882803"/>
            <a:ext cx="441843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חץ: למעלה-למטה 20">
            <a:extLst>
              <a:ext uri="{FF2B5EF4-FFF2-40B4-BE49-F238E27FC236}">
                <a16:creationId xmlns:a16="http://schemas.microsoft.com/office/drawing/2014/main" id="{8C87AAC6-5560-D5B3-5B86-799CF07788E8}"/>
              </a:ext>
            </a:extLst>
          </p:cNvPr>
          <p:cNvSpPr/>
          <p:nvPr/>
        </p:nvSpPr>
        <p:spPr>
          <a:xfrm>
            <a:off x="6800341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למעלה-למטה 21">
            <a:extLst>
              <a:ext uri="{FF2B5EF4-FFF2-40B4-BE49-F238E27FC236}">
                <a16:creationId xmlns:a16="http://schemas.microsoft.com/office/drawing/2014/main" id="{4C2CB245-5D8F-DA75-EBC9-7AE9BB7EAC68}"/>
              </a:ext>
            </a:extLst>
          </p:cNvPr>
          <p:cNvSpPr/>
          <p:nvPr/>
        </p:nvSpPr>
        <p:spPr>
          <a:xfrm>
            <a:off x="6094607" y="1886116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למעלה-למטה 22">
            <a:extLst>
              <a:ext uri="{FF2B5EF4-FFF2-40B4-BE49-F238E27FC236}">
                <a16:creationId xmlns:a16="http://schemas.microsoft.com/office/drawing/2014/main" id="{F2C9B869-989C-BD96-FE4E-A63FA0AAD52B}"/>
              </a:ext>
            </a:extLst>
          </p:cNvPr>
          <p:cNvSpPr/>
          <p:nvPr/>
        </p:nvSpPr>
        <p:spPr>
          <a:xfrm>
            <a:off x="5379509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למעלה-למטה 23">
            <a:extLst>
              <a:ext uri="{FF2B5EF4-FFF2-40B4-BE49-F238E27FC236}">
                <a16:creationId xmlns:a16="http://schemas.microsoft.com/office/drawing/2014/main" id="{245D4C03-926B-198F-FD05-3594EA6E8048}"/>
              </a:ext>
            </a:extLst>
          </p:cNvPr>
          <p:cNvSpPr/>
          <p:nvPr/>
        </p:nvSpPr>
        <p:spPr>
          <a:xfrm>
            <a:off x="4669095" y="1881427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3F493ACF-7E70-B1FB-C944-F01A0FAFFE80}"/>
              </a:ext>
            </a:extLst>
          </p:cNvPr>
          <p:cNvSpPr/>
          <p:nvPr/>
        </p:nvSpPr>
        <p:spPr>
          <a:xfrm>
            <a:off x="3420274" y="4217245"/>
            <a:ext cx="349867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CA9A8FA-B486-7BC8-CCEA-0D5AC1FF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1" y="807527"/>
            <a:ext cx="1644991" cy="142338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99C2C913-BEE3-F7D0-11F8-7BCCCE717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90" y="4121183"/>
            <a:ext cx="2705478" cy="48584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84B927C4-7DC7-8FBE-81E2-6DDC6B3B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308" y="4211705"/>
            <a:ext cx="1139673" cy="3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AA7D49E6-5B9B-A16D-4AFA-F4CB4FF5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E7561AFA-1B7C-A8C7-A414-AC5F3A010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594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^ (Bitwise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דוגמה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2BF80FFF-E216-C5BA-D065-2D21FA0F0DE7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134593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CDFBBB1-1AC9-D27D-00D0-85E8D28F2DD9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1345931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BA1E1804-E741-590A-EAE1-B272CB203C61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2266950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1E1908CB-D7DA-E17D-6DA7-349C033EECF8}"/>
              </a:ext>
            </a:extLst>
          </p:cNvPr>
          <p:cNvGraphicFramePr>
            <a:graphicFrameLocks noGrp="1"/>
          </p:cNvGraphicFramePr>
          <p:nvPr/>
        </p:nvGraphicFramePr>
        <p:xfrm>
          <a:off x="3214468" y="2266950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D1D47979-54EA-EFF4-D960-588281A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44083"/>
              </p:ext>
            </p:extLst>
          </p:nvPr>
        </p:nvGraphicFramePr>
        <p:xfrm>
          <a:off x="4304714" y="318671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593A468A-42BD-9502-902F-030914D73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93373"/>
              </p:ext>
            </p:extLst>
          </p:nvPr>
        </p:nvGraphicFramePr>
        <p:xfrm>
          <a:off x="3214468" y="3186711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93134F-D113-7AF3-739F-047797CC6024}"/>
              </a:ext>
            </a:extLst>
          </p:cNvPr>
          <p:cNvSpPr txBox="1"/>
          <p:nvPr/>
        </p:nvSpPr>
        <p:spPr>
          <a:xfrm>
            <a:off x="6653866" y="863799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785612A5-E64A-420D-B460-2F36E3AC9C3A}"/>
              </a:ext>
            </a:extLst>
          </p:cNvPr>
          <p:cNvSpPr txBox="1"/>
          <p:nvPr/>
        </p:nvSpPr>
        <p:spPr>
          <a:xfrm>
            <a:off x="5955169" y="856765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D57CB4AE-B5F4-A5FF-FB51-1184D6C63DBD}"/>
              </a:ext>
            </a:extLst>
          </p:cNvPr>
          <p:cNvSpPr txBox="1"/>
          <p:nvPr/>
        </p:nvSpPr>
        <p:spPr>
          <a:xfrm>
            <a:off x="5216616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49C3148-8A5B-26E4-AB38-6048ABEEE8D4}"/>
              </a:ext>
            </a:extLst>
          </p:cNvPr>
          <p:cNvSpPr txBox="1"/>
          <p:nvPr/>
        </p:nvSpPr>
        <p:spPr>
          <a:xfrm>
            <a:off x="4506200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CB659C5-0F28-7B6C-F836-BD85D4B7BAD6}"/>
              </a:ext>
            </a:extLst>
          </p:cNvPr>
          <p:cNvSpPr txBox="1"/>
          <p:nvPr/>
        </p:nvSpPr>
        <p:spPr>
          <a:xfrm>
            <a:off x="2818076" y="1716542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^</a:t>
            </a:r>
          </a:p>
        </p:txBody>
      </p: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DCA45140-A8B1-06F5-A4A2-0EF0617E4582}"/>
              </a:ext>
            </a:extLst>
          </p:cNvPr>
          <p:cNvCxnSpPr/>
          <p:nvPr/>
        </p:nvCxnSpPr>
        <p:spPr>
          <a:xfrm>
            <a:off x="2896763" y="2882803"/>
            <a:ext cx="441843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חץ: למעלה-למטה 20">
            <a:extLst>
              <a:ext uri="{FF2B5EF4-FFF2-40B4-BE49-F238E27FC236}">
                <a16:creationId xmlns:a16="http://schemas.microsoft.com/office/drawing/2014/main" id="{FD02592B-E1E1-6310-38C8-5ECBCD13AD3E}"/>
              </a:ext>
            </a:extLst>
          </p:cNvPr>
          <p:cNvSpPr/>
          <p:nvPr/>
        </p:nvSpPr>
        <p:spPr>
          <a:xfrm>
            <a:off x="6800341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למעלה-למטה 21">
            <a:extLst>
              <a:ext uri="{FF2B5EF4-FFF2-40B4-BE49-F238E27FC236}">
                <a16:creationId xmlns:a16="http://schemas.microsoft.com/office/drawing/2014/main" id="{AF5447AE-CB6F-17BC-2DB7-4A9631B46216}"/>
              </a:ext>
            </a:extLst>
          </p:cNvPr>
          <p:cNvSpPr/>
          <p:nvPr/>
        </p:nvSpPr>
        <p:spPr>
          <a:xfrm>
            <a:off x="6094607" y="1886116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למעלה-למטה 22">
            <a:extLst>
              <a:ext uri="{FF2B5EF4-FFF2-40B4-BE49-F238E27FC236}">
                <a16:creationId xmlns:a16="http://schemas.microsoft.com/office/drawing/2014/main" id="{F5C764FE-E953-67D3-B398-484B2AF2D23E}"/>
              </a:ext>
            </a:extLst>
          </p:cNvPr>
          <p:cNvSpPr/>
          <p:nvPr/>
        </p:nvSpPr>
        <p:spPr>
          <a:xfrm>
            <a:off x="5379509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למעלה-למטה 23">
            <a:extLst>
              <a:ext uri="{FF2B5EF4-FFF2-40B4-BE49-F238E27FC236}">
                <a16:creationId xmlns:a16="http://schemas.microsoft.com/office/drawing/2014/main" id="{DDD6B431-A281-678B-3A2A-DDB038FFD7FD}"/>
              </a:ext>
            </a:extLst>
          </p:cNvPr>
          <p:cNvSpPr/>
          <p:nvPr/>
        </p:nvSpPr>
        <p:spPr>
          <a:xfrm>
            <a:off x="4669095" y="1881427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חץ: ימינה 26">
            <a:extLst>
              <a:ext uri="{FF2B5EF4-FFF2-40B4-BE49-F238E27FC236}">
                <a16:creationId xmlns:a16="http://schemas.microsoft.com/office/drawing/2014/main" id="{A4155498-891D-3FE8-6B90-51C7BDE0F546}"/>
              </a:ext>
            </a:extLst>
          </p:cNvPr>
          <p:cNvSpPr/>
          <p:nvPr/>
        </p:nvSpPr>
        <p:spPr>
          <a:xfrm>
            <a:off x="3420274" y="4217245"/>
            <a:ext cx="349867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E8D9D9F-B586-9D11-9863-86F0D7EC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8" y="715876"/>
            <a:ext cx="1859889" cy="1602028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7F86B30-A10B-16F5-F20E-D52367145B50}"/>
              </a:ext>
            </a:extLst>
          </p:cNvPr>
          <p:cNvSpPr txBox="1"/>
          <p:nvPr/>
        </p:nvSpPr>
        <p:spPr>
          <a:xfrm>
            <a:off x="676214" y="2348926"/>
            <a:ext cx="150771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התוצאה היא '1' אם הביטים </a:t>
            </a:r>
            <a:r>
              <a:rPr lang="he-IL" b="1" u="sng" dirty="0"/>
              <a:t>שונים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9A008B78-FF2E-1678-685C-9874BB7E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22" y="4073550"/>
            <a:ext cx="2686425" cy="581106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1990C6D9-89DD-9C53-E7CA-0EC2A837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673" y="4179334"/>
            <a:ext cx="1279943" cy="357194"/>
          </a:xfrm>
          <a:prstGeom prst="rect">
            <a:avLst/>
          </a:prstGeom>
        </p:spPr>
      </p:pic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1DE4FD14-4F2F-61EA-8DA6-7EE9861EB0E6}"/>
              </a:ext>
            </a:extLst>
          </p:cNvPr>
          <p:cNvSpPr txBox="1"/>
          <p:nvPr/>
        </p:nvSpPr>
        <p:spPr>
          <a:xfrm>
            <a:off x="5868292" y="3782720"/>
            <a:ext cx="150771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800" dirty="0"/>
              <a:t>תכונות:</a:t>
            </a:r>
            <a:br>
              <a:rPr lang="en-US" sz="1800" dirty="0"/>
            </a:br>
            <a:r>
              <a:rPr lang="en-US" sz="1800" dirty="0"/>
              <a:t>X^X =X</a:t>
            </a:r>
          </a:p>
          <a:p>
            <a:pPr algn="r" rtl="1"/>
            <a:r>
              <a:rPr lang="en-US" sz="1800" dirty="0"/>
              <a:t>X^0 = X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12001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061711C8-E110-BA3C-228A-908D0EBF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>
            <a:extLst>
              <a:ext uri="{FF2B5EF4-FFF2-40B4-BE49-F238E27FC236}">
                <a16:creationId xmlns:a16="http://schemas.microsoft.com/office/drawing/2014/main" id="{99021A0B-A5E2-0524-57B3-09CC2A832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594" y="73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- ~ ( Bitwise Not </a:t>
            </a: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דוגמה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44E8585-42CF-FF58-FCD5-E598CCF07C8C}"/>
              </a:ext>
            </a:extLst>
          </p:cNvPr>
          <p:cNvGraphicFramePr>
            <a:graphicFrameLocks noGrp="1"/>
          </p:cNvGraphicFramePr>
          <p:nvPr/>
        </p:nvGraphicFramePr>
        <p:xfrm>
          <a:off x="4304714" y="1345931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6BC78BA2-6BB7-E640-C078-209FA7731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99760"/>
              </p:ext>
            </p:extLst>
          </p:nvPr>
        </p:nvGraphicFramePr>
        <p:xfrm>
          <a:off x="3188800" y="1345931"/>
          <a:ext cx="581342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81342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4935FD22-3A29-AF23-84AD-3BE36C6D8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57073"/>
              </p:ext>
            </p:extLst>
          </p:nvPr>
        </p:nvGraphicFramePr>
        <p:xfrm>
          <a:off x="4304714" y="2266950"/>
          <a:ext cx="289368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723421">
                  <a:extLst>
                    <a:ext uri="{9D8B030D-6E8A-4147-A177-3AD203B41FA5}">
                      <a16:colId xmlns:a16="http://schemas.microsoft.com/office/drawing/2014/main" val="268819003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158755198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3859135061"/>
                    </a:ext>
                  </a:extLst>
                </a:gridCol>
                <a:gridCol w="723421">
                  <a:extLst>
                    <a:ext uri="{9D8B030D-6E8A-4147-A177-3AD203B41FA5}">
                      <a16:colId xmlns:a16="http://schemas.microsoft.com/office/drawing/2014/main" val="2445893733"/>
                    </a:ext>
                  </a:extLst>
                </a:gridCol>
              </a:tblGrid>
              <a:tr h="276927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13139"/>
                  </a:ext>
                </a:extLst>
              </a:tr>
            </a:tbl>
          </a:graphicData>
        </a:graphic>
      </p:graphicFrame>
      <p:graphicFrame>
        <p:nvGraphicFramePr>
          <p:cNvPr id="9" name="טבלה 8">
            <a:extLst>
              <a:ext uri="{FF2B5EF4-FFF2-40B4-BE49-F238E27FC236}">
                <a16:creationId xmlns:a16="http://schemas.microsoft.com/office/drawing/2014/main" id="{A84F238E-AD5D-4985-F40B-791AC4919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956451"/>
              </p:ext>
            </p:extLst>
          </p:nvPr>
        </p:nvGraphicFramePr>
        <p:xfrm>
          <a:off x="3214468" y="2266950"/>
          <a:ext cx="555674" cy="304800"/>
        </p:xfrm>
        <a:graphic>
          <a:graphicData uri="http://schemas.openxmlformats.org/drawingml/2006/table">
            <a:tbl>
              <a:tblPr rtl="1" firstRow="1" bandRow="1">
                <a:tableStyleId>{922812A1-DF25-4421-8861-739B75ECE37B}</a:tableStyleId>
              </a:tblPr>
              <a:tblGrid>
                <a:gridCol w="555674">
                  <a:extLst>
                    <a:ext uri="{9D8B030D-6E8A-4147-A177-3AD203B41FA5}">
                      <a16:colId xmlns:a16="http://schemas.microsoft.com/office/drawing/2014/main" val="39875679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~a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395546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D1997189-692D-3D74-F665-69903D68C383}"/>
              </a:ext>
            </a:extLst>
          </p:cNvPr>
          <p:cNvSpPr txBox="1"/>
          <p:nvPr/>
        </p:nvSpPr>
        <p:spPr>
          <a:xfrm>
            <a:off x="6653866" y="863799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51350151-4210-FE98-81A0-969FF9B056EB}"/>
              </a:ext>
            </a:extLst>
          </p:cNvPr>
          <p:cNvSpPr txBox="1"/>
          <p:nvPr/>
        </p:nvSpPr>
        <p:spPr>
          <a:xfrm>
            <a:off x="5955169" y="856765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AA6FD36E-2B96-35B0-BC0C-D3AB720E16EE}"/>
              </a:ext>
            </a:extLst>
          </p:cNvPr>
          <p:cNvSpPr txBox="1"/>
          <p:nvPr/>
        </p:nvSpPr>
        <p:spPr>
          <a:xfrm>
            <a:off x="5216616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8402952-213A-50D8-F689-FEC5E7540927}"/>
              </a:ext>
            </a:extLst>
          </p:cNvPr>
          <p:cNvSpPr txBox="1"/>
          <p:nvPr/>
        </p:nvSpPr>
        <p:spPr>
          <a:xfrm>
            <a:off x="4506200" y="868487"/>
            <a:ext cx="32108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1" name="חץ: למעלה-למטה 20">
            <a:extLst>
              <a:ext uri="{FF2B5EF4-FFF2-40B4-BE49-F238E27FC236}">
                <a16:creationId xmlns:a16="http://schemas.microsoft.com/office/drawing/2014/main" id="{3DC378DB-1A3C-9ACD-FF96-B2B09428ABB6}"/>
              </a:ext>
            </a:extLst>
          </p:cNvPr>
          <p:cNvSpPr/>
          <p:nvPr/>
        </p:nvSpPr>
        <p:spPr>
          <a:xfrm>
            <a:off x="6800341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למעלה-למטה 21">
            <a:extLst>
              <a:ext uri="{FF2B5EF4-FFF2-40B4-BE49-F238E27FC236}">
                <a16:creationId xmlns:a16="http://schemas.microsoft.com/office/drawing/2014/main" id="{63788459-5D52-33D0-1C85-5B9713AC9D61}"/>
              </a:ext>
            </a:extLst>
          </p:cNvPr>
          <p:cNvSpPr/>
          <p:nvPr/>
        </p:nvSpPr>
        <p:spPr>
          <a:xfrm>
            <a:off x="6094607" y="1886116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חץ: למעלה-למטה 22">
            <a:extLst>
              <a:ext uri="{FF2B5EF4-FFF2-40B4-BE49-F238E27FC236}">
                <a16:creationId xmlns:a16="http://schemas.microsoft.com/office/drawing/2014/main" id="{3AEE24C4-7760-94FE-3E96-DDD3B1091381}"/>
              </a:ext>
            </a:extLst>
          </p:cNvPr>
          <p:cNvSpPr/>
          <p:nvPr/>
        </p:nvSpPr>
        <p:spPr>
          <a:xfrm>
            <a:off x="5379509" y="1888461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חץ: למעלה-למטה 23">
            <a:extLst>
              <a:ext uri="{FF2B5EF4-FFF2-40B4-BE49-F238E27FC236}">
                <a16:creationId xmlns:a16="http://schemas.microsoft.com/office/drawing/2014/main" id="{1692761A-00A0-8F0D-0633-C87C941E012E}"/>
              </a:ext>
            </a:extLst>
          </p:cNvPr>
          <p:cNvSpPr/>
          <p:nvPr/>
        </p:nvSpPr>
        <p:spPr>
          <a:xfrm>
            <a:off x="4669095" y="1881427"/>
            <a:ext cx="54061" cy="200055"/>
          </a:xfrm>
          <a:prstGeom prst="upDownArrow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B7D77CF-4ADA-C06D-AD9C-B9AA7ADB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61" y="725581"/>
            <a:ext cx="1942649" cy="1169658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FB2FCAE-714E-416A-2CB1-7A0E09052245}"/>
              </a:ext>
            </a:extLst>
          </p:cNvPr>
          <p:cNvSpPr txBox="1"/>
          <p:nvPr/>
        </p:nvSpPr>
        <p:spPr>
          <a:xfrm>
            <a:off x="1322364" y="3031588"/>
            <a:ext cx="6053642" cy="23698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הערה:</a:t>
            </a:r>
            <a:br>
              <a:rPr lang="en-US" sz="1600" dirty="0"/>
            </a:br>
            <a:r>
              <a:rPr lang="he-IL" sz="1600" dirty="0"/>
              <a:t>האופרטור ! (</a:t>
            </a:r>
            <a:r>
              <a:rPr lang="en-US" sz="1600" dirty="0"/>
              <a:t>logical not</a:t>
            </a:r>
            <a:r>
              <a:rPr lang="he-IL" sz="1600" dirty="0"/>
              <a:t>) פועל על </a:t>
            </a:r>
            <a:r>
              <a:rPr lang="he-IL" sz="1600" u="sng" dirty="0"/>
              <a:t>ביטוי</a:t>
            </a:r>
            <a:r>
              <a:rPr lang="he-IL" sz="1600" dirty="0"/>
              <a:t>.</a:t>
            </a:r>
            <a:br>
              <a:rPr lang="en-US" sz="1600" dirty="0"/>
            </a:br>
            <a:r>
              <a:rPr lang="he-IL" sz="1600" dirty="0"/>
              <a:t>כאשר הוא פועל על ביטוי שערכו </a:t>
            </a:r>
            <a:r>
              <a:rPr lang="en-US" sz="1600" dirty="0"/>
              <a:t>“</a:t>
            </a:r>
            <a:r>
              <a:rPr lang="he-IL" sz="1600" dirty="0"/>
              <a:t>שקר" הוא מחזיר "אמת" (1)</a:t>
            </a:r>
            <a:br>
              <a:rPr lang="en-US" sz="1600" dirty="0"/>
            </a:br>
            <a:r>
              <a:rPr lang="he-IL" sz="1600" dirty="0"/>
              <a:t>וכאשר הוא פועל על ביטוי שערכו </a:t>
            </a:r>
            <a:r>
              <a:rPr lang="en-US" sz="1600" dirty="0"/>
              <a:t>“</a:t>
            </a:r>
            <a:r>
              <a:rPr lang="he-IL" sz="1600" dirty="0"/>
              <a:t>אמת" הוא מחזיר "שקר" (0).</a:t>
            </a:r>
            <a:br>
              <a:rPr lang="en-US" sz="1600" dirty="0"/>
            </a:br>
            <a:br>
              <a:rPr lang="en-US" sz="1600" dirty="0"/>
            </a:br>
            <a:r>
              <a:rPr lang="he-IL" sz="1600" dirty="0"/>
              <a:t>לעומתו, האופרטור ~ (</a:t>
            </a:r>
            <a:r>
              <a:rPr lang="en-US" sz="1600" dirty="0"/>
              <a:t>Bitwise Not</a:t>
            </a:r>
            <a:r>
              <a:rPr lang="he-IL" sz="1600" dirty="0"/>
              <a:t>) פועל על כל ביט בנפרד ונותן תוצאה שונה.</a:t>
            </a:r>
            <a:br>
              <a:rPr lang="en-US" sz="1800" dirty="0"/>
            </a:br>
            <a:endParaRPr lang="he-IL" sz="1800" dirty="0"/>
          </a:p>
          <a:p>
            <a:pPr algn="r" rtl="1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8958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9F21AB4-9C3A-FCEE-4997-8BC73797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49" y="3076985"/>
            <a:ext cx="6847970" cy="1639993"/>
          </a:xfrm>
          <a:prstGeom prst="rect">
            <a:avLst/>
          </a:prstGeom>
        </p:spPr>
      </p:pic>
      <p:sp>
        <p:nvSpPr>
          <p:cNvPr id="8" name="Google Shape;1458;p36">
            <a:extLst>
              <a:ext uri="{FF2B5EF4-FFF2-40B4-BE49-F238E27FC236}">
                <a16:creationId xmlns:a16="http://schemas.microsoft.com/office/drawing/2014/main" id="{09EF7BE4-E73D-2964-5457-C0650483D4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5269" y="2869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latin typeface="Calibri" panose="020F0502020204030204" pitchFamily="34" charset="0"/>
                <a:cs typeface="Calibri" panose="020F0502020204030204" pitchFamily="34" charset="0"/>
              </a:rPr>
              <a:t>דוגמה לשימוש ב –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Bitwise And</a:t>
            </a:r>
            <a:endParaRPr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0B811F-A17F-A91E-D5C5-D533DD8351F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718029" y="1096857"/>
            <a:ext cx="7451384" cy="130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r>
              <a:rPr kumimoji="0" lang="he-IL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מסכת ביטים הינה רצף ספרות </a:t>
            </a:r>
            <a:r>
              <a:rPr kumimoji="0" lang="he-IL" altLang="he-IL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בינאריו</a:t>
            </a:r>
            <a:r>
              <a:rPr lang="he-IL" altLang="he-IL" sz="1800" dirty="0">
                <a:solidFill>
                  <a:sysClr val="windowText" lastClr="000000"/>
                </a:solidFill>
                <a:latin typeface="Verdana"/>
                <a:cs typeface="Arial"/>
              </a:rPr>
              <a:t>ת קבועות המשמשות לביצוע פעולות ברמת הביט. </a:t>
            </a: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r>
              <a:rPr lang="he-IL" altLang="he-IL" sz="1800" dirty="0">
                <a:solidFill>
                  <a:sysClr val="windowText" lastClr="000000"/>
                </a:solidFill>
                <a:latin typeface="Verdana"/>
                <a:cs typeface="Arial"/>
              </a:rPr>
              <a:t>למשל:</a:t>
            </a:r>
            <a:endParaRPr kumimoji="0" lang="he-IL" altLang="he-I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r>
              <a:rPr kumimoji="0" lang="en-US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Pixel</a:t>
            </a:r>
            <a:r>
              <a:rPr kumimoji="0" lang="he-IL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מיוצג במודל </a:t>
            </a:r>
            <a:r>
              <a:rPr kumimoji="0" lang="en-US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RGB</a:t>
            </a:r>
            <a:r>
              <a:rPr kumimoji="0" lang="he-IL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 כאשר כל ערוץ צבע מקודד ב- </a:t>
            </a:r>
            <a:r>
              <a:rPr kumimoji="0" lang="en-US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8 bits</a:t>
            </a:r>
            <a:r>
              <a:rPr kumimoji="0" lang="he-IL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.</a:t>
            </a:r>
            <a:br>
              <a:rPr kumimoji="0" lang="en-US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</a:br>
            <a:r>
              <a:rPr kumimoji="0" lang="he-IL" altLang="he-IL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/>
                <a:cs typeface="Arial"/>
              </a:rPr>
              <a:t>המטרה היא ל'שלוף' את הגוון הירוק.</a:t>
            </a:r>
          </a:p>
          <a:p>
            <a:pPr marL="742950" marR="0" lvl="1" indent="-28575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  <a:p>
            <a:pPr marL="457200" marR="0" lvl="1" indent="0" algn="r" defTabSz="914400" rtl="1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75000"/>
              <a:buNone/>
              <a:tabLst/>
              <a:defRPr/>
            </a:pPr>
            <a:endParaRPr lang="he-IL" altLang="he-IL" sz="1800" dirty="0">
              <a:solidFill>
                <a:sysClr val="windowText" lastClr="000000"/>
              </a:solidFill>
              <a:latin typeface="Verdan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82950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621</Words>
  <Application>Microsoft Office PowerPoint</Application>
  <PresentationFormat>‫הצגה על המסך (16:9)</PresentationFormat>
  <Paragraphs>186</Paragraphs>
  <Slides>13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1" baseType="lpstr">
      <vt:lpstr>IBM Plex Mono</vt:lpstr>
      <vt:lpstr>Calibri</vt:lpstr>
      <vt:lpstr>Arial</vt:lpstr>
      <vt:lpstr>Poppins</vt:lpstr>
      <vt:lpstr>Wingdings</vt:lpstr>
      <vt:lpstr>Verdana</vt:lpstr>
      <vt:lpstr>Roboto Condensed Light</vt:lpstr>
      <vt:lpstr>Introduction to Coding Workshop by Slidesgo</vt:lpstr>
      <vt:lpstr>תרגול 2#</vt:lpstr>
      <vt:lpstr>מצגת של PowerPoint‏</vt:lpstr>
      <vt:lpstr>דוגמאות</vt:lpstr>
      <vt:lpstr>Bitwise Operators</vt:lpstr>
      <vt:lpstr>( - &amp; (Bitwise And דוגמה</vt:lpstr>
      <vt:lpstr>( - | (Bitwise Or דוגמה</vt:lpstr>
      <vt:lpstr>( - ^ (Bitwise Xor דוגמה</vt:lpstr>
      <vt:lpstr>( - ~ ( Bitwise Not דוגמה</vt:lpstr>
      <vt:lpstr>דוגמה לשימוש ב – Bitwise And</vt:lpstr>
      <vt:lpstr>מצגת של PowerPoint‏</vt:lpstr>
      <vt:lpstr>אופרטורי ++ , --</vt:lpstr>
      <vt:lpstr>סיכום אפרטורים</vt:lpstr>
      <vt:lpstr>קדימות אופרטורים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מעיין אברהמי</cp:lastModifiedBy>
  <cp:revision>47</cp:revision>
  <dcterms:modified xsi:type="dcterms:W3CDTF">2024-11-27T12:23:44Z</dcterms:modified>
</cp:coreProperties>
</file>