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73" r:id="rId4"/>
    <p:sldId id="261" r:id="rId5"/>
    <p:sldId id="278" r:id="rId6"/>
    <p:sldId id="262" r:id="rId7"/>
    <p:sldId id="269" r:id="rId8"/>
    <p:sldId id="274" r:id="rId9"/>
    <p:sldId id="270" r:id="rId10"/>
    <p:sldId id="272" r:id="rId11"/>
    <p:sldId id="279" r:id="rId12"/>
    <p:sldId id="280" r:id="rId13"/>
    <p:sldId id="281" r:id="rId14"/>
    <p:sldId id="275" r:id="rId15"/>
    <p:sldId id="276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זגורי" initials="דז" lastIdx="1" clrIdx="0">
    <p:extLst>
      <p:ext uri="{19B8F6BF-5375-455C-9EA6-DF929625EA0E}">
        <p15:presenceInfo xmlns:p15="http://schemas.microsoft.com/office/powerpoint/2012/main" userId="b4ced4bfbff669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87F769"/>
    <a:srgbClr val="47733D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20"/>
  </p:normalViewPr>
  <p:slideViewPr>
    <p:cSldViewPr snapToGrid="0">
      <p:cViewPr varScale="1">
        <p:scale>
          <a:sx n="52" d="100"/>
          <a:sy n="52" d="100"/>
        </p:scale>
        <p:origin x="48" y="6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1A41E-453A-DD44-ADCA-F5F12C1CB156}" type="datetimeFigureOut">
              <a:rPr lang="en-IL" smtClean="0"/>
              <a:t>01/27/2020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ECEA-4E4A-724F-B5ED-1810491AA7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13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ECEA-4E4A-724F-B5ED-1810491AA74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58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ECEA-4E4A-724F-B5ED-1810491AA74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193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ECEA-4E4A-724F-B5ED-1810491AA74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89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ECEA-4E4A-724F-B5ED-1810491AA74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33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2C1B69-4115-4CF4-91B9-A3C21463B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D38E79-DFB6-49CB-8764-58004A983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682325-083F-4E47-8AAA-89D5F952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DD8A68-DAE4-4681-8921-5FAB1C2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897152-2074-4664-BADA-99206106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0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B28B0D-9CE4-41A3-804E-E19290D3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84C324-70B1-48B1-BB8B-97A853BA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B97E37-BD4A-4549-B847-5C971CDB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E601B9-F6B1-4F64-8462-0C1F5C68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0DBA9C-A4E6-424C-839B-27EB35A0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4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B7084FB-81B7-4481-8AEC-8A18728F6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C4FF37-2BE3-4AE6-AF52-13AF9756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D2C606-39D3-4707-9E88-DD19AE4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142070-7993-43F9-97EE-42A1D6F0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2F30CF-4E8D-416A-9D5C-71879EA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79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DA59B-2660-44C6-B474-629224C6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BF554-B659-4DE0-93FF-D9089412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1C2727-5E6F-4419-91F7-2293218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9183FF-BC2E-4AF0-8928-927E959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99C10-EAB6-4DA3-B633-4853C340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5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028802-4E18-493E-8DFA-22ABC70D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C63B3C-BA08-49EB-9CA9-BBA29CAA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BDEF11-8E33-44B0-96B1-4DD51720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27D876-B47B-4A30-9976-A315B707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6962B2-DEFC-4F27-B00D-33DD2C0C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2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2E7360-0CEB-4E7C-BB4D-86FF63F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5BE6D8-FA7A-48B5-B7AA-AAD0D78B0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56527E-A3CE-47C0-90D1-82A97C82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0194BB-88AF-4B47-A8BE-0623C6F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46D517-5822-47B6-AC89-EC18D1FB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833E26-127E-4F4E-BB7D-275BC775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09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6A67A6-2F1F-4DEF-A054-A68611C3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A93450-2879-45B9-B8A8-77701EFC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910858-E42A-4B3C-9035-F6E3919A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5D42CB-A46E-4E71-A30D-05D8DC6E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ADB39C-F4BF-4502-8286-7B328CF0D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3468851-FE42-41B1-B939-E74455AF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5B3EE6D-D462-41DF-8B99-2495C23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CE28F3F-67F6-41F6-8EE9-75583A4D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2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1827-516C-4F6D-9BAF-CBD4FDBE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806A5A2-332B-4D79-BB6B-4AE7AC37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052C623-3C46-4FCF-B19B-587F6D8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7DC559-75AD-4AE5-9AC2-BEC282C1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4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0DC442-5DEB-4BA4-9EDC-DD23597D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14EE0D-58C2-4A69-AC0C-EB73CD84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9D6B7B-3BF8-46A9-ACBC-03580AD0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2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DDF481-AE75-4497-B496-7D21806B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14C1A5-6932-4278-97F1-35EE5369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C15585-48F3-49B1-A5FE-16912A417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ACB86D-C5D3-45AC-867B-D35AA4DC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B0E084-BAD2-4CBB-AE64-6E3A77E7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8B8F52-A362-44CE-BCD7-8EF6073E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58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DBAEA-AC40-4387-BFD5-171AC7FC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6B2CB26-3310-439D-A144-D9BFACF3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42DC19F-CCEF-496C-B124-61D17DAB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2F8678-BA63-4E1F-BE86-6A97481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CF3BB7-BB14-4DB6-B8BF-89F45AEB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A69B8E-1FED-4BAA-B7C0-F5304935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5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411A34-F6B3-4C63-9A8B-EB4354FF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CD218A-DDB2-450C-B0B1-1BB0AD89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CA917C-11E9-4416-88BF-CFD396D6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97F5-E1C0-471B-BDD9-2C1AC745938B}" type="datetimeFigureOut">
              <a:rPr lang="he-IL" smtClean="0"/>
              <a:t>א'/שבט/תש"פ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08AED2-EB64-4A92-969D-32B876B1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C25D85-2833-45A7-9EF0-D74CDFF3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BBDE-3888-4BE4-BF6A-35DCE91A9F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63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gnest.org/sites/default/files/Submissions/gnest_02323/gnest_02323_published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 descr="תמונה שמכילה חוץ, טבע, חוף, דשא&#10;&#10;התיאור נוצר באופן אוטומטי">
            <a:extLst>
              <a:ext uri="{FF2B5EF4-FFF2-40B4-BE49-F238E27FC236}">
                <a16:creationId xmlns:a16="http://schemas.microsoft.com/office/drawing/2014/main" id="{A2EC5FD6-EB57-4E40-B176-3ED986530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A876C5EA-60C8-4C0E-BFB2-F51024EBFB58}"/>
              </a:ext>
            </a:extLst>
          </p:cNvPr>
          <p:cNvSpPr/>
          <p:nvPr/>
        </p:nvSpPr>
        <p:spPr>
          <a:xfrm>
            <a:off x="3629319" y="1741855"/>
            <a:ext cx="645735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פסולת עירונית</a:t>
            </a:r>
            <a:endParaRPr lang="he-IL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BA0CEA4B-2160-4E8B-9E11-B0AB7D8FC4CF}"/>
              </a:ext>
            </a:extLst>
          </p:cNvPr>
          <p:cNvSpPr/>
          <p:nvPr/>
        </p:nvSpPr>
        <p:spPr>
          <a:xfrm>
            <a:off x="-1765381" y="5122728"/>
            <a:ext cx="64573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תומר מכלוף</a:t>
            </a:r>
          </a:p>
          <a:p>
            <a:pPr algn="ctr"/>
            <a:r>
              <a:rPr lang="he-IL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אלעד בן חיים</a:t>
            </a:r>
          </a:p>
          <a:p>
            <a:pPr algn="ctr"/>
            <a:r>
              <a:rPr lang="he-IL" sz="3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דניאל זגורי</a:t>
            </a:r>
            <a:endParaRPr lang="he-IL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98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A7D7FC9-E2C9-4803-BAE1-692A43DA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82" y="2574708"/>
            <a:ext cx="5761086" cy="3269777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ד – חיזוי כללי של אופן טיפול בפסולת</a:t>
            </a:r>
          </a:p>
          <a:p>
            <a:pPr algn="ctr"/>
            <a:r>
              <a:rPr lang="he-IL" sz="3600" dirty="0"/>
              <a:t>באמצעות הטמנה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DA7707-2DC2-42D8-A4B3-751F4B1534BC}"/>
              </a:ext>
            </a:extLst>
          </p:cNvPr>
          <p:cNvSpPr txBox="1"/>
          <p:nvPr/>
        </p:nvSpPr>
        <p:spPr>
          <a:xfrm>
            <a:off x="2188108" y="6096154"/>
            <a:ext cx="534048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ניתן לראות כי החיזוי לא מדויק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FFF05D4-74CC-47B9-BCA3-7009A5373742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</a:t>
            </a:r>
            <a:r>
              <a:rPr lang="en-US" sz="3200" dirty="0"/>
              <a:t>Landfill</a:t>
            </a:r>
            <a:endParaRPr lang="he-IL" sz="32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67ED5FC-0E9F-46DD-A0AE-8E1CD54E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2724929"/>
            <a:ext cx="3056860" cy="2849961"/>
          </a:xfrm>
          <a:prstGeom prst="rect">
            <a:avLst/>
          </a:prstGeom>
        </p:spPr>
      </p:pic>
      <p:sp>
        <p:nvSpPr>
          <p:cNvPr id="49" name="מלבן: פינות מעוגלות 33">
            <a:extLst>
              <a:ext uri="{FF2B5EF4-FFF2-40B4-BE49-F238E27FC236}">
                <a16:creationId xmlns:a16="http://schemas.microsoft.com/office/drawing/2014/main" id="{A5875C27-BFD9-4D96-871F-152B1F386CB0}"/>
              </a:ext>
            </a:extLst>
          </p:cNvPr>
          <p:cNvSpPr/>
          <p:nvPr/>
        </p:nvSpPr>
        <p:spPr>
          <a:xfrm>
            <a:off x="3571831" y="3546983"/>
            <a:ext cx="5205971" cy="32053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77380A32-E515-4D3A-B1C6-EADFFD6B6E6F}"/>
              </a:ext>
            </a:extLst>
          </p:cNvPr>
          <p:cNvCxnSpPr/>
          <p:nvPr/>
        </p:nvCxnSpPr>
        <p:spPr>
          <a:xfrm>
            <a:off x="8894533" y="2633700"/>
            <a:ext cx="0" cy="32093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חץ: מעוקל למטה 50">
            <a:extLst>
              <a:ext uri="{FF2B5EF4-FFF2-40B4-BE49-F238E27FC236}">
                <a16:creationId xmlns:a16="http://schemas.microsoft.com/office/drawing/2014/main" id="{98666D86-69F5-40C9-BD85-CA9475C8D674}"/>
              </a:ext>
            </a:extLst>
          </p:cNvPr>
          <p:cNvSpPr/>
          <p:nvPr/>
        </p:nvSpPr>
        <p:spPr>
          <a:xfrm rot="5400000">
            <a:off x="7573965" y="6085708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2" name="מלבן: פינות מעוגלות 33">
            <a:extLst>
              <a:ext uri="{FF2B5EF4-FFF2-40B4-BE49-F238E27FC236}">
                <a16:creationId xmlns:a16="http://schemas.microsoft.com/office/drawing/2014/main" id="{B008D615-2E11-4EE5-B186-4C54A3AAE292}"/>
              </a:ext>
            </a:extLst>
          </p:cNvPr>
          <p:cNvSpPr/>
          <p:nvPr/>
        </p:nvSpPr>
        <p:spPr>
          <a:xfrm>
            <a:off x="3392434" y="4083355"/>
            <a:ext cx="5407133" cy="584775"/>
          </a:xfrm>
          <a:prstGeom prst="roundRect">
            <a:avLst/>
          </a:prstGeom>
          <a:noFill/>
          <a:ln w="41275">
            <a:solidFill>
              <a:srgbClr val="87F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68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ה – חיזוי כללי של אופן טיפול בפסולת</a:t>
            </a:r>
          </a:p>
          <a:p>
            <a:pPr algn="ctr"/>
            <a:r>
              <a:rPr lang="he-IL" sz="3600" dirty="0"/>
              <a:t>לפי טווחי </a:t>
            </a:r>
            <a:r>
              <a:rPr lang="en-US" sz="3600" dirty="0"/>
              <a:t>GDP</a:t>
            </a:r>
            <a:endParaRPr lang="he-IL" sz="36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DA7707-2DC2-42D8-A4B3-751F4B1534BC}"/>
              </a:ext>
            </a:extLst>
          </p:cNvPr>
          <p:cNvSpPr txBox="1"/>
          <p:nvPr/>
        </p:nvSpPr>
        <p:spPr>
          <a:xfrm>
            <a:off x="2188108" y="6096154"/>
            <a:ext cx="5340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ניתן לראות כי החיזוי מדויק (פרט ל-25-40)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FFF05D4-74CC-47B9-BCA3-7009A5373742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אופן הטיפול</a:t>
            </a:r>
          </a:p>
        </p:txBody>
      </p:sp>
      <p:sp>
        <p:nvSpPr>
          <p:cNvPr id="51" name="חץ: מעוקל למטה 50">
            <a:extLst>
              <a:ext uri="{FF2B5EF4-FFF2-40B4-BE49-F238E27FC236}">
                <a16:creationId xmlns:a16="http://schemas.microsoft.com/office/drawing/2014/main" id="{98666D86-69F5-40C9-BD85-CA9475C8D674}"/>
              </a:ext>
            </a:extLst>
          </p:cNvPr>
          <p:cNvSpPr/>
          <p:nvPr/>
        </p:nvSpPr>
        <p:spPr>
          <a:xfrm rot="5400000">
            <a:off x="7603461" y="6159448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1AF679-14A8-4A05-9F36-15BFAA87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54" y="2574451"/>
            <a:ext cx="2228850" cy="163830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7AD9C51-AB25-4780-8E4E-F3826D91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54" y="4352685"/>
            <a:ext cx="2324100" cy="1666875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E148A96-0978-4C5F-9EB2-E1993792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22" y="4352685"/>
            <a:ext cx="2581275" cy="170497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72E9C062-EC39-4046-BB2B-C3120E21C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22" y="2530932"/>
            <a:ext cx="2371725" cy="1657350"/>
          </a:xfrm>
          <a:prstGeom prst="rect">
            <a:avLst/>
          </a:prstGeom>
        </p:spPr>
      </p:pic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D906754-60A3-4C12-8744-25749C21D224}"/>
              </a:ext>
            </a:extLst>
          </p:cNvPr>
          <p:cNvCxnSpPr>
            <a:cxnSpLocks/>
          </p:cNvCxnSpPr>
          <p:nvPr/>
        </p:nvCxnSpPr>
        <p:spPr>
          <a:xfrm>
            <a:off x="6209321" y="2649639"/>
            <a:ext cx="0" cy="15802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937277A4-5B68-468D-BF9E-B60E3D7B9B5F}"/>
              </a:ext>
            </a:extLst>
          </p:cNvPr>
          <p:cNvCxnSpPr>
            <a:cxnSpLocks/>
          </p:cNvCxnSpPr>
          <p:nvPr/>
        </p:nvCxnSpPr>
        <p:spPr>
          <a:xfrm>
            <a:off x="6213678" y="4366616"/>
            <a:ext cx="0" cy="15802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3665B5D3-6234-4325-9E15-311C7659007D}"/>
              </a:ext>
            </a:extLst>
          </p:cNvPr>
          <p:cNvCxnSpPr>
            <a:cxnSpLocks/>
          </p:cNvCxnSpPr>
          <p:nvPr/>
        </p:nvCxnSpPr>
        <p:spPr>
          <a:xfrm flipH="1">
            <a:off x="6303315" y="4279948"/>
            <a:ext cx="16475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C876FD46-72F3-48DC-90A5-048D3AA3746D}"/>
              </a:ext>
            </a:extLst>
          </p:cNvPr>
          <p:cNvCxnSpPr>
            <a:cxnSpLocks/>
          </p:cNvCxnSpPr>
          <p:nvPr/>
        </p:nvCxnSpPr>
        <p:spPr>
          <a:xfrm flipH="1">
            <a:off x="4471055" y="4276483"/>
            <a:ext cx="16475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1BBB3780-DA4D-46C7-AFE9-570ECFE8B615}"/>
              </a:ext>
            </a:extLst>
          </p:cNvPr>
          <p:cNvSpPr/>
          <p:nvPr/>
        </p:nvSpPr>
        <p:spPr>
          <a:xfrm>
            <a:off x="2775627" y="4940710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10-25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E83E5864-C3A1-456A-A78E-D9489238F516}"/>
              </a:ext>
            </a:extLst>
          </p:cNvPr>
          <p:cNvSpPr/>
          <p:nvPr/>
        </p:nvSpPr>
        <p:spPr>
          <a:xfrm>
            <a:off x="8990888" y="4940709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25-40</a:t>
            </a: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1C138995-4C23-4898-ADCC-79F28A8A94B2}"/>
              </a:ext>
            </a:extLst>
          </p:cNvPr>
          <p:cNvSpPr/>
          <p:nvPr/>
        </p:nvSpPr>
        <p:spPr>
          <a:xfrm>
            <a:off x="8990888" y="2952508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40-50</a:t>
            </a: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B2A68578-D576-4AB2-9059-DB618930CD11}"/>
              </a:ext>
            </a:extLst>
          </p:cNvPr>
          <p:cNvSpPr/>
          <p:nvPr/>
        </p:nvSpPr>
        <p:spPr>
          <a:xfrm>
            <a:off x="4252684" y="2040244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+50</a:t>
            </a:r>
          </a:p>
        </p:txBody>
      </p:sp>
    </p:spTree>
    <p:extLst>
      <p:ext uri="{BB962C8B-B14F-4D97-AF65-F5344CB8AC3E}">
        <p14:creationId xmlns:p14="http://schemas.microsoft.com/office/powerpoint/2010/main" val="403799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ה – חיזוי כללי של אופן טיפול בפסולת</a:t>
            </a:r>
          </a:p>
          <a:p>
            <a:pPr algn="ctr"/>
            <a:r>
              <a:rPr lang="he-IL" sz="3600" dirty="0"/>
              <a:t>לפי טווחי </a:t>
            </a:r>
            <a:r>
              <a:rPr lang="en-US" sz="3600" dirty="0"/>
              <a:t>GDP</a:t>
            </a:r>
            <a:endParaRPr lang="he-IL" sz="36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DA7707-2DC2-42D8-A4B3-751F4B1534BC}"/>
              </a:ext>
            </a:extLst>
          </p:cNvPr>
          <p:cNvSpPr txBox="1"/>
          <p:nvPr/>
        </p:nvSpPr>
        <p:spPr>
          <a:xfrm>
            <a:off x="2188108" y="6096154"/>
            <a:ext cx="5340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ניתן לראות כי החיזוי מדויק (פרט ל-25-40)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FFF05D4-74CC-47B9-BCA3-7009A5373742}"/>
              </a:ext>
            </a:extLst>
          </p:cNvPr>
          <p:cNvSpPr txBox="1"/>
          <p:nvPr/>
        </p:nvSpPr>
        <p:spPr>
          <a:xfrm>
            <a:off x="5165388" y="1917197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אופן הטיפול</a:t>
            </a:r>
          </a:p>
        </p:txBody>
      </p:sp>
      <p:sp>
        <p:nvSpPr>
          <p:cNvPr id="20" name="חץ: מעוקל למטה 19">
            <a:extLst>
              <a:ext uri="{FF2B5EF4-FFF2-40B4-BE49-F238E27FC236}">
                <a16:creationId xmlns:a16="http://schemas.microsoft.com/office/drawing/2014/main" id="{9BBE24A2-6461-483A-A705-F9ABDC24C7F5}"/>
              </a:ext>
            </a:extLst>
          </p:cNvPr>
          <p:cNvSpPr/>
          <p:nvPr/>
        </p:nvSpPr>
        <p:spPr>
          <a:xfrm rot="5400000">
            <a:off x="7573965" y="6115204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12AE6D4-4440-43ED-9A34-7367E685EE9C}"/>
              </a:ext>
            </a:extLst>
          </p:cNvPr>
          <p:cNvCxnSpPr>
            <a:cxnSpLocks/>
          </p:cNvCxnSpPr>
          <p:nvPr/>
        </p:nvCxnSpPr>
        <p:spPr>
          <a:xfrm>
            <a:off x="7053597" y="2672436"/>
            <a:ext cx="0" cy="15802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FFA7A6E-81DC-4892-8769-D2245D292B38}"/>
              </a:ext>
            </a:extLst>
          </p:cNvPr>
          <p:cNvCxnSpPr>
            <a:cxnSpLocks/>
          </p:cNvCxnSpPr>
          <p:nvPr/>
        </p:nvCxnSpPr>
        <p:spPr>
          <a:xfrm>
            <a:off x="7053597" y="4388340"/>
            <a:ext cx="0" cy="15802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A4C783EE-94FC-4688-9C56-175AC756A4A1}"/>
              </a:ext>
            </a:extLst>
          </p:cNvPr>
          <p:cNvCxnSpPr>
            <a:cxnSpLocks/>
          </p:cNvCxnSpPr>
          <p:nvPr/>
        </p:nvCxnSpPr>
        <p:spPr>
          <a:xfrm flipH="1">
            <a:off x="7232469" y="4309444"/>
            <a:ext cx="16475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423E1278-4BA0-4502-A2D5-68C2FC034F51}"/>
              </a:ext>
            </a:extLst>
          </p:cNvPr>
          <p:cNvCxnSpPr>
            <a:cxnSpLocks/>
          </p:cNvCxnSpPr>
          <p:nvPr/>
        </p:nvCxnSpPr>
        <p:spPr>
          <a:xfrm flipH="1">
            <a:off x="5208469" y="4305979"/>
            <a:ext cx="16475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6FAD55CC-5DF6-47C1-BE9B-1DEF91946D4E}"/>
              </a:ext>
            </a:extLst>
          </p:cNvPr>
          <p:cNvSpPr/>
          <p:nvPr/>
        </p:nvSpPr>
        <p:spPr>
          <a:xfrm>
            <a:off x="2775627" y="4940710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10-25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E121981C-6D90-4B11-8DA0-92F708CA3FE0}"/>
              </a:ext>
            </a:extLst>
          </p:cNvPr>
          <p:cNvSpPr/>
          <p:nvPr/>
        </p:nvSpPr>
        <p:spPr>
          <a:xfrm>
            <a:off x="10642697" y="4940709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25-40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0329F0C7-E0C5-448A-9830-AB232A5313FE}"/>
              </a:ext>
            </a:extLst>
          </p:cNvPr>
          <p:cNvSpPr/>
          <p:nvPr/>
        </p:nvSpPr>
        <p:spPr>
          <a:xfrm>
            <a:off x="10639216" y="2998225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40-50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7E257153-3BCF-44BF-AD5D-F91E0E4B6503}"/>
              </a:ext>
            </a:extLst>
          </p:cNvPr>
          <p:cNvSpPr/>
          <p:nvPr/>
        </p:nvSpPr>
        <p:spPr>
          <a:xfrm>
            <a:off x="4252684" y="2040244"/>
            <a:ext cx="912704" cy="420449"/>
          </a:xfrm>
          <a:prstGeom prst="round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+50</a:t>
            </a:r>
          </a:p>
        </p:txBody>
      </p:sp>
      <p:pic>
        <p:nvPicPr>
          <p:cNvPr id="17" name="תמונה 1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1F4A956-F115-4952-AA28-FE162D22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25" y="4441462"/>
            <a:ext cx="3209925" cy="145732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793F873-6C80-4AAD-B55C-06263E747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62" y="4404141"/>
            <a:ext cx="2733675" cy="1524000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3A15244-1250-496E-ACA8-1026F4880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25" y="2600059"/>
            <a:ext cx="2705100" cy="1476375"/>
          </a:xfrm>
          <a:prstGeom prst="rect">
            <a:avLst/>
          </a:prstGeom>
        </p:spPr>
      </p:pic>
      <p:pic>
        <p:nvPicPr>
          <p:cNvPr id="37" name="תמונה 3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4D57408-D68D-48C5-B903-700CE3F6C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22" y="2598425"/>
            <a:ext cx="3181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ו – חיזוי כללי של אופן הטיפול בפסולת </a:t>
            </a:r>
          </a:p>
          <a:p>
            <a:pPr algn="ctr"/>
            <a:r>
              <a:rPr lang="he-IL" sz="3600" dirty="0"/>
              <a:t>לפי מדינה 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DA7707-2DC2-42D8-A4B3-751F4B1534BC}"/>
              </a:ext>
            </a:extLst>
          </p:cNvPr>
          <p:cNvSpPr txBox="1"/>
          <p:nvPr/>
        </p:nvSpPr>
        <p:spPr>
          <a:xfrm>
            <a:off x="2188108" y="6096154"/>
            <a:ext cx="534048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ניתן לראות כי החיזוי מדויק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FFF05D4-74CC-47B9-BCA3-7009A5373742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אופן הטיפול</a:t>
            </a:r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77380A32-E515-4D3A-B1C6-EADFFD6B6E6F}"/>
              </a:ext>
            </a:extLst>
          </p:cNvPr>
          <p:cNvCxnSpPr/>
          <p:nvPr/>
        </p:nvCxnSpPr>
        <p:spPr>
          <a:xfrm>
            <a:off x="8894533" y="2633700"/>
            <a:ext cx="0" cy="32093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חץ: מעוקל למטה 50">
            <a:extLst>
              <a:ext uri="{FF2B5EF4-FFF2-40B4-BE49-F238E27FC236}">
                <a16:creationId xmlns:a16="http://schemas.microsoft.com/office/drawing/2014/main" id="{98666D86-69F5-40C9-BD85-CA9475C8D674}"/>
              </a:ext>
            </a:extLst>
          </p:cNvPr>
          <p:cNvSpPr/>
          <p:nvPr/>
        </p:nvSpPr>
        <p:spPr>
          <a:xfrm rot="5400000">
            <a:off x="7573965" y="6085708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3" name="תמונה 1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838BA0F-1C8E-4672-A629-49038ABB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23" y="2633700"/>
            <a:ext cx="4284635" cy="298389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0A812619-7F6D-451E-9DA0-9A889AEE8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61" y="2679488"/>
            <a:ext cx="2228850" cy="31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796551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418446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387564"/>
            <a:ext cx="8557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מסקנות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2D56896-26E7-4701-A6F7-8481276934E5}"/>
              </a:ext>
            </a:extLst>
          </p:cNvPr>
          <p:cNvSpPr txBox="1"/>
          <p:nvPr/>
        </p:nvSpPr>
        <p:spPr>
          <a:xfrm>
            <a:off x="3086099" y="1326598"/>
            <a:ext cx="8913769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he-IL" sz="2800" dirty="0"/>
              <a:t>אופן הטיפול בפסולת מושפע לרעה מחתך האוכלוסייה של בני 64 ומעלה.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he-IL" sz="2800" dirty="0"/>
              <a:t>אופן הטיפול בפסולת מושפע לטובה מחתך האוכלוסייה של בני 24 עד 64.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he-IL" sz="2800" dirty="0"/>
              <a:t>ניתן לנבא את כמות הפסולת לפי גודל האוכלוסייה וחתך גילאים.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he-IL" sz="2800" dirty="0"/>
              <a:t>מודל המנבא את אופן הטיפול לפי טווחי </a:t>
            </a:r>
            <a:r>
              <a:rPr lang="en-US" sz="2800" dirty="0"/>
              <a:t>GDP</a:t>
            </a:r>
            <a:r>
              <a:rPr lang="he-IL" sz="2800" dirty="0"/>
              <a:t> הוא יחסית מדויק עם אחוז שגיאה נמוך.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he-IL" sz="2800" dirty="0"/>
              <a:t>ניבוי אופן הטיפול פר מדינה הוא המודל המיטבי ביותר אך יש לקחת בחשבון את כמות הנתונים המועטה על כל מדינה.</a:t>
            </a:r>
          </a:p>
          <a:p>
            <a:pPr marL="457200" indent="-457200">
              <a:buFont typeface="Wingdings" pitchFamily="2" charset="2"/>
              <a:buChar char="Ø"/>
            </a:pPr>
            <a:endParaRPr lang="he-IL" sz="2800" dirty="0"/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E31ADB7B-68A6-1E4C-80F8-30A6CF14CC9B}"/>
              </a:ext>
            </a:extLst>
          </p:cNvPr>
          <p:cNvSpPr/>
          <p:nvPr/>
        </p:nvSpPr>
        <p:spPr>
          <a:xfrm>
            <a:off x="4565742" y="6425897"/>
            <a:ext cx="524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מחקר של </a:t>
            </a:r>
            <a:r>
              <a:rPr lang="en-US" dirty="0" err="1"/>
              <a:t>GlobalNest</a:t>
            </a:r>
            <a:r>
              <a:rPr lang="he-IL" dirty="0"/>
              <a:t> שפורסם ב-2017 והתבסס על הודו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40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600" dirty="0"/>
              <a:t>שאלות</a:t>
            </a:r>
          </a:p>
        </p:txBody>
      </p:sp>
      <p:pic>
        <p:nvPicPr>
          <p:cNvPr id="6" name="תמונה 5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F0AA31A2-DCDD-4465-9B3C-7E0E1D3D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46" y="2607013"/>
            <a:ext cx="4500174" cy="316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10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2E256C61-4771-4D4D-B667-0446D7243680}"/>
              </a:ext>
            </a:extLst>
          </p:cNvPr>
          <p:cNvGrpSpPr/>
          <p:nvPr/>
        </p:nvGrpSpPr>
        <p:grpSpPr>
          <a:xfrm>
            <a:off x="4583636" y="1172583"/>
            <a:ext cx="1560186" cy="623956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28" name="מלבן מעוגל 50">
              <a:extLst>
                <a:ext uri="{FF2B5EF4-FFF2-40B4-BE49-F238E27FC236}">
                  <a16:creationId xmlns:a16="http://schemas.microsoft.com/office/drawing/2014/main" id="{FBD82C63-225C-4BB3-B9D0-9ABE974CF612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D57225AD-DED5-4AD3-8A1F-F5F84BFD8938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קבוצה 29">
            <a:extLst>
              <a:ext uri="{FF2B5EF4-FFF2-40B4-BE49-F238E27FC236}">
                <a16:creationId xmlns:a16="http://schemas.microsoft.com/office/drawing/2014/main" id="{12E45C4E-038F-4E65-9B6C-44C07D1001CA}"/>
              </a:ext>
            </a:extLst>
          </p:cNvPr>
          <p:cNvGrpSpPr/>
          <p:nvPr/>
        </p:nvGrpSpPr>
        <p:grpSpPr>
          <a:xfrm>
            <a:off x="7275431" y="1174922"/>
            <a:ext cx="1560186" cy="623956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31" name="מלבן מעוגל 50">
              <a:extLst>
                <a:ext uri="{FF2B5EF4-FFF2-40B4-BE49-F238E27FC236}">
                  <a16:creationId xmlns:a16="http://schemas.microsoft.com/office/drawing/2014/main" id="{161581A6-57B1-4229-973F-BC06151659CF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51">
              <a:extLst>
                <a:ext uri="{FF2B5EF4-FFF2-40B4-BE49-F238E27FC236}">
                  <a16:creationId xmlns:a16="http://schemas.microsoft.com/office/drawing/2014/main" id="{FCC46B85-FAD7-4F63-AF6A-7B737A7E8072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51DF202-1F93-4237-A070-014B9F31325F}"/>
              </a:ext>
            </a:extLst>
          </p:cNvPr>
          <p:cNvGrpSpPr/>
          <p:nvPr/>
        </p:nvGrpSpPr>
        <p:grpSpPr>
          <a:xfrm>
            <a:off x="9813005" y="1204106"/>
            <a:ext cx="1560186" cy="623956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25" name="מלבן מעוגל 50">
              <a:extLst>
                <a:ext uri="{FF2B5EF4-FFF2-40B4-BE49-F238E27FC236}">
                  <a16:creationId xmlns:a16="http://schemas.microsoft.com/office/drawing/2014/main" id="{1E8088C0-DEEA-43F2-8C7E-BC323DCDA26B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51">
              <a:extLst>
                <a:ext uri="{FF2B5EF4-FFF2-40B4-BE49-F238E27FC236}">
                  <a16:creationId xmlns:a16="http://schemas.microsoft.com/office/drawing/2014/main" id="{2D4420C8-6E9D-4789-90A7-453CE375210B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3F9F3F-FCA2-4379-84B7-EBB7E6ACD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77" y="3720827"/>
            <a:ext cx="2013557" cy="18877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92346D1-DB4D-45EB-A9D6-910D422A8DFE}"/>
              </a:ext>
            </a:extLst>
          </p:cNvPr>
          <p:cNvSpPr txBox="1"/>
          <p:nvPr/>
        </p:nvSpPr>
        <p:spPr>
          <a:xfrm>
            <a:off x="4706235" y="1163735"/>
            <a:ext cx="2875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Aft>
                <a:spcPts val="600"/>
              </a:spcAft>
            </a:pPr>
            <a:r>
              <a:rPr lang="he-IL" sz="3600" dirty="0"/>
              <a:t>מחזור</a:t>
            </a:r>
            <a:endParaRPr lang="he-IL" sz="1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F6083AE-8B27-40CA-AB1C-590D41ABFE91}"/>
              </a:ext>
            </a:extLst>
          </p:cNvPr>
          <p:cNvSpPr txBox="1"/>
          <p:nvPr/>
        </p:nvSpPr>
        <p:spPr>
          <a:xfrm>
            <a:off x="7357802" y="1163735"/>
            <a:ext cx="30747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Aft>
                <a:spcPts val="600"/>
              </a:spcAft>
            </a:pPr>
            <a:r>
              <a:rPr lang="he-IL" sz="3600" dirty="0"/>
              <a:t>שריפה</a:t>
            </a:r>
            <a:endParaRPr lang="he-IL" sz="1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907C532-B124-4B6D-BF4B-A0C2DB455127}"/>
              </a:ext>
            </a:extLst>
          </p:cNvPr>
          <p:cNvSpPr txBox="1"/>
          <p:nvPr/>
        </p:nvSpPr>
        <p:spPr>
          <a:xfrm>
            <a:off x="9900557" y="1163735"/>
            <a:ext cx="28751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Aft>
                <a:spcPts val="600"/>
              </a:spcAft>
            </a:pPr>
            <a:r>
              <a:rPr lang="he-IL" sz="3600" dirty="0"/>
              <a:t>הטמנה</a:t>
            </a:r>
            <a:endParaRPr lang="he-IL" sz="1400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B6CA37B5-84CE-42D0-A18E-ED95E6EB2D52}"/>
              </a:ext>
            </a:extLst>
          </p:cNvPr>
          <p:cNvCxnSpPr>
            <a:cxnSpLocks/>
          </p:cNvCxnSpPr>
          <p:nvPr/>
        </p:nvCxnSpPr>
        <p:spPr>
          <a:xfrm>
            <a:off x="6705419" y="892079"/>
            <a:ext cx="0" cy="12854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DA87E65-609B-4529-A018-EC3CFDDE350D}"/>
              </a:ext>
            </a:extLst>
          </p:cNvPr>
          <p:cNvCxnSpPr>
            <a:cxnSpLocks/>
          </p:cNvCxnSpPr>
          <p:nvPr/>
        </p:nvCxnSpPr>
        <p:spPr>
          <a:xfrm>
            <a:off x="9435642" y="892079"/>
            <a:ext cx="0" cy="128548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תמונה 17" descr="תמונה שמכילה מזון, שלט, ציור&#10;&#10;התיאור נוצר באופן אוטומטי">
            <a:extLst>
              <a:ext uri="{FF2B5EF4-FFF2-40B4-BE49-F238E27FC236}">
                <a16:creationId xmlns:a16="http://schemas.microsoft.com/office/drawing/2014/main" id="{23826A48-33CF-4C8A-A845-5AA0E00C3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27" y="3707875"/>
            <a:ext cx="1882733" cy="18827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תמונה 18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703ECE90-0668-45C2-9555-EA75B6C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68" y="3709714"/>
            <a:ext cx="1841982" cy="18419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F77C34AD-60C0-4918-B1B3-95420DE8C44A}"/>
              </a:ext>
            </a:extLst>
          </p:cNvPr>
          <p:cNvCxnSpPr>
            <a:cxnSpLocks/>
          </p:cNvCxnSpPr>
          <p:nvPr/>
        </p:nvCxnSpPr>
        <p:spPr>
          <a:xfrm>
            <a:off x="9435638" y="3317131"/>
            <a:ext cx="0" cy="25001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603970C3-4941-48BF-B06C-B9B537E61CDA}"/>
              </a:ext>
            </a:extLst>
          </p:cNvPr>
          <p:cNvCxnSpPr>
            <a:cxnSpLocks/>
          </p:cNvCxnSpPr>
          <p:nvPr/>
        </p:nvCxnSpPr>
        <p:spPr>
          <a:xfrm>
            <a:off x="6702169" y="3354604"/>
            <a:ext cx="0" cy="25001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5A83EC14-E549-48F1-A329-442D98BEE9C4}"/>
              </a:ext>
            </a:extLst>
          </p:cNvPr>
          <p:cNvCxnSpPr>
            <a:cxnSpLocks/>
          </p:cNvCxnSpPr>
          <p:nvPr/>
        </p:nvCxnSpPr>
        <p:spPr>
          <a:xfrm flipH="1" flipV="1">
            <a:off x="4571818" y="2701400"/>
            <a:ext cx="6853460" cy="29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5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CF87311F-ABB4-4D66-86CA-83212870D480}"/>
              </a:ext>
            </a:extLst>
          </p:cNvPr>
          <p:cNvGrpSpPr/>
          <p:nvPr/>
        </p:nvGrpSpPr>
        <p:grpSpPr>
          <a:xfrm>
            <a:off x="2911813" y="416766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10" name="מלבן מעוגל 50">
              <a:extLst>
                <a:ext uri="{FF2B5EF4-FFF2-40B4-BE49-F238E27FC236}">
                  <a16:creationId xmlns:a16="http://schemas.microsoft.com/office/drawing/2014/main" id="{9212D871-CB8C-46DE-892A-C88ECE1A6708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51">
              <a:extLst>
                <a:ext uri="{FF2B5EF4-FFF2-40B4-BE49-F238E27FC236}">
                  <a16:creationId xmlns:a16="http://schemas.microsoft.com/office/drawing/2014/main" id="{AE8BF8F6-2D94-4A81-9CF3-DE120A53F3F5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1388EFB-26F0-488D-84DE-8437EFADC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07" y="4615447"/>
            <a:ext cx="1894989" cy="1894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6AB7C66-3FE7-497C-8827-35D8DD9BDF7E}"/>
              </a:ext>
            </a:extLst>
          </p:cNvPr>
          <p:cNvSpPr txBox="1"/>
          <p:nvPr/>
        </p:nvSpPr>
        <p:spPr>
          <a:xfrm>
            <a:off x="6548619" y="537551"/>
            <a:ext cx="46097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שאלת המחקר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F8DA73-B652-4B96-B96B-EFD31458501C}"/>
              </a:ext>
            </a:extLst>
          </p:cNvPr>
          <p:cNvSpPr txBox="1"/>
          <p:nvPr/>
        </p:nvSpPr>
        <p:spPr>
          <a:xfrm>
            <a:off x="3588275" y="2154944"/>
            <a:ext cx="7667329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האם כמות הפסולת המוניציפלית שנוצרת (טון) ואופן הטיפול בה באחוזים (הטמנה במזבלה, שריפה, השבה לייצור אנרגיה ומחזור), ניתנים לניבוי על ידי גודל האוכלוסייה והחלק היחסי של קבוצות הגיל באוכלוסייה?</a:t>
            </a:r>
          </a:p>
        </p:txBody>
      </p:sp>
    </p:spTree>
    <p:extLst>
      <p:ext uri="{BB962C8B-B14F-4D97-AF65-F5344CB8AC3E}">
        <p14:creationId xmlns:p14="http://schemas.microsoft.com/office/powerpoint/2010/main" val="23847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D3E89AA-7500-4B02-8F84-96326FA50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0"/>
          <a:stretch/>
        </p:blipFill>
        <p:spPr>
          <a:xfrm>
            <a:off x="3663711" y="3163658"/>
            <a:ext cx="7474993" cy="20097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8A09C61-76E1-4545-BD9D-7230CF490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037"/>
          <a:stretch/>
        </p:blipFill>
        <p:spPr>
          <a:xfrm>
            <a:off x="4294208" y="138835"/>
            <a:ext cx="7732299" cy="200025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58B2579-73F5-4CE7-A641-A232B33847C9}"/>
              </a:ext>
            </a:extLst>
          </p:cNvPr>
          <p:cNvSpPr txBox="1"/>
          <p:nvPr/>
        </p:nvSpPr>
        <p:spPr>
          <a:xfrm>
            <a:off x="2182525" y="340776"/>
            <a:ext cx="241936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Child : Until 15</a:t>
            </a:r>
          </a:p>
          <a:p>
            <a:pPr algn="l" rtl="0"/>
            <a:r>
              <a:rPr lang="en-US" sz="2000" dirty="0"/>
              <a:t>Teenager : 15-24</a:t>
            </a:r>
          </a:p>
          <a:p>
            <a:pPr algn="l" rtl="0"/>
            <a:r>
              <a:rPr lang="en-US" sz="2000" dirty="0"/>
              <a:t>Young Adult : 24-44</a:t>
            </a:r>
          </a:p>
          <a:p>
            <a:pPr algn="l" rtl="0"/>
            <a:r>
              <a:rPr lang="en-US" sz="2000" dirty="0"/>
              <a:t>Adult : 44-65</a:t>
            </a:r>
          </a:p>
          <a:p>
            <a:pPr algn="l" rtl="0"/>
            <a:r>
              <a:rPr lang="en-US" sz="2000" dirty="0"/>
              <a:t>Elderly : Over 65</a:t>
            </a:r>
            <a:endParaRPr lang="he-IL" sz="2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90042B8-DD69-4230-9A4B-F3F7C3A3B7EC}"/>
              </a:ext>
            </a:extLst>
          </p:cNvPr>
          <p:cNvSpPr txBox="1"/>
          <p:nvPr/>
        </p:nvSpPr>
        <p:spPr>
          <a:xfrm>
            <a:off x="6279589" y="2294140"/>
            <a:ext cx="2419365" cy="707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: GDP Per Capita</a:t>
            </a:r>
          </a:p>
          <a:p>
            <a:r>
              <a:rPr lang="he-IL" sz="2000" dirty="0"/>
              <a:t>מדד </a:t>
            </a:r>
            <a:r>
              <a:rPr lang="en-US" sz="2000" dirty="0"/>
              <a:t>GDP</a:t>
            </a:r>
            <a:r>
              <a:rPr lang="he-IL" sz="2000" dirty="0"/>
              <a:t> ממוצע לאדם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8B56818-D837-4D81-865B-D05504F7077D}"/>
              </a:ext>
            </a:extLst>
          </p:cNvPr>
          <p:cNvSpPr txBox="1"/>
          <p:nvPr/>
        </p:nvSpPr>
        <p:spPr>
          <a:xfrm>
            <a:off x="3587672" y="5490120"/>
            <a:ext cx="3515874" cy="707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: Delta GDP</a:t>
            </a:r>
          </a:p>
          <a:p>
            <a:r>
              <a:rPr lang="he-IL" sz="2000" dirty="0"/>
              <a:t>הפרש מדד </a:t>
            </a:r>
            <a:r>
              <a:rPr lang="en-US" sz="2000" dirty="0"/>
              <a:t>GDP</a:t>
            </a:r>
            <a:r>
              <a:rPr lang="he-IL" sz="2000" dirty="0"/>
              <a:t> מהשנה הקודמת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5CA7D6A-59F1-4EBB-9CE6-45BBD69CCF4E}"/>
              </a:ext>
            </a:extLst>
          </p:cNvPr>
          <p:cNvSpPr txBox="1"/>
          <p:nvPr/>
        </p:nvSpPr>
        <p:spPr>
          <a:xfrm>
            <a:off x="7611450" y="5489256"/>
            <a:ext cx="4017657" cy="707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: Delta GDP Perc</a:t>
            </a:r>
          </a:p>
          <a:p>
            <a:r>
              <a:rPr lang="he-IL" sz="2000" dirty="0"/>
              <a:t>הפרש מדד </a:t>
            </a:r>
            <a:r>
              <a:rPr lang="en-US" sz="2000" dirty="0"/>
              <a:t>GDP</a:t>
            </a:r>
            <a:r>
              <a:rPr lang="he-IL" sz="2000" dirty="0"/>
              <a:t> מהשנה הקודמת ב-%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639230-BE83-4F45-9AF9-0FD8A5DD120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72943" y="2648083"/>
            <a:ext cx="1406646" cy="515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8E56EA-3444-A84C-8966-A052F1B7AE45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45609" y="3429000"/>
            <a:ext cx="1784460" cy="2061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8EB13-1E9B-8D48-AE64-FEFF4E63C26C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259747" y="3429000"/>
            <a:ext cx="360532" cy="2060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7A53744-386B-4B76-AE3C-BC0500CF77F6}"/>
              </a:ext>
            </a:extLst>
          </p:cNvPr>
          <p:cNvSpPr txBox="1"/>
          <p:nvPr/>
        </p:nvSpPr>
        <p:spPr>
          <a:xfrm>
            <a:off x="3495554" y="548760"/>
            <a:ext cx="2134836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   : Recycling</a:t>
            </a:r>
            <a:r>
              <a:rPr lang="he-IL" sz="2000" dirty="0"/>
              <a:t>מחזור</a:t>
            </a:r>
            <a:r>
              <a:rPr lang="en-US" sz="2000" dirty="0"/>
              <a:t> </a:t>
            </a:r>
            <a:endParaRPr lang="he-IL" sz="20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59DC831-15BD-445C-A495-74705CF1FA03}"/>
              </a:ext>
            </a:extLst>
          </p:cNvPr>
          <p:cNvSpPr txBox="1"/>
          <p:nvPr/>
        </p:nvSpPr>
        <p:spPr>
          <a:xfrm>
            <a:off x="6683643" y="514336"/>
            <a:ext cx="2367802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 : Incineration</a:t>
            </a:r>
            <a:r>
              <a:rPr lang="he-IL" sz="2000" dirty="0"/>
              <a:t>שריפה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43FFBAC-1179-46E5-B882-A5636F75CE83}"/>
              </a:ext>
            </a:extLst>
          </p:cNvPr>
          <p:cNvSpPr txBox="1"/>
          <p:nvPr/>
        </p:nvSpPr>
        <p:spPr>
          <a:xfrm>
            <a:off x="10104699" y="548760"/>
            <a:ext cx="1822926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 : Landfill</a:t>
            </a:r>
            <a:r>
              <a:rPr lang="he-IL" sz="2000" dirty="0"/>
              <a:t>הטמנה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5EFE96C-A358-49A4-B32F-FCE99656BB65}"/>
              </a:ext>
            </a:extLst>
          </p:cNvPr>
          <p:cNvSpPr txBox="1"/>
          <p:nvPr/>
        </p:nvSpPr>
        <p:spPr>
          <a:xfrm>
            <a:off x="3303382" y="4986737"/>
            <a:ext cx="4278036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 : Waste generated</a:t>
            </a:r>
            <a:r>
              <a:rPr lang="he-IL" sz="2000" dirty="0"/>
              <a:t>פסולת מיוצרת (טון)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F37DB65-9E3B-47F9-AEBF-258A65949333}"/>
              </a:ext>
            </a:extLst>
          </p:cNvPr>
          <p:cNvSpPr txBox="1"/>
          <p:nvPr/>
        </p:nvSpPr>
        <p:spPr>
          <a:xfrm>
            <a:off x="7753798" y="4986737"/>
            <a:ext cx="4278035" cy="4001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 : Waste Treated</a:t>
            </a:r>
            <a:r>
              <a:rPr lang="he-IL" sz="2000" dirty="0"/>
              <a:t>פסולת מטופלת (טון)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9CF4BF-7BA1-9245-9D6D-E522F8E4A1FF}"/>
              </a:ext>
            </a:extLst>
          </p:cNvPr>
          <p:cNvGrpSpPr/>
          <p:nvPr/>
        </p:nvGrpSpPr>
        <p:grpSpPr>
          <a:xfrm>
            <a:off x="3819928" y="1393450"/>
            <a:ext cx="7569561" cy="2869834"/>
            <a:chOff x="6703693" y="172724"/>
            <a:chExt cx="4848227" cy="2022121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68A09C61-76E1-4545-BD9D-7230CF490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705"/>
            <a:stretch/>
          </p:blipFill>
          <p:spPr>
            <a:xfrm>
              <a:off x="9023862" y="194595"/>
              <a:ext cx="2528058" cy="2000250"/>
            </a:xfrm>
            <a:prstGeom prst="rect">
              <a:avLst/>
            </a:prstGeom>
          </p:spPr>
        </p:pic>
        <p:pic>
          <p:nvPicPr>
            <p:cNvPr id="24" name="תמונה 5">
              <a:extLst>
                <a:ext uri="{FF2B5EF4-FFF2-40B4-BE49-F238E27FC236}">
                  <a16:creationId xmlns:a16="http://schemas.microsoft.com/office/drawing/2014/main" id="{9CCBFF9B-4934-6344-8598-98E8FA4D0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64" r="59821"/>
            <a:stretch/>
          </p:blipFill>
          <p:spPr>
            <a:xfrm>
              <a:off x="6703693" y="172724"/>
              <a:ext cx="2320169" cy="2012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E87D1A-8610-0F48-80E8-576425B0BC9D}"/>
              </a:ext>
            </a:extLst>
          </p:cNvPr>
          <p:cNvCxnSpPr>
            <a:cxnSpLocks/>
          </p:cNvCxnSpPr>
          <p:nvPr/>
        </p:nvCxnSpPr>
        <p:spPr>
          <a:xfrm flipH="1" flipV="1">
            <a:off x="4425661" y="1782501"/>
            <a:ext cx="323922" cy="32042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CBDA0E-3772-A844-801F-A55583678CD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442419" y="1689904"/>
            <a:ext cx="2450397" cy="32968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503C0-E564-C64F-AC9F-4C9D61F3945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867544" y="914446"/>
            <a:ext cx="1548410" cy="5100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E0DD4F-8726-1C4E-BD3C-6020D60B49E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0868628" y="948870"/>
            <a:ext cx="147534" cy="5222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E972E8-8979-9246-AFB2-602978BFCD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62972" y="948870"/>
            <a:ext cx="3643376" cy="5100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6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146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007256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3600" dirty="0"/>
              <a:t>הנחות עבודה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DD30CF9-6C40-459B-B6B7-F1A080321538}"/>
              </a:ext>
            </a:extLst>
          </p:cNvPr>
          <p:cNvSpPr txBox="1"/>
          <p:nvPr/>
        </p:nvSpPr>
        <p:spPr>
          <a:xfrm>
            <a:off x="2492630" y="1496420"/>
            <a:ext cx="969937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ספרד, סלובניה הושמטו עקב ערכים לא הגיוניים (300%).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לאחר עיבוד המידע נשארנו עם 28 מדינות (294 רשומות).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חסרות לנו שנים ספציפיות במדינות מסוימות.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שנים לא רציפות הושמטו (המודל משנת 2007).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ישראל לא נכללה בשל חוסר בנתונים.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אין מדינות ב</a:t>
            </a:r>
            <a:r>
              <a:rPr lang="en-US" sz="3000" dirty="0"/>
              <a:t>OECD</a:t>
            </a:r>
            <a:r>
              <a:rPr lang="he-IL" sz="3000" dirty="0"/>
              <a:t> עם </a:t>
            </a:r>
            <a:r>
              <a:rPr lang="en-US" sz="3000" dirty="0"/>
              <a:t>GDP</a:t>
            </a:r>
            <a:r>
              <a:rPr lang="he-IL" sz="3000" dirty="0"/>
              <a:t> נמוך מ-10,000.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מדינות עם </a:t>
            </a:r>
            <a:r>
              <a:rPr lang="en-US" sz="3000" dirty="0"/>
              <a:t>GDP</a:t>
            </a:r>
            <a:r>
              <a:rPr lang="he-IL" sz="3000" dirty="0"/>
              <a:t> מעל 60000 ירדו מהמודל</a:t>
            </a:r>
            <a:r>
              <a:rPr lang="en-US" sz="3000" dirty="0"/>
              <a:t> </a:t>
            </a:r>
            <a:r>
              <a:rPr lang="he-IL" sz="3000" dirty="0"/>
              <a:t> (</a:t>
            </a:r>
            <a:r>
              <a:rPr lang="en-US" sz="3000" dirty="0"/>
              <a:t>Outliers</a:t>
            </a:r>
            <a:r>
              <a:rPr lang="he-IL" sz="3000" dirty="0"/>
              <a:t>).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he-IL" sz="3000" dirty="0"/>
              <a:t>ביצענו נרמול לכמות הפסולת (כמות פסולת פר בנאדם בק"ג).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E68605A-D4C3-48D1-8E33-78470766484E}"/>
              </a:ext>
            </a:extLst>
          </p:cNvPr>
          <p:cNvSpPr txBox="1"/>
          <p:nvPr/>
        </p:nvSpPr>
        <p:spPr>
          <a:xfrm>
            <a:off x="2855998" y="5707979"/>
            <a:ext cx="8247974" cy="584775"/>
          </a:xfrm>
          <a:prstGeom prst="rect">
            <a:avLst/>
          </a:prstGeom>
          <a:noFill/>
          <a:ln w="19050" cap="rnd" cmpd="sng">
            <a:solidFill>
              <a:srgbClr val="92D050"/>
            </a:solidFill>
            <a:round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/>
              <a:t>כלים בהם השתמשנו : רגרסיה לינארית</a:t>
            </a:r>
          </a:p>
        </p:txBody>
      </p:sp>
    </p:spTree>
    <p:extLst>
      <p:ext uri="{BB962C8B-B14F-4D97-AF65-F5344CB8AC3E}">
        <p14:creationId xmlns:p14="http://schemas.microsoft.com/office/powerpoint/2010/main" val="37306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2AFE19A-B861-457E-BCAC-43259454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4" y="2574708"/>
            <a:ext cx="5996212" cy="3185283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א – חיזוי כללי של כמות הפסולת לפי</a:t>
            </a:r>
          </a:p>
          <a:p>
            <a:pPr algn="ctr"/>
            <a:r>
              <a:rPr lang="he-IL" sz="3600" dirty="0"/>
              <a:t> גודל האוכלוסייה</a:t>
            </a:r>
            <a:r>
              <a:rPr lang="en-US" sz="3600" dirty="0"/>
              <a:t> </a:t>
            </a:r>
            <a:r>
              <a:rPr lang="he-IL" sz="3600" dirty="0"/>
              <a:t> וחתך גילאים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328DB72-685D-4327-B9FD-5C23538E9A86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כמות הפסולת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88B2DC5-7598-4434-B2F6-77F20C404715}"/>
              </a:ext>
            </a:extLst>
          </p:cNvPr>
          <p:cNvSpPr txBox="1"/>
          <p:nvPr/>
        </p:nvSpPr>
        <p:spPr>
          <a:xfrm>
            <a:off x="1713690" y="5910212"/>
            <a:ext cx="5340485" cy="584775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1">
            <a:spAutoFit/>
          </a:bodyPr>
          <a:lstStyle/>
          <a:p>
            <a:r>
              <a:rPr lang="he-IL" sz="3200" dirty="0"/>
              <a:t>ניתן לראות כי החיזוי מדויק</a:t>
            </a:r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82EDFF4-2AC3-4B97-8351-A7C8BEFFA6F9}"/>
              </a:ext>
            </a:extLst>
          </p:cNvPr>
          <p:cNvCxnSpPr/>
          <p:nvPr/>
        </p:nvCxnSpPr>
        <p:spPr>
          <a:xfrm>
            <a:off x="9027265" y="2574708"/>
            <a:ext cx="0" cy="32093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חץ: מעוקל למטה 21">
            <a:extLst>
              <a:ext uri="{FF2B5EF4-FFF2-40B4-BE49-F238E27FC236}">
                <a16:creationId xmlns:a16="http://schemas.microsoft.com/office/drawing/2014/main" id="{E3B88A21-691E-4876-A52C-E4C31BD650B6}"/>
              </a:ext>
            </a:extLst>
          </p:cNvPr>
          <p:cNvSpPr/>
          <p:nvPr/>
        </p:nvSpPr>
        <p:spPr>
          <a:xfrm rot="5400000">
            <a:off x="7012632" y="5899412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7" name="תמונה 6" descr="תמונה שמכילה ציפור&#10;&#10;התיאור נוצר באופן אוטומטי">
            <a:extLst>
              <a:ext uri="{FF2B5EF4-FFF2-40B4-BE49-F238E27FC236}">
                <a16:creationId xmlns:a16="http://schemas.microsoft.com/office/drawing/2014/main" id="{212E882E-FB6B-4CDD-8F91-D7841FC2C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2574708"/>
            <a:ext cx="2648009" cy="32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2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7A68E94D-E06D-4C30-B963-CB661053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13" y="2574709"/>
            <a:ext cx="6115237" cy="325755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ב – חיזוי כללי של אופן טיפול בפסולת</a:t>
            </a:r>
          </a:p>
          <a:p>
            <a:pPr algn="ctr"/>
            <a:r>
              <a:rPr lang="he-IL" sz="3600" dirty="0"/>
              <a:t>באמצעות שריפה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1D237DD-0EDE-483D-B299-79519639D2D1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</a:t>
            </a:r>
            <a:r>
              <a:rPr lang="en-US" sz="3200" dirty="0"/>
              <a:t>Incineration</a:t>
            </a:r>
            <a:endParaRPr lang="he-IL" sz="32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7B504D6-AC17-4561-B084-0F030007F715}"/>
              </a:ext>
            </a:extLst>
          </p:cNvPr>
          <p:cNvSpPr txBox="1"/>
          <p:nvPr/>
        </p:nvSpPr>
        <p:spPr>
          <a:xfrm>
            <a:off x="2775626" y="5934281"/>
            <a:ext cx="519874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ניתן לראות כי החיזוי לא מדויק</a:t>
            </a: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7417812A-E61C-49D7-9FB4-D824CC28414F}"/>
              </a:ext>
            </a:extLst>
          </p:cNvPr>
          <p:cNvCxnSpPr/>
          <p:nvPr/>
        </p:nvCxnSpPr>
        <p:spPr>
          <a:xfrm>
            <a:off x="9115753" y="2574708"/>
            <a:ext cx="0" cy="32093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FD054295-A39A-49BA-A834-6C7CC35A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95" y="2557271"/>
            <a:ext cx="2755348" cy="3312390"/>
          </a:xfrm>
          <a:prstGeom prst="rect">
            <a:avLst/>
          </a:prstGeom>
        </p:spPr>
      </p:pic>
      <p:sp>
        <p:nvSpPr>
          <p:cNvPr id="20" name="חץ: מעוקל למטה 19">
            <a:extLst>
              <a:ext uri="{FF2B5EF4-FFF2-40B4-BE49-F238E27FC236}">
                <a16:creationId xmlns:a16="http://schemas.microsoft.com/office/drawing/2014/main" id="{1468CC54-E572-4C13-A16C-77D991EFF7B1}"/>
              </a:ext>
            </a:extLst>
          </p:cNvPr>
          <p:cNvSpPr/>
          <p:nvPr/>
        </p:nvSpPr>
        <p:spPr>
          <a:xfrm rot="5400000">
            <a:off x="8060653" y="5997220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מלבן: פינות מעוגלות 33">
            <a:extLst>
              <a:ext uri="{FF2B5EF4-FFF2-40B4-BE49-F238E27FC236}">
                <a16:creationId xmlns:a16="http://schemas.microsoft.com/office/drawing/2014/main" id="{2EA1A112-E79A-4DA6-B019-FCF3AF3D9AC9}"/>
              </a:ext>
            </a:extLst>
          </p:cNvPr>
          <p:cNvSpPr/>
          <p:nvPr/>
        </p:nvSpPr>
        <p:spPr>
          <a:xfrm>
            <a:off x="3586579" y="3487991"/>
            <a:ext cx="5423733" cy="2668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33">
            <a:extLst>
              <a:ext uri="{FF2B5EF4-FFF2-40B4-BE49-F238E27FC236}">
                <a16:creationId xmlns:a16="http://schemas.microsoft.com/office/drawing/2014/main" id="{C0C9E654-87B5-4655-98AD-AD3B9217FCF9}"/>
              </a:ext>
            </a:extLst>
          </p:cNvPr>
          <p:cNvSpPr/>
          <p:nvPr/>
        </p:nvSpPr>
        <p:spPr>
          <a:xfrm>
            <a:off x="3348190" y="4083355"/>
            <a:ext cx="5678860" cy="584775"/>
          </a:xfrm>
          <a:prstGeom prst="roundRect">
            <a:avLst/>
          </a:prstGeom>
          <a:noFill/>
          <a:ln w="41275">
            <a:solidFill>
              <a:srgbClr val="87F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17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98BE229E-049A-4101-B5AD-FDDCD15B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90" y="2578859"/>
            <a:ext cx="5849578" cy="33528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E9C61B94-4836-49DA-8877-3C50241D1FEE}"/>
              </a:ext>
            </a:extLst>
          </p:cNvPr>
          <p:cNvSpPr/>
          <p:nvPr/>
        </p:nvSpPr>
        <p:spPr>
          <a:xfrm>
            <a:off x="0" y="0"/>
            <a:ext cx="2016000" cy="6858000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C6ECC5-7A93-4D72-9B84-73AED33E20C2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he-IL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 פסולת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</a:rPr>
              <a:t>עירונית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712EC58-E1FC-4FEC-9F4A-A85C092A59BA}"/>
              </a:ext>
            </a:extLst>
          </p:cNvPr>
          <p:cNvGrpSpPr/>
          <p:nvPr/>
        </p:nvGrpSpPr>
        <p:grpSpPr>
          <a:xfrm>
            <a:off x="2911813" y="338944"/>
            <a:ext cx="8557098" cy="1500770"/>
            <a:chOff x="12824460" y="1258630"/>
            <a:chExt cx="2313393" cy="7451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6000">
                <a:srgbClr val="A9D18E"/>
              </a:gs>
            </a:gsLst>
            <a:lin ang="10800000" scaled="0"/>
          </a:gradFill>
        </p:grpSpPr>
        <p:sp>
          <p:nvSpPr>
            <p:cNvPr id="9" name="מלבן מעוגל 50">
              <a:extLst>
                <a:ext uri="{FF2B5EF4-FFF2-40B4-BE49-F238E27FC236}">
                  <a16:creationId xmlns:a16="http://schemas.microsoft.com/office/drawing/2014/main" id="{CA228568-662C-4828-814C-C4BD8A3834D6}"/>
                </a:ext>
              </a:extLst>
            </p:cNvPr>
            <p:cNvSpPr/>
            <p:nvPr/>
          </p:nvSpPr>
          <p:spPr>
            <a:xfrm>
              <a:off x="12824460" y="1258630"/>
              <a:ext cx="2313393" cy="745155"/>
            </a:xfrm>
            <a:prstGeom prst="round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E9351A15-30A4-48CB-BA0E-065AD5915339}"/>
                </a:ext>
              </a:extLst>
            </p:cNvPr>
            <p:cNvSpPr txBox="1"/>
            <p:nvPr/>
          </p:nvSpPr>
          <p:spPr>
            <a:xfrm>
              <a:off x="13007340" y="1323432"/>
              <a:ext cx="2130513" cy="615553"/>
            </a:xfrm>
            <a:prstGeom prst="rect">
              <a:avLst/>
            </a:prstGeom>
            <a:grpFill/>
          </p:spPr>
          <p:txBody>
            <a:bodyPr wrap="square" rtlCol="1">
              <a:spAutoFit/>
            </a:bodyPr>
            <a:lstStyle/>
            <a:p>
              <a:pPr algn="ctr"/>
              <a:endParaRPr lang="he-IL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57D8A952-DD88-4D83-B3FC-0696270C2A9A}"/>
              </a:ext>
            </a:extLst>
          </p:cNvPr>
          <p:cNvSpPr/>
          <p:nvPr/>
        </p:nvSpPr>
        <p:spPr>
          <a:xfrm>
            <a:off x="2775626" y="489164"/>
            <a:ext cx="8557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/>
              <a:t>מודל ג – חיזוי כללי של אופן טיפול בפסולת</a:t>
            </a:r>
          </a:p>
          <a:p>
            <a:pPr algn="ctr"/>
            <a:r>
              <a:rPr lang="he-IL" sz="3600" dirty="0"/>
              <a:t>באמצעות מחזור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B16B7B6-1AF7-40E9-80B1-1447420A6D3A}"/>
              </a:ext>
            </a:extLst>
          </p:cNvPr>
          <p:cNvSpPr txBox="1"/>
          <p:nvPr/>
        </p:nvSpPr>
        <p:spPr>
          <a:xfrm>
            <a:off x="5165388" y="1989934"/>
            <a:ext cx="63035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פונקציית המטרה : </a:t>
            </a:r>
            <a:r>
              <a:rPr lang="en-US" sz="3200" dirty="0"/>
              <a:t>Recycling</a:t>
            </a:r>
            <a:endParaRPr lang="he-IL" sz="32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1C8725A-9C47-4DDC-9ABF-1AF42F74835C}"/>
              </a:ext>
            </a:extLst>
          </p:cNvPr>
          <p:cNvSpPr txBox="1"/>
          <p:nvPr/>
        </p:nvSpPr>
        <p:spPr>
          <a:xfrm>
            <a:off x="2495145" y="6076448"/>
            <a:ext cx="534048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ניתן לראות כי החיזוי לא מדויק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DDED60C-D33B-4747-92A2-350AD7ED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65" y="2724929"/>
            <a:ext cx="3067972" cy="3218671"/>
          </a:xfrm>
          <a:prstGeom prst="rect">
            <a:avLst/>
          </a:prstGeom>
        </p:spPr>
      </p:pic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252A0742-0714-4163-9E23-728B1B0D5B90}"/>
              </a:ext>
            </a:extLst>
          </p:cNvPr>
          <p:cNvCxnSpPr/>
          <p:nvPr/>
        </p:nvCxnSpPr>
        <p:spPr>
          <a:xfrm>
            <a:off x="8894533" y="2633700"/>
            <a:ext cx="0" cy="32093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חץ: מעוקל למטה 22">
            <a:extLst>
              <a:ext uri="{FF2B5EF4-FFF2-40B4-BE49-F238E27FC236}">
                <a16:creationId xmlns:a16="http://schemas.microsoft.com/office/drawing/2014/main" id="{F81C1AE1-E42C-49ED-988D-9F6F447DE84C}"/>
              </a:ext>
            </a:extLst>
          </p:cNvPr>
          <p:cNvSpPr/>
          <p:nvPr/>
        </p:nvSpPr>
        <p:spPr>
          <a:xfrm rot="5400000">
            <a:off x="7839429" y="6085708"/>
            <a:ext cx="512990" cy="387113"/>
          </a:xfrm>
          <a:prstGeom prst="curvedDownArrow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מלבן: פינות מעוגלות 33">
            <a:extLst>
              <a:ext uri="{FF2B5EF4-FFF2-40B4-BE49-F238E27FC236}">
                <a16:creationId xmlns:a16="http://schemas.microsoft.com/office/drawing/2014/main" id="{08DDB2A9-CF47-4D15-8C64-0746FA7DC57F}"/>
              </a:ext>
            </a:extLst>
          </p:cNvPr>
          <p:cNvSpPr/>
          <p:nvPr/>
        </p:nvSpPr>
        <p:spPr>
          <a:xfrm>
            <a:off x="3571831" y="3546983"/>
            <a:ext cx="5205971" cy="32053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: פינות מעוגלות 33">
            <a:extLst>
              <a:ext uri="{FF2B5EF4-FFF2-40B4-BE49-F238E27FC236}">
                <a16:creationId xmlns:a16="http://schemas.microsoft.com/office/drawing/2014/main" id="{9FBD3A54-9F2B-4E82-8520-3CDA47106E87}"/>
              </a:ext>
            </a:extLst>
          </p:cNvPr>
          <p:cNvSpPr/>
          <p:nvPr/>
        </p:nvSpPr>
        <p:spPr>
          <a:xfrm>
            <a:off x="3348190" y="4154123"/>
            <a:ext cx="5429612" cy="565962"/>
          </a:xfrm>
          <a:prstGeom prst="roundRect">
            <a:avLst/>
          </a:prstGeom>
          <a:noFill/>
          <a:ln w="41275">
            <a:solidFill>
              <a:srgbClr val="87F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0405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507</Words>
  <Application>Microsoft Office PowerPoint</Application>
  <PresentationFormat>מסך רחב</PresentationFormat>
  <Paragraphs>125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זגורי דניאל</dc:creator>
  <cp:lastModifiedBy>דניאל זגורי</cp:lastModifiedBy>
  <cp:revision>131</cp:revision>
  <dcterms:created xsi:type="dcterms:W3CDTF">2020-01-23T19:31:56Z</dcterms:created>
  <dcterms:modified xsi:type="dcterms:W3CDTF">2020-01-27T10:53:18Z</dcterms:modified>
</cp:coreProperties>
</file>