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1" d="100"/>
          <a:sy n="111" d="100"/>
        </p:scale>
        <p:origin x="480"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133E-44CB-DE27-038D-5655EA0C76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B9B0DA53-3B15-16DB-BA06-13F650BD6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D0E77D3D-6A25-3CB4-FA29-CE3C0FD35F19}"/>
              </a:ext>
            </a:extLst>
          </p:cNvPr>
          <p:cNvSpPr>
            <a:spLocks noGrp="1"/>
          </p:cNvSpPr>
          <p:nvPr>
            <p:ph type="dt" sz="half" idx="10"/>
          </p:nvPr>
        </p:nvSpPr>
        <p:spPr/>
        <p:txBody>
          <a:bodyPr/>
          <a:lstStyle/>
          <a:p>
            <a:fld id="{F9DF825F-124E-43B9-980F-810C4771218D}" type="datetimeFigureOut">
              <a:rPr lang="en-IL" smtClean="0"/>
              <a:t>30/07/2023</a:t>
            </a:fld>
            <a:endParaRPr lang="en-IL"/>
          </a:p>
        </p:txBody>
      </p:sp>
      <p:sp>
        <p:nvSpPr>
          <p:cNvPr id="5" name="Footer Placeholder 4">
            <a:extLst>
              <a:ext uri="{FF2B5EF4-FFF2-40B4-BE49-F238E27FC236}">
                <a16:creationId xmlns:a16="http://schemas.microsoft.com/office/drawing/2014/main" id="{D39D6EA9-CA63-63E6-82F9-CD4BA73466D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DD9B0CC-CFAF-8107-8FD2-F4B9F2403CF3}"/>
              </a:ext>
            </a:extLst>
          </p:cNvPr>
          <p:cNvSpPr>
            <a:spLocks noGrp="1"/>
          </p:cNvSpPr>
          <p:nvPr>
            <p:ph type="sldNum" sz="quarter" idx="12"/>
          </p:nvPr>
        </p:nvSpPr>
        <p:spPr/>
        <p:txBody>
          <a:bodyPr/>
          <a:lstStyle/>
          <a:p>
            <a:fld id="{067B0040-8D52-4A56-BBB8-489355599143}" type="slidenum">
              <a:rPr lang="en-IL" smtClean="0"/>
              <a:t>‹#›</a:t>
            </a:fld>
            <a:endParaRPr lang="en-IL"/>
          </a:p>
        </p:txBody>
      </p:sp>
    </p:spTree>
    <p:extLst>
      <p:ext uri="{BB962C8B-B14F-4D97-AF65-F5344CB8AC3E}">
        <p14:creationId xmlns:p14="http://schemas.microsoft.com/office/powerpoint/2010/main" val="35841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3599-A234-724E-67B6-F21481683F25}"/>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C8EF0063-3EF9-CE46-E1CA-B3F32AA398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8C43078-2D6B-A868-BBB7-532582F52478}"/>
              </a:ext>
            </a:extLst>
          </p:cNvPr>
          <p:cNvSpPr>
            <a:spLocks noGrp="1"/>
          </p:cNvSpPr>
          <p:nvPr>
            <p:ph type="dt" sz="half" idx="10"/>
          </p:nvPr>
        </p:nvSpPr>
        <p:spPr/>
        <p:txBody>
          <a:bodyPr/>
          <a:lstStyle/>
          <a:p>
            <a:fld id="{F9DF825F-124E-43B9-980F-810C4771218D}" type="datetimeFigureOut">
              <a:rPr lang="en-IL" smtClean="0"/>
              <a:t>30/07/2023</a:t>
            </a:fld>
            <a:endParaRPr lang="en-IL"/>
          </a:p>
        </p:txBody>
      </p:sp>
      <p:sp>
        <p:nvSpPr>
          <p:cNvPr id="5" name="Footer Placeholder 4">
            <a:extLst>
              <a:ext uri="{FF2B5EF4-FFF2-40B4-BE49-F238E27FC236}">
                <a16:creationId xmlns:a16="http://schemas.microsoft.com/office/drawing/2014/main" id="{F8143374-AEE3-1D28-A4E7-8692DC859C1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D47A4A8-7812-62AF-C521-277D15733360}"/>
              </a:ext>
            </a:extLst>
          </p:cNvPr>
          <p:cNvSpPr>
            <a:spLocks noGrp="1"/>
          </p:cNvSpPr>
          <p:nvPr>
            <p:ph type="sldNum" sz="quarter" idx="12"/>
          </p:nvPr>
        </p:nvSpPr>
        <p:spPr/>
        <p:txBody>
          <a:bodyPr/>
          <a:lstStyle/>
          <a:p>
            <a:fld id="{067B0040-8D52-4A56-BBB8-489355599143}" type="slidenum">
              <a:rPr lang="en-IL" smtClean="0"/>
              <a:t>‹#›</a:t>
            </a:fld>
            <a:endParaRPr lang="en-IL"/>
          </a:p>
        </p:txBody>
      </p:sp>
    </p:spTree>
    <p:extLst>
      <p:ext uri="{BB962C8B-B14F-4D97-AF65-F5344CB8AC3E}">
        <p14:creationId xmlns:p14="http://schemas.microsoft.com/office/powerpoint/2010/main" val="61040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C29610-8ADC-E457-D993-EDDD3E3E5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F9034194-E145-D24F-6835-0B5632F74B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F4DE15B-6AE0-2065-EBF8-D4146C61F2F6}"/>
              </a:ext>
            </a:extLst>
          </p:cNvPr>
          <p:cNvSpPr>
            <a:spLocks noGrp="1"/>
          </p:cNvSpPr>
          <p:nvPr>
            <p:ph type="dt" sz="half" idx="10"/>
          </p:nvPr>
        </p:nvSpPr>
        <p:spPr/>
        <p:txBody>
          <a:bodyPr/>
          <a:lstStyle/>
          <a:p>
            <a:fld id="{F9DF825F-124E-43B9-980F-810C4771218D}" type="datetimeFigureOut">
              <a:rPr lang="en-IL" smtClean="0"/>
              <a:t>30/07/2023</a:t>
            </a:fld>
            <a:endParaRPr lang="en-IL"/>
          </a:p>
        </p:txBody>
      </p:sp>
      <p:sp>
        <p:nvSpPr>
          <p:cNvPr id="5" name="Footer Placeholder 4">
            <a:extLst>
              <a:ext uri="{FF2B5EF4-FFF2-40B4-BE49-F238E27FC236}">
                <a16:creationId xmlns:a16="http://schemas.microsoft.com/office/drawing/2014/main" id="{2893E7FC-AB07-DFA4-2F43-2C8515D0230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8B90D2A-CAEA-895A-EABD-5C0410C1F3FA}"/>
              </a:ext>
            </a:extLst>
          </p:cNvPr>
          <p:cNvSpPr>
            <a:spLocks noGrp="1"/>
          </p:cNvSpPr>
          <p:nvPr>
            <p:ph type="sldNum" sz="quarter" idx="12"/>
          </p:nvPr>
        </p:nvSpPr>
        <p:spPr/>
        <p:txBody>
          <a:bodyPr/>
          <a:lstStyle/>
          <a:p>
            <a:fld id="{067B0040-8D52-4A56-BBB8-489355599143}" type="slidenum">
              <a:rPr lang="en-IL" smtClean="0"/>
              <a:t>‹#›</a:t>
            </a:fld>
            <a:endParaRPr lang="en-IL"/>
          </a:p>
        </p:txBody>
      </p:sp>
    </p:spTree>
    <p:extLst>
      <p:ext uri="{BB962C8B-B14F-4D97-AF65-F5344CB8AC3E}">
        <p14:creationId xmlns:p14="http://schemas.microsoft.com/office/powerpoint/2010/main" val="304099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1EA1-2843-89DB-A50B-FB7AE0DCC17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857B849-1C05-EAF0-27DE-9454639F54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0DBAF0D-913E-3B48-15C3-1BB97E5B3401}"/>
              </a:ext>
            </a:extLst>
          </p:cNvPr>
          <p:cNvSpPr>
            <a:spLocks noGrp="1"/>
          </p:cNvSpPr>
          <p:nvPr>
            <p:ph type="dt" sz="half" idx="10"/>
          </p:nvPr>
        </p:nvSpPr>
        <p:spPr/>
        <p:txBody>
          <a:bodyPr/>
          <a:lstStyle/>
          <a:p>
            <a:fld id="{F9DF825F-124E-43B9-980F-810C4771218D}" type="datetimeFigureOut">
              <a:rPr lang="en-IL" smtClean="0"/>
              <a:t>30/07/2023</a:t>
            </a:fld>
            <a:endParaRPr lang="en-IL"/>
          </a:p>
        </p:txBody>
      </p:sp>
      <p:sp>
        <p:nvSpPr>
          <p:cNvPr id="5" name="Footer Placeholder 4">
            <a:extLst>
              <a:ext uri="{FF2B5EF4-FFF2-40B4-BE49-F238E27FC236}">
                <a16:creationId xmlns:a16="http://schemas.microsoft.com/office/drawing/2014/main" id="{B70F6295-5C0A-9BB5-27FA-3B5F81A3EFF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B44A9C9-96D5-D1E1-8019-F76D972E4481}"/>
              </a:ext>
            </a:extLst>
          </p:cNvPr>
          <p:cNvSpPr>
            <a:spLocks noGrp="1"/>
          </p:cNvSpPr>
          <p:nvPr>
            <p:ph type="sldNum" sz="quarter" idx="12"/>
          </p:nvPr>
        </p:nvSpPr>
        <p:spPr/>
        <p:txBody>
          <a:bodyPr/>
          <a:lstStyle/>
          <a:p>
            <a:fld id="{067B0040-8D52-4A56-BBB8-489355599143}" type="slidenum">
              <a:rPr lang="en-IL" smtClean="0"/>
              <a:t>‹#›</a:t>
            </a:fld>
            <a:endParaRPr lang="en-IL"/>
          </a:p>
        </p:txBody>
      </p:sp>
    </p:spTree>
    <p:extLst>
      <p:ext uri="{BB962C8B-B14F-4D97-AF65-F5344CB8AC3E}">
        <p14:creationId xmlns:p14="http://schemas.microsoft.com/office/powerpoint/2010/main" val="732010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ABFC-6B70-8598-0A4E-2531E45AD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4CA00A0-9658-4871-0A84-52A2D2733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A1D176-710E-22BB-9F06-28E0544AD61E}"/>
              </a:ext>
            </a:extLst>
          </p:cNvPr>
          <p:cNvSpPr>
            <a:spLocks noGrp="1"/>
          </p:cNvSpPr>
          <p:nvPr>
            <p:ph type="dt" sz="half" idx="10"/>
          </p:nvPr>
        </p:nvSpPr>
        <p:spPr/>
        <p:txBody>
          <a:bodyPr/>
          <a:lstStyle/>
          <a:p>
            <a:fld id="{F9DF825F-124E-43B9-980F-810C4771218D}" type="datetimeFigureOut">
              <a:rPr lang="en-IL" smtClean="0"/>
              <a:t>30/07/2023</a:t>
            </a:fld>
            <a:endParaRPr lang="en-IL"/>
          </a:p>
        </p:txBody>
      </p:sp>
      <p:sp>
        <p:nvSpPr>
          <p:cNvPr id="5" name="Footer Placeholder 4">
            <a:extLst>
              <a:ext uri="{FF2B5EF4-FFF2-40B4-BE49-F238E27FC236}">
                <a16:creationId xmlns:a16="http://schemas.microsoft.com/office/drawing/2014/main" id="{3C48DF0E-E7B7-5ED4-3EE8-4A8AF8A34D7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EA1CBE2-D76B-A066-A2B7-37A538B004F4}"/>
              </a:ext>
            </a:extLst>
          </p:cNvPr>
          <p:cNvSpPr>
            <a:spLocks noGrp="1"/>
          </p:cNvSpPr>
          <p:nvPr>
            <p:ph type="sldNum" sz="quarter" idx="12"/>
          </p:nvPr>
        </p:nvSpPr>
        <p:spPr/>
        <p:txBody>
          <a:bodyPr/>
          <a:lstStyle/>
          <a:p>
            <a:fld id="{067B0040-8D52-4A56-BBB8-489355599143}" type="slidenum">
              <a:rPr lang="en-IL" smtClean="0"/>
              <a:t>‹#›</a:t>
            </a:fld>
            <a:endParaRPr lang="en-IL"/>
          </a:p>
        </p:txBody>
      </p:sp>
    </p:spTree>
    <p:extLst>
      <p:ext uri="{BB962C8B-B14F-4D97-AF65-F5344CB8AC3E}">
        <p14:creationId xmlns:p14="http://schemas.microsoft.com/office/powerpoint/2010/main" val="5903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2CCA-0419-1001-B407-A8DE79BD445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7A30EC9-155A-3C8B-5BE1-244FEE6DB9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98E406AD-4EF1-31C1-4EBF-560CE10082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8DC0784-5732-D053-D83F-15AD4F40A073}"/>
              </a:ext>
            </a:extLst>
          </p:cNvPr>
          <p:cNvSpPr>
            <a:spLocks noGrp="1"/>
          </p:cNvSpPr>
          <p:nvPr>
            <p:ph type="dt" sz="half" idx="10"/>
          </p:nvPr>
        </p:nvSpPr>
        <p:spPr/>
        <p:txBody>
          <a:bodyPr/>
          <a:lstStyle/>
          <a:p>
            <a:fld id="{F9DF825F-124E-43B9-980F-810C4771218D}" type="datetimeFigureOut">
              <a:rPr lang="en-IL" smtClean="0"/>
              <a:t>30/07/2023</a:t>
            </a:fld>
            <a:endParaRPr lang="en-IL"/>
          </a:p>
        </p:txBody>
      </p:sp>
      <p:sp>
        <p:nvSpPr>
          <p:cNvPr id="6" name="Footer Placeholder 5">
            <a:extLst>
              <a:ext uri="{FF2B5EF4-FFF2-40B4-BE49-F238E27FC236}">
                <a16:creationId xmlns:a16="http://schemas.microsoft.com/office/drawing/2014/main" id="{2CA63938-C956-6FD1-9399-E2C009B6A0C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C096B13-3538-F82C-D26B-8B7E51092650}"/>
              </a:ext>
            </a:extLst>
          </p:cNvPr>
          <p:cNvSpPr>
            <a:spLocks noGrp="1"/>
          </p:cNvSpPr>
          <p:nvPr>
            <p:ph type="sldNum" sz="quarter" idx="12"/>
          </p:nvPr>
        </p:nvSpPr>
        <p:spPr/>
        <p:txBody>
          <a:bodyPr/>
          <a:lstStyle/>
          <a:p>
            <a:fld id="{067B0040-8D52-4A56-BBB8-489355599143}" type="slidenum">
              <a:rPr lang="en-IL" smtClean="0"/>
              <a:t>‹#›</a:t>
            </a:fld>
            <a:endParaRPr lang="en-IL"/>
          </a:p>
        </p:txBody>
      </p:sp>
    </p:spTree>
    <p:extLst>
      <p:ext uri="{BB962C8B-B14F-4D97-AF65-F5344CB8AC3E}">
        <p14:creationId xmlns:p14="http://schemas.microsoft.com/office/powerpoint/2010/main" val="118980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371A-1EF8-91A5-D968-C83DE2A8EAE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FBC5D1D-9D75-F829-322F-45A79E96AE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D8E6CE-7B02-1145-38BA-D71C4AACB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41847D09-0323-F070-1D41-9742D4DDC4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910A4-0C8A-A83F-267C-24EB24422B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6B903573-E0A4-AAB9-321D-F0D4C239B66C}"/>
              </a:ext>
            </a:extLst>
          </p:cNvPr>
          <p:cNvSpPr>
            <a:spLocks noGrp="1"/>
          </p:cNvSpPr>
          <p:nvPr>
            <p:ph type="dt" sz="half" idx="10"/>
          </p:nvPr>
        </p:nvSpPr>
        <p:spPr/>
        <p:txBody>
          <a:bodyPr/>
          <a:lstStyle/>
          <a:p>
            <a:fld id="{F9DF825F-124E-43B9-980F-810C4771218D}" type="datetimeFigureOut">
              <a:rPr lang="en-IL" smtClean="0"/>
              <a:t>30/07/2023</a:t>
            </a:fld>
            <a:endParaRPr lang="en-IL"/>
          </a:p>
        </p:txBody>
      </p:sp>
      <p:sp>
        <p:nvSpPr>
          <p:cNvPr id="8" name="Footer Placeholder 7">
            <a:extLst>
              <a:ext uri="{FF2B5EF4-FFF2-40B4-BE49-F238E27FC236}">
                <a16:creationId xmlns:a16="http://schemas.microsoft.com/office/drawing/2014/main" id="{3B668F4B-7278-8AAB-3534-383581408597}"/>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6538F5D-D2D8-5DEF-E612-C9A1CA95B19B}"/>
              </a:ext>
            </a:extLst>
          </p:cNvPr>
          <p:cNvSpPr>
            <a:spLocks noGrp="1"/>
          </p:cNvSpPr>
          <p:nvPr>
            <p:ph type="sldNum" sz="quarter" idx="12"/>
          </p:nvPr>
        </p:nvSpPr>
        <p:spPr/>
        <p:txBody>
          <a:bodyPr/>
          <a:lstStyle/>
          <a:p>
            <a:fld id="{067B0040-8D52-4A56-BBB8-489355599143}" type="slidenum">
              <a:rPr lang="en-IL" smtClean="0"/>
              <a:t>‹#›</a:t>
            </a:fld>
            <a:endParaRPr lang="en-IL"/>
          </a:p>
        </p:txBody>
      </p:sp>
    </p:spTree>
    <p:extLst>
      <p:ext uri="{BB962C8B-B14F-4D97-AF65-F5344CB8AC3E}">
        <p14:creationId xmlns:p14="http://schemas.microsoft.com/office/powerpoint/2010/main" val="219277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9FF9-1A25-E99B-A202-96369B3134D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E59FF922-6259-2589-F19E-DD20B72E86F5}"/>
              </a:ext>
            </a:extLst>
          </p:cNvPr>
          <p:cNvSpPr>
            <a:spLocks noGrp="1"/>
          </p:cNvSpPr>
          <p:nvPr>
            <p:ph type="dt" sz="half" idx="10"/>
          </p:nvPr>
        </p:nvSpPr>
        <p:spPr/>
        <p:txBody>
          <a:bodyPr/>
          <a:lstStyle/>
          <a:p>
            <a:fld id="{F9DF825F-124E-43B9-980F-810C4771218D}" type="datetimeFigureOut">
              <a:rPr lang="en-IL" smtClean="0"/>
              <a:t>30/07/2023</a:t>
            </a:fld>
            <a:endParaRPr lang="en-IL"/>
          </a:p>
        </p:txBody>
      </p:sp>
      <p:sp>
        <p:nvSpPr>
          <p:cNvPr id="4" name="Footer Placeholder 3">
            <a:extLst>
              <a:ext uri="{FF2B5EF4-FFF2-40B4-BE49-F238E27FC236}">
                <a16:creationId xmlns:a16="http://schemas.microsoft.com/office/drawing/2014/main" id="{A09AFD34-F689-5A36-874B-F31BBDA090CE}"/>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DF7E49F3-C1E6-CAAC-1260-BFF0230DAF33}"/>
              </a:ext>
            </a:extLst>
          </p:cNvPr>
          <p:cNvSpPr>
            <a:spLocks noGrp="1"/>
          </p:cNvSpPr>
          <p:nvPr>
            <p:ph type="sldNum" sz="quarter" idx="12"/>
          </p:nvPr>
        </p:nvSpPr>
        <p:spPr/>
        <p:txBody>
          <a:bodyPr/>
          <a:lstStyle/>
          <a:p>
            <a:fld id="{067B0040-8D52-4A56-BBB8-489355599143}" type="slidenum">
              <a:rPr lang="en-IL" smtClean="0"/>
              <a:t>‹#›</a:t>
            </a:fld>
            <a:endParaRPr lang="en-IL"/>
          </a:p>
        </p:txBody>
      </p:sp>
    </p:spTree>
    <p:extLst>
      <p:ext uri="{BB962C8B-B14F-4D97-AF65-F5344CB8AC3E}">
        <p14:creationId xmlns:p14="http://schemas.microsoft.com/office/powerpoint/2010/main" val="169822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B54E98-FF72-0F80-9D16-EF70424D15E4}"/>
              </a:ext>
            </a:extLst>
          </p:cNvPr>
          <p:cNvSpPr>
            <a:spLocks noGrp="1"/>
          </p:cNvSpPr>
          <p:nvPr>
            <p:ph type="dt" sz="half" idx="10"/>
          </p:nvPr>
        </p:nvSpPr>
        <p:spPr/>
        <p:txBody>
          <a:bodyPr/>
          <a:lstStyle/>
          <a:p>
            <a:fld id="{F9DF825F-124E-43B9-980F-810C4771218D}" type="datetimeFigureOut">
              <a:rPr lang="en-IL" smtClean="0"/>
              <a:t>30/07/2023</a:t>
            </a:fld>
            <a:endParaRPr lang="en-IL"/>
          </a:p>
        </p:txBody>
      </p:sp>
      <p:sp>
        <p:nvSpPr>
          <p:cNvPr id="3" name="Footer Placeholder 2">
            <a:extLst>
              <a:ext uri="{FF2B5EF4-FFF2-40B4-BE49-F238E27FC236}">
                <a16:creationId xmlns:a16="http://schemas.microsoft.com/office/drawing/2014/main" id="{76D60F18-E2EE-AC40-BB7D-63D910D90EDE}"/>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EE99A35-12C2-ED24-B221-91D4732D928F}"/>
              </a:ext>
            </a:extLst>
          </p:cNvPr>
          <p:cNvSpPr>
            <a:spLocks noGrp="1"/>
          </p:cNvSpPr>
          <p:nvPr>
            <p:ph type="sldNum" sz="quarter" idx="12"/>
          </p:nvPr>
        </p:nvSpPr>
        <p:spPr/>
        <p:txBody>
          <a:bodyPr/>
          <a:lstStyle/>
          <a:p>
            <a:fld id="{067B0040-8D52-4A56-BBB8-489355599143}" type="slidenum">
              <a:rPr lang="en-IL" smtClean="0"/>
              <a:t>‹#›</a:t>
            </a:fld>
            <a:endParaRPr lang="en-IL"/>
          </a:p>
        </p:txBody>
      </p:sp>
    </p:spTree>
    <p:extLst>
      <p:ext uri="{BB962C8B-B14F-4D97-AF65-F5344CB8AC3E}">
        <p14:creationId xmlns:p14="http://schemas.microsoft.com/office/powerpoint/2010/main" val="172638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86CA-8DC9-21AB-0929-6AE184FADC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BC89618-17EC-972D-96E4-0E56CCE6BC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B28AEA1A-7066-8562-A098-5ED91B8D9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467A7-AB12-7D76-86BB-89399E4105D3}"/>
              </a:ext>
            </a:extLst>
          </p:cNvPr>
          <p:cNvSpPr>
            <a:spLocks noGrp="1"/>
          </p:cNvSpPr>
          <p:nvPr>
            <p:ph type="dt" sz="half" idx="10"/>
          </p:nvPr>
        </p:nvSpPr>
        <p:spPr/>
        <p:txBody>
          <a:bodyPr/>
          <a:lstStyle/>
          <a:p>
            <a:fld id="{F9DF825F-124E-43B9-980F-810C4771218D}" type="datetimeFigureOut">
              <a:rPr lang="en-IL" smtClean="0"/>
              <a:t>30/07/2023</a:t>
            </a:fld>
            <a:endParaRPr lang="en-IL"/>
          </a:p>
        </p:txBody>
      </p:sp>
      <p:sp>
        <p:nvSpPr>
          <p:cNvPr id="6" name="Footer Placeholder 5">
            <a:extLst>
              <a:ext uri="{FF2B5EF4-FFF2-40B4-BE49-F238E27FC236}">
                <a16:creationId xmlns:a16="http://schemas.microsoft.com/office/drawing/2014/main" id="{630FB6EF-2E6B-510C-2B67-E08780A38A7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7104B8F-E2BC-12CC-FDFC-CDBF4D073CA7}"/>
              </a:ext>
            </a:extLst>
          </p:cNvPr>
          <p:cNvSpPr>
            <a:spLocks noGrp="1"/>
          </p:cNvSpPr>
          <p:nvPr>
            <p:ph type="sldNum" sz="quarter" idx="12"/>
          </p:nvPr>
        </p:nvSpPr>
        <p:spPr/>
        <p:txBody>
          <a:bodyPr/>
          <a:lstStyle/>
          <a:p>
            <a:fld id="{067B0040-8D52-4A56-BBB8-489355599143}" type="slidenum">
              <a:rPr lang="en-IL" smtClean="0"/>
              <a:t>‹#›</a:t>
            </a:fld>
            <a:endParaRPr lang="en-IL"/>
          </a:p>
        </p:txBody>
      </p:sp>
    </p:spTree>
    <p:extLst>
      <p:ext uri="{BB962C8B-B14F-4D97-AF65-F5344CB8AC3E}">
        <p14:creationId xmlns:p14="http://schemas.microsoft.com/office/powerpoint/2010/main" val="118765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8DA4-9D51-7D00-5D82-F7FE9C360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1B984274-6545-F411-9AE7-0D3540C2FE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9CD77595-1580-C9E0-D2F9-4980ED9733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C15E9-D955-C33B-F786-6B2514F36A1E}"/>
              </a:ext>
            </a:extLst>
          </p:cNvPr>
          <p:cNvSpPr>
            <a:spLocks noGrp="1"/>
          </p:cNvSpPr>
          <p:nvPr>
            <p:ph type="dt" sz="half" idx="10"/>
          </p:nvPr>
        </p:nvSpPr>
        <p:spPr/>
        <p:txBody>
          <a:bodyPr/>
          <a:lstStyle/>
          <a:p>
            <a:fld id="{F9DF825F-124E-43B9-980F-810C4771218D}" type="datetimeFigureOut">
              <a:rPr lang="en-IL" smtClean="0"/>
              <a:t>30/07/2023</a:t>
            </a:fld>
            <a:endParaRPr lang="en-IL"/>
          </a:p>
        </p:txBody>
      </p:sp>
      <p:sp>
        <p:nvSpPr>
          <p:cNvPr id="6" name="Footer Placeholder 5">
            <a:extLst>
              <a:ext uri="{FF2B5EF4-FFF2-40B4-BE49-F238E27FC236}">
                <a16:creationId xmlns:a16="http://schemas.microsoft.com/office/drawing/2014/main" id="{49FA7513-EEF2-B28D-7C9F-23FC64F6DEF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D2F6577-A29E-17EF-190D-65C1377D9762}"/>
              </a:ext>
            </a:extLst>
          </p:cNvPr>
          <p:cNvSpPr>
            <a:spLocks noGrp="1"/>
          </p:cNvSpPr>
          <p:nvPr>
            <p:ph type="sldNum" sz="quarter" idx="12"/>
          </p:nvPr>
        </p:nvSpPr>
        <p:spPr/>
        <p:txBody>
          <a:bodyPr/>
          <a:lstStyle/>
          <a:p>
            <a:fld id="{067B0040-8D52-4A56-BBB8-489355599143}" type="slidenum">
              <a:rPr lang="en-IL" smtClean="0"/>
              <a:t>‹#›</a:t>
            </a:fld>
            <a:endParaRPr lang="en-IL"/>
          </a:p>
        </p:txBody>
      </p:sp>
    </p:spTree>
    <p:extLst>
      <p:ext uri="{BB962C8B-B14F-4D97-AF65-F5344CB8AC3E}">
        <p14:creationId xmlns:p14="http://schemas.microsoft.com/office/powerpoint/2010/main" val="375129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686514-5697-16AB-ED02-1EB4E6EDD5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70D1D42-83F3-CF99-1BE9-7CB082D16C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D9B3F80-96C5-E61E-DDF2-028C8E8AE2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F825F-124E-43B9-980F-810C4771218D}" type="datetimeFigureOut">
              <a:rPr lang="en-IL" smtClean="0"/>
              <a:t>30/07/2023</a:t>
            </a:fld>
            <a:endParaRPr lang="en-IL"/>
          </a:p>
        </p:txBody>
      </p:sp>
      <p:sp>
        <p:nvSpPr>
          <p:cNvPr id="5" name="Footer Placeholder 4">
            <a:extLst>
              <a:ext uri="{FF2B5EF4-FFF2-40B4-BE49-F238E27FC236}">
                <a16:creationId xmlns:a16="http://schemas.microsoft.com/office/drawing/2014/main" id="{99025C73-E0BD-D7BD-257A-B1D6EE81C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7624502D-297C-1417-0405-F70290FBB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B0040-8D52-4A56-BBB8-489355599143}" type="slidenum">
              <a:rPr lang="en-IL" smtClean="0"/>
              <a:t>‹#›</a:t>
            </a:fld>
            <a:endParaRPr lang="en-IL"/>
          </a:p>
        </p:txBody>
      </p:sp>
    </p:spTree>
    <p:extLst>
      <p:ext uri="{BB962C8B-B14F-4D97-AF65-F5344CB8AC3E}">
        <p14:creationId xmlns:p14="http://schemas.microsoft.com/office/powerpoint/2010/main" val="3897116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ladCohen1/SMEL-IOT-Project"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docs.google.com/document/d/1NXfo-tR__H7e0ITNib-rNwuwHWvR8rO7eeliOEmaOOQ/edit?usp=sharing" TargetMode="External"/><Relationship Id="rId5" Type="http://schemas.openxmlformats.org/officeDocument/2006/relationships/hyperlink" Target="https://thingspeak.com/channels/2229771" TargetMode="External"/><Relationship Id="rId4" Type="http://schemas.openxmlformats.org/officeDocument/2006/relationships/hyperlink" Target="https://www.tinkercad.com/things/kbGtyZ7RC7A?sharecode=bsSNT1kcpRtRGaKTISnYngf6-nqtqDB0CzEVSLHbJL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glowing spiral with dots&#10;&#10;Description automatically generated">
            <a:extLst>
              <a:ext uri="{FF2B5EF4-FFF2-40B4-BE49-F238E27FC236}">
                <a16:creationId xmlns:a16="http://schemas.microsoft.com/office/drawing/2014/main" id="{537582FD-F0D9-9C9F-B769-05C065E85F0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4430" y="2490"/>
            <a:ext cx="12196430" cy="6855510"/>
          </a:xfrm>
          <a:prstGeom prst="rect">
            <a:avLst/>
          </a:prstGeom>
        </p:spPr>
      </p:pic>
      <p:sp>
        <p:nvSpPr>
          <p:cNvPr id="7" name="TextBox 6">
            <a:extLst>
              <a:ext uri="{FF2B5EF4-FFF2-40B4-BE49-F238E27FC236}">
                <a16:creationId xmlns:a16="http://schemas.microsoft.com/office/drawing/2014/main" id="{41DEC61B-4D72-4154-3E6D-DB16794CC694}"/>
              </a:ext>
            </a:extLst>
          </p:cNvPr>
          <p:cNvSpPr txBox="1"/>
          <p:nvPr/>
        </p:nvSpPr>
        <p:spPr>
          <a:xfrm>
            <a:off x="7901797" y="681488"/>
            <a:ext cx="3804249" cy="523220"/>
          </a:xfrm>
          <a:prstGeom prst="rect">
            <a:avLst/>
          </a:prstGeom>
          <a:noFill/>
        </p:spPr>
        <p:txBody>
          <a:bodyPr wrap="square" rtlCol="0">
            <a:spAutoFit/>
          </a:bodyPr>
          <a:lstStyle/>
          <a:p>
            <a:pPr algn="ctr"/>
            <a:r>
              <a:rPr lang="en-US" sz="2800" b="1" dirty="0">
                <a:solidFill>
                  <a:schemeClr val="bg1"/>
                </a:solidFill>
              </a:rPr>
              <a:t>The SMEL Project</a:t>
            </a:r>
            <a:endParaRPr lang="en-IL" sz="2800" b="1" dirty="0">
              <a:solidFill>
                <a:schemeClr val="bg1"/>
              </a:solidFill>
            </a:endParaRPr>
          </a:p>
        </p:txBody>
      </p:sp>
      <p:sp>
        <p:nvSpPr>
          <p:cNvPr id="8" name="TextBox 7">
            <a:extLst>
              <a:ext uri="{FF2B5EF4-FFF2-40B4-BE49-F238E27FC236}">
                <a16:creationId xmlns:a16="http://schemas.microsoft.com/office/drawing/2014/main" id="{A6FC1DC7-F841-6F1B-DC17-B462D088FF78}"/>
              </a:ext>
            </a:extLst>
          </p:cNvPr>
          <p:cNvSpPr txBox="1"/>
          <p:nvPr/>
        </p:nvSpPr>
        <p:spPr>
          <a:xfrm>
            <a:off x="8540150" y="1112807"/>
            <a:ext cx="2838091" cy="646331"/>
          </a:xfrm>
          <a:prstGeom prst="rect">
            <a:avLst/>
          </a:prstGeom>
          <a:noFill/>
        </p:spPr>
        <p:txBody>
          <a:bodyPr wrap="square" rtlCol="0">
            <a:spAutoFit/>
          </a:bodyPr>
          <a:lstStyle/>
          <a:p>
            <a:r>
              <a:rPr lang="en-US" dirty="0">
                <a:solidFill>
                  <a:schemeClr val="bg1"/>
                </a:solidFill>
              </a:rPr>
              <a:t>Stench monitorization and elimination project</a:t>
            </a:r>
            <a:endParaRPr lang="en-IL" dirty="0">
              <a:solidFill>
                <a:schemeClr val="bg1"/>
              </a:solidFill>
            </a:endParaRPr>
          </a:p>
        </p:txBody>
      </p:sp>
    </p:spTree>
    <p:extLst>
      <p:ext uri="{BB962C8B-B14F-4D97-AF65-F5344CB8AC3E}">
        <p14:creationId xmlns:p14="http://schemas.microsoft.com/office/powerpoint/2010/main" val="107059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AB8EDC3-1C0D-4505-A2C7-839A5161F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069E294-3813-4588-9E9C-AEA08F9C4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circle with a world map&#10;&#10;Description automatically generated">
            <a:extLst>
              <a:ext uri="{FF2B5EF4-FFF2-40B4-BE49-F238E27FC236}">
                <a16:creationId xmlns:a16="http://schemas.microsoft.com/office/drawing/2014/main" id="{6518B7B8-7F44-3668-DD66-CC4C0A7314CF}"/>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6623" b="9107"/>
          <a:stretch/>
        </p:blipFill>
        <p:spPr>
          <a:xfrm>
            <a:off x="20" y="10"/>
            <a:ext cx="12191980" cy="6857990"/>
          </a:xfrm>
          <a:prstGeom prst="rect">
            <a:avLst/>
          </a:prstGeom>
        </p:spPr>
      </p:pic>
      <p:sp>
        <p:nvSpPr>
          <p:cNvPr id="6" name="TextBox 5">
            <a:extLst>
              <a:ext uri="{FF2B5EF4-FFF2-40B4-BE49-F238E27FC236}">
                <a16:creationId xmlns:a16="http://schemas.microsoft.com/office/drawing/2014/main" id="{7C3A7D3B-1A0D-6300-57D3-0609EE059CC1}"/>
              </a:ext>
            </a:extLst>
          </p:cNvPr>
          <p:cNvSpPr txBox="1"/>
          <p:nvPr/>
        </p:nvSpPr>
        <p:spPr>
          <a:xfrm>
            <a:off x="838343"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Participants</a:t>
            </a:r>
          </a:p>
        </p:txBody>
      </p:sp>
      <p:sp>
        <p:nvSpPr>
          <p:cNvPr id="7" name="TextBox 6">
            <a:extLst>
              <a:ext uri="{FF2B5EF4-FFF2-40B4-BE49-F238E27FC236}">
                <a16:creationId xmlns:a16="http://schemas.microsoft.com/office/drawing/2014/main" id="{9FAF60E2-930F-D88A-47BA-3DF60C7A34D3}"/>
              </a:ext>
            </a:extLst>
          </p:cNvPr>
          <p:cNvSpPr txBox="1"/>
          <p:nvPr/>
        </p:nvSpPr>
        <p:spPr>
          <a:xfrm>
            <a:off x="913758" y="1579992"/>
            <a:ext cx="2244221" cy="607027"/>
          </a:xfrm>
          <a:prstGeom prst="rect">
            <a:avLst/>
          </a:prstGeom>
        </p:spPr>
        <p:txBody>
          <a:bodyPr vert="horz" lIns="91440" tIns="45720" rIns="91440" bIns="45720" rtlCol="0">
            <a:normAutofit/>
          </a:bodyPr>
          <a:lstStyle/>
          <a:p>
            <a:pPr>
              <a:lnSpc>
                <a:spcPct val="90000"/>
              </a:lnSpc>
              <a:spcAft>
                <a:spcPts val="600"/>
              </a:spcAft>
            </a:pPr>
            <a:r>
              <a:rPr lang="en-US" sz="2000" dirty="0">
                <a:solidFill>
                  <a:srgbClr val="FFFFFF"/>
                </a:solidFill>
              </a:rPr>
              <a:t>Elad Cohen</a:t>
            </a:r>
          </a:p>
        </p:txBody>
      </p:sp>
      <p:pic>
        <p:nvPicPr>
          <p:cNvPr id="9" name="Picture 8" descr="A person sitting at a bar&#10;&#10;Description automatically generated">
            <a:extLst>
              <a:ext uri="{FF2B5EF4-FFF2-40B4-BE49-F238E27FC236}">
                <a16:creationId xmlns:a16="http://schemas.microsoft.com/office/drawing/2014/main" id="{4AC4C940-B033-F45B-408E-258C7F1F011C}"/>
              </a:ext>
            </a:extLst>
          </p:cNvPr>
          <p:cNvPicPr>
            <a:picLocks noChangeAspect="1"/>
          </p:cNvPicPr>
          <p:nvPr/>
        </p:nvPicPr>
        <p:blipFill rotWithShape="1">
          <a:blip r:embed="rId3">
            <a:extLst>
              <a:ext uri="{28A0092B-C50C-407E-A947-70E740481C1C}">
                <a14:useLocalDpi xmlns:a14="http://schemas.microsoft.com/office/drawing/2010/main" val="0"/>
              </a:ext>
            </a:extLst>
          </a:blip>
          <a:srcRect r="3" b="20317"/>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
        <p:nvSpPr>
          <p:cNvPr id="22" name="TextBox 21">
            <a:extLst>
              <a:ext uri="{FF2B5EF4-FFF2-40B4-BE49-F238E27FC236}">
                <a16:creationId xmlns:a16="http://schemas.microsoft.com/office/drawing/2014/main" id="{3D5F67A1-5CCA-FA82-F454-65964F5DA761}"/>
              </a:ext>
            </a:extLst>
          </p:cNvPr>
          <p:cNvSpPr txBox="1"/>
          <p:nvPr/>
        </p:nvSpPr>
        <p:spPr>
          <a:xfrm>
            <a:off x="865309" y="1881447"/>
            <a:ext cx="3223611" cy="369332"/>
          </a:xfrm>
          <a:prstGeom prst="rect">
            <a:avLst/>
          </a:prstGeom>
          <a:noFill/>
        </p:spPr>
        <p:txBody>
          <a:bodyPr wrap="square" rtlCol="0">
            <a:spAutoFit/>
          </a:bodyPr>
          <a:lstStyle/>
          <a:p>
            <a:pPr algn="ctr"/>
            <a:r>
              <a:rPr lang="en-US" dirty="0">
                <a:solidFill>
                  <a:schemeClr val="bg1"/>
                </a:solidFill>
              </a:rPr>
              <a:t>https://github.com/EladCohen1</a:t>
            </a:r>
            <a:endParaRPr lang="en-IL" dirty="0">
              <a:solidFill>
                <a:schemeClr val="bg1"/>
              </a:solidFill>
            </a:endParaRPr>
          </a:p>
        </p:txBody>
      </p:sp>
    </p:spTree>
    <p:extLst>
      <p:ext uri="{BB962C8B-B14F-4D97-AF65-F5344CB8AC3E}">
        <p14:creationId xmlns:p14="http://schemas.microsoft.com/office/powerpoint/2010/main" val="102482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air conditioner&#10;&#10;Description automatically generated">
            <a:extLst>
              <a:ext uri="{FF2B5EF4-FFF2-40B4-BE49-F238E27FC236}">
                <a16:creationId xmlns:a16="http://schemas.microsoft.com/office/drawing/2014/main" id="{D056E175-F62B-C708-C231-A9A183C90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A08A864B-A2F1-02A0-E0BD-5A82D23D627C}"/>
              </a:ext>
            </a:extLst>
          </p:cNvPr>
          <p:cNvSpPr txBox="1"/>
          <p:nvPr/>
        </p:nvSpPr>
        <p:spPr>
          <a:xfrm>
            <a:off x="638355" y="681487"/>
            <a:ext cx="3528203" cy="461665"/>
          </a:xfrm>
          <a:prstGeom prst="rect">
            <a:avLst/>
          </a:prstGeom>
          <a:noFill/>
        </p:spPr>
        <p:txBody>
          <a:bodyPr wrap="square" rtlCol="0">
            <a:spAutoFit/>
          </a:bodyPr>
          <a:lstStyle/>
          <a:p>
            <a:r>
              <a:rPr lang="en-US" sz="2400" b="1" dirty="0">
                <a:solidFill>
                  <a:schemeClr val="bg1"/>
                </a:solidFill>
              </a:rPr>
              <a:t>What is SMEL?</a:t>
            </a:r>
            <a:endParaRPr lang="en-IL" sz="2400" b="1" dirty="0">
              <a:solidFill>
                <a:schemeClr val="bg1"/>
              </a:solidFill>
            </a:endParaRPr>
          </a:p>
        </p:txBody>
      </p:sp>
      <p:sp>
        <p:nvSpPr>
          <p:cNvPr id="9" name="TextBox 8">
            <a:extLst>
              <a:ext uri="{FF2B5EF4-FFF2-40B4-BE49-F238E27FC236}">
                <a16:creationId xmlns:a16="http://schemas.microsoft.com/office/drawing/2014/main" id="{5507E962-122F-2AA0-7BD4-F60A8602E24B}"/>
              </a:ext>
            </a:extLst>
          </p:cNvPr>
          <p:cNvSpPr txBox="1"/>
          <p:nvPr/>
        </p:nvSpPr>
        <p:spPr>
          <a:xfrm>
            <a:off x="293298" y="1224951"/>
            <a:ext cx="3096883" cy="3323987"/>
          </a:xfrm>
          <a:prstGeom prst="rect">
            <a:avLst/>
          </a:prstGeom>
          <a:noFill/>
        </p:spPr>
        <p:txBody>
          <a:bodyPr wrap="square" rtlCol="0">
            <a:spAutoFit/>
          </a:bodyPr>
          <a:lstStyle/>
          <a:p>
            <a:pPr rtl="0">
              <a:spcBef>
                <a:spcPts val="0"/>
              </a:spcBef>
              <a:spcAft>
                <a:spcPts val="0"/>
              </a:spcAft>
            </a:pPr>
            <a:r>
              <a:rPr lang="en-US" sz="1400" b="0" i="0" u="none" strike="noStrike" dirty="0">
                <a:solidFill>
                  <a:schemeClr val="bg1"/>
                </a:solidFill>
                <a:effectLst/>
                <a:latin typeface="Arial" panose="020B0604020202020204" pitchFamily="34" charset="0"/>
              </a:rPr>
              <a:t>The SMEL Project is an IOT project that aims to assist with the management of ventilation systems. The product is an IOT device that will notify the user whenever enough gas was detected to warrant an activation of the ventilation system, It will also notify the user whenever the gas levels return to normal. Thus, allowing the user to both save energy by not overusing the ventilation system and not spend too little energy so that the room is always at a comfortable level of air quality.</a:t>
            </a:r>
            <a:endParaRPr lang="en-US" sz="1400" dirty="0">
              <a:solidFill>
                <a:schemeClr val="bg1"/>
              </a:solidFill>
              <a:effectLst/>
            </a:endParaRPr>
          </a:p>
        </p:txBody>
      </p:sp>
    </p:spTree>
    <p:extLst>
      <p:ext uri="{BB962C8B-B14F-4D97-AF65-F5344CB8AC3E}">
        <p14:creationId xmlns:p14="http://schemas.microsoft.com/office/powerpoint/2010/main" val="302602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network&#10;&#10;Description automatically generated">
            <a:extLst>
              <a:ext uri="{FF2B5EF4-FFF2-40B4-BE49-F238E27FC236}">
                <a16:creationId xmlns:a16="http://schemas.microsoft.com/office/drawing/2014/main" id="{1415B177-1C5D-EAE9-32B0-BCF7B6ABB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6" name="TextBox 5">
            <a:extLst>
              <a:ext uri="{FF2B5EF4-FFF2-40B4-BE49-F238E27FC236}">
                <a16:creationId xmlns:a16="http://schemas.microsoft.com/office/drawing/2014/main" id="{3A3AE33A-5D6F-AA64-4EF2-34D8749F9EE4}"/>
              </a:ext>
            </a:extLst>
          </p:cNvPr>
          <p:cNvSpPr txBox="1"/>
          <p:nvPr/>
        </p:nvSpPr>
        <p:spPr>
          <a:xfrm>
            <a:off x="645469" y="205966"/>
            <a:ext cx="3443452" cy="461665"/>
          </a:xfrm>
          <a:prstGeom prst="rect">
            <a:avLst/>
          </a:prstGeom>
          <a:noFill/>
        </p:spPr>
        <p:txBody>
          <a:bodyPr wrap="square" rtlCol="0">
            <a:spAutoFit/>
          </a:bodyPr>
          <a:lstStyle/>
          <a:p>
            <a:pPr algn="ctr"/>
            <a:r>
              <a:rPr lang="en-US" sz="2400" b="1" dirty="0">
                <a:solidFill>
                  <a:schemeClr val="bg1"/>
                </a:solidFill>
              </a:rPr>
              <a:t>Schematics - </a:t>
            </a:r>
            <a:r>
              <a:rPr lang="en-US" sz="2400" b="1" dirty="0" err="1">
                <a:solidFill>
                  <a:schemeClr val="bg1"/>
                </a:solidFill>
              </a:rPr>
              <a:t>TinkerCad</a:t>
            </a:r>
            <a:endParaRPr lang="en-IL" sz="2400" b="1" dirty="0">
              <a:solidFill>
                <a:schemeClr val="bg1"/>
              </a:solidFill>
            </a:endParaRPr>
          </a:p>
        </p:txBody>
      </p:sp>
      <p:pic>
        <p:nvPicPr>
          <p:cNvPr id="9" name="Picture 8">
            <a:extLst>
              <a:ext uri="{FF2B5EF4-FFF2-40B4-BE49-F238E27FC236}">
                <a16:creationId xmlns:a16="http://schemas.microsoft.com/office/drawing/2014/main" id="{AB1F955C-E0BA-DD6E-7364-ED503212B49B}"/>
              </a:ext>
            </a:extLst>
          </p:cNvPr>
          <p:cNvPicPr>
            <a:picLocks noChangeAspect="1"/>
          </p:cNvPicPr>
          <p:nvPr/>
        </p:nvPicPr>
        <p:blipFill>
          <a:blip r:embed="rId3"/>
          <a:stretch>
            <a:fillRect/>
          </a:stretch>
        </p:blipFill>
        <p:spPr>
          <a:xfrm>
            <a:off x="354133" y="680139"/>
            <a:ext cx="4906023" cy="3233612"/>
          </a:xfrm>
          <a:prstGeom prst="rect">
            <a:avLst/>
          </a:prstGeom>
        </p:spPr>
      </p:pic>
      <p:sp>
        <p:nvSpPr>
          <p:cNvPr id="10" name="TextBox 9">
            <a:extLst>
              <a:ext uri="{FF2B5EF4-FFF2-40B4-BE49-F238E27FC236}">
                <a16:creationId xmlns:a16="http://schemas.microsoft.com/office/drawing/2014/main" id="{DC723376-AC72-FC25-DD19-36B233763D86}"/>
              </a:ext>
            </a:extLst>
          </p:cNvPr>
          <p:cNvSpPr txBox="1"/>
          <p:nvPr/>
        </p:nvSpPr>
        <p:spPr>
          <a:xfrm>
            <a:off x="299168" y="4007369"/>
            <a:ext cx="3365369" cy="2677656"/>
          </a:xfrm>
          <a:prstGeom prst="rect">
            <a:avLst/>
          </a:prstGeom>
          <a:noFill/>
        </p:spPr>
        <p:txBody>
          <a:bodyPr wrap="square" rtlCol="0">
            <a:spAutoFit/>
          </a:bodyPr>
          <a:lstStyle/>
          <a:p>
            <a:r>
              <a:rPr lang="en-US" sz="1400" dirty="0">
                <a:solidFill>
                  <a:schemeClr val="bg1"/>
                </a:solidFill>
              </a:rPr>
              <a:t>As we can see here, We connect the Arduino UNO’s 5V outlet to the bottom most row of the breadboard to make a full power row, we then connect that to the gas sensor to allow it to function. Then we connect the data outlet of the gas sensor to </a:t>
            </a:r>
            <a:r>
              <a:rPr lang="en-US" sz="1400" dirty="0" err="1">
                <a:solidFill>
                  <a:schemeClr val="bg1"/>
                </a:solidFill>
              </a:rPr>
              <a:t>Arudino</a:t>
            </a:r>
            <a:r>
              <a:rPr lang="en-US" sz="1400" dirty="0">
                <a:solidFill>
                  <a:schemeClr val="bg1"/>
                </a:solidFill>
              </a:rPr>
              <a:t> UNO’s A0 analog in, so that we can send that data to the cloud.</a:t>
            </a:r>
          </a:p>
          <a:p>
            <a:r>
              <a:rPr lang="en-US" sz="1400" dirty="0">
                <a:solidFill>
                  <a:schemeClr val="bg1"/>
                </a:solidFill>
              </a:rPr>
              <a:t>We also added an LED that we set to power on whenever gas levels rise above 250, which is our decided value for turning on the ventilation system.</a:t>
            </a:r>
            <a:endParaRPr lang="en-IL" sz="1400" dirty="0">
              <a:solidFill>
                <a:schemeClr val="bg1"/>
              </a:solidFill>
            </a:endParaRPr>
          </a:p>
        </p:txBody>
      </p:sp>
    </p:spTree>
    <p:extLst>
      <p:ext uri="{BB962C8B-B14F-4D97-AF65-F5344CB8AC3E}">
        <p14:creationId xmlns:p14="http://schemas.microsoft.com/office/powerpoint/2010/main" val="3236453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network&#10;&#10;Description automatically generated">
            <a:extLst>
              <a:ext uri="{FF2B5EF4-FFF2-40B4-BE49-F238E27FC236}">
                <a16:creationId xmlns:a16="http://schemas.microsoft.com/office/drawing/2014/main" id="{1415B177-1C5D-EAE9-32B0-BCF7B6ABB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6" name="TextBox 5">
            <a:extLst>
              <a:ext uri="{FF2B5EF4-FFF2-40B4-BE49-F238E27FC236}">
                <a16:creationId xmlns:a16="http://schemas.microsoft.com/office/drawing/2014/main" id="{3A3AE33A-5D6F-AA64-4EF2-34D8749F9EE4}"/>
              </a:ext>
            </a:extLst>
          </p:cNvPr>
          <p:cNvSpPr txBox="1"/>
          <p:nvPr/>
        </p:nvSpPr>
        <p:spPr>
          <a:xfrm>
            <a:off x="645469" y="205966"/>
            <a:ext cx="3098395" cy="461665"/>
          </a:xfrm>
          <a:prstGeom prst="rect">
            <a:avLst/>
          </a:prstGeom>
          <a:noFill/>
        </p:spPr>
        <p:txBody>
          <a:bodyPr wrap="square" rtlCol="0">
            <a:spAutoFit/>
          </a:bodyPr>
          <a:lstStyle/>
          <a:p>
            <a:pPr algn="ctr"/>
            <a:r>
              <a:rPr lang="en-US" sz="2400" b="1" dirty="0">
                <a:solidFill>
                  <a:schemeClr val="bg1"/>
                </a:solidFill>
              </a:rPr>
              <a:t>Statistics - </a:t>
            </a:r>
            <a:r>
              <a:rPr lang="en-US" sz="2400" b="1" dirty="0" err="1">
                <a:solidFill>
                  <a:schemeClr val="bg1"/>
                </a:solidFill>
              </a:rPr>
              <a:t>ThingSpeak</a:t>
            </a:r>
            <a:endParaRPr lang="en-IL" sz="2400" b="1" dirty="0">
              <a:solidFill>
                <a:schemeClr val="bg1"/>
              </a:solidFill>
            </a:endParaRPr>
          </a:p>
        </p:txBody>
      </p:sp>
      <p:sp>
        <p:nvSpPr>
          <p:cNvPr id="10" name="TextBox 9">
            <a:extLst>
              <a:ext uri="{FF2B5EF4-FFF2-40B4-BE49-F238E27FC236}">
                <a16:creationId xmlns:a16="http://schemas.microsoft.com/office/drawing/2014/main" id="{DC723376-AC72-FC25-DD19-36B233763D86}"/>
              </a:ext>
            </a:extLst>
          </p:cNvPr>
          <p:cNvSpPr txBox="1"/>
          <p:nvPr/>
        </p:nvSpPr>
        <p:spPr>
          <a:xfrm>
            <a:off x="299168" y="4007369"/>
            <a:ext cx="3365369" cy="2246769"/>
          </a:xfrm>
          <a:prstGeom prst="rect">
            <a:avLst/>
          </a:prstGeom>
          <a:noFill/>
        </p:spPr>
        <p:txBody>
          <a:bodyPr wrap="square" rtlCol="0">
            <a:spAutoFit/>
          </a:bodyPr>
          <a:lstStyle/>
          <a:p>
            <a:r>
              <a:rPr lang="en-US" sz="1400" dirty="0">
                <a:solidFill>
                  <a:schemeClr val="bg1"/>
                </a:solidFill>
              </a:rPr>
              <a:t>Every 5 seconds the Arduino UNO will send data to the cloud, the data contains the gas levels detected at that moment.</a:t>
            </a:r>
          </a:p>
          <a:p>
            <a:r>
              <a:rPr lang="en-US" sz="1400" dirty="0">
                <a:solidFill>
                  <a:schemeClr val="bg1"/>
                </a:solidFill>
              </a:rPr>
              <a:t>We display that data using a graph of gas level by time.</a:t>
            </a:r>
          </a:p>
          <a:p>
            <a:r>
              <a:rPr lang="en-US" sz="1400" dirty="0">
                <a:solidFill>
                  <a:schemeClr val="bg1"/>
                </a:solidFill>
              </a:rPr>
              <a:t>For comfort of use, we also display a light that will turn on whenever the ventilation system should be turned on, and lastly, we display a gauge showing the current gas levels.</a:t>
            </a:r>
          </a:p>
        </p:txBody>
      </p:sp>
      <p:pic>
        <p:nvPicPr>
          <p:cNvPr id="3" name="Picture 2">
            <a:extLst>
              <a:ext uri="{FF2B5EF4-FFF2-40B4-BE49-F238E27FC236}">
                <a16:creationId xmlns:a16="http://schemas.microsoft.com/office/drawing/2014/main" id="{5F056F1F-37D4-1198-857A-3B63C2BC5EF1}"/>
              </a:ext>
            </a:extLst>
          </p:cNvPr>
          <p:cNvPicPr>
            <a:picLocks noChangeAspect="1"/>
          </p:cNvPicPr>
          <p:nvPr/>
        </p:nvPicPr>
        <p:blipFill>
          <a:blip r:embed="rId3"/>
          <a:stretch>
            <a:fillRect/>
          </a:stretch>
        </p:blipFill>
        <p:spPr>
          <a:xfrm>
            <a:off x="292371" y="777243"/>
            <a:ext cx="4684983" cy="3068863"/>
          </a:xfrm>
          <a:prstGeom prst="rect">
            <a:avLst/>
          </a:prstGeom>
        </p:spPr>
      </p:pic>
    </p:spTree>
    <p:extLst>
      <p:ext uri="{BB962C8B-B14F-4D97-AF65-F5344CB8AC3E}">
        <p14:creationId xmlns:p14="http://schemas.microsoft.com/office/powerpoint/2010/main" val="3175353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ue background with many icons&#10;&#10;Description automatically generated">
            <a:extLst>
              <a:ext uri="{FF2B5EF4-FFF2-40B4-BE49-F238E27FC236}">
                <a16:creationId xmlns:a16="http://schemas.microsoft.com/office/drawing/2014/main" id="{DA1F334B-0623-604B-8AF0-DCE9085631E7}"/>
              </a:ext>
            </a:extLst>
          </p:cNvPr>
          <p:cNvPicPr>
            <a:picLocks noChangeAspect="1"/>
          </p:cNvPicPr>
          <p:nvPr/>
        </p:nvPicPr>
        <p:blipFill rotWithShape="1">
          <a:blip r:embed="rId2">
            <a:extLst>
              <a:ext uri="{28A0092B-C50C-407E-A947-70E740481C1C}">
                <a14:useLocalDpi xmlns:a14="http://schemas.microsoft.com/office/drawing/2010/main" val="0"/>
              </a:ext>
            </a:extLst>
          </a:blip>
          <a:srcRect t="8163"/>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168A58-5690-F2F6-B2CE-EF92663BC34F}"/>
              </a:ext>
            </a:extLst>
          </p:cNvPr>
          <p:cNvSpPr txBox="1"/>
          <p:nvPr/>
        </p:nvSpPr>
        <p:spPr>
          <a:xfrm>
            <a:off x="452487" y="480767"/>
            <a:ext cx="3455279" cy="523220"/>
          </a:xfrm>
          <a:prstGeom prst="rect">
            <a:avLst/>
          </a:prstGeom>
          <a:noFill/>
        </p:spPr>
        <p:txBody>
          <a:bodyPr wrap="square" rtlCol="0">
            <a:spAutoFit/>
          </a:bodyPr>
          <a:lstStyle/>
          <a:p>
            <a:r>
              <a:rPr lang="en-US" sz="2800" b="1" dirty="0">
                <a:solidFill>
                  <a:schemeClr val="bg1"/>
                </a:solidFill>
              </a:rPr>
              <a:t>Want to learn more?</a:t>
            </a:r>
            <a:endParaRPr lang="en-IL" sz="2800" b="1" dirty="0">
              <a:solidFill>
                <a:schemeClr val="bg1"/>
              </a:solidFill>
            </a:endParaRPr>
          </a:p>
        </p:txBody>
      </p:sp>
      <p:sp>
        <p:nvSpPr>
          <p:cNvPr id="7" name="TextBox 6">
            <a:extLst>
              <a:ext uri="{FF2B5EF4-FFF2-40B4-BE49-F238E27FC236}">
                <a16:creationId xmlns:a16="http://schemas.microsoft.com/office/drawing/2014/main" id="{7CC06311-ADCE-AE19-672C-08A603B544B3}"/>
              </a:ext>
            </a:extLst>
          </p:cNvPr>
          <p:cNvSpPr txBox="1"/>
          <p:nvPr/>
        </p:nvSpPr>
        <p:spPr>
          <a:xfrm>
            <a:off x="543464" y="1233576"/>
            <a:ext cx="3424687" cy="646331"/>
          </a:xfrm>
          <a:prstGeom prst="rect">
            <a:avLst/>
          </a:prstGeom>
          <a:noFill/>
        </p:spPr>
        <p:txBody>
          <a:bodyPr wrap="square" rtlCol="0">
            <a:spAutoFit/>
          </a:bodyPr>
          <a:lstStyle/>
          <a:p>
            <a:r>
              <a:rPr lang="en-US" dirty="0">
                <a:solidFill>
                  <a:schemeClr val="bg1"/>
                </a:solidFill>
              </a:rPr>
              <a:t>Visit our project’s </a:t>
            </a:r>
            <a:r>
              <a:rPr lang="en-US" dirty="0" err="1">
                <a:solidFill>
                  <a:schemeClr val="bg1"/>
                </a:solidFill>
              </a:rPr>
              <a:t>github</a:t>
            </a:r>
            <a:r>
              <a:rPr lang="en-US" dirty="0">
                <a:solidFill>
                  <a:schemeClr val="bg1"/>
                </a:solidFill>
              </a:rPr>
              <a:t> page </a:t>
            </a:r>
            <a:r>
              <a:rPr lang="en-US" dirty="0">
                <a:solidFill>
                  <a:schemeClr val="bg1"/>
                </a:solidFill>
                <a:hlinkClick r:id="rId3"/>
              </a:rPr>
              <a:t>here</a:t>
            </a:r>
            <a:endParaRPr lang="en-US" dirty="0">
              <a:solidFill>
                <a:schemeClr val="bg1"/>
              </a:solidFill>
            </a:endParaRPr>
          </a:p>
        </p:txBody>
      </p:sp>
      <p:sp>
        <p:nvSpPr>
          <p:cNvPr id="8" name="TextBox 7">
            <a:extLst>
              <a:ext uri="{FF2B5EF4-FFF2-40B4-BE49-F238E27FC236}">
                <a16:creationId xmlns:a16="http://schemas.microsoft.com/office/drawing/2014/main" id="{F2C5C5C6-BFB6-2B01-1E42-70EABBDEC6F1}"/>
              </a:ext>
            </a:extLst>
          </p:cNvPr>
          <p:cNvSpPr txBox="1"/>
          <p:nvPr/>
        </p:nvSpPr>
        <p:spPr>
          <a:xfrm>
            <a:off x="500332" y="2053088"/>
            <a:ext cx="4658265" cy="646331"/>
          </a:xfrm>
          <a:prstGeom prst="rect">
            <a:avLst/>
          </a:prstGeom>
          <a:noFill/>
        </p:spPr>
        <p:txBody>
          <a:bodyPr wrap="square" rtlCol="0">
            <a:spAutoFit/>
          </a:bodyPr>
          <a:lstStyle/>
          <a:p>
            <a:r>
              <a:rPr lang="en-US" dirty="0">
                <a:solidFill>
                  <a:schemeClr val="bg1"/>
                </a:solidFill>
              </a:rPr>
              <a:t>A link to our </a:t>
            </a:r>
            <a:r>
              <a:rPr lang="en-US" dirty="0" err="1">
                <a:solidFill>
                  <a:schemeClr val="bg1"/>
                </a:solidFill>
              </a:rPr>
              <a:t>TinkerCad</a:t>
            </a:r>
            <a:r>
              <a:rPr lang="en-US" dirty="0">
                <a:solidFill>
                  <a:schemeClr val="bg1"/>
                </a:solidFill>
              </a:rPr>
              <a:t> project can be found </a:t>
            </a:r>
            <a:r>
              <a:rPr lang="en-US" dirty="0">
                <a:solidFill>
                  <a:schemeClr val="bg1"/>
                </a:solidFill>
                <a:hlinkClick r:id="rId4"/>
              </a:rPr>
              <a:t>here</a:t>
            </a:r>
            <a:endParaRPr lang="en-IL" dirty="0">
              <a:solidFill>
                <a:schemeClr val="bg1"/>
              </a:solidFill>
            </a:endParaRPr>
          </a:p>
        </p:txBody>
      </p:sp>
      <p:sp>
        <p:nvSpPr>
          <p:cNvPr id="9" name="TextBox 8">
            <a:extLst>
              <a:ext uri="{FF2B5EF4-FFF2-40B4-BE49-F238E27FC236}">
                <a16:creationId xmlns:a16="http://schemas.microsoft.com/office/drawing/2014/main" id="{3B6EF047-090B-7EA3-EEB6-F536A18578D9}"/>
              </a:ext>
            </a:extLst>
          </p:cNvPr>
          <p:cNvSpPr txBox="1"/>
          <p:nvPr/>
        </p:nvSpPr>
        <p:spPr>
          <a:xfrm>
            <a:off x="534837" y="2915727"/>
            <a:ext cx="4641011" cy="646331"/>
          </a:xfrm>
          <a:prstGeom prst="rect">
            <a:avLst/>
          </a:prstGeom>
          <a:noFill/>
        </p:spPr>
        <p:txBody>
          <a:bodyPr wrap="square" rtlCol="0">
            <a:spAutoFit/>
          </a:bodyPr>
          <a:lstStyle/>
          <a:p>
            <a:r>
              <a:rPr lang="en-US" dirty="0">
                <a:solidFill>
                  <a:schemeClr val="bg1"/>
                </a:solidFill>
              </a:rPr>
              <a:t>A link to our </a:t>
            </a:r>
            <a:r>
              <a:rPr lang="en-US" dirty="0" err="1">
                <a:solidFill>
                  <a:schemeClr val="bg1"/>
                </a:solidFill>
              </a:rPr>
              <a:t>ThingSpeak</a:t>
            </a:r>
            <a:r>
              <a:rPr lang="en-US" dirty="0">
                <a:solidFill>
                  <a:schemeClr val="bg1"/>
                </a:solidFill>
              </a:rPr>
              <a:t> statistics can be found </a:t>
            </a:r>
            <a:r>
              <a:rPr lang="en-US" dirty="0">
                <a:solidFill>
                  <a:schemeClr val="bg1"/>
                </a:solidFill>
                <a:hlinkClick r:id="rId5"/>
              </a:rPr>
              <a:t>here</a:t>
            </a:r>
            <a:endParaRPr lang="en-IL" dirty="0">
              <a:solidFill>
                <a:schemeClr val="bg1"/>
              </a:solidFill>
            </a:endParaRPr>
          </a:p>
        </p:txBody>
      </p:sp>
      <p:sp>
        <p:nvSpPr>
          <p:cNvPr id="11" name="TextBox 10">
            <a:extLst>
              <a:ext uri="{FF2B5EF4-FFF2-40B4-BE49-F238E27FC236}">
                <a16:creationId xmlns:a16="http://schemas.microsoft.com/office/drawing/2014/main" id="{655FDA89-51C8-464E-4E1E-ADC2E8903A53}"/>
              </a:ext>
            </a:extLst>
          </p:cNvPr>
          <p:cNvSpPr txBox="1"/>
          <p:nvPr/>
        </p:nvSpPr>
        <p:spPr>
          <a:xfrm>
            <a:off x="523335" y="3706482"/>
            <a:ext cx="4641011" cy="646331"/>
          </a:xfrm>
          <a:prstGeom prst="rect">
            <a:avLst/>
          </a:prstGeom>
          <a:noFill/>
        </p:spPr>
        <p:txBody>
          <a:bodyPr wrap="square" rtlCol="0">
            <a:spAutoFit/>
          </a:bodyPr>
          <a:lstStyle/>
          <a:p>
            <a:r>
              <a:rPr lang="en-US" dirty="0">
                <a:solidFill>
                  <a:schemeClr val="bg1"/>
                </a:solidFill>
              </a:rPr>
              <a:t>A link to our project document can be found </a:t>
            </a:r>
            <a:r>
              <a:rPr lang="en-US" dirty="0">
                <a:solidFill>
                  <a:schemeClr val="bg1"/>
                </a:solidFill>
                <a:hlinkClick r:id="rId6"/>
              </a:rPr>
              <a:t>here</a:t>
            </a:r>
            <a:endParaRPr lang="en-IL" dirty="0">
              <a:solidFill>
                <a:schemeClr val="bg1"/>
              </a:solidFill>
            </a:endParaRPr>
          </a:p>
        </p:txBody>
      </p:sp>
    </p:spTree>
    <p:extLst>
      <p:ext uri="{BB962C8B-B14F-4D97-AF65-F5344CB8AC3E}">
        <p14:creationId xmlns:p14="http://schemas.microsoft.com/office/powerpoint/2010/main" val="843818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334</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Cohen Eliad</dc:creator>
  <cp:lastModifiedBy>Cohen Eliad</cp:lastModifiedBy>
  <cp:revision>3</cp:revision>
  <dcterms:created xsi:type="dcterms:W3CDTF">2023-07-30T13:16:39Z</dcterms:created>
  <dcterms:modified xsi:type="dcterms:W3CDTF">2023-07-30T14:03:58Z</dcterms:modified>
</cp:coreProperties>
</file>