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4"/>
  </p:notesMasterIdLst>
  <p:sldIdLst>
    <p:sldId id="366" r:id="rId2"/>
    <p:sldId id="365" r:id="rId3"/>
    <p:sldId id="367" r:id="rId4"/>
    <p:sldId id="368" r:id="rId5"/>
    <p:sldId id="370" r:id="rId6"/>
    <p:sldId id="371" r:id="rId7"/>
    <p:sldId id="369" r:id="rId8"/>
    <p:sldId id="372" r:id="rId9"/>
    <p:sldId id="381" r:id="rId10"/>
    <p:sldId id="374" r:id="rId11"/>
    <p:sldId id="377" r:id="rId12"/>
    <p:sldId id="375" r:id="rId13"/>
    <p:sldId id="376" r:id="rId14"/>
    <p:sldId id="379" r:id="rId15"/>
    <p:sldId id="387" r:id="rId16"/>
    <p:sldId id="378" r:id="rId17"/>
    <p:sldId id="380" r:id="rId18"/>
    <p:sldId id="383" r:id="rId19"/>
    <p:sldId id="382" r:id="rId20"/>
    <p:sldId id="385" r:id="rId21"/>
    <p:sldId id="384" r:id="rId22"/>
    <p:sldId id="386" r:id="rId2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מקטע ברירת מחדל" id="{B58B742B-C707-471B-A3A3-820D2108A0C7}">
          <p14:sldIdLst>
            <p14:sldId id="366"/>
            <p14:sldId id="365"/>
            <p14:sldId id="367"/>
            <p14:sldId id="368"/>
            <p14:sldId id="370"/>
            <p14:sldId id="371"/>
            <p14:sldId id="369"/>
            <p14:sldId id="372"/>
          </p14:sldIdLst>
        </p14:section>
        <p14:section name="מקטע סיכום" id="{E571E9E4-10F6-4EF8-A90A-BCE7A186ED06}">
          <p14:sldIdLst>
            <p14:sldId id="381"/>
          </p14:sldIdLst>
        </p14:section>
        <p14:section name="Random Forest" id="{D76C9513-5A7E-4E19-92D2-CA66D0FD881E}">
          <p14:sldIdLst>
            <p14:sldId id="374"/>
          </p14:sldIdLst>
        </p14:section>
        <p14:section name="Support Vector Machine (SVM)" id="{6A4D3486-B024-40A3-8701-9479CBA4DEE2}">
          <p14:sldIdLst>
            <p14:sldId id="377"/>
          </p14:sldIdLst>
        </p14:section>
        <p14:section name="Nearest Neighbors Classifier (kNN)" id="{A63D34E8-EA4D-48B7-8C35-16319845A73E}">
          <p14:sldIdLst>
            <p14:sldId id="375"/>
          </p14:sldIdLst>
        </p14:section>
        <p14:section name="Gaussian Naive Bayes" id="{1BC26093-5B1A-4E9E-8E8D-7CDADFF2AA23}">
          <p14:sldIdLst>
            <p14:sldId id="376"/>
            <p14:sldId id="379"/>
            <p14:sldId id="387"/>
            <p14:sldId id="378"/>
            <p14:sldId id="380"/>
            <p14:sldId id="383"/>
            <p14:sldId id="382"/>
            <p14:sldId id="385"/>
            <p14:sldId id="384"/>
            <p14:sldId id="3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6377C5-6EA9-41DC-B795-8C8B6EA25E41}" type="doc">
      <dgm:prSet loTypeId="urn:microsoft.com/office/officeart/2005/8/layout/process1" loCatId="process" qsTypeId="urn:microsoft.com/office/officeart/2005/8/quickstyle/3d1" qsCatId="3D" csTypeId="urn:microsoft.com/office/officeart/2005/8/colors/accent0_2" csCatId="mainScheme" phldr="1"/>
      <dgm:spPr/>
    </dgm:pt>
    <dgm:pt modelId="{5A19C136-7782-4029-984D-1D698A610C59}">
      <dgm:prSet phldrT="[טקסט]"/>
      <dgm:spPr/>
      <dgm:t>
        <a:bodyPr/>
        <a:lstStyle/>
        <a:p>
          <a:pPr rtl="0"/>
          <a:r>
            <a:rPr lang="en-US" dirty="0">
              <a:solidFill>
                <a:schemeClr val="tx1"/>
              </a:solidFill>
            </a:rPr>
            <a:t>Training Data</a:t>
          </a:r>
          <a:endParaRPr lang="he-IL" dirty="0">
            <a:solidFill>
              <a:schemeClr val="tx1"/>
            </a:solidFill>
          </a:endParaRPr>
        </a:p>
      </dgm:t>
    </dgm:pt>
    <dgm:pt modelId="{5BCC0301-8F5B-4608-9F75-E2E2C5F5361E}" type="parTrans" cxnId="{9CFF009E-92C1-4495-BA8B-65F105585090}">
      <dgm:prSet/>
      <dgm:spPr/>
      <dgm:t>
        <a:bodyPr/>
        <a:lstStyle/>
        <a:p>
          <a:pPr rtl="1"/>
          <a:endParaRPr lang="he-IL"/>
        </a:p>
      </dgm:t>
    </dgm:pt>
    <dgm:pt modelId="{E6EE5862-7912-41A0-9195-2B501DA38407}" type="sibTrans" cxnId="{9CFF009E-92C1-4495-BA8B-65F105585090}">
      <dgm:prSet/>
      <dgm:spPr/>
      <dgm:t>
        <a:bodyPr/>
        <a:lstStyle/>
        <a:p>
          <a:pPr rtl="1"/>
          <a:endParaRPr lang="he-IL"/>
        </a:p>
      </dgm:t>
    </dgm:pt>
    <dgm:pt modelId="{4A4E5743-9417-461C-9161-498C77567D84}">
      <dgm:prSet phldrT="[טקסט]"/>
      <dgm:spPr/>
      <dgm:t>
        <a:bodyPr/>
        <a:lstStyle/>
        <a:p>
          <a:pPr rtl="1"/>
          <a:r>
            <a:rPr lang="en-US" dirty="0">
              <a:solidFill>
                <a:schemeClr val="tx1"/>
              </a:solidFill>
            </a:rPr>
            <a:t>Learning Algorithm</a:t>
          </a:r>
          <a:endParaRPr lang="he-IL" dirty="0">
            <a:solidFill>
              <a:schemeClr val="tx1"/>
            </a:solidFill>
          </a:endParaRPr>
        </a:p>
      </dgm:t>
    </dgm:pt>
    <dgm:pt modelId="{0A680B15-5B89-4B84-A2DB-290DA572396F}" type="parTrans" cxnId="{74245253-D813-4C1C-B342-4C5A6BB53340}">
      <dgm:prSet/>
      <dgm:spPr/>
      <dgm:t>
        <a:bodyPr/>
        <a:lstStyle/>
        <a:p>
          <a:pPr rtl="1"/>
          <a:endParaRPr lang="he-IL"/>
        </a:p>
      </dgm:t>
    </dgm:pt>
    <dgm:pt modelId="{DCDB41EE-1999-4385-BCB9-70ADE331E246}" type="sibTrans" cxnId="{74245253-D813-4C1C-B342-4C5A6BB53340}">
      <dgm:prSet/>
      <dgm:spPr/>
      <dgm:t>
        <a:bodyPr/>
        <a:lstStyle/>
        <a:p>
          <a:pPr rtl="1"/>
          <a:endParaRPr lang="he-IL"/>
        </a:p>
      </dgm:t>
    </dgm:pt>
    <dgm:pt modelId="{5B083D52-05A6-4EF2-A639-76024014F180}">
      <dgm:prSet phldrT="[טקסט]"/>
      <dgm:spPr/>
      <dgm:t>
        <a:bodyPr/>
        <a:lstStyle/>
        <a:p>
          <a:pPr rtl="1"/>
          <a:r>
            <a:rPr lang="en-US" dirty="0">
              <a:solidFill>
                <a:schemeClr val="tx1"/>
              </a:solidFill>
            </a:rPr>
            <a:t>Model</a:t>
          </a:r>
          <a:endParaRPr lang="he-IL" dirty="0">
            <a:solidFill>
              <a:schemeClr val="tx1"/>
            </a:solidFill>
          </a:endParaRPr>
        </a:p>
      </dgm:t>
    </dgm:pt>
    <dgm:pt modelId="{560E0F9C-7CEA-428B-A91D-321BA3FBF5EA}" type="parTrans" cxnId="{6FFAB2F1-8702-4289-B061-2C77336FF4BE}">
      <dgm:prSet/>
      <dgm:spPr/>
      <dgm:t>
        <a:bodyPr/>
        <a:lstStyle/>
        <a:p>
          <a:pPr rtl="1"/>
          <a:endParaRPr lang="he-IL"/>
        </a:p>
      </dgm:t>
    </dgm:pt>
    <dgm:pt modelId="{FBA62065-4D50-4746-8BF0-1210675203D5}" type="sibTrans" cxnId="{6FFAB2F1-8702-4289-B061-2C77336FF4BE}">
      <dgm:prSet/>
      <dgm:spPr/>
      <dgm:t>
        <a:bodyPr/>
        <a:lstStyle/>
        <a:p>
          <a:pPr rtl="1"/>
          <a:endParaRPr lang="he-IL"/>
        </a:p>
      </dgm:t>
    </dgm:pt>
    <dgm:pt modelId="{14A5DDEC-EA84-4BA3-9AC2-CCC2A817BDED}" type="pres">
      <dgm:prSet presAssocID="{556377C5-6EA9-41DC-B795-8C8B6EA25E41}" presName="Name0" presStyleCnt="0">
        <dgm:presLayoutVars>
          <dgm:dir/>
          <dgm:resizeHandles val="exact"/>
        </dgm:presLayoutVars>
      </dgm:prSet>
      <dgm:spPr/>
    </dgm:pt>
    <dgm:pt modelId="{3EE3C34B-6AA6-4D9F-868E-2FB1B7372F38}" type="pres">
      <dgm:prSet presAssocID="{5A19C136-7782-4029-984D-1D698A610C59}" presName="node" presStyleLbl="node1" presStyleIdx="0" presStyleCnt="3">
        <dgm:presLayoutVars>
          <dgm:bulletEnabled val="1"/>
        </dgm:presLayoutVars>
      </dgm:prSet>
      <dgm:spPr/>
    </dgm:pt>
    <dgm:pt modelId="{4F6F070E-D6FE-4B05-B135-0E4F18054A03}" type="pres">
      <dgm:prSet presAssocID="{E6EE5862-7912-41A0-9195-2B501DA38407}" presName="sibTrans" presStyleLbl="sibTrans2D1" presStyleIdx="0" presStyleCnt="2"/>
      <dgm:spPr/>
    </dgm:pt>
    <dgm:pt modelId="{217AF5BC-6289-40F8-913F-E02B88F6CD10}" type="pres">
      <dgm:prSet presAssocID="{E6EE5862-7912-41A0-9195-2B501DA38407}" presName="connectorText" presStyleLbl="sibTrans2D1" presStyleIdx="0" presStyleCnt="2"/>
      <dgm:spPr/>
    </dgm:pt>
    <dgm:pt modelId="{C42C36FD-DED8-400B-9938-31DD646CB6C0}" type="pres">
      <dgm:prSet presAssocID="{4A4E5743-9417-461C-9161-498C77567D84}" presName="node" presStyleLbl="node1" presStyleIdx="1" presStyleCnt="3">
        <dgm:presLayoutVars>
          <dgm:bulletEnabled val="1"/>
        </dgm:presLayoutVars>
      </dgm:prSet>
      <dgm:spPr/>
    </dgm:pt>
    <dgm:pt modelId="{CD487DC1-DDE8-4F47-A4E8-2CCD8772DF37}" type="pres">
      <dgm:prSet presAssocID="{DCDB41EE-1999-4385-BCB9-70ADE331E246}" presName="sibTrans" presStyleLbl="sibTrans2D1" presStyleIdx="1" presStyleCnt="2"/>
      <dgm:spPr/>
    </dgm:pt>
    <dgm:pt modelId="{EAC9F1C7-8624-4EC8-A23E-9AB2FA36D18B}" type="pres">
      <dgm:prSet presAssocID="{DCDB41EE-1999-4385-BCB9-70ADE331E246}" presName="connectorText" presStyleLbl="sibTrans2D1" presStyleIdx="1" presStyleCnt="2"/>
      <dgm:spPr/>
    </dgm:pt>
    <dgm:pt modelId="{D685F14E-F84D-4D97-B4BF-B097F9C23A6E}" type="pres">
      <dgm:prSet presAssocID="{5B083D52-05A6-4EF2-A639-76024014F180}" presName="node" presStyleLbl="node1" presStyleIdx="2" presStyleCnt="3">
        <dgm:presLayoutVars>
          <dgm:bulletEnabled val="1"/>
        </dgm:presLayoutVars>
      </dgm:prSet>
      <dgm:spPr/>
    </dgm:pt>
  </dgm:ptLst>
  <dgm:cxnLst>
    <dgm:cxn modelId="{C37BBB02-0645-43A8-B40D-04876345210C}" type="presOf" srcId="{5B083D52-05A6-4EF2-A639-76024014F180}" destId="{D685F14E-F84D-4D97-B4BF-B097F9C23A6E}" srcOrd="0" destOrd="0" presId="urn:microsoft.com/office/officeart/2005/8/layout/process1"/>
    <dgm:cxn modelId="{CE960405-81BF-41CE-98CB-75412EEAFF40}" type="presOf" srcId="{DCDB41EE-1999-4385-BCB9-70ADE331E246}" destId="{CD487DC1-DDE8-4F47-A4E8-2CCD8772DF37}" srcOrd="0" destOrd="0" presId="urn:microsoft.com/office/officeart/2005/8/layout/process1"/>
    <dgm:cxn modelId="{F25BF21D-EB9D-47D2-A122-45934F66B399}" type="presOf" srcId="{E6EE5862-7912-41A0-9195-2B501DA38407}" destId="{217AF5BC-6289-40F8-913F-E02B88F6CD10}" srcOrd="1" destOrd="0" presId="urn:microsoft.com/office/officeart/2005/8/layout/process1"/>
    <dgm:cxn modelId="{48640F4B-AECD-47ED-A803-E908A8D017AA}" type="presOf" srcId="{4A4E5743-9417-461C-9161-498C77567D84}" destId="{C42C36FD-DED8-400B-9938-31DD646CB6C0}" srcOrd="0" destOrd="0" presId="urn:microsoft.com/office/officeart/2005/8/layout/process1"/>
    <dgm:cxn modelId="{74245253-D813-4C1C-B342-4C5A6BB53340}" srcId="{556377C5-6EA9-41DC-B795-8C8B6EA25E41}" destId="{4A4E5743-9417-461C-9161-498C77567D84}" srcOrd="1" destOrd="0" parTransId="{0A680B15-5B89-4B84-A2DB-290DA572396F}" sibTransId="{DCDB41EE-1999-4385-BCB9-70ADE331E246}"/>
    <dgm:cxn modelId="{935A6F55-2660-4987-8810-6F28F6A820A8}" type="presOf" srcId="{E6EE5862-7912-41A0-9195-2B501DA38407}" destId="{4F6F070E-D6FE-4B05-B135-0E4F18054A03}" srcOrd="0" destOrd="0" presId="urn:microsoft.com/office/officeart/2005/8/layout/process1"/>
    <dgm:cxn modelId="{10163282-EB59-4360-8637-7938B8028DC7}" type="presOf" srcId="{5A19C136-7782-4029-984D-1D698A610C59}" destId="{3EE3C34B-6AA6-4D9F-868E-2FB1B7372F38}" srcOrd="0" destOrd="0" presId="urn:microsoft.com/office/officeart/2005/8/layout/process1"/>
    <dgm:cxn modelId="{9CFF009E-92C1-4495-BA8B-65F105585090}" srcId="{556377C5-6EA9-41DC-B795-8C8B6EA25E41}" destId="{5A19C136-7782-4029-984D-1D698A610C59}" srcOrd="0" destOrd="0" parTransId="{5BCC0301-8F5B-4608-9F75-E2E2C5F5361E}" sibTransId="{E6EE5862-7912-41A0-9195-2B501DA38407}"/>
    <dgm:cxn modelId="{FF0735A0-EFF5-43FC-8A18-F1907C9D071F}" type="presOf" srcId="{556377C5-6EA9-41DC-B795-8C8B6EA25E41}" destId="{14A5DDEC-EA84-4BA3-9AC2-CCC2A817BDED}" srcOrd="0" destOrd="0" presId="urn:microsoft.com/office/officeart/2005/8/layout/process1"/>
    <dgm:cxn modelId="{EC18E0DE-283C-4DB4-9BE6-1725EE811621}" type="presOf" srcId="{DCDB41EE-1999-4385-BCB9-70ADE331E246}" destId="{EAC9F1C7-8624-4EC8-A23E-9AB2FA36D18B}" srcOrd="1" destOrd="0" presId="urn:microsoft.com/office/officeart/2005/8/layout/process1"/>
    <dgm:cxn modelId="{6FFAB2F1-8702-4289-B061-2C77336FF4BE}" srcId="{556377C5-6EA9-41DC-B795-8C8B6EA25E41}" destId="{5B083D52-05A6-4EF2-A639-76024014F180}" srcOrd="2" destOrd="0" parTransId="{560E0F9C-7CEA-428B-A91D-321BA3FBF5EA}" sibTransId="{FBA62065-4D50-4746-8BF0-1210675203D5}"/>
    <dgm:cxn modelId="{52D870C2-5D3F-485B-BC84-D7BACD1E903A}" type="presParOf" srcId="{14A5DDEC-EA84-4BA3-9AC2-CCC2A817BDED}" destId="{3EE3C34B-6AA6-4D9F-868E-2FB1B7372F38}" srcOrd="0" destOrd="0" presId="urn:microsoft.com/office/officeart/2005/8/layout/process1"/>
    <dgm:cxn modelId="{F0B1B864-8790-455F-90A4-0D924ECE1557}" type="presParOf" srcId="{14A5DDEC-EA84-4BA3-9AC2-CCC2A817BDED}" destId="{4F6F070E-D6FE-4B05-B135-0E4F18054A03}" srcOrd="1" destOrd="0" presId="urn:microsoft.com/office/officeart/2005/8/layout/process1"/>
    <dgm:cxn modelId="{1D116596-A0DE-48DE-B231-C49EB4C96E42}" type="presParOf" srcId="{4F6F070E-D6FE-4B05-B135-0E4F18054A03}" destId="{217AF5BC-6289-40F8-913F-E02B88F6CD10}" srcOrd="0" destOrd="0" presId="urn:microsoft.com/office/officeart/2005/8/layout/process1"/>
    <dgm:cxn modelId="{3A3BA41E-3DD7-439E-8115-80E1C5884CF8}" type="presParOf" srcId="{14A5DDEC-EA84-4BA3-9AC2-CCC2A817BDED}" destId="{C42C36FD-DED8-400B-9938-31DD646CB6C0}" srcOrd="2" destOrd="0" presId="urn:microsoft.com/office/officeart/2005/8/layout/process1"/>
    <dgm:cxn modelId="{06FFEEFE-D4C4-47CA-AFD7-545C3945DDE4}" type="presParOf" srcId="{14A5DDEC-EA84-4BA3-9AC2-CCC2A817BDED}" destId="{CD487DC1-DDE8-4F47-A4E8-2CCD8772DF37}" srcOrd="3" destOrd="0" presId="urn:microsoft.com/office/officeart/2005/8/layout/process1"/>
    <dgm:cxn modelId="{246B7F9E-513C-4EF8-9542-F4A4BF1C55B1}" type="presParOf" srcId="{CD487DC1-DDE8-4F47-A4E8-2CCD8772DF37}" destId="{EAC9F1C7-8624-4EC8-A23E-9AB2FA36D18B}" srcOrd="0" destOrd="0" presId="urn:microsoft.com/office/officeart/2005/8/layout/process1"/>
    <dgm:cxn modelId="{5BE25516-13D6-498B-B972-3127D3B09425}" type="presParOf" srcId="{14A5DDEC-EA84-4BA3-9AC2-CCC2A817BDED}" destId="{D685F14E-F84D-4D97-B4BF-B097F9C23A6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3C34B-6AA6-4D9F-868E-2FB1B7372F38}">
      <dsp:nvSpPr>
        <dsp:cNvPr id="0" name=""/>
        <dsp:cNvSpPr/>
      </dsp:nvSpPr>
      <dsp:spPr>
        <a:xfrm>
          <a:off x="9133" y="0"/>
          <a:ext cx="2730045" cy="13255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</a:rPr>
            <a:t>Training Data</a:t>
          </a:r>
          <a:endParaRPr lang="he-IL" sz="3500" kern="1200" dirty="0">
            <a:solidFill>
              <a:schemeClr val="tx1"/>
            </a:solidFill>
          </a:endParaRPr>
        </a:p>
      </dsp:txBody>
      <dsp:txXfrm>
        <a:off x="47957" y="38824"/>
        <a:ext cx="2652397" cy="1247915"/>
      </dsp:txXfrm>
    </dsp:sp>
    <dsp:sp modelId="{4F6F070E-D6FE-4B05-B135-0E4F18054A03}">
      <dsp:nvSpPr>
        <dsp:cNvPr id="0" name=""/>
        <dsp:cNvSpPr/>
      </dsp:nvSpPr>
      <dsp:spPr>
        <a:xfrm>
          <a:off x="3012183" y="324255"/>
          <a:ext cx="578769" cy="6770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2800" kern="1200"/>
        </a:p>
      </dsp:txBody>
      <dsp:txXfrm>
        <a:off x="3012183" y="459665"/>
        <a:ext cx="405138" cy="406231"/>
      </dsp:txXfrm>
    </dsp:sp>
    <dsp:sp modelId="{C42C36FD-DED8-400B-9938-31DD646CB6C0}">
      <dsp:nvSpPr>
        <dsp:cNvPr id="0" name=""/>
        <dsp:cNvSpPr/>
      </dsp:nvSpPr>
      <dsp:spPr>
        <a:xfrm>
          <a:off x="3831197" y="0"/>
          <a:ext cx="2730045" cy="13255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</a:rPr>
            <a:t>Learning Algorithm</a:t>
          </a:r>
          <a:endParaRPr lang="he-IL" sz="3500" kern="1200" dirty="0">
            <a:solidFill>
              <a:schemeClr val="tx1"/>
            </a:solidFill>
          </a:endParaRPr>
        </a:p>
      </dsp:txBody>
      <dsp:txXfrm>
        <a:off x="3870021" y="38824"/>
        <a:ext cx="2652397" cy="1247915"/>
      </dsp:txXfrm>
    </dsp:sp>
    <dsp:sp modelId="{CD487DC1-DDE8-4F47-A4E8-2CCD8772DF37}">
      <dsp:nvSpPr>
        <dsp:cNvPr id="0" name=""/>
        <dsp:cNvSpPr/>
      </dsp:nvSpPr>
      <dsp:spPr>
        <a:xfrm>
          <a:off x="6834247" y="324255"/>
          <a:ext cx="578769" cy="6770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2800" kern="1200"/>
        </a:p>
      </dsp:txBody>
      <dsp:txXfrm>
        <a:off x="6834247" y="459665"/>
        <a:ext cx="405138" cy="406231"/>
      </dsp:txXfrm>
    </dsp:sp>
    <dsp:sp modelId="{D685F14E-F84D-4D97-B4BF-B097F9C23A6E}">
      <dsp:nvSpPr>
        <dsp:cNvPr id="0" name=""/>
        <dsp:cNvSpPr/>
      </dsp:nvSpPr>
      <dsp:spPr>
        <a:xfrm>
          <a:off x="7653260" y="0"/>
          <a:ext cx="2730045" cy="13255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</a:rPr>
            <a:t>Model</a:t>
          </a:r>
          <a:endParaRPr lang="he-IL" sz="3500" kern="1200" dirty="0">
            <a:solidFill>
              <a:schemeClr val="tx1"/>
            </a:solidFill>
          </a:endParaRPr>
        </a:p>
      </dsp:txBody>
      <dsp:txXfrm>
        <a:off x="7692084" y="38824"/>
        <a:ext cx="2652397" cy="1247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9A6BC5D-4E0A-4BFD-AF09-D292868EBA80}" type="datetimeFigureOut">
              <a:rPr lang="he-IL" smtClean="0"/>
              <a:t>י"ז/כסלו/תשפ"ב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9674BCE-4238-4A0E-9D0E-9737CEDA8E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99882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042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74BCE-4238-4A0E-9D0E-9737CEDA8EE8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78311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AFCCD74-CD69-41E1-9736-CF05D82AA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DBB44F7-6CDF-4EDE-B8D4-40B71241A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470576F-B840-4F28-AED1-3FB2CC45B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89CC-2CAF-464C-8693-DC4BD93A6E39}" type="datetimeFigureOut">
              <a:rPr lang="he-IL" smtClean="0"/>
              <a:t>י"ז/כסלו/תשפ"ב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3B860A2-5F35-4AA1-9F54-D6DAECB32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F04D918-4485-41C9-8407-E88B2CABE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77DF-1851-47F1-966E-E0507A316D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445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BA2BE39-E180-4310-A738-5C1918547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7B9DF63-3DE6-4F80-9ADC-69BFD749E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9A7E4A1-1E98-4770-BF8D-EF7934122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89CC-2CAF-464C-8693-DC4BD93A6E39}" type="datetimeFigureOut">
              <a:rPr lang="he-IL" smtClean="0"/>
              <a:t>י"ז/כסלו/תשפ"ב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A015FC9-3BE7-4EA1-8AA5-9CA937DF0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F885C8C-AE93-4540-AB25-3D4752F98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77DF-1851-47F1-966E-E0507A316D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354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88DF27DE-C0D5-408E-A620-BC4DD91EF2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B3528DB-496C-4F6A-BE83-05CD03B90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346F053-163E-40AD-BDDC-AE51294DB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89CC-2CAF-464C-8693-DC4BD93A6E39}" type="datetimeFigureOut">
              <a:rPr lang="he-IL" smtClean="0"/>
              <a:t>י"ז/כסלו/תשפ"ב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B2B5431-49B5-4F23-8FFF-99A5AED89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5CA868D-9980-4AB9-B98A-4E7676E5F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77DF-1851-47F1-966E-E0507A316D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841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F521F3-0FE6-445D-88EE-839C0A187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46B4363-3433-4DEA-980A-D0FF05F26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C92E112-4945-4691-931A-6132D1BE6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89CC-2CAF-464C-8693-DC4BD93A6E39}" type="datetimeFigureOut">
              <a:rPr lang="he-IL" smtClean="0"/>
              <a:t>י"ז/כסלו/תשפ"ב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20F74A0-C327-459B-8FA3-3945DFAEA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7B49259-13DD-4334-ADE4-B936D4D1C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77DF-1851-47F1-966E-E0507A316D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388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41B7300-9EFF-4ACE-ACBF-1DC550774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2EC93CF-7BC7-400C-8017-5FCB29D13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E01E7A2-6629-49C3-8806-C596F8B2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89CC-2CAF-464C-8693-DC4BD93A6E39}" type="datetimeFigureOut">
              <a:rPr lang="he-IL" smtClean="0"/>
              <a:t>י"ז/כסלו/תשפ"ב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D604015-7714-40F6-A358-E9C863BC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7056FE0-B40A-45A6-9EC1-D8459106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77DF-1851-47F1-966E-E0507A316D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358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59673B4-4638-446D-85DA-E892FD8DA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80A751E-D3DF-4476-9AB6-C724234221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33A887A-ECCD-4767-A8B2-B8CFD0D14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D78672B-7970-4421-AA44-55DA075DA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89CC-2CAF-464C-8693-DC4BD93A6E39}" type="datetimeFigureOut">
              <a:rPr lang="he-IL" smtClean="0"/>
              <a:t>י"ז/כסלו/תשפ"ב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734BB25-6C64-4EC6-B566-B2BC07A5D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4846DEE-39F4-457F-A80D-7E0D8E7D0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77DF-1851-47F1-966E-E0507A316D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034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49A8024-A4B7-44AA-9AF8-36AE5DA16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4733A86-CB4E-4268-AF7C-81934EB20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4BD42DD-1041-46A2-87C0-4041293BA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1BB6B03F-2077-41C5-96EB-6484E755AE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FC732547-5988-4AD8-AD20-5709A034AE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B40301AD-BC13-4D99-80B2-5467E8950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89CC-2CAF-464C-8693-DC4BD93A6E39}" type="datetimeFigureOut">
              <a:rPr lang="he-IL" smtClean="0"/>
              <a:t>י"ז/כסלו/תשפ"ב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C7366F29-A514-48A2-9689-F67BDBAF5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2113B1C9-89C8-43FA-AC94-3FBE943D9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77DF-1851-47F1-966E-E0507A316D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5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98E6C62-A6F4-4AA6-B564-C444FCF94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3707F296-ADF3-4FDB-BB97-6B03FA68C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89CC-2CAF-464C-8693-DC4BD93A6E39}" type="datetimeFigureOut">
              <a:rPr lang="he-IL" smtClean="0"/>
              <a:t>י"ז/כסלו/תשפ"ב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9CD8547-5CC6-42B9-8012-A90A1B447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425F6E89-EDEC-4B30-A5B8-C1DAC0497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77DF-1851-47F1-966E-E0507A316D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674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CBD5142C-2742-49A4-B06C-5885A61E7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89CC-2CAF-464C-8693-DC4BD93A6E39}" type="datetimeFigureOut">
              <a:rPr lang="he-IL" smtClean="0"/>
              <a:t>י"ז/כסלו/תשפ"ב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7FB9BAA2-89B0-4406-BC5C-D3707CD5D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86E6CE8-A976-4D4E-BF27-2DF9A8BF7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77DF-1851-47F1-966E-E0507A316D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99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D42412-D329-4770-A6F1-8239A0953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C75BD66-295D-42BF-874B-1046CFE73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97A9B61-715F-4E8E-A922-3D2540213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35A280C-9BAC-4C21-9780-CD48E97BC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89CC-2CAF-464C-8693-DC4BD93A6E39}" type="datetimeFigureOut">
              <a:rPr lang="he-IL" smtClean="0"/>
              <a:t>י"ז/כסלו/תשפ"ב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FDFA6F4-C334-4337-8F26-73C0CB2A7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A3D6F94-3182-4413-B678-91AB4CFF2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77DF-1851-47F1-966E-E0507A316D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702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26F632F-8F8A-4F9D-971F-E34B2A378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6ADFFB1B-8368-4EB3-A14F-53730ED0EF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DC30881-8703-41B8-83BB-7627C4E01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5CBCC34-EE99-467F-B214-7B087400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89CC-2CAF-464C-8693-DC4BD93A6E39}" type="datetimeFigureOut">
              <a:rPr lang="he-IL" smtClean="0"/>
              <a:t>י"ז/כסלו/תשפ"ב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FDF93BB-49C2-4BD4-8A30-5EAE08D2C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51A6F9D-7086-49FB-ACC8-1124A056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77DF-1851-47F1-966E-E0507A316D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907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03DB0837-4A81-41E9-86C0-74F82A182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275301F-2E5D-4509-BFCE-45B068E5E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87214B3-0507-487F-924E-25CE3E6BF1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089CC-2CAF-464C-8693-DC4BD93A6E39}" type="datetimeFigureOut">
              <a:rPr lang="he-IL" smtClean="0"/>
              <a:t>י"ז/כסלו/תשפ"ב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D0F1304-5C70-4B28-92CC-6202008FDD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4D644F9-EC22-40BF-9C00-BBB6C28832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A77DF-1851-47F1-966E-E0507A316D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1776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4Wdy0Wc_xQ&amp;ab_channel=StatQuestwithJoshStarmer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NxnPkZM9bc&amp;ab_channel=ThalesSehnK%C3%B6rting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qYde-LULfs&amp;ab_channel=ThalesSehnK%C3%B6rting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3EjCKtlVog&amp;ab_channel=StatQuestwithJoshStarmer" TargetMode="External"/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b5d3muPQmA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image" Target="../media/image21.png"/><Relationship Id="rId7" Type="http://schemas.openxmlformats.org/officeDocument/2006/relationships/slide" Target="slide1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slide" Target="slide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CD11572F-A354-4B9A-9323-78B68E425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5613" y="1326781"/>
            <a:ext cx="8740774" cy="1323439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Detecting Malicious Hosts in</a:t>
            </a: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SDN through System Call Learning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6966750-B7EC-4DBE-B68E-35F3262DC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4100" y="2948296"/>
            <a:ext cx="8740775" cy="1943744"/>
          </a:xfrm>
        </p:spPr>
        <p:txBody>
          <a:bodyPr vert="horz" lIns="91440" tIns="45720" rIns="91440" bIns="45720" rtlCol="0">
            <a:normAutofit/>
          </a:bodyPr>
          <a:lstStyle/>
          <a:p>
            <a:pPr rtl="0"/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Authors: Christopher Mansour, Danai </a:t>
            </a:r>
            <a:r>
              <a:rPr lang="en-US" dirty="0" err="1">
                <a:solidFill>
                  <a:schemeClr val="tx1">
                    <a:alpha val="80000"/>
                  </a:schemeClr>
                </a:solidFill>
              </a:rPr>
              <a:t>Chasaki</a:t>
            </a:r>
            <a:endParaRPr lang="en-US" dirty="0">
              <a:solidFill>
                <a:schemeClr val="tx1">
                  <a:alpha val="80000"/>
                </a:schemeClr>
              </a:solidFill>
            </a:endParaRPr>
          </a:p>
          <a:p>
            <a:pPr rtl="0"/>
            <a:endParaRPr lang="en-US" dirty="0">
              <a:solidFill>
                <a:schemeClr val="tx1">
                  <a:alpha val="80000"/>
                </a:schemeClr>
              </a:solidFill>
            </a:endParaRPr>
          </a:p>
          <a:p>
            <a:pPr rtl="0"/>
            <a:endParaRPr lang="en-US" dirty="0">
              <a:solidFill>
                <a:schemeClr val="tx1">
                  <a:alpha val="80000"/>
                </a:schemeClr>
              </a:solidFill>
            </a:endParaRPr>
          </a:p>
          <a:p>
            <a:pPr rtl="0"/>
            <a:r>
              <a:rPr lang="en-US" b="1" dirty="0">
                <a:solidFill>
                  <a:schemeClr val="tx1">
                    <a:alpha val="80000"/>
                  </a:schemeClr>
                </a:solidFill>
              </a:rPr>
              <a:t>Presenting: Elad David, Inbar </a:t>
            </a:r>
            <a:r>
              <a:rPr lang="en-US" b="1" dirty="0" err="1">
                <a:solidFill>
                  <a:schemeClr val="tx1">
                    <a:alpha val="80000"/>
                  </a:schemeClr>
                </a:solidFill>
              </a:rPr>
              <a:t>Shmaya</a:t>
            </a:r>
            <a:endParaRPr lang="en-US" b="1" dirty="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87" name="Freeform: Shape 54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43113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AA53850-6D0B-45A6-9737-9AC20A10A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Random Forest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6" name="מציין מיקום תוכן 2">
            <a:extLst>
              <a:ext uri="{FF2B5EF4-FFF2-40B4-BE49-F238E27FC236}">
                <a16:creationId xmlns:a16="http://schemas.microsoft.com/office/drawing/2014/main" id="{AE30F158-D2D9-4943-A6C4-F25381AD127A}"/>
              </a:ext>
            </a:extLst>
          </p:cNvPr>
          <p:cNvSpPr txBox="1">
            <a:spLocks/>
          </p:cNvSpPr>
          <p:nvPr/>
        </p:nvSpPr>
        <p:spPr>
          <a:xfrm>
            <a:off x="147085" y="4848446"/>
            <a:ext cx="6328144" cy="1806982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 Random Forest</a:t>
            </a:r>
          </a:p>
          <a:p>
            <a:pPr algn="l" rtl="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 Support Vector Machine (SVM)</a:t>
            </a:r>
          </a:p>
          <a:p>
            <a:pPr algn="l" rtl="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 Nearest Neighbors Classifier (</a:t>
            </a:r>
            <a:r>
              <a:rPr lang="en-US" sz="2400" dirty="0" err="1">
                <a:solidFill>
                  <a:schemeClr val="bg1"/>
                </a:solidFill>
              </a:rPr>
              <a:t>kNN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pPr algn="l" rtl="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 Gaussian Naive Bayes</a:t>
            </a:r>
            <a:endParaRPr lang="he-IL" dirty="0">
              <a:solidFill>
                <a:schemeClr val="bg1"/>
              </a:solidFill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C847A481-9C74-4D47-A2D2-40D728D46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846" y="1321416"/>
            <a:ext cx="6772497" cy="517848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3" name="גרפיקה 12" descr="מצגת עם מדיה עם מילוי מלא">
            <a:hlinkClick r:id="rId3"/>
            <a:extLst>
              <a:ext uri="{FF2B5EF4-FFF2-40B4-BE49-F238E27FC236}">
                <a16:creationId xmlns:a16="http://schemas.microsoft.com/office/drawing/2014/main" id="{9CAD6114-B1A7-4787-B4B3-C0C74083FA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085" y="202572"/>
            <a:ext cx="1118844" cy="111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AA53850-6D0B-45A6-9737-9AC20A10A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Support Vector Machine (SVM)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6" name="מציין מיקום תוכן 2">
            <a:extLst>
              <a:ext uri="{FF2B5EF4-FFF2-40B4-BE49-F238E27FC236}">
                <a16:creationId xmlns:a16="http://schemas.microsoft.com/office/drawing/2014/main" id="{FF16121F-C1FF-45A5-8AC1-8A8AEC210020}"/>
              </a:ext>
            </a:extLst>
          </p:cNvPr>
          <p:cNvSpPr txBox="1">
            <a:spLocks/>
          </p:cNvSpPr>
          <p:nvPr/>
        </p:nvSpPr>
        <p:spPr>
          <a:xfrm>
            <a:off x="147085" y="4848446"/>
            <a:ext cx="6328144" cy="1806982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 Random Forest</a:t>
            </a:r>
          </a:p>
          <a:p>
            <a:pPr algn="l" rtl="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 Support Vector Machine (SVM)</a:t>
            </a:r>
          </a:p>
          <a:p>
            <a:pPr algn="l" rtl="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 Nearest Neighbors Classifier (</a:t>
            </a:r>
            <a:r>
              <a:rPr lang="en-US" sz="2400" dirty="0" err="1">
                <a:solidFill>
                  <a:schemeClr val="bg1"/>
                </a:solidFill>
              </a:rPr>
              <a:t>kNN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pPr algn="l" rtl="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 Gaussian Naive Bayes</a:t>
            </a:r>
            <a:endParaRPr lang="he-IL" dirty="0">
              <a:solidFill>
                <a:schemeClr val="bg1"/>
              </a:solidFill>
            </a:endParaRPr>
          </a:p>
        </p:txBody>
      </p:sp>
      <p:pic>
        <p:nvPicPr>
          <p:cNvPr id="4098" name="Picture 2" descr="מכונת וקטורים תומכים – ויקיפדיה">
            <a:extLst>
              <a:ext uri="{FF2B5EF4-FFF2-40B4-BE49-F238E27FC236}">
                <a16:creationId xmlns:a16="http://schemas.microsoft.com/office/drawing/2014/main" id="{6F74F755-E1FF-4D1D-8F15-353D8DB1A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103" y="1467070"/>
            <a:ext cx="5337818" cy="518835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גרפיקה 7" descr="מצגת עם מדיה עם מילוי מלא">
            <a:hlinkClick r:id="rId3"/>
            <a:extLst>
              <a:ext uri="{FF2B5EF4-FFF2-40B4-BE49-F238E27FC236}">
                <a16:creationId xmlns:a16="http://schemas.microsoft.com/office/drawing/2014/main" id="{4CA6AE77-8048-4E40-9A8C-A307C19EE1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085" y="202572"/>
            <a:ext cx="1118844" cy="111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87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AA53850-6D0B-45A6-9737-9AC20A10A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Nearest Neighbors Classifier (</a:t>
            </a:r>
            <a:r>
              <a:rPr lang="en-US" sz="4400" dirty="0" err="1">
                <a:solidFill>
                  <a:schemeClr val="bg1"/>
                </a:solidFill>
              </a:rPr>
              <a:t>kNN</a:t>
            </a:r>
            <a:r>
              <a:rPr lang="en-US" sz="4400" dirty="0">
                <a:solidFill>
                  <a:schemeClr val="bg1"/>
                </a:solidFill>
              </a:rPr>
              <a:t>)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93A4477-5F55-4FE3-A6DC-BF97FDD05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085" y="4848446"/>
            <a:ext cx="6328144" cy="1806982"/>
          </a:xfrm>
        </p:spPr>
        <p:txBody>
          <a:bodyPr>
            <a:noAutofit/>
          </a:bodyPr>
          <a:lstStyle/>
          <a:p>
            <a:pPr algn="l" rtl="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 Random Forest</a:t>
            </a:r>
          </a:p>
          <a:p>
            <a:pPr algn="l" rtl="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 Support Vector Machine (SVM)</a:t>
            </a:r>
          </a:p>
          <a:p>
            <a:pPr algn="l" rtl="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 Nearest Neighbors Classifier (</a:t>
            </a:r>
            <a:r>
              <a:rPr lang="en-US" sz="2400" dirty="0" err="1">
                <a:solidFill>
                  <a:schemeClr val="bg1"/>
                </a:solidFill>
              </a:rPr>
              <a:t>kNN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pPr algn="l" rtl="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 Gaussian Naive Bayes</a:t>
            </a:r>
            <a:endParaRPr lang="he-IL" dirty="0">
              <a:solidFill>
                <a:schemeClr val="bg1"/>
              </a:solidFill>
            </a:endParaRPr>
          </a:p>
        </p:txBody>
      </p:sp>
      <p:pic>
        <p:nvPicPr>
          <p:cNvPr id="2050" name="Picture 2" descr="KNN Classification using Sklearn Python - DataCamp">
            <a:extLst>
              <a:ext uri="{FF2B5EF4-FFF2-40B4-BE49-F238E27FC236}">
                <a16:creationId xmlns:a16="http://schemas.microsoft.com/office/drawing/2014/main" id="{F3ACD974-A18E-450C-9A40-A9BEAEA35C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7" b="8287"/>
          <a:stretch/>
        </p:blipFill>
        <p:spPr bwMode="auto">
          <a:xfrm>
            <a:off x="5643648" y="1525910"/>
            <a:ext cx="6061112" cy="496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גרפיקה 4" descr="מצגת עם מדיה עם מילוי מלא">
            <a:hlinkClick r:id="rId3"/>
            <a:extLst>
              <a:ext uri="{FF2B5EF4-FFF2-40B4-BE49-F238E27FC236}">
                <a16:creationId xmlns:a16="http://schemas.microsoft.com/office/drawing/2014/main" id="{6283F709-D77E-47A7-BB2B-F8E50688BB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085" y="202572"/>
            <a:ext cx="1118844" cy="111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04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AA53850-6D0B-45A6-9737-9AC20A10A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Gaussian Naive Bayes</a:t>
            </a:r>
            <a:endParaRPr lang="he-IL" dirty="0">
              <a:solidFill>
                <a:schemeClr val="bg1"/>
              </a:solidFill>
            </a:endParaRPr>
          </a:p>
        </p:txBody>
      </p:sp>
      <p:pic>
        <p:nvPicPr>
          <p:cNvPr id="1026" name="Picture 2" descr="a4.1">
            <a:extLst>
              <a:ext uri="{FF2B5EF4-FFF2-40B4-BE49-F238E27FC236}">
                <a16:creationId xmlns:a16="http://schemas.microsoft.com/office/drawing/2014/main" id="{BFEBC1D0-0127-4A72-9D96-E6DCA81AA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840" y="2427843"/>
            <a:ext cx="5982319" cy="132556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3F7F910A-281E-4D58-AB16-4A41313C3372}"/>
              </a:ext>
            </a:extLst>
          </p:cNvPr>
          <p:cNvSpPr txBox="1">
            <a:spLocks/>
          </p:cNvSpPr>
          <p:nvPr/>
        </p:nvSpPr>
        <p:spPr>
          <a:xfrm>
            <a:off x="147085" y="4848446"/>
            <a:ext cx="6328144" cy="1806982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 Random Forest</a:t>
            </a:r>
          </a:p>
          <a:p>
            <a:pPr algn="l" rtl="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 Support Vector Machine (SVM)</a:t>
            </a:r>
          </a:p>
          <a:p>
            <a:pPr algn="l" rtl="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 Nearest Neighbors Classifier (</a:t>
            </a:r>
            <a:r>
              <a:rPr lang="en-US" sz="2400" dirty="0" err="1">
                <a:solidFill>
                  <a:schemeClr val="bg1"/>
                </a:solidFill>
              </a:rPr>
              <a:t>kNN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pPr algn="l" rtl="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 Gaussian Naive Bayes</a:t>
            </a:r>
            <a:endParaRPr lang="he-IL" dirty="0">
              <a:solidFill>
                <a:schemeClr val="bg1"/>
              </a:solidFill>
            </a:endParaRPr>
          </a:p>
        </p:txBody>
      </p:sp>
      <p:pic>
        <p:nvPicPr>
          <p:cNvPr id="8" name="גרפיקה 7" descr="מצגת עם מדיה עם מילוי מלא">
            <a:hlinkClick r:id="rId3"/>
            <a:extLst>
              <a:ext uri="{FF2B5EF4-FFF2-40B4-BE49-F238E27FC236}">
                <a16:creationId xmlns:a16="http://schemas.microsoft.com/office/drawing/2014/main" id="{967B9B1C-8A67-4275-8F56-188927313D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085" y="202572"/>
            <a:ext cx="1118844" cy="111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93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AA53850-6D0B-45A6-9737-9AC20A10A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Evaluation using F1-score</a:t>
            </a:r>
            <a:endParaRPr lang="he-IL" dirty="0">
              <a:solidFill>
                <a:schemeClr val="bg1"/>
              </a:solidFill>
            </a:endParaRPr>
          </a:p>
        </p:txBody>
      </p:sp>
      <p:pic>
        <p:nvPicPr>
          <p:cNvPr id="5124" name="Picture 4" descr="Tensorflow Precision / Recall / F1 score and Confusion matrix - Stack  Overflow">
            <a:extLst>
              <a:ext uri="{FF2B5EF4-FFF2-40B4-BE49-F238E27FC236}">
                <a16:creationId xmlns:a16="http://schemas.microsoft.com/office/drawing/2014/main" id="{A5DF091C-9ED6-4CFC-8FC1-BE5B393979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34"/>
          <a:stretch/>
        </p:blipFill>
        <p:spPr bwMode="auto">
          <a:xfrm>
            <a:off x="6817869" y="2126512"/>
            <a:ext cx="4964889" cy="337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A Pirate&amp;#39;s Guide to Accuracy, Precision, Recall, and Other Scores">
            <a:extLst>
              <a:ext uri="{FF2B5EF4-FFF2-40B4-BE49-F238E27FC236}">
                <a16:creationId xmlns:a16="http://schemas.microsoft.com/office/drawing/2014/main" id="{802B62CC-6840-4280-9A57-1423E01C8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89" y="1690688"/>
            <a:ext cx="5785329" cy="423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50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4D96DF64-40B2-457E-B41A-5899484E30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05" t="15194" r="51686" b="7597"/>
          <a:stretch/>
        </p:blipFill>
        <p:spPr>
          <a:xfrm>
            <a:off x="3409431" y="422534"/>
            <a:ext cx="5373137" cy="601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31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AA53850-6D0B-45A6-9737-9AC20A10A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>
                <a:solidFill>
                  <a:schemeClr val="bg1"/>
                </a:solidFill>
              </a:rPr>
              <a:t>The experiment training scenarios</a:t>
            </a:r>
            <a:endParaRPr lang="he-IL" dirty="0">
              <a:solidFill>
                <a:schemeClr val="bg1"/>
              </a:solidFill>
            </a:endParaRPr>
          </a:p>
        </p:txBody>
      </p:sp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DE68E2CE-6896-410A-8B30-E8A646CAF4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511240"/>
              </p:ext>
            </p:extLst>
          </p:nvPr>
        </p:nvGraphicFramePr>
        <p:xfrm>
          <a:off x="1088656" y="2182621"/>
          <a:ext cx="10014687" cy="2892057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3338229">
                  <a:extLst>
                    <a:ext uri="{9D8B030D-6E8A-4147-A177-3AD203B41FA5}">
                      <a16:colId xmlns:a16="http://schemas.microsoft.com/office/drawing/2014/main" val="2230946536"/>
                    </a:ext>
                  </a:extLst>
                </a:gridCol>
                <a:gridCol w="3338229">
                  <a:extLst>
                    <a:ext uri="{9D8B030D-6E8A-4147-A177-3AD203B41FA5}">
                      <a16:colId xmlns:a16="http://schemas.microsoft.com/office/drawing/2014/main" val="189740127"/>
                    </a:ext>
                  </a:extLst>
                </a:gridCol>
                <a:gridCol w="3338229">
                  <a:extLst>
                    <a:ext uri="{9D8B030D-6E8A-4147-A177-3AD203B41FA5}">
                      <a16:colId xmlns:a16="http://schemas.microsoft.com/office/drawing/2014/main" val="2950535972"/>
                    </a:ext>
                  </a:extLst>
                </a:gridCol>
              </a:tblGrid>
              <a:tr h="715560"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/>
                        <a:t>Malicious</a:t>
                      </a:r>
                      <a:endParaRPr lang="he-IL" sz="32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/>
                        <a:t>Benign</a:t>
                      </a:r>
                      <a:endParaRPr lang="he-IL" sz="32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3200" dirty="0"/>
                    </a:p>
                  </a:txBody>
                  <a:tcPr anchor="ctr"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019094"/>
                  </a:ext>
                </a:extLst>
              </a:tr>
              <a:tr h="725499">
                <a:tc>
                  <a:txBody>
                    <a:bodyPr/>
                    <a:lstStyle/>
                    <a:p>
                      <a:pPr algn="ctr" rtl="1"/>
                      <a:r>
                        <a:rPr lang="en-US" sz="3200" dirty="0"/>
                        <a:t>1%</a:t>
                      </a:r>
                      <a:endParaRPr lang="he-IL" sz="3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dirty="0"/>
                        <a:t>99%</a:t>
                      </a:r>
                      <a:endParaRPr lang="he-IL" sz="3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/>
                        <a:t>A</a:t>
                      </a:r>
                      <a:endParaRPr lang="he-IL" sz="32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72661"/>
                  </a:ext>
                </a:extLst>
              </a:tr>
              <a:tr h="725499">
                <a:tc>
                  <a:txBody>
                    <a:bodyPr/>
                    <a:lstStyle/>
                    <a:p>
                      <a:pPr algn="ctr" rtl="1"/>
                      <a:r>
                        <a:rPr lang="en-US" sz="3200" dirty="0"/>
                        <a:t>10%</a:t>
                      </a:r>
                      <a:endParaRPr lang="he-IL" sz="3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dirty="0"/>
                        <a:t>90%</a:t>
                      </a:r>
                      <a:endParaRPr lang="he-IL" sz="3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/>
                        <a:t>B</a:t>
                      </a:r>
                      <a:endParaRPr lang="he-IL" sz="32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765193"/>
                  </a:ext>
                </a:extLst>
              </a:tr>
              <a:tr h="725499">
                <a:tc>
                  <a:txBody>
                    <a:bodyPr/>
                    <a:lstStyle/>
                    <a:p>
                      <a:pPr algn="ctr" rtl="1"/>
                      <a:r>
                        <a:rPr lang="en-US" sz="3200" dirty="0"/>
                        <a:t>25%</a:t>
                      </a:r>
                      <a:endParaRPr lang="he-IL" sz="3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dirty="0"/>
                        <a:t>75%</a:t>
                      </a:r>
                      <a:endParaRPr lang="he-IL" sz="3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/>
                        <a:t>C </a:t>
                      </a:r>
                      <a:endParaRPr lang="he-IL" sz="32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025625"/>
                  </a:ext>
                </a:extLst>
              </a:tr>
            </a:tbl>
          </a:graphicData>
        </a:graphic>
      </p:graphicFrame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תצוגת שקופית 4">
                <a:extLst>
                  <a:ext uri="{FF2B5EF4-FFF2-40B4-BE49-F238E27FC236}">
                    <a16:creationId xmlns:a16="http://schemas.microsoft.com/office/drawing/2014/main" id="{B5896062-1532-4F85-828E-E6F0E4DB38E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11533424"/>
                  </p:ext>
                </p:extLst>
              </p:nvPr>
            </p:nvGraphicFramePr>
            <p:xfrm>
              <a:off x="144170" y="5334150"/>
              <a:ext cx="2356557" cy="1325563"/>
            </p:xfrm>
            <a:graphic>
              <a:graphicData uri="http://schemas.microsoft.com/office/powerpoint/2016/slidezoom">
                <pslz:sldZm>
                  <pslz:sldZmObj sldId="387" cId="2238317802">
                    <pslz:zmPr id="{D5A99C58-8129-4910-AE46-3749BC7D493E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356557" cy="132556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תצוגת שקופית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5896062-1532-4F85-828E-E6F0E4DB38E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4170" y="5334150"/>
                <a:ext cx="2356557" cy="132556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696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AA53850-6D0B-45A6-9737-9AC20A10A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results</a:t>
            </a:r>
            <a:endParaRPr lang="he-IL" dirty="0">
              <a:solidFill>
                <a:schemeClr val="bg1"/>
              </a:solidFill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081E170E-505F-4BCC-9D4E-2ED1266173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50" t="19690" r="13140" b="34573"/>
          <a:stretch/>
        </p:blipFill>
        <p:spPr>
          <a:xfrm>
            <a:off x="1663004" y="1600198"/>
            <a:ext cx="9578369" cy="3370521"/>
          </a:xfrm>
          <a:prstGeom prst="rect">
            <a:avLst/>
          </a:prstGeom>
        </p:spPr>
      </p:pic>
      <p:pic>
        <p:nvPicPr>
          <p:cNvPr id="10" name="גרפיקה 9" descr="מbrushstroke">
            <a:extLst>
              <a:ext uri="{FF2B5EF4-FFF2-40B4-BE49-F238E27FC236}">
                <a16:creationId xmlns:a16="http://schemas.microsoft.com/office/drawing/2014/main" id="{63CFC683-7EBC-4734-896F-E008BFB334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318" t="38756" r="11240" b="38297"/>
          <a:stretch/>
        </p:blipFill>
        <p:spPr>
          <a:xfrm>
            <a:off x="5621076" y="4416048"/>
            <a:ext cx="1662224" cy="499729"/>
          </a:xfrm>
          <a:prstGeom prst="rect">
            <a:avLst/>
          </a:prstGeom>
        </p:spPr>
      </p:pic>
      <p:pic>
        <p:nvPicPr>
          <p:cNvPr id="11" name="גרפיקה 10" descr="מbrushstroke">
            <a:extLst>
              <a:ext uri="{FF2B5EF4-FFF2-40B4-BE49-F238E27FC236}">
                <a16:creationId xmlns:a16="http://schemas.microsoft.com/office/drawing/2014/main" id="{D4BC0A0A-F7A7-4A9A-99F1-9C1054BFCE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318" t="38756" r="11240" b="38297"/>
          <a:stretch/>
        </p:blipFill>
        <p:spPr>
          <a:xfrm>
            <a:off x="7363045" y="4103279"/>
            <a:ext cx="1662224" cy="499729"/>
          </a:xfrm>
          <a:prstGeom prst="rect">
            <a:avLst/>
          </a:prstGeom>
        </p:spPr>
      </p:pic>
      <p:pic>
        <p:nvPicPr>
          <p:cNvPr id="12" name="גרפיקה 11" descr="מbrushstroke">
            <a:extLst>
              <a:ext uri="{FF2B5EF4-FFF2-40B4-BE49-F238E27FC236}">
                <a16:creationId xmlns:a16="http://schemas.microsoft.com/office/drawing/2014/main" id="{542E980D-EF8D-48DC-A125-A938CBCEBD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318" t="38756" r="11240" b="38297"/>
          <a:stretch/>
        </p:blipFill>
        <p:spPr>
          <a:xfrm>
            <a:off x="9105013" y="4459468"/>
            <a:ext cx="1662224" cy="49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28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AA53850-6D0B-45A6-9737-9AC20A10A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Conclusions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EE4AF5A-BD29-4517-922E-DDB0C8222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It is efficient to use ML in order to identify malicious applications on SDN.</a:t>
            </a:r>
          </a:p>
          <a:p>
            <a:pPr marL="0" indent="0" algn="l" rtl="0">
              <a:buNone/>
            </a:pPr>
            <a:endParaRPr lang="en-US" sz="3200" dirty="0">
              <a:solidFill>
                <a:schemeClr val="bg1"/>
              </a:solidFill>
            </a:endParaRPr>
          </a:p>
          <a:p>
            <a:pPr algn="l" rtl="0"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The Random Forest is the most accurate algorithm to use (out of the algorithms that had been conducted).</a:t>
            </a:r>
          </a:p>
          <a:p>
            <a:pPr marL="0" indent="0" algn="l" rtl="0">
              <a:buNone/>
            </a:pPr>
            <a:endParaRPr lang="he-IL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92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AA53850-6D0B-45A6-9737-9AC20A10A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Our extension – ML improvements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EE4AF5A-BD29-4517-922E-DDB0C8222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  Trace more malicious applications’ features:</a:t>
            </a:r>
          </a:p>
          <a:p>
            <a:pPr lvl="1" algn="l" rtl="0">
              <a:buFont typeface="Calibri" panose="020F0502020204030204" pitchFamily="34" charset="0"/>
              <a:buChar char="→"/>
            </a:pPr>
            <a:r>
              <a:rPr lang="en-US" sz="2800" dirty="0">
                <a:solidFill>
                  <a:schemeClr val="bg1"/>
                </a:solidFill>
              </a:rPr>
              <a:t> Memory consumption </a:t>
            </a:r>
          </a:p>
          <a:p>
            <a:pPr lvl="1" algn="l" rtl="0">
              <a:buFont typeface="Calibri" panose="020F0502020204030204" pitchFamily="34" charset="0"/>
              <a:buChar char="→"/>
            </a:pPr>
            <a:r>
              <a:rPr lang="en-US" sz="2800" dirty="0">
                <a:solidFill>
                  <a:schemeClr val="bg1"/>
                </a:solidFill>
              </a:rPr>
              <a:t> The response time of the controller</a:t>
            </a:r>
          </a:p>
          <a:p>
            <a:pPr lvl="1" algn="l" rtl="0">
              <a:buFont typeface="Calibri" panose="020F0502020204030204" pitchFamily="34" charset="0"/>
              <a:buChar char="→"/>
            </a:pPr>
            <a:r>
              <a:rPr lang="en-US" sz="2800" dirty="0">
                <a:solidFill>
                  <a:schemeClr val="bg1"/>
                </a:solidFill>
              </a:rPr>
              <a:t> Detect suspicious access to files</a:t>
            </a:r>
          </a:p>
          <a:p>
            <a:pPr marL="457200" lvl="1" indent="0" algn="l" rtl="0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 Analyze the data with more ML classification algorithms: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lvl="1" algn="l" rtl="0">
              <a:buFont typeface="Calibri" panose="020F0502020204030204" pitchFamily="34" charset="0"/>
              <a:buChar char="→"/>
            </a:pPr>
            <a:r>
              <a:rPr lang="en-US" sz="2800" dirty="0">
                <a:solidFill>
                  <a:schemeClr val="bg1"/>
                </a:solidFill>
              </a:rPr>
              <a:t> K-Means (explained)</a:t>
            </a:r>
          </a:p>
          <a:p>
            <a:pPr lvl="1" algn="l" rtl="0">
              <a:buFont typeface="Calibri" panose="020F0502020204030204" pitchFamily="34" charset="0"/>
              <a:buChar char="→"/>
            </a:pPr>
            <a:r>
              <a:rPr lang="en-US" sz="2800" dirty="0">
                <a:solidFill>
                  <a:schemeClr val="bg1"/>
                </a:solidFill>
              </a:rPr>
              <a:t> Logistic Regression</a:t>
            </a:r>
          </a:p>
          <a:p>
            <a:pPr lvl="1" algn="l" rtl="0">
              <a:buFont typeface="Calibri" panose="020F0502020204030204" pitchFamily="34" charset="0"/>
              <a:buChar char="→"/>
            </a:pPr>
            <a:r>
              <a:rPr lang="en-US" sz="2800" dirty="0">
                <a:solidFill>
                  <a:schemeClr val="bg1"/>
                </a:solidFill>
              </a:rPr>
              <a:t> Decision tree</a:t>
            </a:r>
          </a:p>
          <a:p>
            <a:pPr marL="457200" lvl="1" indent="0" algn="l" rtl="0"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תצוגת שקופית 5">
                <a:extLst>
                  <a:ext uri="{FF2B5EF4-FFF2-40B4-BE49-F238E27FC236}">
                    <a16:creationId xmlns:a16="http://schemas.microsoft.com/office/drawing/2014/main" id="{CE2FAA32-E30A-4CD5-A015-8889C0F6EE4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64963774"/>
                  </p:ext>
                </p:extLst>
              </p:nvPr>
            </p:nvGraphicFramePr>
            <p:xfrm>
              <a:off x="6654213" y="4779817"/>
              <a:ext cx="2723703" cy="1532083"/>
            </p:xfrm>
            <a:graphic>
              <a:graphicData uri="http://schemas.microsoft.com/office/powerpoint/2016/slidezoom">
                <pslz:sldZm>
                  <pslz:sldZmObj sldId="385" cId="4262124746">
                    <pslz:zmPr id="{A885C135-153F-49BC-A2B2-AF8022B9ED42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23703" cy="153208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תצוגת שקופית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E2FAA32-E30A-4CD5-A015-8889C0F6EE4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54213" y="4779817"/>
                <a:ext cx="2723703" cy="153208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pic>
        <p:nvPicPr>
          <p:cNvPr id="5" name="גרפיקה 4" descr="חץ: עקומה בכיוון השעון קו מיתאר">
            <a:extLst>
              <a:ext uri="{FF2B5EF4-FFF2-40B4-BE49-F238E27FC236}">
                <a16:creationId xmlns:a16="http://schemas.microsoft.com/office/drawing/2014/main" id="{66BD583D-E12E-4B90-954B-4F32A07FB3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6940195">
            <a:off x="5115037" y="4030071"/>
            <a:ext cx="914400" cy="196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54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>
          <a:xfrm flipV="1">
            <a:off x="2835275" y="3457575"/>
            <a:ext cx="2273300" cy="12842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16200000" flipH="1">
            <a:off x="4931569" y="3621882"/>
            <a:ext cx="1960563" cy="16065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578351" y="5405439"/>
            <a:ext cx="2136775" cy="7445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835276" y="4741863"/>
            <a:ext cx="1743075" cy="1408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 flipH="1" flipV="1">
            <a:off x="7111207" y="3626644"/>
            <a:ext cx="1397000" cy="2189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989139" y="4078289"/>
            <a:ext cx="1525587" cy="13096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0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089830" y="4878990"/>
            <a:ext cx="1339620" cy="420131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>
                <a:solidFill>
                  <a:schemeClr val="bg1"/>
                </a:solidFill>
                <a:latin typeface="Calibri" charset="0"/>
              </a:rPr>
              <a:t>Custom Hardware</a:t>
            </a:r>
            <a:endParaRPr lang="en-US" sz="110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69568" y="3163889"/>
            <a:ext cx="1525587" cy="1308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00">
              <a:latin typeface="+mj-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236192" y="3975783"/>
            <a:ext cx="1339620" cy="420131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dirty="0">
                <a:solidFill>
                  <a:schemeClr val="bg1"/>
                </a:solidFill>
                <a:latin typeface="Calibri" charset="0"/>
              </a:rPr>
              <a:t>Custom Hardware</a:t>
            </a:r>
            <a:endParaRPr lang="en-US" sz="11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140700" y="3398838"/>
            <a:ext cx="1525588" cy="1308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00">
              <a:latin typeface="+mj-lt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8241510" y="4199166"/>
            <a:ext cx="1339620" cy="420131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>
                <a:solidFill>
                  <a:schemeClr val="bg1"/>
                </a:solidFill>
                <a:latin typeface="Calibri" charset="0"/>
              </a:rPr>
              <a:t>Custom Hardware</a:t>
            </a:r>
            <a:endParaRPr lang="en-US" sz="110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816350" y="5494339"/>
            <a:ext cx="1525588" cy="13096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00">
              <a:latin typeface="+mj-lt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916599" y="6295724"/>
            <a:ext cx="1339620" cy="420131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>
                <a:solidFill>
                  <a:schemeClr val="bg1"/>
                </a:solidFill>
                <a:latin typeface="Calibri" charset="0"/>
              </a:rPr>
              <a:t>Custom Hardware</a:t>
            </a:r>
            <a:endParaRPr lang="en-US" sz="110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945189" y="4619625"/>
            <a:ext cx="1525587" cy="1308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00">
              <a:latin typeface="+mj-lt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045796" y="5419716"/>
            <a:ext cx="1339620" cy="420131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>
                <a:solidFill>
                  <a:schemeClr val="bg1"/>
                </a:solidFill>
                <a:latin typeface="Calibri" charset="0"/>
              </a:rPr>
              <a:t>Custom Hardware</a:t>
            </a:r>
            <a:endParaRPr lang="en-US" sz="110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089829" y="4511881"/>
            <a:ext cx="1339620" cy="353792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FFFFFF"/>
                </a:solidFill>
                <a:latin typeface="Calibri" charset="0"/>
              </a:rPr>
              <a:t>OS</a:t>
            </a:r>
            <a:endParaRPr lang="en-US" sz="90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240586" y="3608773"/>
            <a:ext cx="1339620" cy="353792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FFFFFF"/>
                </a:solidFill>
                <a:latin typeface="Calibri" charset="0"/>
              </a:rPr>
              <a:t>OS</a:t>
            </a:r>
            <a:endParaRPr lang="en-US" sz="90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241509" y="3832057"/>
            <a:ext cx="1339620" cy="353792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FFFFFF"/>
                </a:solidFill>
                <a:latin typeface="Calibri" charset="0"/>
              </a:rPr>
              <a:t>OS</a:t>
            </a:r>
            <a:endParaRPr lang="en-US" sz="90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916598" y="5928615"/>
            <a:ext cx="1339620" cy="353792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FFFFFF"/>
                </a:solidFill>
                <a:latin typeface="Calibri" charset="0"/>
              </a:rPr>
              <a:t>OS</a:t>
            </a:r>
            <a:endParaRPr lang="en-US" sz="90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045795" y="5052607"/>
            <a:ext cx="1339620" cy="353792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FFFFFF"/>
                </a:solidFill>
                <a:latin typeface="Calibri" charset="0"/>
              </a:rPr>
              <a:t>OS</a:t>
            </a:r>
            <a:endParaRPr lang="en-US" sz="90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2315105" y="2432804"/>
            <a:ext cx="6663266" cy="416311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FFFFFF"/>
                </a:solidFill>
                <a:latin typeface="+mj-lt"/>
              </a:rPr>
              <a:t>Network OS</a:t>
            </a:r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4064843" y="1905429"/>
            <a:ext cx="3467993" cy="495300"/>
            <a:chOff x="2539310" y="715997"/>
            <a:chExt cx="3319928" cy="495228"/>
          </a:xfrm>
        </p:grpSpPr>
        <p:sp>
          <p:nvSpPr>
            <p:cNvPr id="60" name="Rounded Rectangle 59"/>
            <p:cNvSpPr/>
            <p:nvPr/>
          </p:nvSpPr>
          <p:spPr>
            <a:xfrm>
              <a:off x="2539310" y="719194"/>
              <a:ext cx="1278364" cy="492031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dirty="0">
                  <a:solidFill>
                    <a:srgbClr val="000000"/>
                  </a:solidFill>
                  <a:latin typeface="+mj-lt"/>
                </a:rPr>
                <a:t>Feature</a:t>
              </a: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4421200" y="715997"/>
              <a:ext cx="1438038" cy="492031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dirty="0">
                  <a:solidFill>
                    <a:srgbClr val="000000"/>
                  </a:solidFill>
                  <a:latin typeface="+mj-lt"/>
                </a:rPr>
                <a:t>Feature</a:t>
              </a:r>
            </a:p>
          </p:txBody>
        </p:sp>
      </p:grpSp>
      <p:sp>
        <p:nvSpPr>
          <p:cNvPr id="36910" name="Title 73"/>
          <p:cNvSpPr>
            <a:spLocks noGrp="1"/>
          </p:cNvSpPr>
          <p:nvPr>
            <p:ph type="title"/>
          </p:nvPr>
        </p:nvSpPr>
        <p:spPr>
          <a:xfrm>
            <a:off x="784921" y="267607"/>
            <a:ext cx="10515600" cy="1175010"/>
          </a:xfrm>
        </p:spPr>
        <p:txBody>
          <a:bodyPr/>
          <a:lstStyle/>
          <a:p>
            <a:pPr algn="ctr" rtl="0"/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ea typeface="ＭＳ Ｐゴシック" charset="0"/>
                <a:cs typeface="Calibri Light" panose="020F0302020204030204" pitchFamily="34" charset="0"/>
              </a:rPr>
              <a:t>SDN’s abstraction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4159083" y="3227773"/>
            <a:ext cx="1493838" cy="344487"/>
            <a:chOff x="2913956" y="2709863"/>
            <a:chExt cx="1493833" cy="344487"/>
          </a:xfrm>
        </p:grpSpPr>
        <p:grpSp>
          <p:nvGrpSpPr>
            <p:cNvPr id="36956" name="Group 54"/>
            <p:cNvGrpSpPr>
              <a:grpSpLocks/>
            </p:cNvGrpSpPr>
            <p:nvPr/>
          </p:nvGrpSpPr>
          <p:grpSpPr bwMode="auto">
            <a:xfrm>
              <a:off x="2979738" y="2709863"/>
              <a:ext cx="1339849" cy="344487"/>
              <a:chOff x="558086" y="3810293"/>
              <a:chExt cx="1339620" cy="343744"/>
            </a:xfrm>
          </p:grpSpPr>
          <p:sp>
            <p:nvSpPr>
              <p:cNvPr id="56" name="Rounded Rectangle 55"/>
              <p:cNvSpPr/>
              <p:nvPr/>
            </p:nvSpPr>
            <p:spPr>
              <a:xfrm>
                <a:off x="558086" y="3810293"/>
                <a:ext cx="533308" cy="343744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 sz="600" dirty="0">
                  <a:solidFill>
                    <a:srgbClr val="FFFFFF"/>
                  </a:solidFill>
                  <a:latin typeface="+mj-lt"/>
                </a:endParaRPr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1396142" y="3810293"/>
                <a:ext cx="501564" cy="343744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 sz="600" dirty="0">
                  <a:solidFill>
                    <a:srgbClr val="FFFFFF"/>
                  </a:solidFill>
                  <a:latin typeface="+mj-lt"/>
                </a:endParaRPr>
              </a:p>
            </p:txBody>
          </p:sp>
          <p:cxnSp>
            <p:nvCxnSpPr>
              <p:cNvPr id="58" name="Straight Connector 57"/>
              <p:cNvCxnSpPr/>
              <p:nvPr/>
            </p:nvCxnSpPr>
            <p:spPr>
              <a:xfrm>
                <a:off x="1090699" y="3982957"/>
                <a:ext cx="304747" cy="1585"/>
              </a:xfrm>
              <a:prstGeom prst="line">
                <a:avLst/>
              </a:prstGeom>
              <a:ln w="25400" cap="flat" cmpd="sng" algn="ctr">
                <a:solidFill>
                  <a:schemeClr val="accent1"/>
                </a:solidFill>
                <a:prstDash val="dot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957" name="TextBox 46"/>
            <p:cNvSpPr txBox="1">
              <a:spLocks noChangeArrowheads="1"/>
            </p:cNvSpPr>
            <p:nvPr/>
          </p:nvSpPr>
          <p:spPr bwMode="auto">
            <a:xfrm>
              <a:off x="2913956" y="2742956"/>
              <a:ext cx="6708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100" dirty="0">
                  <a:solidFill>
                    <a:schemeClr val="bg1"/>
                  </a:solidFill>
                </a:rPr>
                <a:t>Feature</a:t>
              </a:r>
            </a:p>
          </p:txBody>
        </p:sp>
        <p:sp>
          <p:nvSpPr>
            <p:cNvPr id="36958" name="TextBox 48"/>
            <p:cNvSpPr txBox="1">
              <a:spLocks noChangeArrowheads="1"/>
            </p:cNvSpPr>
            <p:nvPr/>
          </p:nvSpPr>
          <p:spPr bwMode="auto">
            <a:xfrm>
              <a:off x="3736975" y="2745501"/>
              <a:ext cx="6708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100" dirty="0">
                  <a:solidFill>
                    <a:schemeClr val="bg1"/>
                  </a:solidFill>
                </a:rPr>
                <a:t>Feature</a:t>
              </a:r>
            </a:p>
          </p:txBody>
        </p:sp>
      </p:grpSp>
      <p:grpSp>
        <p:nvGrpSpPr>
          <p:cNvPr id="7" name="Group 52"/>
          <p:cNvGrpSpPr>
            <a:grpSpLocks/>
          </p:cNvGrpSpPr>
          <p:nvPr/>
        </p:nvGrpSpPr>
        <p:grpSpPr bwMode="auto">
          <a:xfrm>
            <a:off x="2012950" y="4137025"/>
            <a:ext cx="1493838" cy="344488"/>
            <a:chOff x="2913956" y="2709863"/>
            <a:chExt cx="1493833" cy="344487"/>
          </a:xfrm>
        </p:grpSpPr>
        <p:grpSp>
          <p:nvGrpSpPr>
            <p:cNvPr id="36946" name="Group 54"/>
            <p:cNvGrpSpPr>
              <a:grpSpLocks/>
            </p:cNvGrpSpPr>
            <p:nvPr/>
          </p:nvGrpSpPr>
          <p:grpSpPr bwMode="auto">
            <a:xfrm>
              <a:off x="2979738" y="2709863"/>
              <a:ext cx="1339849" cy="344487"/>
              <a:chOff x="558086" y="3810293"/>
              <a:chExt cx="1339620" cy="343744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558086" y="3810293"/>
                <a:ext cx="533308" cy="343744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 sz="600" dirty="0">
                  <a:solidFill>
                    <a:srgbClr val="FFFFFF"/>
                  </a:solidFill>
                  <a:latin typeface="+mj-lt"/>
                </a:endParaRPr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1396142" y="3810293"/>
                <a:ext cx="501564" cy="343744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 sz="600" dirty="0">
                  <a:solidFill>
                    <a:srgbClr val="FFFFFF"/>
                  </a:solidFill>
                  <a:latin typeface="+mj-lt"/>
                </a:endParaRPr>
              </a:p>
            </p:txBody>
          </p:sp>
          <p:cxnSp>
            <p:nvCxnSpPr>
              <p:cNvPr id="74" name="Straight Connector 73"/>
              <p:cNvCxnSpPr/>
              <p:nvPr/>
            </p:nvCxnSpPr>
            <p:spPr>
              <a:xfrm>
                <a:off x="1090699" y="3982957"/>
                <a:ext cx="304747" cy="1584"/>
              </a:xfrm>
              <a:prstGeom prst="line">
                <a:avLst/>
              </a:prstGeom>
              <a:ln w="25400" cap="flat" cmpd="sng" algn="ctr">
                <a:solidFill>
                  <a:schemeClr val="accent1"/>
                </a:solidFill>
                <a:prstDash val="dot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947" name="TextBox 58"/>
            <p:cNvSpPr txBox="1">
              <a:spLocks noChangeArrowheads="1"/>
            </p:cNvSpPr>
            <p:nvPr/>
          </p:nvSpPr>
          <p:spPr bwMode="auto">
            <a:xfrm>
              <a:off x="2913956" y="2742956"/>
              <a:ext cx="6708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100">
                  <a:solidFill>
                    <a:schemeClr val="bg1"/>
                  </a:solidFill>
                </a:rPr>
                <a:t>Feature</a:t>
              </a:r>
            </a:p>
          </p:txBody>
        </p:sp>
        <p:sp>
          <p:nvSpPr>
            <p:cNvPr id="36948" name="TextBox 60"/>
            <p:cNvSpPr txBox="1">
              <a:spLocks noChangeArrowheads="1"/>
            </p:cNvSpPr>
            <p:nvPr/>
          </p:nvSpPr>
          <p:spPr bwMode="auto">
            <a:xfrm>
              <a:off x="3736975" y="2745501"/>
              <a:ext cx="6708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100">
                  <a:solidFill>
                    <a:schemeClr val="bg1"/>
                  </a:solidFill>
                </a:rPr>
                <a:t>Feature</a:t>
              </a:r>
            </a:p>
          </p:txBody>
        </p:sp>
      </p:grpSp>
      <p:grpSp>
        <p:nvGrpSpPr>
          <p:cNvPr id="10" name="Group 74"/>
          <p:cNvGrpSpPr>
            <a:grpSpLocks/>
          </p:cNvGrpSpPr>
          <p:nvPr/>
        </p:nvGrpSpPr>
        <p:grpSpPr bwMode="auto">
          <a:xfrm>
            <a:off x="8172450" y="3444875"/>
            <a:ext cx="1493838" cy="344488"/>
            <a:chOff x="2913956" y="2709863"/>
            <a:chExt cx="1493833" cy="344487"/>
          </a:xfrm>
        </p:grpSpPr>
        <p:grpSp>
          <p:nvGrpSpPr>
            <p:cNvPr id="36936" name="Group 75"/>
            <p:cNvGrpSpPr>
              <a:grpSpLocks/>
            </p:cNvGrpSpPr>
            <p:nvPr/>
          </p:nvGrpSpPr>
          <p:grpSpPr bwMode="auto">
            <a:xfrm>
              <a:off x="2979738" y="2709863"/>
              <a:ext cx="1339849" cy="344487"/>
              <a:chOff x="558086" y="3810293"/>
              <a:chExt cx="1339620" cy="343744"/>
            </a:xfrm>
          </p:grpSpPr>
          <p:sp>
            <p:nvSpPr>
              <p:cNvPr id="79" name="Rounded Rectangle 78"/>
              <p:cNvSpPr/>
              <p:nvPr/>
            </p:nvSpPr>
            <p:spPr>
              <a:xfrm>
                <a:off x="558086" y="3810293"/>
                <a:ext cx="533308" cy="343744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 sz="600" dirty="0">
                  <a:solidFill>
                    <a:srgbClr val="FFFFFF"/>
                  </a:solidFill>
                  <a:latin typeface="+mj-lt"/>
                </a:endParaRPr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1396142" y="3810293"/>
                <a:ext cx="501564" cy="343744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 sz="600" dirty="0">
                  <a:solidFill>
                    <a:srgbClr val="FFFFFF"/>
                  </a:solidFill>
                  <a:latin typeface="+mj-lt"/>
                </a:endParaRPr>
              </a:p>
            </p:txBody>
          </p:sp>
          <p:cxnSp>
            <p:nvCxnSpPr>
              <p:cNvPr id="81" name="Straight Connector 80"/>
              <p:cNvCxnSpPr/>
              <p:nvPr/>
            </p:nvCxnSpPr>
            <p:spPr>
              <a:xfrm>
                <a:off x="1090699" y="3982957"/>
                <a:ext cx="304747" cy="1584"/>
              </a:xfrm>
              <a:prstGeom prst="line">
                <a:avLst/>
              </a:prstGeom>
              <a:ln w="25400" cap="flat" cmpd="sng" algn="ctr">
                <a:solidFill>
                  <a:schemeClr val="accent1"/>
                </a:solidFill>
                <a:prstDash val="dot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937" name="TextBox 76"/>
            <p:cNvSpPr txBox="1">
              <a:spLocks noChangeArrowheads="1"/>
            </p:cNvSpPr>
            <p:nvPr/>
          </p:nvSpPr>
          <p:spPr bwMode="auto">
            <a:xfrm>
              <a:off x="2913956" y="2742956"/>
              <a:ext cx="6708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100" dirty="0">
                  <a:solidFill>
                    <a:schemeClr val="bg1"/>
                  </a:solidFill>
                </a:rPr>
                <a:t>Feature</a:t>
              </a:r>
            </a:p>
          </p:txBody>
        </p:sp>
        <p:sp>
          <p:nvSpPr>
            <p:cNvPr id="36938" name="TextBox 77"/>
            <p:cNvSpPr txBox="1">
              <a:spLocks noChangeArrowheads="1"/>
            </p:cNvSpPr>
            <p:nvPr/>
          </p:nvSpPr>
          <p:spPr bwMode="auto">
            <a:xfrm>
              <a:off x="3736975" y="2745501"/>
              <a:ext cx="6708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100">
                  <a:solidFill>
                    <a:schemeClr val="bg1"/>
                  </a:solidFill>
                </a:rPr>
                <a:t>Feature</a:t>
              </a:r>
            </a:p>
          </p:txBody>
        </p:sp>
      </p:grpSp>
      <p:grpSp>
        <p:nvGrpSpPr>
          <p:cNvPr id="15" name="Group 81"/>
          <p:cNvGrpSpPr>
            <a:grpSpLocks/>
          </p:cNvGrpSpPr>
          <p:nvPr/>
        </p:nvGrpSpPr>
        <p:grpSpPr bwMode="auto">
          <a:xfrm>
            <a:off x="5976939" y="4659314"/>
            <a:ext cx="1493837" cy="344487"/>
            <a:chOff x="2913956" y="2709863"/>
            <a:chExt cx="1493833" cy="344487"/>
          </a:xfrm>
        </p:grpSpPr>
        <p:grpSp>
          <p:nvGrpSpPr>
            <p:cNvPr id="36926" name="Group 82"/>
            <p:cNvGrpSpPr>
              <a:grpSpLocks/>
            </p:cNvGrpSpPr>
            <p:nvPr/>
          </p:nvGrpSpPr>
          <p:grpSpPr bwMode="auto">
            <a:xfrm>
              <a:off x="2979738" y="2709863"/>
              <a:ext cx="1339849" cy="344487"/>
              <a:chOff x="558086" y="3810293"/>
              <a:chExt cx="1339620" cy="343744"/>
            </a:xfrm>
          </p:grpSpPr>
          <p:sp>
            <p:nvSpPr>
              <p:cNvPr id="86" name="Rounded Rectangle 85"/>
              <p:cNvSpPr/>
              <p:nvPr/>
            </p:nvSpPr>
            <p:spPr>
              <a:xfrm>
                <a:off x="558086" y="3810293"/>
                <a:ext cx="533308" cy="343744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 sz="600" dirty="0">
                  <a:solidFill>
                    <a:srgbClr val="FFFFFF"/>
                  </a:solidFill>
                  <a:latin typeface="+mj-lt"/>
                </a:endParaRPr>
              </a:p>
            </p:txBody>
          </p:sp>
          <p:sp>
            <p:nvSpPr>
              <p:cNvPr id="87" name="Rounded Rectangle 86"/>
              <p:cNvSpPr/>
              <p:nvPr/>
            </p:nvSpPr>
            <p:spPr>
              <a:xfrm>
                <a:off x="1396142" y="3810293"/>
                <a:ext cx="501564" cy="343744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 sz="600" dirty="0">
                  <a:solidFill>
                    <a:srgbClr val="FFFFFF"/>
                  </a:solidFill>
                  <a:latin typeface="+mj-lt"/>
                </a:endParaRPr>
              </a:p>
            </p:txBody>
          </p:sp>
          <p:cxnSp>
            <p:nvCxnSpPr>
              <p:cNvPr id="88" name="Straight Connector 87"/>
              <p:cNvCxnSpPr/>
              <p:nvPr/>
            </p:nvCxnSpPr>
            <p:spPr>
              <a:xfrm>
                <a:off x="1090698" y="3982957"/>
                <a:ext cx="304747" cy="1585"/>
              </a:xfrm>
              <a:prstGeom prst="line">
                <a:avLst/>
              </a:prstGeom>
              <a:ln w="25400" cap="flat" cmpd="sng" algn="ctr">
                <a:solidFill>
                  <a:schemeClr val="accent1"/>
                </a:solidFill>
                <a:prstDash val="dot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927" name="TextBox 83"/>
            <p:cNvSpPr txBox="1">
              <a:spLocks noChangeArrowheads="1"/>
            </p:cNvSpPr>
            <p:nvPr/>
          </p:nvSpPr>
          <p:spPr bwMode="auto">
            <a:xfrm>
              <a:off x="2913956" y="2742956"/>
              <a:ext cx="6708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100">
                  <a:solidFill>
                    <a:schemeClr val="bg1"/>
                  </a:solidFill>
                </a:rPr>
                <a:t>Feature</a:t>
              </a:r>
            </a:p>
          </p:txBody>
        </p:sp>
        <p:sp>
          <p:nvSpPr>
            <p:cNvPr id="36928" name="TextBox 84"/>
            <p:cNvSpPr txBox="1">
              <a:spLocks noChangeArrowheads="1"/>
            </p:cNvSpPr>
            <p:nvPr/>
          </p:nvSpPr>
          <p:spPr bwMode="auto">
            <a:xfrm>
              <a:off x="3736975" y="2745501"/>
              <a:ext cx="6708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100">
                  <a:solidFill>
                    <a:schemeClr val="bg1"/>
                  </a:solidFill>
                </a:rPr>
                <a:t>Feature</a:t>
              </a:r>
            </a:p>
          </p:txBody>
        </p:sp>
      </p:grpSp>
      <p:grpSp>
        <p:nvGrpSpPr>
          <p:cNvPr id="17" name="Group 88"/>
          <p:cNvGrpSpPr>
            <a:grpSpLocks/>
          </p:cNvGrpSpPr>
          <p:nvPr/>
        </p:nvGrpSpPr>
        <p:grpSpPr bwMode="auto">
          <a:xfrm>
            <a:off x="3848100" y="5535614"/>
            <a:ext cx="1493838" cy="344487"/>
            <a:chOff x="2913956" y="2709863"/>
            <a:chExt cx="1493833" cy="344487"/>
          </a:xfrm>
        </p:grpSpPr>
        <p:grpSp>
          <p:nvGrpSpPr>
            <p:cNvPr id="36916" name="Group 89"/>
            <p:cNvGrpSpPr>
              <a:grpSpLocks/>
            </p:cNvGrpSpPr>
            <p:nvPr/>
          </p:nvGrpSpPr>
          <p:grpSpPr bwMode="auto">
            <a:xfrm>
              <a:off x="2979738" y="2709863"/>
              <a:ext cx="1339849" cy="344487"/>
              <a:chOff x="558086" y="3810293"/>
              <a:chExt cx="1339620" cy="343744"/>
            </a:xfrm>
          </p:grpSpPr>
          <p:sp>
            <p:nvSpPr>
              <p:cNvPr id="93" name="Rounded Rectangle 92"/>
              <p:cNvSpPr/>
              <p:nvPr/>
            </p:nvSpPr>
            <p:spPr>
              <a:xfrm>
                <a:off x="558086" y="3810293"/>
                <a:ext cx="533308" cy="343744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 sz="600" dirty="0">
                  <a:solidFill>
                    <a:srgbClr val="FFFFFF"/>
                  </a:solidFill>
                  <a:latin typeface="+mj-lt"/>
                </a:endParaRPr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1396142" y="3810293"/>
                <a:ext cx="501564" cy="343744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 sz="600" dirty="0">
                  <a:solidFill>
                    <a:srgbClr val="FFFFFF"/>
                  </a:solidFill>
                  <a:latin typeface="+mj-lt"/>
                </a:endParaRPr>
              </a:p>
            </p:txBody>
          </p:sp>
          <p:cxnSp>
            <p:nvCxnSpPr>
              <p:cNvPr id="95" name="Straight Connector 94"/>
              <p:cNvCxnSpPr/>
              <p:nvPr/>
            </p:nvCxnSpPr>
            <p:spPr>
              <a:xfrm>
                <a:off x="1090699" y="3982957"/>
                <a:ext cx="304747" cy="1585"/>
              </a:xfrm>
              <a:prstGeom prst="line">
                <a:avLst/>
              </a:prstGeom>
              <a:ln w="25400" cap="flat" cmpd="sng" algn="ctr">
                <a:solidFill>
                  <a:schemeClr val="accent1"/>
                </a:solidFill>
                <a:prstDash val="dot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917" name="TextBox 90"/>
            <p:cNvSpPr txBox="1">
              <a:spLocks noChangeArrowheads="1"/>
            </p:cNvSpPr>
            <p:nvPr/>
          </p:nvSpPr>
          <p:spPr bwMode="auto">
            <a:xfrm>
              <a:off x="2913956" y="2742956"/>
              <a:ext cx="6708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100">
                  <a:solidFill>
                    <a:schemeClr val="bg1"/>
                  </a:solidFill>
                </a:rPr>
                <a:t>Feature</a:t>
              </a:r>
            </a:p>
          </p:txBody>
        </p:sp>
        <p:sp>
          <p:nvSpPr>
            <p:cNvPr id="36918" name="TextBox 91"/>
            <p:cNvSpPr txBox="1">
              <a:spLocks noChangeArrowheads="1"/>
            </p:cNvSpPr>
            <p:nvPr/>
          </p:nvSpPr>
          <p:spPr bwMode="auto">
            <a:xfrm>
              <a:off x="3736975" y="2745501"/>
              <a:ext cx="6708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100">
                  <a:solidFill>
                    <a:schemeClr val="bg1"/>
                  </a:solidFill>
                </a:rPr>
                <a:t>Feature</a:t>
              </a:r>
            </a:p>
          </p:txBody>
        </p:sp>
      </p:grpSp>
      <p:sp>
        <p:nvSpPr>
          <p:cNvPr id="64" name="Footer Placeholder 3"/>
          <p:cNvSpPr txBox="1">
            <a:spLocks/>
          </p:cNvSpPr>
          <p:nvPr/>
        </p:nvSpPr>
        <p:spPr>
          <a:xfrm>
            <a:off x="9075738" y="152568"/>
            <a:ext cx="32004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Source: Nick </a:t>
            </a:r>
            <a:r>
              <a:rPr lang="en-US" dirty="0" err="1"/>
              <a:t>Mckeown</a:t>
            </a:r>
            <a:r>
              <a:rPr lang="en-US" dirty="0"/>
              <a:t>, Stanford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75E41C7-D256-4F31-9F0D-DCD7BFE0B02A}"/>
              </a:ext>
            </a:extLst>
          </p:cNvPr>
          <p:cNvGrpSpPr/>
          <p:nvPr/>
        </p:nvGrpSpPr>
        <p:grpSpPr>
          <a:xfrm>
            <a:off x="7535153" y="2421621"/>
            <a:ext cx="579232" cy="416311"/>
            <a:chOff x="7848600" y="1752600"/>
            <a:chExt cx="1143000" cy="838200"/>
          </a:xfrm>
          <a:solidFill>
            <a:schemeClr val="bg1"/>
          </a:solidFill>
        </p:grpSpPr>
        <p:sp>
          <p:nvSpPr>
            <p:cNvPr id="67" name="Oval 32">
              <a:extLst>
                <a:ext uri="{FF2B5EF4-FFF2-40B4-BE49-F238E27FC236}">
                  <a16:creationId xmlns:a16="http://schemas.microsoft.com/office/drawing/2014/main" id="{BC6D6B95-A29F-4E56-8100-D7A880D3D45D}"/>
                </a:ext>
              </a:extLst>
            </p:cNvPr>
            <p:cNvSpPr/>
            <p:nvPr/>
          </p:nvSpPr>
          <p:spPr>
            <a:xfrm>
              <a:off x="8001000" y="1981200"/>
              <a:ext cx="228600" cy="2286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68" name="Oval 39">
              <a:extLst>
                <a:ext uri="{FF2B5EF4-FFF2-40B4-BE49-F238E27FC236}">
                  <a16:creationId xmlns:a16="http://schemas.microsoft.com/office/drawing/2014/main" id="{274F375D-F5B4-48F4-98FB-281462428F54}"/>
                </a:ext>
              </a:extLst>
            </p:cNvPr>
            <p:cNvSpPr/>
            <p:nvPr/>
          </p:nvSpPr>
          <p:spPr>
            <a:xfrm>
              <a:off x="8382000" y="1752600"/>
              <a:ext cx="228600" cy="2286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69" name="Oval 40">
              <a:extLst>
                <a:ext uri="{FF2B5EF4-FFF2-40B4-BE49-F238E27FC236}">
                  <a16:creationId xmlns:a16="http://schemas.microsoft.com/office/drawing/2014/main" id="{68B83485-5D52-4AEA-8372-9449C608CED5}"/>
                </a:ext>
              </a:extLst>
            </p:cNvPr>
            <p:cNvSpPr/>
            <p:nvPr/>
          </p:nvSpPr>
          <p:spPr>
            <a:xfrm>
              <a:off x="8382000" y="2362200"/>
              <a:ext cx="228600" cy="2286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71" name="Oval 41">
              <a:extLst>
                <a:ext uri="{FF2B5EF4-FFF2-40B4-BE49-F238E27FC236}">
                  <a16:creationId xmlns:a16="http://schemas.microsoft.com/office/drawing/2014/main" id="{867F59C3-37A5-44E6-BBF1-90AF1971ACED}"/>
                </a:ext>
              </a:extLst>
            </p:cNvPr>
            <p:cNvSpPr/>
            <p:nvPr/>
          </p:nvSpPr>
          <p:spPr>
            <a:xfrm>
              <a:off x="8763000" y="2057400"/>
              <a:ext cx="228600" cy="2286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72" name="Oval 42">
              <a:extLst>
                <a:ext uri="{FF2B5EF4-FFF2-40B4-BE49-F238E27FC236}">
                  <a16:creationId xmlns:a16="http://schemas.microsoft.com/office/drawing/2014/main" id="{E37BCD18-2EC7-44DF-B773-66042CB9B0E3}"/>
                </a:ext>
              </a:extLst>
            </p:cNvPr>
            <p:cNvSpPr/>
            <p:nvPr/>
          </p:nvSpPr>
          <p:spPr>
            <a:xfrm>
              <a:off x="7848600" y="2362200"/>
              <a:ext cx="228600" cy="2286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73" name="Straight Connector 46">
              <a:extLst>
                <a:ext uri="{FF2B5EF4-FFF2-40B4-BE49-F238E27FC236}">
                  <a16:creationId xmlns:a16="http://schemas.microsoft.com/office/drawing/2014/main" id="{00F8B000-2EE7-4A49-A0CC-E4BC8D397150}"/>
                </a:ext>
              </a:extLst>
            </p:cNvPr>
            <p:cNvCxnSpPr>
              <a:stCxn id="67" idx="7"/>
              <a:endCxn id="68" idx="3"/>
            </p:cNvCxnSpPr>
            <p:nvPr/>
          </p:nvCxnSpPr>
          <p:spPr>
            <a:xfrm rot="5400000" flipH="1" flipV="1">
              <a:off x="8272322" y="1871522"/>
              <a:ext cx="66956" cy="219356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54">
              <a:extLst>
                <a:ext uri="{FF2B5EF4-FFF2-40B4-BE49-F238E27FC236}">
                  <a16:creationId xmlns:a16="http://schemas.microsoft.com/office/drawing/2014/main" id="{759DA4F9-1636-4B79-874C-61A7FEF8A908}"/>
                </a:ext>
              </a:extLst>
            </p:cNvPr>
            <p:cNvCxnSpPr>
              <a:stCxn id="72" idx="0"/>
              <a:endCxn id="67" idx="3"/>
            </p:cNvCxnSpPr>
            <p:nvPr/>
          </p:nvCxnSpPr>
          <p:spPr>
            <a:xfrm rot="5400000" flipH="1" flipV="1">
              <a:off x="7905750" y="2233472"/>
              <a:ext cx="185878" cy="71578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56">
              <a:extLst>
                <a:ext uri="{FF2B5EF4-FFF2-40B4-BE49-F238E27FC236}">
                  <a16:creationId xmlns:a16="http://schemas.microsoft.com/office/drawing/2014/main" id="{4572FE00-14DD-49E9-ACCF-560AD8BF4521}"/>
                </a:ext>
              </a:extLst>
            </p:cNvPr>
            <p:cNvCxnSpPr>
              <a:stCxn id="72" idx="7"/>
              <a:endCxn id="68" idx="4"/>
            </p:cNvCxnSpPr>
            <p:nvPr/>
          </p:nvCxnSpPr>
          <p:spPr>
            <a:xfrm rot="5400000" flipH="1" flipV="1">
              <a:off x="8062772" y="1962150"/>
              <a:ext cx="414478" cy="452578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58">
              <a:extLst>
                <a:ext uri="{FF2B5EF4-FFF2-40B4-BE49-F238E27FC236}">
                  <a16:creationId xmlns:a16="http://schemas.microsoft.com/office/drawing/2014/main" id="{6426AD52-D663-47DA-AA58-4F4A4A67B7C8}"/>
                </a:ext>
              </a:extLst>
            </p:cNvPr>
            <p:cNvCxnSpPr>
              <a:stCxn id="72" idx="5"/>
              <a:endCxn id="69" idx="3"/>
            </p:cNvCxnSpPr>
            <p:nvPr/>
          </p:nvCxnSpPr>
          <p:spPr>
            <a:xfrm rot="16200000" flipH="1">
              <a:off x="8229600" y="2371444"/>
              <a:ext cx="1588" cy="371756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61">
              <a:extLst>
                <a:ext uri="{FF2B5EF4-FFF2-40B4-BE49-F238E27FC236}">
                  <a16:creationId xmlns:a16="http://schemas.microsoft.com/office/drawing/2014/main" id="{208AC46D-B950-4633-B034-C597B4D3566A}"/>
                </a:ext>
              </a:extLst>
            </p:cNvPr>
            <p:cNvCxnSpPr>
              <a:stCxn id="68" idx="4"/>
              <a:endCxn id="71" idx="1"/>
            </p:cNvCxnSpPr>
            <p:nvPr/>
          </p:nvCxnSpPr>
          <p:spPr>
            <a:xfrm rot="16200000" flipH="1">
              <a:off x="8591550" y="1885950"/>
              <a:ext cx="109678" cy="300178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63">
              <a:extLst>
                <a:ext uri="{FF2B5EF4-FFF2-40B4-BE49-F238E27FC236}">
                  <a16:creationId xmlns:a16="http://schemas.microsoft.com/office/drawing/2014/main" id="{925A567C-F92E-4F7C-8DB3-8BBE07A8C05E}"/>
                </a:ext>
              </a:extLst>
            </p:cNvPr>
            <p:cNvCxnSpPr>
              <a:stCxn id="69" idx="6"/>
              <a:endCxn id="71" idx="3"/>
            </p:cNvCxnSpPr>
            <p:nvPr/>
          </p:nvCxnSpPr>
          <p:spPr>
            <a:xfrm flipV="1">
              <a:off x="8610600" y="2252522"/>
              <a:ext cx="185878" cy="223978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ounded Rectangle 38">
            <a:extLst>
              <a:ext uri="{FF2B5EF4-FFF2-40B4-BE49-F238E27FC236}">
                <a16:creationId xmlns:a16="http://schemas.microsoft.com/office/drawing/2014/main" id="{56E87F9E-6BB3-4671-9D80-CD27DE5F3591}"/>
              </a:ext>
            </a:extLst>
          </p:cNvPr>
          <p:cNvSpPr/>
          <p:nvPr/>
        </p:nvSpPr>
        <p:spPr bwMode="auto">
          <a:xfrm>
            <a:off x="2332734" y="1969613"/>
            <a:ext cx="6662738" cy="402365"/>
          </a:xfrm>
          <a:prstGeom prst="roundRect">
            <a:avLst/>
          </a:prstGeom>
          <a:solidFill>
            <a:srgbClr val="008000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2400" dirty="0">
                <a:solidFill>
                  <a:srgbClr val="FFFFFF"/>
                </a:solidFill>
                <a:latin typeface="Calibri" charset="0"/>
              </a:rPr>
              <a:t>Virtualization</a:t>
            </a:r>
          </a:p>
        </p:txBody>
      </p:sp>
      <p:grpSp>
        <p:nvGrpSpPr>
          <p:cNvPr id="85" name="Group 64">
            <a:extLst>
              <a:ext uri="{FF2B5EF4-FFF2-40B4-BE49-F238E27FC236}">
                <a16:creationId xmlns:a16="http://schemas.microsoft.com/office/drawing/2014/main" id="{24109AF8-E728-4EE5-A748-BE93F82E0075}"/>
              </a:ext>
            </a:extLst>
          </p:cNvPr>
          <p:cNvGrpSpPr/>
          <p:nvPr/>
        </p:nvGrpSpPr>
        <p:grpSpPr bwMode="auto">
          <a:xfrm>
            <a:off x="7530649" y="1935041"/>
            <a:ext cx="414175" cy="405441"/>
            <a:chOff x="7848600" y="1752600"/>
            <a:chExt cx="762000" cy="838200"/>
          </a:xfrm>
          <a:solidFill>
            <a:schemeClr val="bg1"/>
          </a:solidFill>
        </p:grpSpPr>
        <p:sp>
          <p:nvSpPr>
            <p:cNvPr id="98" name="Oval 52">
              <a:extLst>
                <a:ext uri="{FF2B5EF4-FFF2-40B4-BE49-F238E27FC236}">
                  <a16:creationId xmlns:a16="http://schemas.microsoft.com/office/drawing/2014/main" id="{EC1A4714-8E73-4745-B6FD-6B2050CA4226}"/>
                </a:ext>
              </a:extLst>
            </p:cNvPr>
            <p:cNvSpPr/>
            <p:nvPr/>
          </p:nvSpPr>
          <p:spPr>
            <a:xfrm>
              <a:off x="8001000" y="1981200"/>
              <a:ext cx="228600" cy="2286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99" name="Oval 53">
              <a:extLst>
                <a:ext uri="{FF2B5EF4-FFF2-40B4-BE49-F238E27FC236}">
                  <a16:creationId xmlns:a16="http://schemas.microsoft.com/office/drawing/2014/main" id="{853C0D9F-40ED-43DA-9ED3-E01B81BF52D7}"/>
                </a:ext>
              </a:extLst>
            </p:cNvPr>
            <p:cNvSpPr/>
            <p:nvPr/>
          </p:nvSpPr>
          <p:spPr>
            <a:xfrm>
              <a:off x="8382000" y="1752600"/>
              <a:ext cx="228600" cy="2286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00" name="Oval 59">
              <a:extLst>
                <a:ext uri="{FF2B5EF4-FFF2-40B4-BE49-F238E27FC236}">
                  <a16:creationId xmlns:a16="http://schemas.microsoft.com/office/drawing/2014/main" id="{17FEC006-2AA8-4641-8E10-D2AC9EA38177}"/>
                </a:ext>
              </a:extLst>
            </p:cNvPr>
            <p:cNvSpPr/>
            <p:nvPr/>
          </p:nvSpPr>
          <p:spPr>
            <a:xfrm>
              <a:off x="7848600" y="2362200"/>
              <a:ext cx="228600" cy="2286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01" name="Straight Connector 60">
              <a:extLst>
                <a:ext uri="{FF2B5EF4-FFF2-40B4-BE49-F238E27FC236}">
                  <a16:creationId xmlns:a16="http://schemas.microsoft.com/office/drawing/2014/main" id="{0A5EA4E0-42ED-428E-AE84-B0F21EA4391C}"/>
                </a:ext>
              </a:extLst>
            </p:cNvPr>
            <p:cNvCxnSpPr>
              <a:stCxn id="98" idx="7"/>
              <a:endCxn id="99" idx="3"/>
            </p:cNvCxnSpPr>
            <p:nvPr/>
          </p:nvCxnSpPr>
          <p:spPr>
            <a:xfrm rot="5400000" flipH="1" flipV="1">
              <a:off x="8272322" y="1871522"/>
              <a:ext cx="66956" cy="219356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62">
              <a:extLst>
                <a:ext uri="{FF2B5EF4-FFF2-40B4-BE49-F238E27FC236}">
                  <a16:creationId xmlns:a16="http://schemas.microsoft.com/office/drawing/2014/main" id="{57A2AE3B-00CC-40A7-BB11-D9002C18C4FD}"/>
                </a:ext>
              </a:extLst>
            </p:cNvPr>
            <p:cNvCxnSpPr>
              <a:stCxn id="100" idx="0"/>
              <a:endCxn id="98" idx="3"/>
            </p:cNvCxnSpPr>
            <p:nvPr/>
          </p:nvCxnSpPr>
          <p:spPr>
            <a:xfrm rot="5400000" flipH="1" flipV="1">
              <a:off x="7905750" y="2233472"/>
              <a:ext cx="185878" cy="71578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64">
              <a:extLst>
                <a:ext uri="{FF2B5EF4-FFF2-40B4-BE49-F238E27FC236}">
                  <a16:creationId xmlns:a16="http://schemas.microsoft.com/office/drawing/2014/main" id="{C871848F-73FC-42BD-A2F4-0E9BFE1B228B}"/>
                </a:ext>
              </a:extLst>
            </p:cNvPr>
            <p:cNvCxnSpPr>
              <a:stCxn id="100" idx="7"/>
              <a:endCxn id="99" idx="4"/>
            </p:cNvCxnSpPr>
            <p:nvPr/>
          </p:nvCxnSpPr>
          <p:spPr>
            <a:xfrm rot="5400000" flipH="1" flipV="1">
              <a:off x="8062772" y="1962150"/>
              <a:ext cx="414478" cy="452578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64">
            <a:extLst>
              <a:ext uri="{FF2B5EF4-FFF2-40B4-BE49-F238E27FC236}">
                <a16:creationId xmlns:a16="http://schemas.microsoft.com/office/drawing/2014/main" id="{3A1FC38D-1BAF-4123-AA35-CBEFC6A5D3B6}"/>
              </a:ext>
            </a:extLst>
          </p:cNvPr>
          <p:cNvGrpSpPr/>
          <p:nvPr/>
        </p:nvGrpSpPr>
        <p:grpSpPr bwMode="auto">
          <a:xfrm>
            <a:off x="7871569" y="2014430"/>
            <a:ext cx="590584" cy="300392"/>
            <a:chOff x="7848600" y="2057400"/>
            <a:chExt cx="1143000" cy="533400"/>
          </a:xfrm>
          <a:solidFill>
            <a:schemeClr val="bg1"/>
          </a:solidFill>
        </p:grpSpPr>
        <p:sp>
          <p:nvSpPr>
            <p:cNvPr id="90" name="Oval 76">
              <a:extLst>
                <a:ext uri="{FF2B5EF4-FFF2-40B4-BE49-F238E27FC236}">
                  <a16:creationId xmlns:a16="http://schemas.microsoft.com/office/drawing/2014/main" id="{8ED404ED-7D60-4CF3-B2DB-263477A31594}"/>
                </a:ext>
              </a:extLst>
            </p:cNvPr>
            <p:cNvSpPr/>
            <p:nvPr/>
          </p:nvSpPr>
          <p:spPr>
            <a:xfrm>
              <a:off x="8382000" y="2362200"/>
              <a:ext cx="228600" cy="2286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91" name="Oval 77">
              <a:extLst>
                <a:ext uri="{FF2B5EF4-FFF2-40B4-BE49-F238E27FC236}">
                  <a16:creationId xmlns:a16="http://schemas.microsoft.com/office/drawing/2014/main" id="{A4FC816E-27E8-4E1D-B79C-61FA80420F63}"/>
                </a:ext>
              </a:extLst>
            </p:cNvPr>
            <p:cNvSpPr/>
            <p:nvPr/>
          </p:nvSpPr>
          <p:spPr>
            <a:xfrm>
              <a:off x="8763000" y="2057400"/>
              <a:ext cx="228600" cy="2286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92" name="Oval 79">
              <a:extLst>
                <a:ext uri="{FF2B5EF4-FFF2-40B4-BE49-F238E27FC236}">
                  <a16:creationId xmlns:a16="http://schemas.microsoft.com/office/drawing/2014/main" id="{AE70529F-C56D-426A-B2B6-402184D2C353}"/>
                </a:ext>
              </a:extLst>
            </p:cNvPr>
            <p:cNvSpPr/>
            <p:nvPr/>
          </p:nvSpPr>
          <p:spPr>
            <a:xfrm>
              <a:off x="7848600" y="2362200"/>
              <a:ext cx="228600" cy="2286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96" name="Straight Connector 83">
              <a:extLst>
                <a:ext uri="{FF2B5EF4-FFF2-40B4-BE49-F238E27FC236}">
                  <a16:creationId xmlns:a16="http://schemas.microsoft.com/office/drawing/2014/main" id="{890B7BF9-DB59-4AFA-A622-0C4CE366BC33}"/>
                </a:ext>
              </a:extLst>
            </p:cNvPr>
            <p:cNvCxnSpPr>
              <a:stCxn id="92" idx="5"/>
              <a:endCxn id="90" idx="3"/>
            </p:cNvCxnSpPr>
            <p:nvPr/>
          </p:nvCxnSpPr>
          <p:spPr>
            <a:xfrm rot="16200000" flipH="1">
              <a:off x="8229600" y="2371444"/>
              <a:ext cx="1588" cy="371756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85">
              <a:extLst>
                <a:ext uri="{FF2B5EF4-FFF2-40B4-BE49-F238E27FC236}">
                  <a16:creationId xmlns:a16="http://schemas.microsoft.com/office/drawing/2014/main" id="{763490C2-7EA9-44CC-A148-F52B0D198090}"/>
                </a:ext>
              </a:extLst>
            </p:cNvPr>
            <p:cNvCxnSpPr>
              <a:stCxn id="90" idx="6"/>
              <a:endCxn id="91" idx="3"/>
            </p:cNvCxnSpPr>
            <p:nvPr/>
          </p:nvCxnSpPr>
          <p:spPr>
            <a:xfrm flipV="1">
              <a:off x="8610600" y="2252522"/>
              <a:ext cx="185878" cy="223978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846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0228E-7 -3.80842E-6 L 1.70228E-7 -0.3232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2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1.85185E-6 L 0.00183 -0.2085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1044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5492E-6 1.12911E-6 L 0.00296 -0.2242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-112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914E-7 2.59139E-7 L -0.00087 -0.52753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2637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884E-6 -4.38223E-6 L 0.00018 -0.40189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1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8.14815E-6 L 5.55556E-7 -0.36181 " pathEditMode="relative" ptsTypes="AA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L 0.00352 -0.23704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-11852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-0.00046 L -0.00174 -0.57021 " pathEditMode="relative" ptsTypes="AA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4575E-6 3.79366E-7 L 0.00313 -0.26024 " pathEditMode="relative" ptsTypes="AA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4575E-6 -2.44506E-6 L -2.24575E-6 -0.42193 " pathEditMode="relative" ptsTypes="AA">
                                      <p:cBhvr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11111E-6 L 0.00169 -0.08195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-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AA53850-6D0B-45A6-9737-9AC20A10A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K-Means</a:t>
            </a:r>
            <a:endParaRPr lang="he-IL" dirty="0">
              <a:solidFill>
                <a:schemeClr val="bg1"/>
              </a:solidFill>
            </a:endParaRPr>
          </a:p>
        </p:txBody>
      </p:sp>
      <p:pic>
        <p:nvPicPr>
          <p:cNvPr id="6146" name="Picture 2" descr="CS221">
            <a:extLst>
              <a:ext uri="{FF2B5EF4-FFF2-40B4-BE49-F238E27FC236}">
                <a16:creationId xmlns:a16="http://schemas.microsoft.com/office/drawing/2014/main" id="{4C13B254-7F44-4183-96A8-A19C00244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921" y="1383339"/>
            <a:ext cx="7432157" cy="5014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גרפיקה 4" descr="מצגת עם מדיה עם מילוי מלא">
            <a:hlinkClick r:id="rId3"/>
            <a:extLst>
              <a:ext uri="{FF2B5EF4-FFF2-40B4-BE49-F238E27FC236}">
                <a16:creationId xmlns:a16="http://schemas.microsoft.com/office/drawing/2014/main" id="{C25A30C3-9A27-4A78-86BE-E51E8B7AB8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085" y="202572"/>
            <a:ext cx="1118844" cy="111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12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AA53850-6D0B-45A6-9737-9AC20A10A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References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EE4AF5A-BD29-4517-922E-DDB0C8222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i="1" dirty="0">
                <a:solidFill>
                  <a:schemeClr val="bg1"/>
                </a:solidFill>
              </a:rPr>
              <a:t>“Detecting Malicious Hosts in SDN through System Call Learning”</a:t>
            </a:r>
            <a:r>
              <a:rPr lang="en-US" dirty="0">
                <a:solidFill>
                  <a:schemeClr val="bg1"/>
                </a:solidFill>
              </a:rPr>
              <a:t>, Danai </a:t>
            </a:r>
            <a:r>
              <a:rPr lang="en-US" dirty="0" err="1">
                <a:solidFill>
                  <a:schemeClr val="bg1"/>
                </a:solidFill>
              </a:rPr>
              <a:t>Chasaki</a:t>
            </a:r>
            <a:r>
              <a:rPr lang="en-US" dirty="0">
                <a:solidFill>
                  <a:schemeClr val="bg1"/>
                </a:solidFill>
              </a:rPr>
              <a:t>, Christopher Mansour, 2021</a:t>
            </a:r>
          </a:p>
          <a:p>
            <a:pPr algn="l" rtl="0"/>
            <a:r>
              <a:rPr lang="en-US" i="1" dirty="0">
                <a:solidFill>
                  <a:schemeClr val="bg1"/>
                </a:solidFill>
              </a:rPr>
              <a:t>“Software Defined Networking COMS”</a:t>
            </a:r>
            <a:r>
              <a:rPr lang="en-US" dirty="0">
                <a:solidFill>
                  <a:schemeClr val="bg1"/>
                </a:solidFill>
              </a:rPr>
              <a:t>, Nick </a:t>
            </a:r>
            <a:r>
              <a:rPr lang="en-US" dirty="0" err="1">
                <a:solidFill>
                  <a:schemeClr val="bg1"/>
                </a:solidFill>
              </a:rPr>
              <a:t>Mckeown</a:t>
            </a:r>
            <a:r>
              <a:rPr lang="en-US" dirty="0">
                <a:solidFill>
                  <a:schemeClr val="bg1"/>
                </a:solidFill>
              </a:rPr>
              <a:t>, Stanford</a:t>
            </a:r>
          </a:p>
          <a:p>
            <a:pPr algn="l" rtl="0"/>
            <a:r>
              <a:rPr lang="en-US" i="1" dirty="0">
                <a:solidFill>
                  <a:schemeClr val="bg1"/>
                </a:solidFill>
              </a:rPr>
              <a:t>“</a:t>
            </a:r>
            <a:r>
              <a:rPr lang="en-US" i="1" dirty="0" err="1">
                <a:solidFill>
                  <a:schemeClr val="bg1"/>
                </a:solidFill>
              </a:rPr>
              <a:t>StatQuest</a:t>
            </a:r>
            <a:r>
              <a:rPr lang="en-US" i="1" dirty="0">
                <a:solidFill>
                  <a:schemeClr val="bg1"/>
                </a:solidFill>
              </a:rPr>
              <a:t>: Random Forests Part 1 - Building, Using and Evaluating”</a:t>
            </a:r>
            <a:r>
              <a:rPr lang="en-US" dirty="0">
                <a:solidFill>
                  <a:schemeClr val="bg1"/>
                </a:solidFill>
              </a:rPr>
              <a:t>, Josh </a:t>
            </a:r>
            <a:r>
              <a:rPr lang="en-US" dirty="0" err="1">
                <a:solidFill>
                  <a:schemeClr val="bg1"/>
                </a:solidFill>
              </a:rPr>
              <a:t>Starmer</a:t>
            </a:r>
            <a:r>
              <a:rPr lang="en-US" dirty="0">
                <a:solidFill>
                  <a:schemeClr val="bg1"/>
                </a:solidFill>
              </a:rPr>
              <a:t>, 2018</a:t>
            </a:r>
          </a:p>
          <a:p>
            <a:pPr algn="l" rtl="0"/>
            <a:r>
              <a:rPr lang="en-US" i="1" dirty="0">
                <a:solidFill>
                  <a:schemeClr val="bg1"/>
                </a:solidFill>
              </a:rPr>
              <a:t>“How SVM (Support Vector Machine) algorithm works”</a:t>
            </a:r>
            <a:r>
              <a:rPr lang="en-US" dirty="0">
                <a:solidFill>
                  <a:schemeClr val="bg1"/>
                </a:solidFill>
              </a:rPr>
              <a:t>, Thales </a:t>
            </a:r>
            <a:r>
              <a:rPr lang="en-US" dirty="0" err="1">
                <a:solidFill>
                  <a:schemeClr val="bg1"/>
                </a:solidFill>
              </a:rPr>
              <a:t>Sehn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Körting</a:t>
            </a:r>
            <a:r>
              <a:rPr lang="en-US" dirty="0">
                <a:solidFill>
                  <a:schemeClr val="bg1"/>
                </a:solidFill>
              </a:rPr>
              <a:t>, 2014</a:t>
            </a:r>
          </a:p>
          <a:p>
            <a:pPr algn="l" rtl="0"/>
            <a:r>
              <a:rPr lang="en-US" i="1" dirty="0">
                <a:solidFill>
                  <a:schemeClr val="bg1"/>
                </a:solidFill>
              </a:rPr>
              <a:t>“How </a:t>
            </a:r>
            <a:r>
              <a:rPr lang="en-US" i="1" dirty="0" err="1">
                <a:solidFill>
                  <a:schemeClr val="bg1"/>
                </a:solidFill>
              </a:rPr>
              <a:t>kNN</a:t>
            </a:r>
            <a:r>
              <a:rPr lang="en-US" i="1" dirty="0">
                <a:solidFill>
                  <a:schemeClr val="bg1"/>
                </a:solidFill>
              </a:rPr>
              <a:t> algorithm works”, </a:t>
            </a:r>
            <a:r>
              <a:rPr lang="en-US" dirty="0">
                <a:solidFill>
                  <a:schemeClr val="bg1"/>
                </a:solidFill>
              </a:rPr>
              <a:t>Thales </a:t>
            </a:r>
            <a:r>
              <a:rPr lang="en-US" dirty="0" err="1">
                <a:solidFill>
                  <a:schemeClr val="bg1"/>
                </a:solidFill>
              </a:rPr>
              <a:t>Sehn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Körting</a:t>
            </a:r>
            <a:r>
              <a:rPr lang="en-US" dirty="0">
                <a:solidFill>
                  <a:schemeClr val="bg1"/>
                </a:solidFill>
              </a:rPr>
              <a:t>, 2014</a:t>
            </a:r>
          </a:p>
          <a:p>
            <a:pPr algn="l" rtl="0"/>
            <a:r>
              <a:rPr lang="en-US" i="1" dirty="0">
                <a:solidFill>
                  <a:schemeClr val="bg1"/>
                </a:solidFill>
              </a:rPr>
              <a:t>“Gaussian Naive Bayes, Clearly Explained!!!”</a:t>
            </a:r>
            <a:r>
              <a:rPr lang="en-US" dirty="0">
                <a:solidFill>
                  <a:schemeClr val="bg1"/>
                </a:solidFill>
              </a:rPr>
              <a:t>, Josh </a:t>
            </a:r>
            <a:r>
              <a:rPr lang="en-US" dirty="0" err="1">
                <a:solidFill>
                  <a:schemeClr val="bg1"/>
                </a:solidFill>
              </a:rPr>
              <a:t>Starmer</a:t>
            </a:r>
            <a:r>
              <a:rPr lang="en-US" dirty="0">
                <a:solidFill>
                  <a:schemeClr val="bg1"/>
                </a:solidFill>
              </a:rPr>
              <a:t>, 2020</a:t>
            </a:r>
          </a:p>
          <a:p>
            <a:pPr algn="l" rtl="0"/>
            <a:r>
              <a:rPr lang="en-US" i="1" dirty="0">
                <a:solidFill>
                  <a:schemeClr val="bg1"/>
                </a:solidFill>
              </a:rPr>
              <a:t>“</a:t>
            </a:r>
            <a:r>
              <a:rPr lang="en-US" i="1" dirty="0" err="1">
                <a:solidFill>
                  <a:schemeClr val="bg1"/>
                </a:solidFill>
              </a:rPr>
              <a:t>StatQuest</a:t>
            </a:r>
            <a:r>
              <a:rPr lang="en-US" i="1" dirty="0">
                <a:solidFill>
                  <a:schemeClr val="bg1"/>
                </a:solidFill>
              </a:rPr>
              <a:t>: K-means clustering”</a:t>
            </a:r>
            <a:r>
              <a:rPr lang="en-US" dirty="0">
                <a:solidFill>
                  <a:schemeClr val="bg1"/>
                </a:solidFill>
              </a:rPr>
              <a:t>, Josh </a:t>
            </a:r>
            <a:r>
              <a:rPr lang="en-US" dirty="0" err="1">
                <a:solidFill>
                  <a:schemeClr val="bg1"/>
                </a:solidFill>
              </a:rPr>
              <a:t>Starmer</a:t>
            </a:r>
            <a:r>
              <a:rPr lang="en-US" dirty="0">
                <a:solidFill>
                  <a:schemeClr val="bg1"/>
                </a:solidFill>
              </a:rPr>
              <a:t>, 2018</a:t>
            </a:r>
            <a:endParaRPr lang="en-US" i="1" dirty="0">
              <a:solidFill>
                <a:schemeClr val="bg1"/>
              </a:solidFill>
            </a:endParaRPr>
          </a:p>
          <a:p>
            <a:pPr algn="l" rtl="0"/>
            <a:endParaRPr lang="en-US" i="1" dirty="0">
              <a:solidFill>
                <a:schemeClr val="bg1"/>
              </a:solidFill>
            </a:endParaRPr>
          </a:p>
          <a:p>
            <a:pPr algn="l" rtl="0"/>
            <a:endParaRPr lang="en-US" dirty="0">
              <a:solidFill>
                <a:schemeClr val="bg1"/>
              </a:solidFill>
            </a:endParaRPr>
          </a:p>
          <a:p>
            <a:pPr algn="l" rtl="0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93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" name="כותרת 3">
            <a:extLst>
              <a:ext uri="{FF2B5EF4-FFF2-40B4-BE49-F238E27FC236}">
                <a16:creationId xmlns:a16="http://schemas.microsoft.com/office/drawing/2014/main" id="{57E00DE4-5982-4700-BA31-1CC58C2BE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9198936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rtl="0"/>
            <a: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 for listening!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F0891E5C-DB9E-4BE2-9AB2-A1F5C8FBE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5024" y="3809999"/>
            <a:ext cx="7025753" cy="1012778"/>
          </a:xfrm>
        </p:spPr>
        <p:txBody>
          <a:bodyPr vert="horz" lIns="91440" tIns="45720" rIns="91440" bIns="45720" rtlCol="0">
            <a:normAutofit/>
          </a:bodyPr>
          <a:lstStyle/>
          <a:p>
            <a:pPr algn="l" rtl="0"/>
            <a:r>
              <a:rPr lang="en-US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Elad David, Inbar Shmaya</a:t>
            </a:r>
          </a:p>
        </p:txBody>
      </p:sp>
      <p:pic>
        <p:nvPicPr>
          <p:cNvPr id="9" name="גרפיקה 8" descr="קווי מיתאר של פרצוף מחייך חיוך רחב עם מילוי מלא">
            <a:extLst>
              <a:ext uri="{FF2B5EF4-FFF2-40B4-BE49-F238E27FC236}">
                <a16:creationId xmlns:a16="http://schemas.microsoft.com/office/drawing/2014/main" id="{D2AA959F-92E6-4C61-B1FE-7C37A195BF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70019" y="52698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960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569BD90-C53C-4154-9BBA-4B5863844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en-US" sz="3200"/>
              <a:t>The problem is…</a:t>
            </a:r>
          </a:p>
        </p:txBody>
      </p:sp>
      <p:pic>
        <p:nvPicPr>
          <p:cNvPr id="1026" name="Picture 2" descr="Are we heading for a cyber pandemic? - ISRAEL21c">
            <a:extLst>
              <a:ext uri="{FF2B5EF4-FFF2-40B4-BE49-F238E27FC236}">
                <a16:creationId xmlns:a16="http://schemas.microsoft.com/office/drawing/2014/main" id="{C68C5465-B1C0-47A1-A548-76CCB951A0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67" r="1" b="5233"/>
          <a:stretch/>
        </p:blipFill>
        <p:spPr bwMode="auto">
          <a:xfrm>
            <a:off x="640080" y="640080"/>
            <a:ext cx="10911840" cy="483679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115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AA53850-6D0B-45A6-9737-9AC20A10A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>
                <a:solidFill>
                  <a:schemeClr val="bg1"/>
                </a:solidFill>
              </a:rPr>
              <a:t>Detection using Machine Learning (ML)</a:t>
            </a:r>
            <a:endParaRPr lang="he-IL" dirty="0">
              <a:solidFill>
                <a:schemeClr val="bg1"/>
              </a:solidFill>
            </a:endParaRPr>
          </a:p>
        </p:txBody>
      </p:sp>
      <p:grpSp>
        <p:nvGrpSpPr>
          <p:cNvPr id="13" name="קבוצה 12">
            <a:extLst>
              <a:ext uri="{FF2B5EF4-FFF2-40B4-BE49-F238E27FC236}">
                <a16:creationId xmlns:a16="http://schemas.microsoft.com/office/drawing/2014/main" id="{CD3EE32A-9EE3-486F-8895-D3407629ADAD}"/>
              </a:ext>
            </a:extLst>
          </p:cNvPr>
          <p:cNvGrpSpPr/>
          <p:nvPr/>
        </p:nvGrpSpPr>
        <p:grpSpPr>
          <a:xfrm>
            <a:off x="246435" y="1787852"/>
            <a:ext cx="7698085" cy="914400"/>
            <a:chOff x="531628" y="1866013"/>
            <a:chExt cx="7698085" cy="914400"/>
          </a:xfrm>
        </p:grpSpPr>
        <p:pic>
          <p:nvPicPr>
            <p:cNvPr id="5" name="גרפיקה 4" descr="קווי מיתאר של פרצוף מלאך עם מילוי מלא">
              <a:extLst>
                <a:ext uri="{FF2B5EF4-FFF2-40B4-BE49-F238E27FC236}">
                  <a16:creationId xmlns:a16="http://schemas.microsoft.com/office/drawing/2014/main" id="{8D26E51E-8FD3-4793-90E5-7A93FC442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15313" y="1866013"/>
              <a:ext cx="914400" cy="914400"/>
            </a:xfrm>
            <a:prstGeom prst="rect">
              <a:avLst/>
            </a:prstGeom>
          </p:spPr>
        </p:pic>
        <p:pic>
          <p:nvPicPr>
            <p:cNvPr id="11" name="גרפיקה 10" descr="קווי מיתאר של פרצוף שטני עם מילוי מלא">
              <a:extLst>
                <a:ext uri="{FF2B5EF4-FFF2-40B4-BE49-F238E27FC236}">
                  <a16:creationId xmlns:a16="http://schemas.microsoft.com/office/drawing/2014/main" id="{F82F24F7-B38A-48CB-8ADF-3C18195DC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66740" y="1866013"/>
              <a:ext cx="914400" cy="914400"/>
            </a:xfrm>
            <a:prstGeom prst="rect">
              <a:avLst/>
            </a:prstGeom>
          </p:spPr>
        </p:pic>
        <p:sp>
          <p:nvSpPr>
            <p:cNvPr id="12" name="תיבת טקסט 11">
              <a:extLst>
                <a:ext uri="{FF2B5EF4-FFF2-40B4-BE49-F238E27FC236}">
                  <a16:creationId xmlns:a16="http://schemas.microsoft.com/office/drawing/2014/main" id="{0F83A305-2C2B-4B80-8289-4ACE0C63E8F1}"/>
                </a:ext>
              </a:extLst>
            </p:cNvPr>
            <p:cNvSpPr txBox="1"/>
            <p:nvPr/>
          </p:nvSpPr>
          <p:spPr>
            <a:xfrm>
              <a:off x="531628" y="2030826"/>
              <a:ext cx="2434856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Application: </a:t>
              </a:r>
              <a:endParaRPr lang="he-IL" sz="3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מלבן: פינות מעוגלות 13">
            <a:extLst>
              <a:ext uri="{FF2B5EF4-FFF2-40B4-BE49-F238E27FC236}">
                <a16:creationId xmlns:a16="http://schemas.microsoft.com/office/drawing/2014/main" id="{4596334A-F939-4EFB-865F-0C5415D49251}"/>
              </a:ext>
            </a:extLst>
          </p:cNvPr>
          <p:cNvSpPr/>
          <p:nvPr/>
        </p:nvSpPr>
        <p:spPr>
          <a:xfrm>
            <a:off x="4735030" y="3197246"/>
            <a:ext cx="2721935" cy="73364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/>
              <a:t>System calls</a:t>
            </a:r>
            <a:endParaRPr lang="he-IL" sz="2800" dirty="0"/>
          </a:p>
        </p:txBody>
      </p: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FD47A06D-45EA-4324-87D0-7C8095A62301}"/>
              </a:ext>
            </a:extLst>
          </p:cNvPr>
          <p:cNvSpPr/>
          <p:nvPr/>
        </p:nvSpPr>
        <p:spPr>
          <a:xfrm>
            <a:off x="3978347" y="4568451"/>
            <a:ext cx="4235303" cy="73364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/>
              <a:t>System calls analysis</a:t>
            </a:r>
            <a:endParaRPr lang="he-IL" sz="2800" dirty="0"/>
          </a:p>
        </p:txBody>
      </p:sp>
      <p:sp>
        <p:nvSpPr>
          <p:cNvPr id="24" name="חץ: למטה 23">
            <a:extLst>
              <a:ext uri="{FF2B5EF4-FFF2-40B4-BE49-F238E27FC236}">
                <a16:creationId xmlns:a16="http://schemas.microsoft.com/office/drawing/2014/main" id="{E57E8E90-23C8-4D6C-B676-7905F4EB9A2E}"/>
              </a:ext>
            </a:extLst>
          </p:cNvPr>
          <p:cNvSpPr/>
          <p:nvPr/>
        </p:nvSpPr>
        <p:spPr>
          <a:xfrm rot="1797497">
            <a:off x="7074661" y="2652861"/>
            <a:ext cx="324374" cy="505483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חץ: למטה 24">
            <a:extLst>
              <a:ext uri="{FF2B5EF4-FFF2-40B4-BE49-F238E27FC236}">
                <a16:creationId xmlns:a16="http://schemas.microsoft.com/office/drawing/2014/main" id="{A6EAD2FF-C3BF-478F-A038-CE13F87A452B}"/>
              </a:ext>
            </a:extLst>
          </p:cNvPr>
          <p:cNvSpPr/>
          <p:nvPr/>
        </p:nvSpPr>
        <p:spPr>
          <a:xfrm rot="19599401">
            <a:off x="4819350" y="2653183"/>
            <a:ext cx="324374" cy="505483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6" name="חץ: למטה 25">
            <a:extLst>
              <a:ext uri="{FF2B5EF4-FFF2-40B4-BE49-F238E27FC236}">
                <a16:creationId xmlns:a16="http://schemas.microsoft.com/office/drawing/2014/main" id="{4BBA29A2-4B35-4D4B-944B-356238E38526}"/>
              </a:ext>
            </a:extLst>
          </p:cNvPr>
          <p:cNvSpPr/>
          <p:nvPr/>
        </p:nvSpPr>
        <p:spPr>
          <a:xfrm>
            <a:off x="5136204" y="4006480"/>
            <a:ext cx="324374" cy="505483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חץ: למטה 26">
            <a:extLst>
              <a:ext uri="{FF2B5EF4-FFF2-40B4-BE49-F238E27FC236}">
                <a16:creationId xmlns:a16="http://schemas.microsoft.com/office/drawing/2014/main" id="{9179DDAF-36DA-4F4D-AEF5-E60DF0C237A8}"/>
              </a:ext>
            </a:extLst>
          </p:cNvPr>
          <p:cNvSpPr/>
          <p:nvPr/>
        </p:nvSpPr>
        <p:spPr>
          <a:xfrm>
            <a:off x="6694915" y="4006480"/>
            <a:ext cx="324374" cy="505483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8" name="גרפיקה 27" descr="קווי מיתאר של פרצוף מלאך עם מילוי מלא">
            <a:extLst>
              <a:ext uri="{FF2B5EF4-FFF2-40B4-BE49-F238E27FC236}">
                <a16:creationId xmlns:a16="http://schemas.microsoft.com/office/drawing/2014/main" id="{53121C16-4880-403A-87B3-86E70D626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92282" y="5195738"/>
            <a:ext cx="914400" cy="914400"/>
          </a:xfrm>
          <a:prstGeom prst="rect">
            <a:avLst/>
          </a:prstGeom>
        </p:spPr>
      </p:pic>
      <p:pic>
        <p:nvPicPr>
          <p:cNvPr id="29" name="גרפיקה 28" descr="קווי מיתאר של פרצוף שטני עם מילוי מלא">
            <a:extLst>
              <a:ext uri="{FF2B5EF4-FFF2-40B4-BE49-F238E27FC236}">
                <a16:creationId xmlns:a16="http://schemas.microsoft.com/office/drawing/2014/main" id="{981167C5-5AA4-4595-852E-0DD0D0CD82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85318" y="5115951"/>
            <a:ext cx="914400" cy="914400"/>
          </a:xfrm>
          <a:prstGeom prst="rect">
            <a:avLst/>
          </a:prstGeom>
        </p:spPr>
      </p:pic>
      <p:sp>
        <p:nvSpPr>
          <p:cNvPr id="30" name="חץ: מכופף 29">
            <a:extLst>
              <a:ext uri="{FF2B5EF4-FFF2-40B4-BE49-F238E27FC236}">
                <a16:creationId xmlns:a16="http://schemas.microsoft.com/office/drawing/2014/main" id="{C67B5A9F-086C-412E-AD92-43DA6BDA7924}"/>
              </a:ext>
            </a:extLst>
          </p:cNvPr>
          <p:cNvSpPr/>
          <p:nvPr/>
        </p:nvSpPr>
        <p:spPr>
          <a:xfrm rot="5400000">
            <a:off x="9017237" y="4020873"/>
            <a:ext cx="427078" cy="1828801"/>
          </a:xfrm>
          <a:prstGeom prst="ben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31" name="חץ: מכופף 30">
            <a:extLst>
              <a:ext uri="{FF2B5EF4-FFF2-40B4-BE49-F238E27FC236}">
                <a16:creationId xmlns:a16="http://schemas.microsoft.com/office/drawing/2014/main" id="{FD27B8B0-9CF0-480E-B606-1A258D417065}"/>
              </a:ext>
            </a:extLst>
          </p:cNvPr>
          <p:cNvSpPr/>
          <p:nvPr/>
        </p:nvSpPr>
        <p:spPr>
          <a:xfrm rot="16200000" flipH="1">
            <a:off x="2747682" y="4020872"/>
            <a:ext cx="427078" cy="1828801"/>
          </a:xfrm>
          <a:prstGeom prst="ben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35" name="תיבת טקסט 34">
            <a:extLst>
              <a:ext uri="{FF2B5EF4-FFF2-40B4-BE49-F238E27FC236}">
                <a16:creationId xmlns:a16="http://schemas.microsoft.com/office/drawing/2014/main" id="{18A7EEA2-2A6C-4084-867B-BFEA741158B1}"/>
              </a:ext>
            </a:extLst>
          </p:cNvPr>
          <p:cNvSpPr txBox="1"/>
          <p:nvPr/>
        </p:nvSpPr>
        <p:spPr>
          <a:xfrm>
            <a:off x="8004521" y="1847547"/>
            <a:ext cx="914400" cy="830997"/>
          </a:xfrm>
          <a:custGeom>
            <a:avLst/>
            <a:gdLst>
              <a:gd name="connsiteX0" fmla="*/ 0 w 914400"/>
              <a:gd name="connsiteY0" fmla="*/ 0 h 830997"/>
              <a:gd name="connsiteX1" fmla="*/ 914400 w 914400"/>
              <a:gd name="connsiteY1" fmla="*/ 0 h 830997"/>
              <a:gd name="connsiteX2" fmla="*/ 914400 w 914400"/>
              <a:gd name="connsiteY2" fmla="*/ 830997 h 830997"/>
              <a:gd name="connsiteX3" fmla="*/ 0 w 914400"/>
              <a:gd name="connsiteY3" fmla="*/ 830997 h 830997"/>
              <a:gd name="connsiteX4" fmla="*/ 0 w 914400"/>
              <a:gd name="connsiteY4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830997" extrusionOk="0">
                <a:moveTo>
                  <a:pt x="0" y="0"/>
                </a:moveTo>
                <a:cubicBezTo>
                  <a:pt x="355817" y="-76131"/>
                  <a:pt x="535103" y="-42225"/>
                  <a:pt x="914400" y="0"/>
                </a:cubicBezTo>
                <a:cubicBezTo>
                  <a:pt x="954212" y="356657"/>
                  <a:pt x="903102" y="576315"/>
                  <a:pt x="914400" y="830997"/>
                </a:cubicBezTo>
                <a:cubicBezTo>
                  <a:pt x="507680" y="778043"/>
                  <a:pt x="284333" y="908767"/>
                  <a:pt x="0" y="830997"/>
                </a:cubicBezTo>
                <a:cubicBezTo>
                  <a:pt x="-42659" y="740914"/>
                  <a:pt x="34531" y="281779"/>
                  <a:pt x="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  <a:extLst>
              <a:ext uri="{C807C97D-BFC1-408E-A445-0C87EB9F89A2}">
                <ask:lineSketchStyleProps xmlns:ask="http://schemas.microsoft.com/office/drawing/2018/sketchyshapes" sd="410133152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0</a:t>
            </a:r>
            <a:endParaRPr lang="he-IL" sz="4800" dirty="0">
              <a:solidFill>
                <a:schemeClr val="bg1"/>
              </a:solidFill>
            </a:endParaRPr>
          </a:p>
        </p:txBody>
      </p:sp>
      <p:sp>
        <p:nvSpPr>
          <p:cNvPr id="36" name="תיבת טקסט 35">
            <a:extLst>
              <a:ext uri="{FF2B5EF4-FFF2-40B4-BE49-F238E27FC236}">
                <a16:creationId xmlns:a16="http://schemas.microsoft.com/office/drawing/2014/main" id="{C8BB19D6-3AB3-4063-89F7-FFB955E7C949}"/>
              </a:ext>
            </a:extLst>
          </p:cNvPr>
          <p:cNvSpPr txBox="1"/>
          <p:nvPr/>
        </p:nvSpPr>
        <p:spPr>
          <a:xfrm>
            <a:off x="3289354" y="1787852"/>
            <a:ext cx="914400" cy="830997"/>
          </a:xfrm>
          <a:custGeom>
            <a:avLst/>
            <a:gdLst>
              <a:gd name="connsiteX0" fmla="*/ 0 w 914400"/>
              <a:gd name="connsiteY0" fmla="*/ 0 h 830997"/>
              <a:gd name="connsiteX1" fmla="*/ 914400 w 914400"/>
              <a:gd name="connsiteY1" fmla="*/ 0 h 830997"/>
              <a:gd name="connsiteX2" fmla="*/ 914400 w 914400"/>
              <a:gd name="connsiteY2" fmla="*/ 830997 h 830997"/>
              <a:gd name="connsiteX3" fmla="*/ 0 w 914400"/>
              <a:gd name="connsiteY3" fmla="*/ 830997 h 830997"/>
              <a:gd name="connsiteX4" fmla="*/ 0 w 914400"/>
              <a:gd name="connsiteY4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830997" extrusionOk="0">
                <a:moveTo>
                  <a:pt x="0" y="0"/>
                </a:moveTo>
                <a:cubicBezTo>
                  <a:pt x="355817" y="-76131"/>
                  <a:pt x="535103" y="-42225"/>
                  <a:pt x="914400" y="0"/>
                </a:cubicBezTo>
                <a:cubicBezTo>
                  <a:pt x="954212" y="356657"/>
                  <a:pt x="903102" y="576315"/>
                  <a:pt x="914400" y="830997"/>
                </a:cubicBezTo>
                <a:cubicBezTo>
                  <a:pt x="507680" y="778043"/>
                  <a:pt x="284333" y="908767"/>
                  <a:pt x="0" y="830997"/>
                </a:cubicBezTo>
                <a:cubicBezTo>
                  <a:pt x="-42659" y="740914"/>
                  <a:pt x="34531" y="281779"/>
                  <a:pt x="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  <a:extLst>
              <a:ext uri="{C807C97D-BFC1-408E-A445-0C87EB9F89A2}">
                <ask:lineSketchStyleProps xmlns:ask="http://schemas.microsoft.com/office/drawing/2018/sketchyshapes" sd="410133152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1</a:t>
            </a:r>
            <a:endParaRPr lang="he-IL" sz="4800" dirty="0">
              <a:solidFill>
                <a:schemeClr val="bg1"/>
              </a:solidFill>
            </a:endParaRPr>
          </a:p>
        </p:txBody>
      </p:sp>
      <p:sp>
        <p:nvSpPr>
          <p:cNvPr id="37" name="תיבת טקסט 36">
            <a:extLst>
              <a:ext uri="{FF2B5EF4-FFF2-40B4-BE49-F238E27FC236}">
                <a16:creationId xmlns:a16="http://schemas.microsoft.com/office/drawing/2014/main" id="{EEED9846-516D-4724-BC43-C678CC0EAECF}"/>
              </a:ext>
            </a:extLst>
          </p:cNvPr>
          <p:cNvSpPr txBox="1"/>
          <p:nvPr/>
        </p:nvSpPr>
        <p:spPr>
          <a:xfrm>
            <a:off x="668193" y="5157766"/>
            <a:ext cx="914400" cy="830997"/>
          </a:xfrm>
          <a:custGeom>
            <a:avLst/>
            <a:gdLst>
              <a:gd name="connsiteX0" fmla="*/ 0 w 914400"/>
              <a:gd name="connsiteY0" fmla="*/ 0 h 830997"/>
              <a:gd name="connsiteX1" fmla="*/ 914400 w 914400"/>
              <a:gd name="connsiteY1" fmla="*/ 0 h 830997"/>
              <a:gd name="connsiteX2" fmla="*/ 914400 w 914400"/>
              <a:gd name="connsiteY2" fmla="*/ 830997 h 830997"/>
              <a:gd name="connsiteX3" fmla="*/ 0 w 914400"/>
              <a:gd name="connsiteY3" fmla="*/ 830997 h 830997"/>
              <a:gd name="connsiteX4" fmla="*/ 0 w 914400"/>
              <a:gd name="connsiteY4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830997" extrusionOk="0">
                <a:moveTo>
                  <a:pt x="0" y="0"/>
                </a:moveTo>
                <a:cubicBezTo>
                  <a:pt x="355817" y="-76131"/>
                  <a:pt x="535103" y="-42225"/>
                  <a:pt x="914400" y="0"/>
                </a:cubicBezTo>
                <a:cubicBezTo>
                  <a:pt x="954212" y="356657"/>
                  <a:pt x="903102" y="576315"/>
                  <a:pt x="914400" y="830997"/>
                </a:cubicBezTo>
                <a:cubicBezTo>
                  <a:pt x="507680" y="778043"/>
                  <a:pt x="284333" y="908767"/>
                  <a:pt x="0" y="830997"/>
                </a:cubicBezTo>
                <a:cubicBezTo>
                  <a:pt x="-42659" y="740914"/>
                  <a:pt x="34531" y="281779"/>
                  <a:pt x="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  <a:extLst>
              <a:ext uri="{C807C97D-BFC1-408E-A445-0C87EB9F89A2}">
                <ask:lineSketchStyleProps xmlns:ask="http://schemas.microsoft.com/office/drawing/2018/sketchyshapes" sd="410133152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1</a:t>
            </a:r>
            <a:endParaRPr lang="he-IL" sz="4800" dirty="0">
              <a:solidFill>
                <a:schemeClr val="bg1"/>
              </a:solidFill>
            </a:endParaRPr>
          </a:p>
        </p:txBody>
      </p:sp>
      <p:sp>
        <p:nvSpPr>
          <p:cNvPr id="38" name="תיבת טקסט 37">
            <a:extLst>
              <a:ext uri="{FF2B5EF4-FFF2-40B4-BE49-F238E27FC236}">
                <a16:creationId xmlns:a16="http://schemas.microsoft.com/office/drawing/2014/main" id="{4CC20A77-75DF-4097-B664-BB67F73673C3}"/>
              </a:ext>
            </a:extLst>
          </p:cNvPr>
          <p:cNvSpPr txBox="1"/>
          <p:nvPr/>
        </p:nvSpPr>
        <p:spPr>
          <a:xfrm>
            <a:off x="10609407" y="5199354"/>
            <a:ext cx="914400" cy="830997"/>
          </a:xfrm>
          <a:custGeom>
            <a:avLst/>
            <a:gdLst>
              <a:gd name="connsiteX0" fmla="*/ 0 w 914400"/>
              <a:gd name="connsiteY0" fmla="*/ 0 h 830997"/>
              <a:gd name="connsiteX1" fmla="*/ 914400 w 914400"/>
              <a:gd name="connsiteY1" fmla="*/ 0 h 830997"/>
              <a:gd name="connsiteX2" fmla="*/ 914400 w 914400"/>
              <a:gd name="connsiteY2" fmla="*/ 830997 h 830997"/>
              <a:gd name="connsiteX3" fmla="*/ 0 w 914400"/>
              <a:gd name="connsiteY3" fmla="*/ 830997 h 830997"/>
              <a:gd name="connsiteX4" fmla="*/ 0 w 914400"/>
              <a:gd name="connsiteY4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830997" extrusionOk="0">
                <a:moveTo>
                  <a:pt x="0" y="0"/>
                </a:moveTo>
                <a:cubicBezTo>
                  <a:pt x="355817" y="-76131"/>
                  <a:pt x="535103" y="-42225"/>
                  <a:pt x="914400" y="0"/>
                </a:cubicBezTo>
                <a:cubicBezTo>
                  <a:pt x="954212" y="356657"/>
                  <a:pt x="903102" y="576315"/>
                  <a:pt x="914400" y="830997"/>
                </a:cubicBezTo>
                <a:cubicBezTo>
                  <a:pt x="507680" y="778043"/>
                  <a:pt x="284333" y="908767"/>
                  <a:pt x="0" y="830997"/>
                </a:cubicBezTo>
                <a:cubicBezTo>
                  <a:pt x="-42659" y="740914"/>
                  <a:pt x="34531" y="281779"/>
                  <a:pt x="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  <a:extLst>
              <a:ext uri="{C807C97D-BFC1-408E-A445-0C87EB9F89A2}">
                <ask:lineSketchStyleProps xmlns:ask="http://schemas.microsoft.com/office/drawing/2018/sketchyshapes" sd="410133152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0</a:t>
            </a:r>
            <a:endParaRPr lang="he-IL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45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4" grpId="0" animBg="1"/>
      <p:bldP spid="25" grpId="0" animBg="1"/>
      <p:bldP spid="26" grpId="0" animBg="1"/>
      <p:bldP spid="27" grpId="0" animBg="1"/>
      <p:bldP spid="30" grpId="0" animBg="1"/>
      <p:bldP spid="31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AA53850-6D0B-45A6-9737-9AC20A10A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0</a:t>
            </a:r>
            <a:r>
              <a:rPr lang="en-US" dirty="0">
                <a:solidFill>
                  <a:schemeClr val="bg1"/>
                </a:solidFill>
              </a:rPr>
              <a:t>Why System Calls?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93A4477-5F55-4FE3-A6DC-BF97FDD05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 A malicious application is necessarily going to affect the flow of the system calls (number, type, order etc.).</a:t>
            </a:r>
          </a:p>
          <a:p>
            <a:pPr algn="l" rtl="0"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bg1"/>
              </a:solidFill>
            </a:endParaRP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 There are many types of controllers;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They all use system calls.</a:t>
            </a:r>
          </a:p>
          <a:p>
            <a:pPr algn="l" rtl="0"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bg1"/>
              </a:solidFill>
            </a:endParaRP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 The SDN processing is centralized in the controller-OS.</a:t>
            </a:r>
            <a:endParaRPr lang="he-IL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30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גרפיקה 30" descr="מעטפה פתוחה עם מילוי מלא">
            <a:extLst>
              <a:ext uri="{FF2B5EF4-FFF2-40B4-BE49-F238E27FC236}">
                <a16:creationId xmlns:a16="http://schemas.microsoft.com/office/drawing/2014/main" id="{9CF2C270-25C1-4327-96EB-DFF565A54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06952" y="4053865"/>
            <a:ext cx="914400" cy="914400"/>
          </a:xfrm>
          <a:prstGeom prst="rect">
            <a:avLst/>
          </a:prstGeom>
        </p:spPr>
      </p:pic>
      <p:pic>
        <p:nvPicPr>
          <p:cNvPr id="21" name="גרפיקה 20" descr="חץ: ישר עם מילוי מלא">
            <a:extLst>
              <a:ext uri="{FF2B5EF4-FFF2-40B4-BE49-F238E27FC236}">
                <a16:creationId xmlns:a16="http://schemas.microsoft.com/office/drawing/2014/main" id="{2FD0DDC3-2AC0-41CD-9D26-D801BACB76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3865565">
            <a:off x="2962524" y="3177479"/>
            <a:ext cx="914400" cy="914400"/>
          </a:xfrm>
          <a:prstGeom prst="rect">
            <a:avLst/>
          </a:prstGeom>
        </p:spPr>
      </p:pic>
      <p:pic>
        <p:nvPicPr>
          <p:cNvPr id="22" name="גרפיקה 21" descr="חץ: ישר עם מילוי מלא">
            <a:extLst>
              <a:ext uri="{FF2B5EF4-FFF2-40B4-BE49-F238E27FC236}">
                <a16:creationId xmlns:a16="http://schemas.microsoft.com/office/drawing/2014/main" id="{75DB438B-1EF7-4A3C-BA69-B3338D4546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742901">
            <a:off x="9841881" y="3194689"/>
            <a:ext cx="914400" cy="914400"/>
          </a:xfrm>
          <a:prstGeom prst="rect">
            <a:avLst/>
          </a:prstGeom>
        </p:spPr>
      </p:pic>
      <p:pic>
        <p:nvPicPr>
          <p:cNvPr id="23" name="גרפיקה 22" descr="חץ: ישר עם מילוי מלא">
            <a:extLst>
              <a:ext uri="{FF2B5EF4-FFF2-40B4-BE49-F238E27FC236}">
                <a16:creationId xmlns:a16="http://schemas.microsoft.com/office/drawing/2014/main" id="{9E980E61-3435-42BC-AD7F-76F8DAEF43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5301347">
            <a:off x="4782572" y="3194689"/>
            <a:ext cx="914400" cy="914400"/>
          </a:xfrm>
          <a:prstGeom prst="rect">
            <a:avLst/>
          </a:prstGeom>
        </p:spPr>
      </p:pic>
      <p:pic>
        <p:nvPicPr>
          <p:cNvPr id="24" name="גרפיקה 23" descr="חץ: ישר עם מילוי מלא">
            <a:extLst>
              <a:ext uri="{FF2B5EF4-FFF2-40B4-BE49-F238E27FC236}">
                <a16:creationId xmlns:a16="http://schemas.microsoft.com/office/drawing/2014/main" id="{4D1C67B6-F24E-46E3-A54E-10A6D742F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496452">
            <a:off x="6515545" y="3203921"/>
            <a:ext cx="914400" cy="914400"/>
          </a:xfrm>
          <a:prstGeom prst="rect">
            <a:avLst/>
          </a:prstGeom>
        </p:spPr>
      </p:pic>
      <p:pic>
        <p:nvPicPr>
          <p:cNvPr id="25" name="גרפיקה 24" descr="חץ: ישר עם מילוי מלא">
            <a:extLst>
              <a:ext uri="{FF2B5EF4-FFF2-40B4-BE49-F238E27FC236}">
                <a16:creationId xmlns:a16="http://schemas.microsoft.com/office/drawing/2014/main" id="{14F14F55-DACF-4481-B4D5-6B8CD4860C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7857054">
            <a:off x="8198757" y="3194689"/>
            <a:ext cx="914400" cy="91440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EAA53850-6D0B-45A6-9737-9AC20A10A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>
                <a:solidFill>
                  <a:schemeClr val="bg1"/>
                </a:solidFill>
              </a:rPr>
              <a:t>Methodology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6" name="מלבן: פינה יחידה חתוכה 5">
            <a:extLst>
              <a:ext uri="{FF2B5EF4-FFF2-40B4-BE49-F238E27FC236}">
                <a16:creationId xmlns:a16="http://schemas.microsoft.com/office/drawing/2014/main" id="{3DED2BE1-C544-4B63-8411-C715EF49C13E}"/>
              </a:ext>
            </a:extLst>
          </p:cNvPr>
          <p:cNvSpPr/>
          <p:nvPr/>
        </p:nvSpPr>
        <p:spPr>
          <a:xfrm>
            <a:off x="2409164" y="1871323"/>
            <a:ext cx="1682583" cy="1325551"/>
          </a:xfrm>
          <a:prstGeom prst="snip1Rect">
            <a:avLst>
              <a:gd name="adj" fmla="val 3508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Docker Container</a:t>
            </a: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8" name="מלבן: פינה יחידה חתוכה 7">
            <a:extLst>
              <a:ext uri="{FF2B5EF4-FFF2-40B4-BE49-F238E27FC236}">
                <a16:creationId xmlns:a16="http://schemas.microsoft.com/office/drawing/2014/main" id="{A411D674-4F5B-47F9-B27D-51C59A4EF521}"/>
              </a:ext>
            </a:extLst>
          </p:cNvPr>
          <p:cNvSpPr/>
          <p:nvPr/>
        </p:nvSpPr>
        <p:spPr>
          <a:xfrm>
            <a:off x="4306194" y="1871324"/>
            <a:ext cx="1682583" cy="1325551"/>
          </a:xfrm>
          <a:prstGeom prst="snip1Rect">
            <a:avLst>
              <a:gd name="adj" fmla="val 3508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Docker Container</a:t>
            </a: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9" name="מלבן: פינה יחידה חתוכה 8">
            <a:extLst>
              <a:ext uri="{FF2B5EF4-FFF2-40B4-BE49-F238E27FC236}">
                <a16:creationId xmlns:a16="http://schemas.microsoft.com/office/drawing/2014/main" id="{0E3C4C3D-C0B2-422F-B95A-B85C977B8067}"/>
              </a:ext>
            </a:extLst>
          </p:cNvPr>
          <p:cNvSpPr/>
          <p:nvPr/>
        </p:nvSpPr>
        <p:spPr>
          <a:xfrm>
            <a:off x="6203223" y="1871329"/>
            <a:ext cx="1682583" cy="1325551"/>
          </a:xfrm>
          <a:prstGeom prst="snip1Rect">
            <a:avLst>
              <a:gd name="adj" fmla="val 3508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Docker Container</a:t>
            </a: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10" name="מלבן: פינה יחידה חתוכה 9">
            <a:extLst>
              <a:ext uri="{FF2B5EF4-FFF2-40B4-BE49-F238E27FC236}">
                <a16:creationId xmlns:a16="http://schemas.microsoft.com/office/drawing/2014/main" id="{0E8C6E9C-D792-4F5C-B33E-191D111B02D8}"/>
              </a:ext>
            </a:extLst>
          </p:cNvPr>
          <p:cNvSpPr/>
          <p:nvPr/>
        </p:nvSpPr>
        <p:spPr>
          <a:xfrm>
            <a:off x="8100252" y="1871331"/>
            <a:ext cx="1682583" cy="1325551"/>
          </a:xfrm>
          <a:prstGeom prst="snip1Rect">
            <a:avLst>
              <a:gd name="adj" fmla="val 3508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Docker Container</a:t>
            </a: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11" name="מלבן: פינה יחידה חתוכה 10">
            <a:extLst>
              <a:ext uri="{FF2B5EF4-FFF2-40B4-BE49-F238E27FC236}">
                <a16:creationId xmlns:a16="http://schemas.microsoft.com/office/drawing/2014/main" id="{98A0FC2E-90AA-4019-8877-A9C63970B622}"/>
              </a:ext>
            </a:extLst>
          </p:cNvPr>
          <p:cNvSpPr/>
          <p:nvPr/>
        </p:nvSpPr>
        <p:spPr>
          <a:xfrm>
            <a:off x="9997282" y="1871332"/>
            <a:ext cx="1682583" cy="1325551"/>
          </a:xfrm>
          <a:prstGeom prst="snip1Rect">
            <a:avLst>
              <a:gd name="adj" fmla="val 3508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Docker Container</a:t>
            </a: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A093E61F-95B9-4BED-AAEF-BB267AE62AF1}"/>
              </a:ext>
            </a:extLst>
          </p:cNvPr>
          <p:cNvSpPr/>
          <p:nvPr/>
        </p:nvSpPr>
        <p:spPr>
          <a:xfrm>
            <a:off x="2409172" y="5655158"/>
            <a:ext cx="246343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Web Server</a:t>
            </a:r>
            <a:endParaRPr lang="he-IL" sz="36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6" name="גרפיקה 15" descr="מחקר עם מילוי מלא">
            <a:extLst>
              <a:ext uri="{FF2B5EF4-FFF2-40B4-BE49-F238E27FC236}">
                <a16:creationId xmlns:a16="http://schemas.microsoft.com/office/drawing/2014/main" id="{B584869C-EAF0-4EBF-B685-FE891D5677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73949" y="161471"/>
            <a:ext cx="604769" cy="604769"/>
          </a:xfrm>
          <a:prstGeom prst="rect">
            <a:avLst/>
          </a:prstGeom>
        </p:spPr>
      </p:pic>
      <p:sp>
        <p:nvSpPr>
          <p:cNvPr id="17" name="מלבן 16">
            <a:extLst>
              <a:ext uri="{FF2B5EF4-FFF2-40B4-BE49-F238E27FC236}">
                <a16:creationId xmlns:a16="http://schemas.microsoft.com/office/drawing/2014/main" id="{40A710EF-C95B-4E01-82E9-961A7B362B9C}"/>
              </a:ext>
            </a:extLst>
          </p:cNvPr>
          <p:cNvSpPr/>
          <p:nvPr/>
        </p:nvSpPr>
        <p:spPr>
          <a:xfrm>
            <a:off x="233889" y="115390"/>
            <a:ext cx="217527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Controller</a:t>
            </a:r>
            <a:endParaRPr lang="he-IL" sz="36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5B90A305-5AE0-46CD-9F2A-4077E77D7074}"/>
              </a:ext>
            </a:extLst>
          </p:cNvPr>
          <p:cNvSpPr/>
          <p:nvPr/>
        </p:nvSpPr>
        <p:spPr>
          <a:xfrm>
            <a:off x="560484" y="2153957"/>
            <a:ext cx="152208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Clients</a:t>
            </a:r>
            <a:endParaRPr lang="he-IL" sz="36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8" name="גרפיקה 27" descr="שעון עצר 33% עם מילוי מלא">
            <a:extLst>
              <a:ext uri="{FF2B5EF4-FFF2-40B4-BE49-F238E27FC236}">
                <a16:creationId xmlns:a16="http://schemas.microsoft.com/office/drawing/2014/main" id="{9713CAD6-4703-4DC9-9CB5-23522DD227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60132" y="73849"/>
            <a:ext cx="604769" cy="604769"/>
          </a:xfrm>
          <a:prstGeom prst="rect">
            <a:avLst/>
          </a:prstGeom>
        </p:spPr>
      </p:pic>
      <p:sp>
        <p:nvSpPr>
          <p:cNvPr id="29" name="מלבן: פינות עליונות מעוגלות 28">
            <a:extLst>
              <a:ext uri="{FF2B5EF4-FFF2-40B4-BE49-F238E27FC236}">
                <a16:creationId xmlns:a16="http://schemas.microsoft.com/office/drawing/2014/main" id="{33949A52-3112-4AFA-A65B-6340B77BF6D6}"/>
              </a:ext>
            </a:extLst>
          </p:cNvPr>
          <p:cNvSpPr/>
          <p:nvPr/>
        </p:nvSpPr>
        <p:spPr>
          <a:xfrm>
            <a:off x="10481239" y="3834423"/>
            <a:ext cx="1656000" cy="1325551"/>
          </a:xfrm>
          <a:prstGeom prst="round2Same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2400" dirty="0">
                <a:solidFill>
                  <a:sysClr val="windowText" lastClr="000000"/>
                </a:solidFill>
              </a:rPr>
              <a:t>Virtual Host</a:t>
            </a:r>
            <a:endParaRPr lang="he-IL" sz="2400" dirty="0">
              <a:solidFill>
                <a:sysClr val="windowText" lastClr="000000"/>
              </a:solidFill>
            </a:endParaRPr>
          </a:p>
        </p:txBody>
      </p:sp>
      <p:pic>
        <p:nvPicPr>
          <p:cNvPr id="32" name="גרפיקה 31" descr="חץ: ישר עם מילוי מלא">
            <a:extLst>
              <a:ext uri="{FF2B5EF4-FFF2-40B4-BE49-F238E27FC236}">
                <a16:creationId xmlns:a16="http://schemas.microsoft.com/office/drawing/2014/main" id="{460653B7-E736-438D-ADD5-3D0A221AFA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3865565">
            <a:off x="2968892" y="3162498"/>
            <a:ext cx="914400" cy="914400"/>
          </a:xfrm>
          <a:prstGeom prst="rect">
            <a:avLst/>
          </a:prstGeom>
        </p:spPr>
      </p:pic>
      <p:pic>
        <p:nvPicPr>
          <p:cNvPr id="33" name="גרפיקה 32" descr="חץ: ישר עם מילוי מלא">
            <a:extLst>
              <a:ext uri="{FF2B5EF4-FFF2-40B4-BE49-F238E27FC236}">
                <a16:creationId xmlns:a16="http://schemas.microsoft.com/office/drawing/2014/main" id="{6AB0D5F3-CC9F-46BF-B6AF-4EDC8E0498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742901">
            <a:off x="9848249" y="3179708"/>
            <a:ext cx="914400" cy="914400"/>
          </a:xfrm>
          <a:prstGeom prst="rect">
            <a:avLst/>
          </a:prstGeom>
        </p:spPr>
      </p:pic>
      <p:pic>
        <p:nvPicPr>
          <p:cNvPr id="34" name="גרפיקה 33" descr="חץ: ישר עם מילוי מלא">
            <a:extLst>
              <a:ext uri="{FF2B5EF4-FFF2-40B4-BE49-F238E27FC236}">
                <a16:creationId xmlns:a16="http://schemas.microsoft.com/office/drawing/2014/main" id="{5296411C-F5B2-4B22-8453-7897D698D7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5301347">
            <a:off x="4788940" y="3179708"/>
            <a:ext cx="914400" cy="914400"/>
          </a:xfrm>
          <a:prstGeom prst="rect">
            <a:avLst/>
          </a:prstGeom>
        </p:spPr>
      </p:pic>
      <p:pic>
        <p:nvPicPr>
          <p:cNvPr id="35" name="גרפיקה 34" descr="חץ: ישר עם מילוי מלא">
            <a:extLst>
              <a:ext uri="{FF2B5EF4-FFF2-40B4-BE49-F238E27FC236}">
                <a16:creationId xmlns:a16="http://schemas.microsoft.com/office/drawing/2014/main" id="{8C46825D-5EF6-49EA-80A0-B27DFFC8EC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496452">
            <a:off x="6521913" y="3188940"/>
            <a:ext cx="914400" cy="914400"/>
          </a:xfrm>
          <a:prstGeom prst="rect">
            <a:avLst/>
          </a:prstGeom>
        </p:spPr>
      </p:pic>
      <p:pic>
        <p:nvPicPr>
          <p:cNvPr id="36" name="גרפיקה 35" descr="חץ: ישר עם מילוי מלא">
            <a:extLst>
              <a:ext uri="{FF2B5EF4-FFF2-40B4-BE49-F238E27FC236}">
                <a16:creationId xmlns:a16="http://schemas.microsoft.com/office/drawing/2014/main" id="{48AFE8B2-DF21-4A82-8166-AC6155DDD9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7857054">
            <a:off x="8205125" y="3179708"/>
            <a:ext cx="914400" cy="914400"/>
          </a:xfrm>
          <a:prstGeom prst="rect">
            <a:avLst/>
          </a:prstGeom>
        </p:spPr>
      </p:pic>
      <p:pic>
        <p:nvPicPr>
          <p:cNvPr id="37" name="גרפיקה 36" descr="חץ: ישר עם מילוי מלא">
            <a:extLst>
              <a:ext uri="{FF2B5EF4-FFF2-40B4-BE49-F238E27FC236}">
                <a16:creationId xmlns:a16="http://schemas.microsoft.com/office/drawing/2014/main" id="{D58258B8-B75B-48BD-860B-F7A9E811F1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3865565">
            <a:off x="2962522" y="3177478"/>
            <a:ext cx="914400" cy="914400"/>
          </a:xfrm>
          <a:prstGeom prst="rect">
            <a:avLst/>
          </a:prstGeom>
        </p:spPr>
      </p:pic>
      <p:pic>
        <p:nvPicPr>
          <p:cNvPr id="38" name="גרפיקה 37" descr="חץ: ישר עם מילוי מלא">
            <a:extLst>
              <a:ext uri="{FF2B5EF4-FFF2-40B4-BE49-F238E27FC236}">
                <a16:creationId xmlns:a16="http://schemas.microsoft.com/office/drawing/2014/main" id="{A9F43E6B-3A29-47D8-ACD9-C61AC3D374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742901">
            <a:off x="9841879" y="3194688"/>
            <a:ext cx="914400" cy="914400"/>
          </a:xfrm>
          <a:prstGeom prst="rect">
            <a:avLst/>
          </a:prstGeom>
        </p:spPr>
      </p:pic>
      <p:pic>
        <p:nvPicPr>
          <p:cNvPr id="39" name="גרפיקה 38" descr="חץ: ישר עם מילוי מלא">
            <a:extLst>
              <a:ext uri="{FF2B5EF4-FFF2-40B4-BE49-F238E27FC236}">
                <a16:creationId xmlns:a16="http://schemas.microsoft.com/office/drawing/2014/main" id="{C29E76E7-C818-40D9-84CB-5584F43B5B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5301347">
            <a:off x="4782570" y="3194688"/>
            <a:ext cx="914400" cy="914400"/>
          </a:xfrm>
          <a:prstGeom prst="rect">
            <a:avLst/>
          </a:prstGeom>
        </p:spPr>
      </p:pic>
      <p:pic>
        <p:nvPicPr>
          <p:cNvPr id="40" name="גרפיקה 39" descr="חץ: ישר עם מילוי מלא">
            <a:extLst>
              <a:ext uri="{FF2B5EF4-FFF2-40B4-BE49-F238E27FC236}">
                <a16:creationId xmlns:a16="http://schemas.microsoft.com/office/drawing/2014/main" id="{1CAD68EB-7D54-4171-A122-ABD0DB34A4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496452">
            <a:off x="6515543" y="3203920"/>
            <a:ext cx="914400" cy="914400"/>
          </a:xfrm>
          <a:prstGeom prst="rect">
            <a:avLst/>
          </a:prstGeom>
        </p:spPr>
      </p:pic>
      <p:pic>
        <p:nvPicPr>
          <p:cNvPr id="41" name="גרפיקה 40" descr="חץ: ישר עם מילוי מלא">
            <a:extLst>
              <a:ext uri="{FF2B5EF4-FFF2-40B4-BE49-F238E27FC236}">
                <a16:creationId xmlns:a16="http://schemas.microsoft.com/office/drawing/2014/main" id="{CEBE0D2D-EA29-48B1-B1B7-33D468284B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7857054">
            <a:off x="8198755" y="3194688"/>
            <a:ext cx="914400" cy="914400"/>
          </a:xfrm>
          <a:prstGeom prst="rect">
            <a:avLst/>
          </a:prstGeom>
        </p:spPr>
      </p:pic>
      <p:sp>
        <p:nvSpPr>
          <p:cNvPr id="42" name="מלבן: פינות עליונות מעוגלות 41">
            <a:extLst>
              <a:ext uri="{FF2B5EF4-FFF2-40B4-BE49-F238E27FC236}">
                <a16:creationId xmlns:a16="http://schemas.microsoft.com/office/drawing/2014/main" id="{995951D7-5F24-429D-A969-0C6290E76B22}"/>
              </a:ext>
            </a:extLst>
          </p:cNvPr>
          <p:cNvSpPr/>
          <p:nvPr/>
        </p:nvSpPr>
        <p:spPr>
          <a:xfrm>
            <a:off x="10464687" y="5315547"/>
            <a:ext cx="1656000" cy="1325551"/>
          </a:xfrm>
          <a:prstGeom prst="round2Same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2400" dirty="0">
                <a:solidFill>
                  <a:sysClr val="windowText" lastClr="000000"/>
                </a:solidFill>
              </a:rPr>
              <a:t>Virtual Host</a:t>
            </a:r>
            <a:endParaRPr lang="he-IL" sz="2400" dirty="0">
              <a:solidFill>
                <a:sysClr val="windowText" lastClr="000000"/>
              </a:solidFill>
            </a:endParaRPr>
          </a:p>
        </p:txBody>
      </p:sp>
      <p:pic>
        <p:nvPicPr>
          <p:cNvPr id="44" name="גרפיקה 43" descr="קווי מיתאר של פרצוף שטני עם מילוי מלא">
            <a:extLst>
              <a:ext uri="{FF2B5EF4-FFF2-40B4-BE49-F238E27FC236}">
                <a16:creationId xmlns:a16="http://schemas.microsoft.com/office/drawing/2014/main" id="{BC85ADCC-5C27-45C2-A552-9008510151B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532320" y="4497198"/>
            <a:ext cx="621721" cy="621721"/>
          </a:xfrm>
          <a:prstGeom prst="rect">
            <a:avLst/>
          </a:prstGeom>
        </p:spPr>
      </p:pic>
      <p:pic>
        <p:nvPicPr>
          <p:cNvPr id="46" name="גרפיקה 45" descr="קווי מיתאר של פרצוף מלאך עם מילוי מלא">
            <a:extLst>
              <a:ext uri="{FF2B5EF4-FFF2-40B4-BE49-F238E27FC236}">
                <a16:creationId xmlns:a16="http://schemas.microsoft.com/office/drawing/2014/main" id="{EAC6D35A-32A0-4AFF-9D8B-7FA6F8ED7AD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32320" y="5978322"/>
            <a:ext cx="621721" cy="621721"/>
          </a:xfrm>
          <a:prstGeom prst="rect">
            <a:avLst/>
          </a:prstGeom>
        </p:spPr>
      </p:pic>
      <p:pic>
        <p:nvPicPr>
          <p:cNvPr id="47" name="גרפיקה 46" descr="חץ: ישר עם מילוי מלא">
            <a:extLst>
              <a:ext uri="{FF2B5EF4-FFF2-40B4-BE49-F238E27FC236}">
                <a16:creationId xmlns:a16="http://schemas.microsoft.com/office/drawing/2014/main" id="{D01A8CBF-0825-4E0C-9626-903516E99A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3865565">
            <a:off x="2968892" y="3190515"/>
            <a:ext cx="914400" cy="914400"/>
          </a:xfrm>
          <a:prstGeom prst="rect">
            <a:avLst/>
          </a:prstGeom>
        </p:spPr>
      </p:pic>
      <p:pic>
        <p:nvPicPr>
          <p:cNvPr id="48" name="גרפיקה 47" descr="חץ: ישר עם מילוי מלא">
            <a:extLst>
              <a:ext uri="{FF2B5EF4-FFF2-40B4-BE49-F238E27FC236}">
                <a16:creationId xmlns:a16="http://schemas.microsoft.com/office/drawing/2014/main" id="{69C28BE8-B901-4A62-B2FC-7240FE23D8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742901">
            <a:off x="9848249" y="3207725"/>
            <a:ext cx="914400" cy="914400"/>
          </a:xfrm>
          <a:prstGeom prst="rect">
            <a:avLst/>
          </a:prstGeom>
        </p:spPr>
      </p:pic>
      <p:pic>
        <p:nvPicPr>
          <p:cNvPr id="49" name="גרפיקה 48" descr="חץ: ישר עם מילוי מלא">
            <a:extLst>
              <a:ext uri="{FF2B5EF4-FFF2-40B4-BE49-F238E27FC236}">
                <a16:creationId xmlns:a16="http://schemas.microsoft.com/office/drawing/2014/main" id="{EA491670-0B92-4BB8-A497-9414D43BE9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5301347">
            <a:off x="4788940" y="3207725"/>
            <a:ext cx="914400" cy="914400"/>
          </a:xfrm>
          <a:prstGeom prst="rect">
            <a:avLst/>
          </a:prstGeom>
        </p:spPr>
      </p:pic>
      <p:pic>
        <p:nvPicPr>
          <p:cNvPr id="50" name="גרפיקה 49" descr="חץ: ישר עם מילוי מלא">
            <a:extLst>
              <a:ext uri="{FF2B5EF4-FFF2-40B4-BE49-F238E27FC236}">
                <a16:creationId xmlns:a16="http://schemas.microsoft.com/office/drawing/2014/main" id="{DCFBA91E-4AFB-495A-9DB6-1C6DBA007D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496452">
            <a:off x="6521913" y="3216957"/>
            <a:ext cx="914400" cy="914400"/>
          </a:xfrm>
          <a:prstGeom prst="rect">
            <a:avLst/>
          </a:prstGeom>
        </p:spPr>
      </p:pic>
      <p:pic>
        <p:nvPicPr>
          <p:cNvPr id="51" name="גרפיקה 50" descr="חץ: ישר עם מילוי מלא">
            <a:extLst>
              <a:ext uri="{FF2B5EF4-FFF2-40B4-BE49-F238E27FC236}">
                <a16:creationId xmlns:a16="http://schemas.microsoft.com/office/drawing/2014/main" id="{90A65263-FF6D-4B01-BF79-811C20F4FD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7857054">
            <a:off x="8205125" y="3207725"/>
            <a:ext cx="914400" cy="914400"/>
          </a:xfrm>
          <a:prstGeom prst="rect">
            <a:avLst/>
          </a:prstGeom>
        </p:spPr>
      </p:pic>
      <p:sp>
        <p:nvSpPr>
          <p:cNvPr id="7" name="מלבן: פינה יחידה חתוכה 6">
            <a:extLst>
              <a:ext uri="{FF2B5EF4-FFF2-40B4-BE49-F238E27FC236}">
                <a16:creationId xmlns:a16="http://schemas.microsoft.com/office/drawing/2014/main" id="{D79AAB6E-2464-43BC-8717-3AF9470E5C41}"/>
              </a:ext>
            </a:extLst>
          </p:cNvPr>
          <p:cNvSpPr/>
          <p:nvPr/>
        </p:nvSpPr>
        <p:spPr>
          <a:xfrm>
            <a:off x="512135" y="1871321"/>
            <a:ext cx="1682583" cy="1325551"/>
          </a:xfrm>
          <a:prstGeom prst="snip1Rect">
            <a:avLst>
              <a:gd name="adj" fmla="val 3508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Docker Container</a:t>
            </a: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52" name="מלבן 51">
            <a:extLst>
              <a:ext uri="{FF2B5EF4-FFF2-40B4-BE49-F238E27FC236}">
                <a16:creationId xmlns:a16="http://schemas.microsoft.com/office/drawing/2014/main" id="{F4DF011C-A2EA-43C7-A890-8A218F0FDE6F}"/>
              </a:ext>
            </a:extLst>
          </p:cNvPr>
          <p:cNvSpPr/>
          <p:nvPr/>
        </p:nvSpPr>
        <p:spPr>
          <a:xfrm>
            <a:off x="334909" y="666120"/>
            <a:ext cx="2037033" cy="95410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Using Linux</a:t>
            </a:r>
            <a:b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utility </a:t>
            </a:r>
            <a:r>
              <a:rPr lang="en-US" sz="28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strace</a:t>
            </a:r>
            <a:endParaRPr lang="he-IL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062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44444E-6 L 0.39791 0.4801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96" y="2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2.59259E-6 L 0.21953 0.3257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77" y="1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59259E-6 L 0.07018 0.31111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3" y="15556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-0.07188 0.32199 " pathEditMode="relative" rAng="0" ptsTypes="AA">
                                      <p:cBhvr>
                                        <p:cTn id="73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94" y="16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250"/>
                            </p:stCondLst>
                            <p:childTnLst>
                              <p:par>
                                <p:cTn id="7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2.59259E-6 L -0.21003 0.32176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08" y="16088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59259E-6 L -0.34479 0.32963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40" y="16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4.44444E-6 L 0.21953 0.3257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77" y="16273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7.40741E-7 L 0.07018 0.31111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3" y="15556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85185E-6 L -0.07188 0.32199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94" y="16088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7.40741E-7 L -0.21003 0.32176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08" y="16088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7.40741E-7 L -0.34479 0.32963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40" y="16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1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7037E-7 L -0.31667 0.17986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33" y="8981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2.22222E-6 L 0.21953 0.32569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77" y="16273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07407E-6 L 0.07018 0.31112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3" y="15556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96296E-6 L -0.07188 0.32199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94" y="16088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07407E-6 L -0.21003 0.32176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08" y="16088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07407E-6 L -0.34479 0.32963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40" y="16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4500"/>
                            </p:stCondLst>
                            <p:childTnLst>
                              <p:par>
                                <p:cTn id="1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4500"/>
                            </p:stCondLst>
                            <p:childTnLst>
                              <p:par>
                                <p:cTn id="1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4500"/>
                            </p:stCondLst>
                            <p:childTnLst>
                              <p:par>
                                <p:cTn id="1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4500"/>
                            </p:stCondLst>
                            <p:childTnLst>
                              <p:par>
                                <p:cTn id="1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4500"/>
                            </p:stCondLst>
                            <p:childTnLst>
                              <p:par>
                                <p:cTn id="1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4500"/>
                            </p:stCondLst>
                            <p:childTnLst>
                              <p:par>
                                <p:cTn id="15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2.59259E-6 L 0.21953 0.3257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77" y="16273"/>
                                    </p:animMotion>
                                  </p:childTnLst>
                                </p:cTn>
                              </p:par>
                              <p:par>
                                <p:cTn id="15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59259E-6 L 0.07018 0.31111 " pathEditMode="relative" rAng="0" ptsTypes="AA">
                                      <p:cBhvr>
                                        <p:cTn id="16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3" y="15556"/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-0.07188 0.32199 " pathEditMode="relative" rAng="0" ptsTypes="AA">
                                      <p:cBhvr>
                                        <p:cTn id="16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94" y="16088"/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2.59259E-6 L -0.21003 0.32176 " pathEditMode="relative" rAng="0" ptsTypes="AA">
                                      <p:cBhvr>
                                        <p:cTn id="16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08" y="16088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59259E-6 L -0.34479 0.32963 " pathEditMode="relative" rAng="0" ptsTypes="AA">
                                      <p:cBhvr>
                                        <p:cTn id="16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40" y="16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3" grpId="0"/>
      <p:bldP spid="17" grpId="0"/>
      <p:bldP spid="14" grpId="0"/>
      <p:bldP spid="29" grpId="0" animBg="1"/>
      <p:bldP spid="42" grpId="0" animBg="1"/>
      <p:bldP spid="7" grpId="0" animBg="1"/>
      <p:bldP spid="7" grpId="1" animBg="1"/>
      <p:bldP spid="52" grpId="0" animBg="1"/>
      <p:bldP spid="5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AA53850-6D0B-45A6-9737-9AC20A10A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330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Background: Machine Learning</a:t>
            </a:r>
            <a:endParaRPr lang="he-IL" dirty="0">
              <a:solidFill>
                <a:schemeClr val="bg1"/>
              </a:solidFill>
            </a:endParaRPr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2432BB61-144B-47AD-8762-08AD5525DC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5570042"/>
              </p:ext>
            </p:extLst>
          </p:nvPr>
        </p:nvGraphicFramePr>
        <p:xfrm>
          <a:off x="961360" y="3294348"/>
          <a:ext cx="1039244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70B75932-E34F-490B-BFF8-4769E91B05A0}"/>
              </a:ext>
            </a:extLst>
          </p:cNvPr>
          <p:cNvSpPr/>
          <p:nvPr/>
        </p:nvSpPr>
        <p:spPr>
          <a:xfrm>
            <a:off x="8607056" y="1338434"/>
            <a:ext cx="2700668" cy="132556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Testing Data</a:t>
            </a:r>
            <a:endParaRPr lang="he-IL" sz="3200" dirty="0">
              <a:solidFill>
                <a:schemeClr val="tx1"/>
              </a:solidFill>
            </a:endParaRPr>
          </a:p>
        </p:txBody>
      </p:sp>
      <p:sp>
        <p:nvSpPr>
          <p:cNvPr id="6" name="חץ: למטה 5">
            <a:extLst>
              <a:ext uri="{FF2B5EF4-FFF2-40B4-BE49-F238E27FC236}">
                <a16:creationId xmlns:a16="http://schemas.microsoft.com/office/drawing/2014/main" id="{70C18429-8F76-429B-8A8E-2889DA49974C}"/>
              </a:ext>
            </a:extLst>
          </p:cNvPr>
          <p:cNvSpPr/>
          <p:nvPr/>
        </p:nvSpPr>
        <p:spPr>
          <a:xfrm>
            <a:off x="9728790" y="2731722"/>
            <a:ext cx="457200" cy="48819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0EE40EC3-B936-46E7-9B1B-CBBEEFF71FB2}"/>
              </a:ext>
            </a:extLst>
          </p:cNvPr>
          <p:cNvSpPr/>
          <p:nvPr/>
        </p:nvSpPr>
        <p:spPr>
          <a:xfrm>
            <a:off x="8653132" y="5256966"/>
            <a:ext cx="2700668" cy="132556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Predictable Result</a:t>
            </a:r>
            <a:endParaRPr lang="he-IL" sz="3200" dirty="0">
              <a:solidFill>
                <a:schemeClr val="tx1"/>
              </a:solidFill>
            </a:endParaRPr>
          </a:p>
        </p:txBody>
      </p:sp>
      <p:sp>
        <p:nvSpPr>
          <p:cNvPr id="8" name="חץ: למטה 7">
            <a:extLst>
              <a:ext uri="{FF2B5EF4-FFF2-40B4-BE49-F238E27FC236}">
                <a16:creationId xmlns:a16="http://schemas.microsoft.com/office/drawing/2014/main" id="{207B8B19-1EF9-4182-9303-092D53AB444E}"/>
              </a:ext>
            </a:extLst>
          </p:cNvPr>
          <p:cNvSpPr/>
          <p:nvPr/>
        </p:nvSpPr>
        <p:spPr>
          <a:xfrm>
            <a:off x="9728790" y="4694339"/>
            <a:ext cx="457200" cy="48819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353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EE3C34B-6AA6-4D9F-868E-2FB1B7372F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3EE3C34B-6AA6-4D9F-868E-2FB1B7372F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F6F070E-D6FE-4B05-B135-0E4F18054A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4F6F070E-D6FE-4B05-B135-0E4F18054A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42C36FD-DED8-400B-9938-31DD646CB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C42C36FD-DED8-400B-9938-31DD646CB6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D487DC1-DDE8-4F47-A4E8-2CCD8772DF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CD487DC1-DDE8-4F47-A4E8-2CCD8772DF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685F14E-F84D-4D97-B4BF-B097F9C23A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D685F14E-F84D-4D97-B4BF-B097F9C23A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4D96DF64-40B2-457E-B41A-5899484E30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05" t="15194" r="51686" b="7597"/>
          <a:stretch/>
        </p:blipFill>
        <p:spPr>
          <a:xfrm>
            <a:off x="3409431" y="422534"/>
            <a:ext cx="5373137" cy="601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23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54CBA6C-6DD4-47BD-829D-E9AB9CF86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chosen classification algorithms</a:t>
            </a:r>
            <a:endParaRPr lang="he-IL" dirty="0"/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תצוגת סיכום 4">
                <a:extLst>
                  <a:ext uri="{FF2B5EF4-FFF2-40B4-BE49-F238E27FC236}">
                    <a16:creationId xmlns:a16="http://schemas.microsoft.com/office/drawing/2014/main" id="{33DB4010-0120-42CB-826A-CA89F431EEE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57243295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powerpoint/2016/summaryzoom">
                <psuz:summaryZm>
                  <psuz:summaryZmObj sectionId="{D76C9513-5A7E-4E19-92D2-CA66D0FD881E}">
                    <psuz:zmPr id="{61C57685-10B1-47EF-9AE7-02F9BDBD5985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323070" y="152297"/>
                          <a:ext cx="3481070" cy="195810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6A4D3486-B024-40A3-8701-9479CBA4DEE2}">
                    <psuz:zmPr id="{D010C619-02EB-4B67-8E89-367D4C62BFD0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711460" y="152297"/>
                          <a:ext cx="3481070" cy="195810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A63D34E8-EA4D-48B7-8C35-16319845A73E}">
                    <psuz:zmPr id="{AF983FD7-BEF4-4140-A4FC-A16D43673798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323070" y="2240939"/>
                          <a:ext cx="3481070" cy="195810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1BC26093-5B1A-4E9E-8E8D-7CDADFF2AA23}">
                    <psuz:zmPr id="{D5B8A92A-DFA0-4E1F-AE9A-02BE540E3F76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711460" y="2240939"/>
                          <a:ext cx="3481070" cy="195810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תצוגת סיכום 4">
                <a:extLst>
                  <a:ext uri="{FF2B5EF4-FFF2-40B4-BE49-F238E27FC236}">
                    <a16:creationId xmlns:a16="http://schemas.microsoft.com/office/drawing/2014/main" id="{33DB4010-0120-42CB-826A-CA89F431EEEF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825625"/>
                <a:ext cx="10515600" cy="4351338"/>
                <a:chOff x="838200" y="1825625"/>
                <a:chExt cx="10515600" cy="4351338"/>
              </a:xfrm>
            </p:grpSpPr>
            <p:pic>
              <p:nvPicPr>
                <p:cNvPr id="3" name="תמונה 3">
                  <a:hlinkClick r:id="rId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161270" y="1977922"/>
                  <a:ext cx="3481070" cy="195810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תמונה 4">
                  <a:hlinkClick r:id="rId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49660" y="1977922"/>
                  <a:ext cx="3481070" cy="195810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6" name="תמונה 6">
                  <a:hlinkClick r:id="rId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161270" y="4066564"/>
                  <a:ext cx="3481070" cy="195810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תמונה 7">
                  <a:hlinkClick r:id="rId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49660" y="4066564"/>
                  <a:ext cx="3481070" cy="195810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362548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1996</TotalTime>
  <Words>503</Words>
  <Application>Microsoft Office PowerPoint</Application>
  <PresentationFormat>מסך רחב</PresentationFormat>
  <Paragraphs>128</Paragraphs>
  <Slides>22</Slides>
  <Notes>2</Notes>
  <HiddenSlides>2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ערכת נושא Office</vt:lpstr>
      <vt:lpstr>Detecting Malicious Hosts in SDN through System Call Learning</vt:lpstr>
      <vt:lpstr>SDN’s abstraction</vt:lpstr>
      <vt:lpstr>The problem is…</vt:lpstr>
      <vt:lpstr>Detection using Machine Learning (ML)</vt:lpstr>
      <vt:lpstr>0Why System Calls?</vt:lpstr>
      <vt:lpstr>Methodology</vt:lpstr>
      <vt:lpstr>Background: Machine Learning</vt:lpstr>
      <vt:lpstr>מצגת של PowerPoint‏</vt:lpstr>
      <vt:lpstr>The chosen classification algorithms</vt:lpstr>
      <vt:lpstr>Random Forest</vt:lpstr>
      <vt:lpstr>Support Vector Machine (SVM)</vt:lpstr>
      <vt:lpstr>Nearest Neighbors Classifier (kNN)</vt:lpstr>
      <vt:lpstr>Gaussian Naive Bayes</vt:lpstr>
      <vt:lpstr>Evaluation using F1-score</vt:lpstr>
      <vt:lpstr>מצגת של PowerPoint‏</vt:lpstr>
      <vt:lpstr>The experiment training scenarios</vt:lpstr>
      <vt:lpstr>The results</vt:lpstr>
      <vt:lpstr>Conclusions</vt:lpstr>
      <vt:lpstr>Our extension – ML improvements</vt:lpstr>
      <vt:lpstr>K-Means</vt:lpstr>
      <vt:lpstr>References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Malicious Hosts in SDN through System Call Learning</dc:title>
  <dc:creator>Elad David</dc:creator>
  <cp:lastModifiedBy>Inbar Shmaya</cp:lastModifiedBy>
  <cp:revision>85</cp:revision>
  <dcterms:created xsi:type="dcterms:W3CDTF">2021-11-19T09:34:43Z</dcterms:created>
  <dcterms:modified xsi:type="dcterms:W3CDTF">2021-11-21T18:45:48Z</dcterms:modified>
</cp:coreProperties>
</file>