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8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9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7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0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8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2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9EEA-9515-C327-E40B-38C732944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 Survey on Low Power Network Protocols for the Internet of Things</a:t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</a:rPr>
            </a:br>
            <a:br>
              <a:rPr lang="en-US" sz="44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700" b="0" i="0" u="none" strike="noStrike" dirty="0">
                <a:solidFill>
                  <a:srgbClr val="000000"/>
                </a:solidFill>
                <a:effectLst/>
              </a:rPr>
              <a:t>based on a paper by: </a:t>
            </a:r>
            <a:r>
              <a:rPr lang="en-US" sz="27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Rault et al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4B518-4F61-52EF-E4CA-93DDE2FDE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/>
              <a:t>By: Noam Major, Elad Hillel, Itai Sidnik</a:t>
            </a:r>
          </a:p>
        </p:txBody>
      </p:sp>
    </p:spTree>
    <p:extLst>
      <p:ext uri="{BB962C8B-B14F-4D97-AF65-F5344CB8AC3E}">
        <p14:creationId xmlns:p14="http://schemas.microsoft.com/office/powerpoint/2010/main" val="255275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14180-6E74-C9E6-6933-A0A6DC4D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Network Layer Protocols - Overview</a:t>
            </a:r>
            <a:endParaRPr lang="en-I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435295-EDC2-F127-742F-E9479B4F2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836347"/>
            <a:ext cx="6072188" cy="31727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343E-6956-A80F-F474-7B9CE3D8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</a:rPr>
              <a:t>Primary Goal</a:t>
            </a:r>
            <a:r>
              <a:rPr lang="en-US" b="0" i="0" u="none" strike="noStrike">
                <a:effectLst/>
              </a:rPr>
              <a:t>: Energy-efficient 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Key Energy-Saving Approaches</a:t>
            </a:r>
            <a:r>
              <a:rPr lang="en-US" b="0" i="0" u="none" strike="noStrike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Clustered architectures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Multipath 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Geographic routing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Data-centric routing</a:t>
            </a:r>
          </a:p>
          <a:p>
            <a:pPr marL="0" indent="0">
              <a:buNone/>
            </a:pPr>
            <a:endParaRPr lang="en-IL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10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011D-375B-4090-5F84-CB50E515D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Network Layer - Routing Protocols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74BF-6396-4B90-38EE-95961685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LEACH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Low Energy Adaptive Clustering Hierarchy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Cluster-based approach with rotating cluster heads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RPL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IPv6 Routing Protocol for Low-Power and Lossy Networks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Destination-oriented directed acyclic graph (DODAG)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AODV-EE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Energy-Efficient Ad hoc On-Demand Distance Vector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Energy-aware route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Geographic Routing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Position-based forwarding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877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54C4-55C0-ED2E-1FE1-012D458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Network Layer - Energy-Saving Techniques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DFED-6A62-B7DF-AEF1-E78B9901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Clustering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Reducing communication distances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Data Aggregation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Combining multiple data packets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Multipath Routing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Distributing energy load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Sleep Scheduling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Coordinated with routing decisions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Topology Control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Adjusting transmission power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0501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93FC-DE05-611A-1289-A213CD39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Application Layer Protocols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3FDA0-1693-EB17-662C-CFCFC06B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CoAP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Constrained Application Protocol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Lightweight alternative to HTTP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Built-in resource discovery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Observe option for reduced polling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MQTT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Message Queuing Telemetry Transport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Publish-subscribe pattern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Minimal packet overhead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QoS levels for reliability/efficiency tradeoffs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AMQP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Advanced Message Queuing Protocol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Reliable queuing with different delivery guarantees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8579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4BD41-C45C-7003-C5FA-AF423F7A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Protocol Stack Comparison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4886-7D90-4445-0F9F-7ADE1790F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Traditional Internet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TCP/IP Stack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HTTP, FTP, SMTP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TCP, UDP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Ethernet,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WiFi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IoT Low-Power Stack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CoAP, MQTT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UDP (typically)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6LoWPAN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IEEE 802.15.4, BLE,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LoRaWAN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5749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E93A-5706-BE3B-7445-203CEFD7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Cross-Layer Approaches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A35A-6DAB-CC21-5DD6-C74E59475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Definition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Optimization across multiple protocol layers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Benefits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Coordinated sleep scheduling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Joint routing and MAC optimization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Application-aware protocol adaptation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DMAC: Data-gathering MAC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CTP: Collection Tree Protocol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TinyOS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Low-Power Listening integration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5073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140C-01C0-6AA4-14E1-ACB898BD9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Real-World Protocol Performance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3035-E545-0F3A-7BBA-7D2843BE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Case Study 1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Smart Agriculture Deployment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Protocol: IEEE 802.15.4 + RPL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Results: 2-year battery life, 99.8% reliability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Case Study 2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Building Energy Management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Protocol: BLE + MQTT-SN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Results: 45% energy savings over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WiFi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+ HTTP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Findings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Proper protocol selection can extend device lifetime by 5-10x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3416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9165-D050-9210-C3F9-742F6A1F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Emerging Low-Power Technologies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10DF7-2E9A-DB2D-21D4-0911F0FE9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LPWAN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Low-Power Wide-Area Networks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LoRaWAN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Long range, very low power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Sigfox: Ultra-narrow band, subscription-based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NB-IoT: Cellular-based IoT network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Wake-Up Radio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Ultra-low power secondary radio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Eliminates idle listening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Activation only when needed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08625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4883-A086-1312-BFBF-62774B61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Future Research Directions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02EEB-B5A2-A738-6E73-BDFE12CE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Opportunistic Energy Harvesting Integration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Protocols adapting to available energy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Machine Learning for Protocol Optimization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Predictive sleep scheduling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Intelligent routing decisions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Secure Low-Power Communication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Energy-efficient encryption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Lightweight authentication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Standardization Challenges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7696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1C87-BFC4-C935-DF44-1CBAB03A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Conclusion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20C5B-1272-075C-CDA0-8387C3AA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Network protocols dominate IoT energy consumption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Duty cycling is the most effective energy-saving technique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Protocol selection should consider application requirements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Cross-layer approaches offer the best optimization potential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Emerging technologies promise further efficiency improvements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Proper protocol design can extend IoT device lifetime from months to years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0570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7BA4-AEB1-AA45-2725-235333A9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Presentation Overview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A23C-AC09-FCD5-5CB8-FFB4963C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5055"/>
            <a:ext cx="10691265" cy="39668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IoT Energy Challenges</a:t>
            </a:r>
          </a:p>
          <a:p>
            <a:r>
              <a:rPr lang="en-US" dirty="0"/>
              <a:t>The Importance of Low-Power Network Protocols</a:t>
            </a:r>
          </a:p>
          <a:p>
            <a:r>
              <a:rPr lang="en-US" dirty="0"/>
              <a:t>Energy Consumption in IoT Networks</a:t>
            </a:r>
          </a:p>
          <a:p>
            <a:r>
              <a:rPr lang="en-US" dirty="0"/>
              <a:t>Categorization of Low-Power Protocols</a:t>
            </a:r>
          </a:p>
          <a:p>
            <a:r>
              <a:rPr lang="en-US" dirty="0"/>
              <a:t>MAC Layer Protocols</a:t>
            </a:r>
          </a:p>
          <a:p>
            <a:r>
              <a:rPr lang="en-US" dirty="0"/>
              <a:t>Network Layer Protocols</a:t>
            </a:r>
          </a:p>
          <a:p>
            <a:r>
              <a:rPr lang="en-US" dirty="0"/>
              <a:t>Application Layer Protocols</a:t>
            </a:r>
          </a:p>
          <a:p>
            <a:r>
              <a:rPr lang="en-US" dirty="0"/>
              <a:t>Cross-Layer Approaches</a:t>
            </a:r>
          </a:p>
          <a:p>
            <a:r>
              <a:rPr lang="en-US" dirty="0"/>
              <a:t>Future Directions</a:t>
            </a:r>
          </a:p>
          <a:p>
            <a:r>
              <a:rPr lang="en-US" dirty="0"/>
              <a:t>Conclusion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1405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D108-8FC0-74C2-36BE-11E8583F9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IoT Energy Challenges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FA47-4FB0-6C9C-D57C-110BE701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Massive Scale</a:t>
            </a:r>
            <a:r>
              <a:rPr lang="en-US" dirty="0"/>
              <a:t>: Billions of connected devices</a:t>
            </a:r>
          </a:p>
          <a:p>
            <a:r>
              <a:rPr lang="en-US" b="1" dirty="0"/>
              <a:t>Deployment Locations</a:t>
            </a:r>
            <a:r>
              <a:rPr lang="en-US" dirty="0"/>
              <a:t>: Often remote or inaccessible</a:t>
            </a:r>
          </a:p>
          <a:p>
            <a:r>
              <a:rPr lang="en-US" b="1" dirty="0"/>
              <a:t>Cost Sensitivity</a:t>
            </a:r>
            <a:r>
              <a:rPr lang="en-US" dirty="0"/>
              <a:t>: Energy efficiency directly impacts economic viability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Battery Constraints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Limited capacity</a:t>
            </a:r>
          </a:p>
          <a:p>
            <a:pPr lvl="1"/>
            <a:r>
              <a:rPr lang="en-US" dirty="0"/>
              <a:t>Difficult/costly battery replacement</a:t>
            </a:r>
          </a:p>
          <a:p>
            <a:pPr lvl="1"/>
            <a:r>
              <a:rPr lang="en-US" dirty="0"/>
              <a:t>Need for years of operation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54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3A28-3FDB-4645-C36B-2A403B2E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Why Network Protocols Matter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68CE-D592-50ED-F940-713556330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Communication dominates energy consumption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60-80% of total energy budget in typical IoT devices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Far exceeds sensing and processing energy costs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Energy Drains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Transmission power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Idle listening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Protocol overhead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Collisions and retransmissions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6425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1941E-DD7C-A8E5-290E-5EB0623C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Energy Consumption Breakdown</a:t>
            </a:r>
            <a:endParaRPr lang="en-I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4CCFFFD6-3166-247D-8AAA-0D645D64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790805"/>
            <a:ext cx="6072188" cy="32182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B226-B3B4-1D2E-B9A9-FDDE2CD91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/>
          </a:bodyPr>
          <a:lstStyle/>
          <a:p>
            <a:r>
              <a:rPr lang="en-US" b="1" i="0" u="none" strike="noStrike" dirty="0">
                <a:effectLst/>
              </a:rPr>
              <a:t>Transmission</a:t>
            </a:r>
            <a:r>
              <a:rPr lang="en-US" b="0" i="0" u="none" strike="noStrike" dirty="0">
                <a:effectLst/>
              </a:rPr>
              <a:t>: Active sending of data packets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Reception</a:t>
            </a:r>
            <a:r>
              <a:rPr lang="en-US" b="0" i="0" u="none" strike="noStrike" dirty="0">
                <a:effectLst/>
              </a:rPr>
              <a:t>: Receiving and processing incoming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Idle Listening</a:t>
            </a:r>
            <a:r>
              <a:rPr lang="en-US" b="0" i="0" u="none" strike="noStrike" dirty="0">
                <a:effectLst/>
              </a:rPr>
              <a:t>: Monitoring channel for potential transmissions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Overhearing</a:t>
            </a:r>
            <a:r>
              <a:rPr lang="en-US" b="0" i="0" u="none" strike="noStrike" dirty="0">
                <a:effectLst/>
              </a:rPr>
              <a:t>: Processing packets meant for other nodes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Protocol Overhead</a:t>
            </a:r>
            <a:r>
              <a:rPr lang="en-US" b="0" i="0" u="none" strike="noStrike" dirty="0">
                <a:effectLst/>
              </a:rPr>
              <a:t>: Control packets, beacons, synchronization</a:t>
            </a:r>
          </a:p>
          <a:p>
            <a:endParaRPr lang="en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98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51FD-1606-8270-298D-46065449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Categorization of Low-Power Protocols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138E-8EDA-E080-F3EB-4D236AD90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By Network Layer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MAC Layer (Media Access Control)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Network Layer (Routing)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Application Layer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Cross-Layer Approaches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By Design Approach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Duty Cycling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Data Reduction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Energy-Efficient Routing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Topology Control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7572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E252-7C89-BC00-E492-C3BA014C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MAC Layer Protocols - Overview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0F9F-575E-5B83-EDBE-F499A85D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Primary Goal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Efficient channel access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Key Energy-Saving Approaches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Duty cycling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Collision avoidance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Overhearing prevention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Message passing optimization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6613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644C-4009-1D2C-F66A-FA4133B8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MAC Layer - Duty Cycling Protocols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368D4-2DBF-39EE-522C-2E786285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Synchronized Protocols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S-MAC: Sleep/wake scheduling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T-MAC: Adaptive duty cycle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IEEE 802.15.4: Beacon-enabled 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Asynchronous Protocols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B-MAC: Low power listening (LPL)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X-MAC: Short preamble sampling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RI-MAC: Receiver-initiated transmission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2900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623B-9A71-50D4-06B9-BDF3C3C0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MAC Layer - Performance Comparison</a:t>
            </a:r>
            <a:endParaRPr lang="en-I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chart&#10;&#10;AI-generated content may be incorrect.">
            <a:extLst>
              <a:ext uri="{FF2B5EF4-FFF2-40B4-BE49-F238E27FC236}">
                <a16:creationId xmlns:a16="http://schemas.microsoft.com/office/drawing/2014/main" id="{4B1C157A-FA27-7EB7-1B3D-14F44A751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016601"/>
            <a:ext cx="6072188" cy="39924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5BDD-0A5D-136B-7AB5-8C1A82309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/>
          </a:bodyPr>
          <a:lstStyle/>
          <a:p>
            <a:r>
              <a:rPr lang="en-US" b="1" i="0" u="none" strike="noStrike">
                <a:effectLst/>
              </a:rPr>
              <a:t>Metrics</a:t>
            </a:r>
            <a:r>
              <a:rPr lang="en-US" b="0" i="0" u="none" strike="noStrike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Energy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Latency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Throughput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Trade-offs</a:t>
            </a:r>
            <a:r>
              <a:rPr lang="en-US" b="0" i="0" u="none" strike="noStrike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Energy vs. latency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Simplicity vs.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Synchronization overhead vs. idle listening</a:t>
            </a:r>
          </a:p>
          <a:p>
            <a:endParaRPr lang="en-I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56525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738</Words>
  <Application>Microsoft Macintosh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-webkit-standard</vt:lpstr>
      <vt:lpstr>Arial</vt:lpstr>
      <vt:lpstr>Calisto MT</vt:lpstr>
      <vt:lpstr>Univers Condensed</vt:lpstr>
      <vt:lpstr>ChronicleVTI</vt:lpstr>
      <vt:lpstr>A Survey on Low Power Network Protocols for the Internet of Things  based on a paper by: Rault et al  </vt:lpstr>
      <vt:lpstr>Presentation Overview</vt:lpstr>
      <vt:lpstr>IoT Energy Challenges</vt:lpstr>
      <vt:lpstr>Why Network Protocols Matter</vt:lpstr>
      <vt:lpstr>Energy Consumption Breakdown</vt:lpstr>
      <vt:lpstr>Categorization of Low-Power Protocols</vt:lpstr>
      <vt:lpstr>MAC Layer Protocols - Overview</vt:lpstr>
      <vt:lpstr>MAC Layer - Duty Cycling Protocols</vt:lpstr>
      <vt:lpstr>MAC Layer - Performance Comparison</vt:lpstr>
      <vt:lpstr>Network Layer Protocols - Overview</vt:lpstr>
      <vt:lpstr>Network Layer - Routing Protocols</vt:lpstr>
      <vt:lpstr>Network Layer - Energy-Saving Techniques</vt:lpstr>
      <vt:lpstr>Application Layer Protocols</vt:lpstr>
      <vt:lpstr>Protocol Stack Comparison</vt:lpstr>
      <vt:lpstr>Cross-Layer Approaches</vt:lpstr>
      <vt:lpstr>Real-World Protocol Performance</vt:lpstr>
      <vt:lpstr>Emerging Low-Power Technologies</vt:lpstr>
      <vt:lpstr>Future Research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Noam Major</dc:creator>
  <cp:lastModifiedBy>Noam Major</cp:lastModifiedBy>
  <cp:revision>1</cp:revision>
  <dcterms:created xsi:type="dcterms:W3CDTF">2025-05-05T12:30:38Z</dcterms:created>
  <dcterms:modified xsi:type="dcterms:W3CDTF">2025-05-05T14:13:13Z</dcterms:modified>
</cp:coreProperties>
</file>