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31"/>
  </p:notesMasterIdLst>
  <p:sldIdLst>
    <p:sldId id="256" r:id="rId2"/>
    <p:sldId id="257" r:id="rId3"/>
    <p:sldId id="258" r:id="rId4"/>
    <p:sldId id="275" r:id="rId5"/>
    <p:sldId id="276" r:id="rId6"/>
    <p:sldId id="277" r:id="rId7"/>
    <p:sldId id="278" r:id="rId8"/>
    <p:sldId id="259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90" r:id="rId18"/>
    <p:sldId id="287" r:id="rId19"/>
    <p:sldId id="288" r:id="rId20"/>
    <p:sldId id="289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8" r:id="rId29"/>
    <p:sldId id="299" r:id="rId30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6"/>
  </p:normalViewPr>
  <p:slideViewPr>
    <p:cSldViewPr snapToGrid="0">
      <p:cViewPr varScale="1">
        <p:scale>
          <a:sx n="107" d="100"/>
          <a:sy n="107" d="100"/>
        </p:scale>
        <p:origin x="73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9E5586-06C3-7B40-9531-6B146EDBDD0E}" type="datetimeFigureOut">
              <a:rPr lang="en-IL" smtClean="0"/>
              <a:t>10/05/2025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32AB7E-1A0F-1843-99B2-76B5CE7E9B47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35042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32AB7E-1A0F-1843-99B2-76B5CE7E9B47}" type="slidenum">
              <a:rPr lang="en-IL" smtClean="0"/>
              <a:t>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9037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60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8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8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14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69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321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873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109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63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984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023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1389128614001418#b000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cedirect.com/science/article/abs/pii/S1389128614001418#b0005" TargetMode="External"/><Relationship Id="rId4" Type="http://schemas.openxmlformats.org/officeDocument/2006/relationships/hyperlink" Target="https://www.scopus.com/record/display.uri?eid=2-s2.0-56449087483&amp;origin=inward&amp;txGid=b3a8a86b9b912d7af68729ab1f30d3a1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09EEA-9515-C327-E40B-38C7329445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b="0" i="0" u="none" strike="noStrike" dirty="0">
                <a:solidFill>
                  <a:srgbClr val="1F1F1F"/>
                </a:solidFill>
                <a:effectLst/>
                <a:latin typeface="ElsevierGulliver"/>
              </a:rPr>
              <a:t>Energy efficiency in wireless sensor networks: A top-down survey</a:t>
            </a:r>
            <a:br>
              <a:rPr lang="en-US" sz="1100" b="0" i="0" u="none" strike="noStrike" dirty="0">
                <a:solidFill>
                  <a:srgbClr val="1F1F1F"/>
                </a:solidFill>
                <a:effectLst/>
                <a:latin typeface="ElsevierGulliver"/>
              </a:rPr>
            </a:br>
            <a:br>
              <a:rPr lang="en-US" sz="4400" b="0" i="0" u="none" strike="noStrike" dirty="0">
                <a:solidFill>
                  <a:srgbClr val="000000"/>
                </a:solidFill>
                <a:effectLst/>
              </a:rPr>
            </a:br>
            <a:br>
              <a:rPr lang="en-US" sz="2200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sz="2200" b="0" i="0" u="none" strike="noStrike" dirty="0">
                <a:solidFill>
                  <a:srgbClr val="000000"/>
                </a:solidFill>
                <a:effectLst/>
              </a:rPr>
              <a:t>based on a paper by: </a:t>
            </a:r>
            <a:r>
              <a:rPr lang="en-US" sz="2200" dirty="0" err="1">
                <a:effectLst/>
              </a:rPr>
              <a:t>Tifenn</a:t>
            </a:r>
            <a:r>
              <a:rPr lang="en-US" sz="2200" dirty="0">
                <a:effectLst/>
              </a:rPr>
              <a:t> Rault</a:t>
            </a:r>
            <a:r>
              <a:rPr lang="en-US" sz="2200" b="0" i="0" u="none" strike="noStrike" dirty="0">
                <a:solidFill>
                  <a:srgbClr val="1F1F1F"/>
                </a:solidFill>
                <a:effectLst/>
                <a:latin typeface="ElsevierSans"/>
              </a:rPr>
              <a:t>, </a:t>
            </a:r>
            <a:r>
              <a:rPr lang="en-US" sz="2200" dirty="0">
                <a:effectLst/>
              </a:rPr>
              <a:t>Abdelmadjid Bouabdallah</a:t>
            </a:r>
            <a:r>
              <a:rPr lang="en-US" sz="2200" b="0" i="0" u="none" strike="noStrike" dirty="0">
                <a:solidFill>
                  <a:srgbClr val="1F1F1F"/>
                </a:solidFill>
                <a:effectLst/>
                <a:latin typeface="ElsevierSans"/>
              </a:rPr>
              <a:t>, </a:t>
            </a:r>
            <a:r>
              <a:rPr lang="en-US" sz="2200" dirty="0">
                <a:effectLst/>
              </a:rPr>
              <a:t>Yacine </a:t>
            </a:r>
            <a:r>
              <a:rPr lang="en-US" sz="2200" dirty="0" err="1">
                <a:effectLst/>
              </a:rPr>
              <a:t>Challal</a:t>
            </a:r>
            <a:br>
              <a:rPr lang="en-US" sz="2200" b="0" i="0" u="none" strike="noStrike" dirty="0">
                <a:solidFill>
                  <a:srgbClr val="000000"/>
                </a:solidFill>
                <a:effectLst/>
              </a:rPr>
            </a:b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endParaRPr lang="en-I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4B518-4F61-52EF-E4CA-93DDE2FDE5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L" dirty="0"/>
              <a:t>By: Noam Major, Elad Hillel, Itai Sidnik</a:t>
            </a:r>
          </a:p>
        </p:txBody>
      </p:sp>
    </p:spTree>
    <p:extLst>
      <p:ext uri="{BB962C8B-B14F-4D97-AF65-F5344CB8AC3E}">
        <p14:creationId xmlns:p14="http://schemas.microsoft.com/office/powerpoint/2010/main" val="255275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EE117-1036-FC57-F26E-2AC4AD88D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>
                <a:effectLst/>
              </a:rPr>
              <a:t>Radio optimization</a:t>
            </a:r>
            <a:br>
              <a:rPr lang="en-US" dirty="0">
                <a:effectLst/>
                <a:latin typeface="Helvetica" pitchFamily="2" charset="0"/>
              </a:rPr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7B7AD-129E-A35A-D27C-2270B51C5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i="1" dirty="0">
                <a:effectLst/>
                <a:latin typeface="Helvetica" pitchFamily="2" charset="0"/>
              </a:rPr>
              <a:t>“The radio module is the main component that causes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i="1" dirty="0">
                <a:effectLst/>
                <a:latin typeface="Helvetica" pitchFamily="2" charset="0"/>
              </a:rPr>
              <a:t>battery depletion of sensor nodes. To reduce energy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i="1" dirty="0">
                <a:effectLst/>
                <a:latin typeface="Helvetica" pitchFamily="2" charset="0"/>
              </a:rPr>
              <a:t>dissipation due to wireless communications, researchers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i="1" dirty="0">
                <a:effectLst/>
                <a:latin typeface="Helvetica" pitchFamily="2" charset="0"/>
              </a:rPr>
              <a:t>have tried to optimize radio parameters such as coding and modulation schemes, power transmission and antenna</a:t>
            </a:r>
            <a:r>
              <a:rPr lang="en-US" sz="2400" dirty="0">
                <a:latin typeface="Helvetica" pitchFamily="2" charset="0"/>
              </a:rPr>
              <a:t> </a:t>
            </a:r>
            <a:r>
              <a:rPr lang="en-US" sz="2400" i="1" dirty="0">
                <a:effectLst/>
                <a:latin typeface="Helvetica" pitchFamily="2" charset="0"/>
              </a:rPr>
              <a:t>direction.”</a:t>
            </a:r>
            <a:endParaRPr lang="en-IL" sz="2400" i="1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5335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E913487-A80C-D87D-B60D-316DA8893E2D}"/>
              </a:ext>
            </a:extLst>
          </p:cNvPr>
          <p:cNvSpPr/>
          <p:nvPr/>
        </p:nvSpPr>
        <p:spPr>
          <a:xfrm>
            <a:off x="1228725" y="1443036"/>
            <a:ext cx="4648201" cy="18002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+mj-lt"/>
              </a:rPr>
              <a:t>Optimizes radio parameters to minimize energy use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+mj-lt"/>
              </a:rPr>
              <a:t>Balances circuit power vs. transmission power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+mj-lt"/>
              </a:rPr>
              <a:t>Key insight: For short distances, circuit power dominates; for long distances, transmission power dominates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+mj-lt"/>
              </a:rPr>
              <a:t>Research shows energy can be minimized by optimizing transmission time and selecting the right modulation scheme for specific distances</a:t>
            </a:r>
            <a:endParaRPr lang="en-IL" sz="1100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FB48FF-2C81-EE96-5258-CD8D74800883}"/>
              </a:ext>
            </a:extLst>
          </p:cNvPr>
          <p:cNvSpPr/>
          <p:nvPr/>
        </p:nvSpPr>
        <p:spPr>
          <a:xfrm>
            <a:off x="6315075" y="1443035"/>
            <a:ext cx="4648200" cy="18002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None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+mj-lt"/>
              </a:rPr>
              <a:t>Multiple single-antenna devices collaborate to create virtual multiple-antenna systems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+mj-lt"/>
              </a:rPr>
              <a:t>Leverages "overheard" data from neighboring nodes due to wireless broadcast nature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+mj-lt"/>
              </a:rPr>
              <a:t>Creates spatial diversity to reduce fading and shadowing effects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+mj-lt"/>
              </a:rPr>
              <a:t>Benefits: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+mj-lt"/>
              </a:rPr>
              <a:t>Extended communication range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+mj-lt"/>
              </a:rPr>
              <a:t>Better duty cycle balancing across network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+mj-lt"/>
              </a:rPr>
              <a:t>More energy-efficient than SISO systems at certain distances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+mj-lt"/>
              </a:rPr>
              <a:t>Reduced end-to-end delays</a:t>
            </a:r>
          </a:p>
          <a:p>
            <a:pPr algn="ctr"/>
            <a:endParaRPr lang="en-I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2824F9-F329-1187-6B15-5303DC1AAAE7}"/>
              </a:ext>
            </a:extLst>
          </p:cNvPr>
          <p:cNvSpPr txBox="1"/>
          <p:nvPr/>
        </p:nvSpPr>
        <p:spPr>
          <a:xfrm>
            <a:off x="2071687" y="872608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effectLst/>
                <a:latin typeface="Helvetica" pitchFamily="2" charset="0"/>
              </a:rPr>
              <a:t>Modulation </a:t>
            </a:r>
            <a:r>
              <a:rPr lang="en-US" i="1" dirty="0">
                <a:latin typeface="Helvetica" pitchFamily="2" charset="0"/>
              </a:rPr>
              <a:t>Optimization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5A6AEE-1FEC-D1D1-E4C2-DCC7BD6E710D}"/>
              </a:ext>
            </a:extLst>
          </p:cNvPr>
          <p:cNvSpPr txBox="1"/>
          <p:nvPr/>
        </p:nvSpPr>
        <p:spPr>
          <a:xfrm>
            <a:off x="6476999" y="879749"/>
            <a:ext cx="432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effectLst/>
                <a:latin typeface="Helvetica" pitchFamily="2" charset="0"/>
              </a:rPr>
              <a:t>Cooperative communications schemes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58DCD2D-01DB-DEF1-DB72-C4C9857F4C77}"/>
              </a:ext>
            </a:extLst>
          </p:cNvPr>
          <p:cNvSpPr/>
          <p:nvPr/>
        </p:nvSpPr>
        <p:spPr>
          <a:xfrm>
            <a:off x="6315073" y="4000501"/>
            <a:ext cx="4648201" cy="18002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100" dirty="0">
                <a:latin typeface="+mj-lt"/>
              </a:rPr>
              <a:t>Improves energy efficiency by adjusting radio transmission power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>
                <a:latin typeface="+mj-lt"/>
              </a:rPr>
              <a:t>In CTCA: nodes with more battery power increase transmission so others can conserve energy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>
                <a:latin typeface="+mj-lt"/>
              </a:rPr>
              <a:t>Trade-offs: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latin typeface="+mj-lt"/>
              </a:rPr>
              <a:t>Lower power reduces interference and overhearing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+mj-lt"/>
              </a:rPr>
              <a:t>Lower power increases hop count and delay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+mj-lt"/>
              </a:rPr>
              <a:t>Affects network connectivity and topology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latin typeface="+mj-lt"/>
              </a:rPr>
              <a:t>Enables better spatial bandwidth reuse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A487773-AF2D-2103-D3F0-82B878C39D3B}"/>
              </a:ext>
            </a:extLst>
          </p:cNvPr>
          <p:cNvSpPr/>
          <p:nvPr/>
        </p:nvSpPr>
        <p:spPr>
          <a:xfrm>
            <a:off x="1228724" y="4000500"/>
            <a:ext cx="4648201" cy="180022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Send/receive signals in one direction instead of omnidirectionally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Benefits: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/>
              <a:t>Improved transmission range and throughput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/>
              <a:t>Less power required for same range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/>
              <a:t>Multiple simultaneous nearby communications possible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/>
              <a:t>Reduced overhearing in unwanted directions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Challenges: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/>
              <a:t>Requires localization for proper orientation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/>
              <a:t>Needs specialized MAC protocols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/>
              <a:t>Issues with signal interference, antenna adjustment, and "deafness"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9C93650-4F3D-818C-7A05-93D0C9D0B936}"/>
              </a:ext>
            </a:extLst>
          </p:cNvPr>
          <p:cNvSpPr txBox="1"/>
          <p:nvPr/>
        </p:nvSpPr>
        <p:spPr>
          <a:xfrm>
            <a:off x="6476999" y="3437214"/>
            <a:ext cx="4324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effectLst/>
                <a:latin typeface="Helvetica" pitchFamily="2" charset="0"/>
              </a:rPr>
              <a:t>Transmission Power Control (TPC)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78D1F9-4BC4-1BE8-197D-C418B6AD7378}"/>
              </a:ext>
            </a:extLst>
          </p:cNvPr>
          <p:cNvSpPr txBox="1"/>
          <p:nvPr/>
        </p:nvSpPr>
        <p:spPr>
          <a:xfrm>
            <a:off x="2071687" y="3430074"/>
            <a:ext cx="2147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Directional Antennas</a:t>
            </a:r>
            <a:endParaRPr lang="en-US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613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EEF86-BD12-2F9F-406E-E0312100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j-lt"/>
              </a:rPr>
              <a:t>Cognitive Radio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C5085-3F5F-B97C-3948-3610D4D15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>
                <a:latin typeface="+mj-lt"/>
              </a:rPr>
              <a:t>Cognitive Radio (CR):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An intelligent radio system that dynamically selects communication channels and adjusts its parameters based on network demands.</a:t>
            </a:r>
          </a:p>
          <a:p>
            <a:pPr>
              <a:buNone/>
            </a:pPr>
            <a:r>
              <a:rPr lang="en-US" b="1" dirty="0">
                <a:latin typeface="+mj-lt"/>
              </a:rPr>
              <a:t>Software-Defined Radio (SDR):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Enables fully reconfigurable wireless transceivers that improve context-awareness.</a:t>
            </a:r>
          </a:p>
          <a:p>
            <a:pPr>
              <a:buNone/>
            </a:pPr>
            <a:r>
              <a:rPr lang="en-US" b="1" dirty="0">
                <a:latin typeface="+mj-lt"/>
              </a:rPr>
              <a:t>Energy Challenges: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CR's advanced functionalities require more energy than traditional devices, making energy-efficient designs crucial.</a:t>
            </a:r>
          </a:p>
          <a:p>
            <a:pPr>
              <a:buNone/>
            </a:pPr>
            <a:r>
              <a:rPr lang="en-US" b="1" dirty="0">
                <a:latin typeface="+mj-lt"/>
              </a:rPr>
              <a:t>Research Focus Areas:</a:t>
            </a:r>
            <a:endParaRPr lang="en-US" dirty="0">
              <a:latin typeface="+mj-lt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Power control of transmitters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Residual energy-based channel assignment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Network coding integration with CR</a:t>
            </a:r>
          </a:p>
          <a:p>
            <a:r>
              <a:rPr lang="en-US" b="1" dirty="0">
                <a:latin typeface="+mj-lt"/>
              </a:rPr>
              <a:t>Open Research Issues:</a:t>
            </a:r>
            <a:br>
              <a:rPr lang="en-US" dirty="0">
                <a:latin typeface="+mj-lt"/>
              </a:rPr>
            </a:br>
            <a:r>
              <a:rPr lang="en-US" dirty="0">
                <a:latin typeface="+mj-lt"/>
              </a:rPr>
              <a:t>Cross-layer solutions for MAC, routing, and clustering protocols.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7262181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838066-31A4-946E-3879-E8E01296B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i="1" dirty="0">
                <a:effectLst/>
              </a:rPr>
              <a:t>Data reduction</a:t>
            </a:r>
            <a:br>
              <a:rPr lang="en-US" i="1" dirty="0">
                <a:effectLst/>
              </a:rPr>
            </a:br>
            <a:br>
              <a:rPr lang="en-US" i="1" dirty="0">
                <a:effectLst/>
              </a:rPr>
            </a:br>
            <a:r>
              <a:rPr lang="en-US" sz="1600" i="1" dirty="0">
                <a:effectLst/>
              </a:rPr>
              <a:t>“aims to reduce the</a:t>
            </a:r>
            <a:r>
              <a:rPr lang="en-US" sz="1600" i="1" dirty="0"/>
              <a:t> </a:t>
            </a:r>
            <a:r>
              <a:rPr lang="en-US" sz="1600" i="1" dirty="0">
                <a:effectLst/>
              </a:rPr>
              <a:t>amount of data to be delivered to the sink.”</a:t>
            </a:r>
            <a:br>
              <a:rPr lang="en-US" dirty="0">
                <a:effectLst/>
                <a:latin typeface="Helvetica" pitchFamily="2" charset="0"/>
              </a:rPr>
            </a:b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 descr="A diagram of a number of numbers and circles&#10;&#10;AI-generated content may be incorrect.">
            <a:extLst>
              <a:ext uri="{FF2B5EF4-FFF2-40B4-BE49-F238E27FC236}">
                <a16:creationId xmlns:a16="http://schemas.microsoft.com/office/drawing/2014/main" id="{54BC8FF8-1485-336E-BB6F-57BAE4300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553909"/>
            <a:ext cx="7353299" cy="3750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325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EFBE5-A265-A09F-3797-C96A37AA6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04797D-1550-E43C-5903-D45DC016F8CC}"/>
              </a:ext>
            </a:extLst>
          </p:cNvPr>
          <p:cNvSpPr/>
          <p:nvPr/>
        </p:nvSpPr>
        <p:spPr>
          <a:xfrm>
            <a:off x="914401" y="1298464"/>
            <a:ext cx="4962526" cy="19859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 Nodes along the path to the sink perform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data fusion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to minimize the data forwarded.</a:t>
            </a:r>
            <a:endParaRPr lang="en-US" sz="1100" dirty="0">
              <a:solidFill>
                <a:srgbClr val="000000"/>
              </a:solidFill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Benefits: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 Reduced Traffic: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Less data transmitted, optimizing bandwidth.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 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Lower Latency: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Decreased traffic results in faster transmission times.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Drawbacks: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Loss of Accuracy:</a:t>
            </a:r>
            <a:endParaRPr lang="en-US" sz="1100" b="0" i="0" u="none" strike="noStrike" dirty="0">
              <a:solidFill>
                <a:srgbClr val="000000"/>
              </a:solidFill>
              <a:effectLst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Aggregated data may not fully represent original inputs.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Sink may not recover complete information, reducing precision.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3C7122-99E5-B2BA-189C-FEBB2680DB4B}"/>
              </a:ext>
            </a:extLst>
          </p:cNvPr>
          <p:cNvSpPr/>
          <p:nvPr/>
        </p:nvSpPr>
        <p:spPr>
          <a:xfrm>
            <a:off x="6096000" y="1298464"/>
            <a:ext cx="5181599" cy="198596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 Dynamically adjusts the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sampling rate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at each sensor to optimize energy and resource usage while meeting application requirements.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Benefits: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L" sz="1100" b="0" i="0" u="none" strike="noStrike" dirty="0">
                <a:solidFill>
                  <a:srgbClr val="000000"/>
                </a:solidFill>
                <a:effectLst/>
              </a:rPr>
              <a:t>  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Energy Efficiency: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Reduces unnecessary sampling to save power.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 Optimized Communication: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Lowers bandwidth usage by limiting redundant data.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Techniques: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 Spatial Correlation:</a:t>
            </a:r>
            <a:endParaRPr lang="en-US" sz="1100" b="0" i="0" u="none" strike="noStrike" dirty="0">
              <a:solidFill>
                <a:srgbClr val="000000"/>
              </a:solidFill>
              <a:effectLst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Decrease sampling in areas with low data variation.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9B30CF-0C83-9A55-D167-641822EF6DD3}"/>
              </a:ext>
            </a:extLst>
          </p:cNvPr>
          <p:cNvSpPr txBox="1"/>
          <p:nvPr/>
        </p:nvSpPr>
        <p:spPr>
          <a:xfrm>
            <a:off x="2071687" y="834657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effectLst/>
                <a:latin typeface="Helvetica" pitchFamily="2" charset="0"/>
              </a:rPr>
              <a:t>Aggregation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F4A2D5-600A-BD4F-145D-C9C19D8B547F}"/>
              </a:ext>
            </a:extLst>
          </p:cNvPr>
          <p:cNvSpPr txBox="1"/>
          <p:nvPr/>
        </p:nvSpPr>
        <p:spPr>
          <a:xfrm>
            <a:off x="7453311" y="834657"/>
            <a:ext cx="2466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effectLst/>
                <a:latin typeface="Helvetica" pitchFamily="2" charset="0"/>
              </a:rPr>
              <a:t>Adaptive sampling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E14F44-137B-928E-D588-F31C2C63EB81}"/>
              </a:ext>
            </a:extLst>
          </p:cNvPr>
          <p:cNvSpPr/>
          <p:nvPr/>
        </p:nvSpPr>
        <p:spPr>
          <a:xfrm>
            <a:off x="914401" y="3748234"/>
            <a:ext cx="4962526" cy="21525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+mj-lt"/>
              </a:rPr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+mj-lt"/>
              </a:rPr>
              <a:t> Technique to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+mj-lt"/>
              </a:rPr>
              <a:t>reduce traffic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+mj-lt"/>
              </a:rPr>
              <a:t> by transmitting linear combinations of packets instead of separate copies.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+mj-lt"/>
              </a:rPr>
              <a:t>Advantages: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+mj-lt"/>
              </a:rPr>
              <a:t> Reduced Traffic: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+mj-lt"/>
              </a:rPr>
              <a:t> Fewer transmissions save bandwidth.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L" sz="1100" dirty="0">
                <a:solidFill>
                  <a:srgbClr val="000000"/>
                </a:solidFill>
                <a:latin typeface="+mj-lt"/>
              </a:rPr>
              <a:t> 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+mj-lt"/>
              </a:rPr>
              <a:t>Energy Efficiency: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+mj-lt"/>
              </a:rPr>
              <a:t> Less communication, more computation (faster and less power-hungry).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+mj-lt"/>
              </a:rPr>
              <a:t> Enhanced Approach - </a:t>
            </a:r>
            <a:r>
              <a:rPr lang="en-US" sz="1100" b="1" i="0" u="none" strike="noStrike" dirty="0" err="1">
                <a:solidFill>
                  <a:srgbClr val="000000"/>
                </a:solidFill>
                <a:effectLst/>
                <a:latin typeface="+mj-lt"/>
              </a:rPr>
              <a:t>AdapCode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+mj-lt"/>
              </a:rPr>
              <a:t> [86]: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+mj-lt"/>
              </a:rPr>
              <a:t>Sends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+mj-lt"/>
              </a:rPr>
              <a:t>1 message per N received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+mj-lt"/>
              </a:rPr>
              <a:t>, saving up to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+mj-lt"/>
              </a:rPr>
              <a:t>(N-1)/N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+mj-lt"/>
              </a:rPr>
              <a:t> bandwidth.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+mj-lt"/>
              </a:rPr>
              <a:t>Uses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+mj-lt"/>
              </a:rPr>
              <a:t>Gaussian elimination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+mj-lt"/>
              </a:rPr>
              <a:t> for packet recovery.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L" sz="1100" b="0" i="0" u="none" strike="noStrike" dirty="0">
                <a:solidFill>
                  <a:srgbClr val="000000"/>
                </a:solidFill>
                <a:effectLst/>
                <a:latin typeface="+mj-lt"/>
              </a:rPr>
              <a:t>📈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+mj-lt"/>
              </a:rPr>
              <a:t>Reliability boost: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+mj-lt"/>
              </a:rPr>
              <a:t> Adapts N based on node density and supports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+mj-lt"/>
              </a:rPr>
              <a:t>negative acknowledgments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+mj-lt"/>
              </a:rPr>
              <a:t> for packet loss.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3B86EC-211D-B4A5-2673-D5CBB5EE2A88}"/>
              </a:ext>
            </a:extLst>
          </p:cNvPr>
          <p:cNvSpPr txBox="1"/>
          <p:nvPr/>
        </p:nvSpPr>
        <p:spPr>
          <a:xfrm>
            <a:off x="2071687" y="3378902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effectLst/>
                <a:latin typeface="Helvetica" pitchFamily="2" charset="0"/>
              </a:rPr>
              <a:t>Network coding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95A760-1FC3-65AA-9446-C3D85B178F38}"/>
              </a:ext>
            </a:extLst>
          </p:cNvPr>
          <p:cNvSpPr/>
          <p:nvPr/>
        </p:nvSpPr>
        <p:spPr>
          <a:xfrm>
            <a:off x="6096000" y="3748234"/>
            <a:ext cx="4962526" cy="215250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 Data compression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reduces the number of bits required to represent information.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Benefits: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 Energy Efficiency:</a:t>
            </a:r>
            <a:endParaRPr lang="en-US" sz="1100" b="0" i="0" u="none" strike="noStrike" dirty="0">
              <a:solidFill>
                <a:srgbClr val="000000"/>
              </a:solidFill>
              <a:effectLst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Smaller packet sizes lead to shorter transmission times.</a:t>
            </a: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Less energy is consumed during data transmission.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+mj-lt"/>
              </a:rPr>
              <a:t> 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Challenges: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Standard compression algorithms are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too resource-intensive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for sensor nodes.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Solutions: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   Specialized techniques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are designed to match the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computational and power constraints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of wireless motes.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4C2F9-303D-70E9-9BD9-5D4243553A95}"/>
              </a:ext>
            </a:extLst>
          </p:cNvPr>
          <p:cNvSpPr txBox="1"/>
          <p:nvPr/>
        </p:nvSpPr>
        <p:spPr>
          <a:xfrm>
            <a:off x="7253286" y="3378902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effectLst/>
                <a:latin typeface="Helvetica" pitchFamily="2" charset="0"/>
              </a:rPr>
              <a:t>Data compression</a:t>
            </a:r>
            <a:endParaRPr lang="en-US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18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6DE9D-2B55-FC27-3FA8-56700EE1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Sleep/wakeup schemes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9AFF1-FA82-F3D1-531E-99363F1F7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>
                <a:latin typeface="Helvetica" pitchFamily="2" charset="0"/>
              </a:rPr>
              <a:t>“I</a:t>
            </a:r>
            <a:r>
              <a:rPr lang="en-US" i="1" dirty="0">
                <a:effectLst/>
                <a:latin typeface="Helvetica" pitchFamily="2" charset="0"/>
              </a:rPr>
              <a:t>dle states are major sources of energy consumption</a:t>
            </a:r>
            <a:br>
              <a:rPr lang="en-US" dirty="0">
                <a:effectLst/>
                <a:latin typeface="Helvetica" pitchFamily="2" charset="0"/>
              </a:rPr>
            </a:br>
            <a:r>
              <a:rPr lang="en-US" i="1" dirty="0">
                <a:effectLst/>
                <a:latin typeface="Helvetica" pitchFamily="2" charset="0"/>
              </a:rPr>
              <a:t>at the radio component. Sleep/wakeup schemes aim to</a:t>
            </a:r>
            <a:br>
              <a:rPr lang="en-US" dirty="0">
                <a:effectLst/>
                <a:latin typeface="Helvetica" pitchFamily="2" charset="0"/>
              </a:rPr>
            </a:br>
            <a:r>
              <a:rPr lang="en-US" i="1" dirty="0">
                <a:effectLst/>
                <a:latin typeface="Helvetica" pitchFamily="2" charset="0"/>
              </a:rPr>
              <a:t>adapt node activity to save energy by putting the radio</a:t>
            </a:r>
            <a:br>
              <a:rPr lang="en-US" dirty="0">
                <a:effectLst/>
                <a:latin typeface="Helvetica" pitchFamily="2" charset="0"/>
              </a:rPr>
            </a:br>
            <a:r>
              <a:rPr lang="en-US" i="1" dirty="0">
                <a:effectLst/>
                <a:latin typeface="Helvetica" pitchFamily="2" charset="0"/>
              </a:rPr>
              <a:t>in sleep mode.”</a:t>
            </a:r>
          </a:p>
          <a:p>
            <a:pPr marL="0" indent="0">
              <a:buNone/>
            </a:pPr>
            <a:br>
              <a:rPr lang="en-US" dirty="0">
                <a:effectLst/>
                <a:latin typeface="Helvetica" pitchFamily="2" charset="0"/>
              </a:rPr>
            </a:b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837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AA96E-8C10-C961-AE0C-3E0BBABD5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B3A5D71-66B3-9798-E598-DC01AC17FA92}"/>
              </a:ext>
            </a:extLst>
          </p:cNvPr>
          <p:cNvSpPr/>
          <p:nvPr/>
        </p:nvSpPr>
        <p:spPr>
          <a:xfrm>
            <a:off x="3388983" y="1664493"/>
            <a:ext cx="4962526" cy="3529013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None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 Optimizes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duty cycling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by splitting responsibilities between two radios to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minimize unnecessary wake-ups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and improve energy efficiency.</a:t>
            </a:r>
          </a:p>
          <a:p>
            <a:pPr algn="l">
              <a:buNone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Radio Types: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Low-Power Radio:</a:t>
            </a:r>
            <a:endParaRPr lang="en-US" sz="1100" dirty="0">
              <a:solidFill>
                <a:srgbClr val="00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 Always active for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listening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Activates the main radio only when communication is required.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L" sz="11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Power-Hungry Radio:</a:t>
            </a:r>
            <a:endParaRPr lang="en-US" sz="1100" dirty="0">
              <a:solidFill>
                <a:srgbClr val="00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 Remains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off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during idle times.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Manages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data transmission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when triggered.</a:t>
            </a:r>
          </a:p>
          <a:p>
            <a:pPr algn="l">
              <a:buNone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Benefits: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L" sz="11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Reduced Idle Listening: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Minimizes energy wasted on unnecessary wakeups.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 Optimized Communication: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Efficiently activates the main radio only when needed.</a:t>
            </a:r>
          </a:p>
          <a:p>
            <a:pPr algn="l">
              <a:buNone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Challenges: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 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Synchronization Complexity: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Requires efficient coordination between the two radios.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 Switching Overhead: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Transitioning between radios must be seamless to avoid delays.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3D3031-9047-19CF-B6B5-C6284E7B1D12}"/>
              </a:ext>
            </a:extLst>
          </p:cNvPr>
          <p:cNvSpPr txBox="1"/>
          <p:nvPr/>
        </p:nvSpPr>
        <p:spPr>
          <a:xfrm>
            <a:off x="4470071" y="1295161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effectLst/>
                <a:latin typeface="Helvetica" pitchFamily="2" charset="0"/>
              </a:rPr>
              <a:t>Passive wake-up radios</a:t>
            </a:r>
            <a:endParaRPr lang="en-US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3163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sheet with black text and red squares&#10;&#10;AI-generated content may be incorrect.">
            <a:extLst>
              <a:ext uri="{FF2B5EF4-FFF2-40B4-BE49-F238E27FC236}">
                <a16:creationId xmlns:a16="http://schemas.microsoft.com/office/drawing/2014/main" id="{E325D119-A4D5-BC40-2AF9-F5D0ED60A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8460" y="3118093"/>
            <a:ext cx="7320500" cy="281207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0354C8-A6D7-4133-6151-6DF79ECE66AA}"/>
              </a:ext>
            </a:extLst>
          </p:cNvPr>
          <p:cNvSpPr/>
          <p:nvPr/>
        </p:nvSpPr>
        <p:spPr>
          <a:xfrm>
            <a:off x="842962" y="1132552"/>
            <a:ext cx="9615487" cy="1985541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Definition: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Duty cycling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schedules the radio state of nodes to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minimize idle listening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and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promote sleep mode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when inactive.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Categories: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On-demand: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Activated based on network requests.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Asynchronous: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Nodes wake up independently, not synchronized.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Scheduled Rendezvous: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Nodes wake up at predefined times.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 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Benefits: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Energy Efficiency: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Drastically reduces power consumption.</a:t>
            </a:r>
          </a:p>
          <a:p>
            <a:pPr algn="l">
              <a:buNone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Challenges: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Sleep Latency: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Nodes may wait for others to wake up.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Broadcast Limitations: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Not all neighbors are active simultaneously.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Parameter Tuning: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Adjusting listen/sleep periods, preamble length, and slot time affects performance.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93BDE3-BCCB-92B2-EEC8-F24D9A5034E5}"/>
              </a:ext>
            </a:extLst>
          </p:cNvPr>
          <p:cNvSpPr txBox="1"/>
          <p:nvPr/>
        </p:nvSpPr>
        <p:spPr>
          <a:xfrm>
            <a:off x="5000625" y="763220"/>
            <a:ext cx="1528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effectLst/>
                <a:latin typeface="Helvetica" pitchFamily="2" charset="0"/>
              </a:rPr>
              <a:t>Duty cycling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A31E9D-4A76-83B8-7A39-DE150097B17B}"/>
              </a:ext>
            </a:extLst>
          </p:cNvPr>
          <p:cNvSpPr txBox="1"/>
          <p:nvPr/>
        </p:nvSpPr>
        <p:spPr>
          <a:xfrm>
            <a:off x="5076814" y="5848558"/>
            <a:ext cx="154379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1" dirty="0">
                <a:effectLst/>
                <a:latin typeface="Helvetica" pitchFamily="2" charset="0"/>
              </a:rPr>
              <a:t>Duty cycle properties.</a:t>
            </a:r>
            <a:endParaRPr lang="en-US" sz="800" dirty="0">
              <a:effectLst/>
              <a:latin typeface="Helvetica" pitchFamily="2" charset="0"/>
            </a:endParaRP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80511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2731DE-C5EE-243C-B0CA-CFDA3C303F7C}"/>
              </a:ext>
            </a:extLst>
          </p:cNvPr>
          <p:cNvSpPr/>
          <p:nvPr/>
        </p:nvSpPr>
        <p:spPr>
          <a:xfrm>
            <a:off x="708984" y="1432393"/>
            <a:ext cx="4962526" cy="387191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None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 Dynamically adjusts the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network topology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by deactivating redundant nodes while maintaining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connectivity and coverage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None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Objective: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Minimize Active Nodes:</a:t>
            </a:r>
            <a:endParaRPr lang="en-US" sz="1100" b="0" i="0" u="none" strike="noStrike" dirty="0">
              <a:solidFill>
                <a:srgbClr val="000000"/>
              </a:solidFill>
              <a:effectLst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Deactivate unnecessary nodes to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extend network lifetime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Exploit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redundancy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for energy conservation.</a:t>
            </a:r>
          </a:p>
          <a:p>
            <a:pPr algn="l">
              <a:buNone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Techniques: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 Selective Activation:</a:t>
            </a:r>
            <a:endParaRPr lang="en-US" sz="1100" dirty="0">
              <a:solidFill>
                <a:srgbClr val="00000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 Only activate a subset of nodes to maintain coverage and connectivity.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 minimizing the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overlap area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of active nodes.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 Correlated Data Gathering:</a:t>
            </a:r>
            <a:endParaRPr lang="en-US" sz="1100" dirty="0">
              <a:solidFill>
                <a:srgbClr val="00000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optimize the selection of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connected sensors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based on spatial correlation.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Useful for applications like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environmental monitoring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, where inactive node data can be inferred from active ones.</a:t>
            </a:r>
          </a:p>
          <a:p>
            <a:pPr algn="l">
              <a:buNone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Benefits: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L" sz="1100" b="0" i="0" u="none" strike="noStrike" dirty="0">
                <a:solidFill>
                  <a:srgbClr val="000000"/>
                </a:solidFill>
                <a:effectLst/>
              </a:rPr>
              <a:t> 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Energy Efficiency: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Extends network lifespan by reducing power usage.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 Optimized Coverage: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Maintains application-specific coverage with fewer active nodes.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9BAFAB-E3CA-104B-DBA3-94CD9E19C73D}"/>
              </a:ext>
            </a:extLst>
          </p:cNvPr>
          <p:cNvSpPr txBox="1"/>
          <p:nvPr/>
        </p:nvSpPr>
        <p:spPr>
          <a:xfrm>
            <a:off x="1990726" y="945118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effectLst/>
                <a:latin typeface="Helvetica" pitchFamily="2" charset="0"/>
              </a:rPr>
              <a:t>Topology control</a:t>
            </a:r>
            <a:endParaRPr lang="en-US" dirty="0">
              <a:effectLst/>
              <a:latin typeface="Helvetica" pitchFamily="2" charset="0"/>
            </a:endParaRPr>
          </a:p>
        </p:txBody>
      </p:sp>
      <p:pic>
        <p:nvPicPr>
          <p:cNvPr id="8" name="Picture 7" descr="A grid of purple dots&#10;&#10;AI-generated content may be incorrect.">
            <a:extLst>
              <a:ext uri="{FF2B5EF4-FFF2-40B4-BE49-F238E27FC236}">
                <a16:creationId xmlns:a16="http://schemas.microsoft.com/office/drawing/2014/main" id="{77743097-1071-D693-2399-97C1C1910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065" y="2499959"/>
            <a:ext cx="4934576" cy="185808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263EF5-C963-6EC5-C9A9-32B4EB4FE4C1}"/>
              </a:ext>
            </a:extLst>
          </p:cNvPr>
          <p:cNvSpPr txBox="1"/>
          <p:nvPr/>
        </p:nvSpPr>
        <p:spPr>
          <a:xfrm>
            <a:off x="6396353" y="4358040"/>
            <a:ext cx="45719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800" i="1" dirty="0">
                <a:effectLst/>
                <a:latin typeface="Helvetica" pitchFamily="2" charset="0"/>
              </a:rPr>
              <a:t>Example of a topology control method applied to a network.</a:t>
            </a:r>
            <a:endParaRPr lang="en-US" sz="800" dirty="0">
              <a:effectLst/>
              <a:latin typeface="Helvetica" pitchFamily="2" charset="0"/>
            </a:endParaRPr>
          </a:p>
          <a:p>
            <a:pPr algn="ctr">
              <a:buNone/>
            </a:pPr>
            <a:r>
              <a:rPr lang="en-US" sz="800" i="1" dirty="0">
                <a:effectLst/>
                <a:latin typeface="Helvetica" pitchFamily="2" charset="0"/>
              </a:rPr>
              <a:t>To ensure the field coverage, a sensor must remain activated</a:t>
            </a:r>
            <a:endParaRPr lang="en-US" sz="800" dirty="0">
              <a:effectLst/>
              <a:latin typeface="Helvetica" pitchFamily="2" charset="0"/>
            </a:endParaRPr>
          </a:p>
          <a:p>
            <a:pPr algn="ctr"/>
            <a:r>
              <a:rPr lang="en-US" sz="800" i="1" dirty="0">
                <a:effectLst/>
                <a:latin typeface="Helvetica" pitchFamily="2" charset="0"/>
              </a:rPr>
              <a:t>in each square area. The other nodes are deactivated.</a:t>
            </a:r>
            <a:endParaRPr lang="en-US" sz="800" dirty="0">
              <a:effectLst/>
              <a:latin typeface="Helvetica" pitchFamily="2" charset="0"/>
            </a:endParaRPr>
          </a:p>
          <a:p>
            <a:pPr algn="ctr"/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628873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5FD4B-27AF-6E09-7AFF-6F58200EC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i="1" dirty="0">
                <a:effectLst/>
              </a:rPr>
              <a:t>Energy-efficient routing</a:t>
            </a:r>
            <a:br>
              <a:rPr lang="en-US" dirty="0">
                <a:effectLst/>
                <a:latin typeface="Helvetica" pitchFamily="2" charset="0"/>
              </a:rPr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48DFA-FE53-A1C4-CD5B-9483C34EC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L" i="1" dirty="0">
                <a:effectLst/>
                <a:latin typeface="Helvetica" pitchFamily="2" charset="0"/>
              </a:rPr>
              <a:t>“</a:t>
            </a:r>
            <a:r>
              <a:rPr lang="en-US" i="1" dirty="0">
                <a:effectLst/>
                <a:latin typeface="Helvetica" pitchFamily="2" charset="0"/>
              </a:rPr>
              <a:t>Routing is an additional burden that can seriously</a:t>
            </a:r>
            <a:endParaRPr lang="en-US" dirty="0"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US" i="1" dirty="0">
                <a:effectLst/>
                <a:latin typeface="Helvetica" pitchFamily="2" charset="0"/>
              </a:rPr>
              <a:t>drain energy reserves. In particular, in multi-hop schemes,</a:t>
            </a:r>
            <a:endParaRPr lang="en-US" dirty="0"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US" i="1" dirty="0">
                <a:effectLst/>
                <a:latin typeface="Helvetica" pitchFamily="2" charset="0"/>
              </a:rPr>
              <a:t>nodes closer to the sink are stressed because they have</a:t>
            </a:r>
            <a:endParaRPr lang="en-US" dirty="0">
              <a:effectLst/>
              <a:latin typeface="Helvetica" pitchFamily="2" charset="0"/>
            </a:endParaRPr>
          </a:p>
          <a:p>
            <a:pPr>
              <a:buNone/>
            </a:pPr>
            <a:r>
              <a:rPr lang="en-US" i="1" dirty="0">
                <a:effectLst/>
                <a:latin typeface="Helvetica" pitchFamily="2" charset="0"/>
              </a:rPr>
              <a:t>to route more packets. Therefore, their battery depletes</a:t>
            </a:r>
            <a:endParaRPr lang="en-US" dirty="0">
              <a:effectLst/>
              <a:latin typeface="Helvetica" pitchFamily="2" charset="0"/>
            </a:endParaRPr>
          </a:p>
          <a:p>
            <a:pPr marL="0" indent="0">
              <a:buNone/>
            </a:pPr>
            <a:r>
              <a:rPr lang="en-US" i="1" dirty="0">
                <a:effectLst/>
                <a:latin typeface="Helvetica" pitchFamily="2" charset="0"/>
              </a:rPr>
              <a:t>faster.”</a:t>
            </a:r>
            <a:endParaRPr lang="en-US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728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D7BA4-AEB1-AA45-2725-235333A92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Presentation Overview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9A23C-AC09-FCD5-5CB8-FFB4963C0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95055"/>
            <a:ext cx="10691265" cy="396683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IoT Energy Challenges</a:t>
            </a:r>
          </a:p>
          <a:p>
            <a:r>
              <a:rPr lang="en-US" sz="2000" b="0" i="0" u="none" strike="noStrike" dirty="0">
                <a:effectLst/>
                <a:latin typeface="ElsevierGulliver"/>
              </a:rPr>
              <a:t>WSN applications and their requirements </a:t>
            </a:r>
          </a:p>
          <a:p>
            <a:r>
              <a:rPr lang="en-US" dirty="0"/>
              <a:t>Energy Consumption in IoT Networks</a:t>
            </a:r>
          </a:p>
          <a:p>
            <a:r>
              <a:rPr lang="en-US" dirty="0"/>
              <a:t>Categorization of Low-Power Protocols</a:t>
            </a:r>
          </a:p>
          <a:p>
            <a:r>
              <a:rPr lang="en-US" dirty="0"/>
              <a:t>MAC Layer Protocols</a:t>
            </a:r>
          </a:p>
          <a:p>
            <a:r>
              <a:rPr lang="en-US" dirty="0"/>
              <a:t>Network Layer Protocols</a:t>
            </a:r>
          </a:p>
          <a:p>
            <a:r>
              <a:rPr lang="en-US" dirty="0"/>
              <a:t>Application Layer Protocols</a:t>
            </a:r>
          </a:p>
          <a:p>
            <a:r>
              <a:rPr lang="en-US" dirty="0"/>
              <a:t>Cross-Layer Approaches</a:t>
            </a:r>
          </a:p>
          <a:p>
            <a:r>
              <a:rPr lang="en-US" dirty="0"/>
              <a:t>Future Directions</a:t>
            </a:r>
          </a:p>
          <a:p>
            <a:r>
              <a:rPr lang="en-US" dirty="0"/>
              <a:t>Conclusion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514051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8B02C2-151E-35BC-3BE7-8995B5F333C3}"/>
              </a:ext>
            </a:extLst>
          </p:cNvPr>
          <p:cNvSpPr/>
          <p:nvPr/>
        </p:nvSpPr>
        <p:spPr>
          <a:xfrm>
            <a:off x="792109" y="1221530"/>
            <a:ext cx="4801169" cy="34098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None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 Organizes the network into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clusters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, each managed by a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Cluster Head (CH)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 The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CH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coordinates member activities and communicates with other CHs or the base station.</a:t>
            </a:r>
          </a:p>
          <a:p>
            <a:pPr algn="l">
              <a:buNone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Benefits: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L" sz="1100" b="0" i="0" u="none" strike="noStrike" dirty="0">
                <a:solidFill>
                  <a:srgbClr val="000000"/>
                </a:solidFill>
                <a:effectLst/>
              </a:rPr>
              <a:t> 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Energy Efficiency:</a:t>
            </a:r>
            <a:endParaRPr lang="en-US" sz="1100" dirty="0">
              <a:solidFill>
                <a:srgbClr val="00000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 Reduced Communication Range: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Shorter distances within clusters save energy.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 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Fewer Transmissions: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CH performs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data fusion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, reducing redundant messages.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 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Minimized Energy-Intensive Tasks: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Coordination and aggregation are handled by the CH.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 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Node Power Management: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Non-CH nodes can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power off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while the CH handles forwarding.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 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Balanced Consumption: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CH rotation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prevents overuse of any single node.</a:t>
            </a:r>
          </a:p>
          <a:p>
            <a:pPr algn="l"/>
            <a:r>
              <a:rPr lang="en-IL" sz="11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Scalability:</a:t>
            </a:r>
            <a:endParaRPr lang="en-US" sz="1100" dirty="0">
              <a:solidFill>
                <a:srgbClr val="00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 Clusters create a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hierarchical structure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, optimizing management and growth.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8CFF93-BFE0-FCFE-6156-EC23D018FD7D}"/>
              </a:ext>
            </a:extLst>
          </p:cNvPr>
          <p:cNvSpPr txBox="1"/>
          <p:nvPr/>
        </p:nvSpPr>
        <p:spPr>
          <a:xfrm>
            <a:off x="1901773" y="831693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effectLst/>
                <a:latin typeface="Helvetica" pitchFamily="2" charset="0"/>
              </a:rPr>
              <a:t>Cluster architectures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D0C8F0-37CE-2C57-BBD0-2D4D435B2187}"/>
              </a:ext>
            </a:extLst>
          </p:cNvPr>
          <p:cNvSpPr/>
          <p:nvPr/>
        </p:nvSpPr>
        <p:spPr>
          <a:xfrm>
            <a:off x="6329548" y="1221530"/>
            <a:ext cx="5163787" cy="3409848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None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 Uses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energy availability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as a key factor in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path selection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during routing.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 Prioritizes routes with nodes that have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higher residual energy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to extend network lifetime.</a:t>
            </a:r>
          </a:p>
          <a:p>
            <a:pPr algn="l">
              <a:buNone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Techniques: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 Exponential and Sine Cost Function-based Route (ESCFR):</a:t>
            </a:r>
            <a:endParaRPr lang="en-US" sz="1100" dirty="0">
              <a:solidFill>
                <a:srgbClr val="00000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 Maps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small changes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in node energy to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large changes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in cost function value.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 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Goal: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Prefer sensors with higher remaining energy to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balance power consumption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 Double Cost Function-based Route (DCFR):</a:t>
            </a:r>
            <a:endParaRPr lang="en-US" sz="1100" dirty="0">
              <a:solidFill>
                <a:srgbClr val="00000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Considers both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remaining energy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and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consumption rate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 Focus: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Helps balance load in hotspots with high traffic and energy drain.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 Obstacle Adaptability: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Enhances performance even in challenging terrains.</a:t>
            </a:r>
          </a:p>
          <a:p>
            <a:pPr algn="l">
              <a:buNone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Benefits: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L" sz="1100" b="0" i="0" u="none" strike="noStrike" dirty="0">
                <a:solidFill>
                  <a:srgbClr val="000000"/>
                </a:solidFill>
                <a:effectLst/>
              </a:rPr>
              <a:t> 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Extended Network Lifetime: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Avoids overusing low-energy nodes.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 Balanced Energy Consumption: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Distributes traffic more evenly across the network.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5833EA-5A27-7B43-112E-02D489E096CF}"/>
              </a:ext>
            </a:extLst>
          </p:cNvPr>
          <p:cNvSpPr txBox="1"/>
          <p:nvPr/>
        </p:nvSpPr>
        <p:spPr>
          <a:xfrm>
            <a:off x="7665784" y="831693"/>
            <a:ext cx="3057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effectLst/>
                <a:latin typeface="Helvetica" pitchFamily="2" charset="0"/>
              </a:rPr>
              <a:t>Energy as a routing metric</a:t>
            </a:r>
            <a:endParaRPr lang="en-US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796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5394CA6-B22C-2286-7495-31CE718A2925}"/>
              </a:ext>
            </a:extLst>
          </p:cNvPr>
          <p:cNvSpPr/>
          <p:nvPr/>
        </p:nvSpPr>
        <p:spPr>
          <a:xfrm>
            <a:off x="601683" y="1221529"/>
            <a:ext cx="4991595" cy="36117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None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Definition:</a:t>
            </a:r>
          </a:p>
          <a:p>
            <a:pPr algn="l"/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Single-Path Routing:</a:t>
            </a:r>
            <a:endParaRPr lang="en-US" sz="1100" dirty="0">
              <a:solidFill>
                <a:srgbClr val="00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 Simpler but can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drain energy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of nodes along the path quickly.</a:t>
            </a:r>
          </a:p>
          <a:p>
            <a:pPr algn="l"/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Multipath Routing:</a:t>
            </a:r>
            <a:endParaRPr lang="en-US" sz="1100" dirty="0">
              <a:solidFill>
                <a:srgbClr val="00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 Discovers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multiple paths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for data transmission.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Balances energy consumption by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alternating nodes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on different paths.</a:t>
            </a:r>
          </a:p>
          <a:p>
            <a:pPr algn="l">
              <a:buNone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Techniques: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EEMRP (Energy-Efficient Multipath Routing Protocol):</a:t>
            </a:r>
            <a:endParaRPr lang="en-US" sz="1100" dirty="0">
              <a:solidFill>
                <a:srgbClr val="00000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 Finds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multiple node-disjoint paths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based on energy levels and hop distances.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Dynamically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allocates traffic rates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to optimize energy usage.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 EECA (Energy-Efficient and Collision Aware):</a:t>
            </a:r>
            <a:endParaRPr lang="en-US" sz="1100" dirty="0">
              <a:solidFill>
                <a:srgbClr val="00000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 Builds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two node-disjoint, collision-free routes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between source and sink.</a:t>
            </a:r>
          </a:p>
          <a:p>
            <a:pPr algn="l">
              <a:buNone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Benefits: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L" sz="1100" b="1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Energy Balancing: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Reduces the risk of node exhaustion.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 Enhanced Reliability: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Multiple routes allow for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fast recovery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from node failures.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 Increased Network Lifespan: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Extends operation by distributing load efficiently.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970D3F-37C0-3B32-0F12-DF81BB154EBD}"/>
              </a:ext>
            </a:extLst>
          </p:cNvPr>
          <p:cNvSpPr txBox="1"/>
          <p:nvPr/>
        </p:nvSpPr>
        <p:spPr>
          <a:xfrm>
            <a:off x="1901773" y="831693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effectLst/>
                <a:latin typeface="Helvetica" pitchFamily="2" charset="0"/>
              </a:rPr>
              <a:t>Multipath routing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352BF0-25BF-1345-85F2-CF5806C3A863}"/>
              </a:ext>
            </a:extLst>
          </p:cNvPr>
          <p:cNvSpPr/>
          <p:nvPr/>
        </p:nvSpPr>
        <p:spPr>
          <a:xfrm>
            <a:off x="6466535" y="1221529"/>
            <a:ext cx="5123782" cy="3611727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None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Relay node placement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optimizes the distribution of nodes to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prevent energy holes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and maintain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network connectivity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None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Objective: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 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Prevent Premature Node Depletion:</a:t>
            </a:r>
            <a:endParaRPr lang="en-US" sz="1100" dirty="0">
              <a:solidFill>
                <a:srgbClr val="00000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Avoids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network partitioning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by balancing energy consumption.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 Reduces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sensor hot-spots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where energy drain is concentrated.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L" sz="11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Ensure Coverage and k-Connectivity:</a:t>
            </a:r>
            <a:endParaRPr lang="en-US" sz="1100" dirty="0">
              <a:solidFill>
                <a:srgbClr val="00000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Guarantees that the network remains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operational and connected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None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Techniques: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 Even Distribution: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Spreads nodes uniformly to balance load.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 Enhanced Relay Nodes: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Adds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high-capacity nodes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in critical areas.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 Optimized Sink Placement:</a:t>
            </a:r>
            <a:endParaRPr lang="en-US" sz="1100" dirty="0">
              <a:solidFill>
                <a:srgbClr val="00000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 Strategically position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static sinks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to reduce the average hop distance to the nearest sink.</a:t>
            </a:r>
          </a:p>
          <a:p>
            <a:pPr algn="l">
              <a:buNone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Benefits: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 Energy Efficiency: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Extends network lifespan by preventing isolated energy drain.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 Improved Connectivity: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Minimizes risks of communication breakdown.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 Balanced Load: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Distributes traffic evenly to prevent bottlenecks.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828AC5-0BE0-EC78-EF2D-FF9B40A45A01}"/>
              </a:ext>
            </a:extLst>
          </p:cNvPr>
          <p:cNvSpPr txBox="1"/>
          <p:nvPr/>
        </p:nvSpPr>
        <p:spPr>
          <a:xfrm>
            <a:off x="7837457" y="831693"/>
            <a:ext cx="2743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effectLst/>
                <a:latin typeface="Helvetica" pitchFamily="2" charset="0"/>
              </a:rPr>
              <a:t>Relay node placement</a:t>
            </a:r>
            <a:endParaRPr lang="en-US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182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91FC2C-4A6B-A2DC-BE70-150DE28EC8B2}"/>
              </a:ext>
            </a:extLst>
          </p:cNvPr>
          <p:cNvSpPr/>
          <p:nvPr/>
        </p:nvSpPr>
        <p:spPr>
          <a:xfrm>
            <a:off x="3257806" y="1660358"/>
            <a:ext cx="4991595" cy="38972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None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000000"/>
                </a:solidFill>
              </a:rPr>
              <a:t> 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Sink mobility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involves moving the base station within the network to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balance energy consumption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and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improve connectivity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None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Problem with Static Sinks: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 Nodes near the base station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deplete energy faster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due to heavy traffic load.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 Leads to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network disconnection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and reduced lifespan.</a:t>
            </a:r>
          </a:p>
          <a:p>
            <a:pPr algn="l">
              <a:buNone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Solution: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L" sz="1100" b="0" i="0" u="none" strike="noStrike" dirty="0">
                <a:solidFill>
                  <a:srgbClr val="000000"/>
                </a:solidFill>
                <a:effectLst/>
              </a:rPr>
              <a:t> 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Mobile Base Station:</a:t>
            </a:r>
            <a:endParaRPr lang="en-US" sz="1100" dirty="0">
              <a:solidFill>
                <a:srgbClr val="00000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 Moves around the network to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collect data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from nodes.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 Distributes workload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, preventing isolated energy drain.</a:t>
            </a:r>
          </a:p>
          <a:p>
            <a:pPr algn="l">
              <a:buNone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Benefits: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L" sz="1100" b="0" i="0" u="none" strike="noStrike" dirty="0">
                <a:solidFill>
                  <a:srgbClr val="000000"/>
                </a:solidFill>
                <a:effectLst/>
              </a:rPr>
              <a:t> 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Increased Network Lifetime: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Balances energy consumption across nodes.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 Enhanced Connectivity: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Improves reachability in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sparse networks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 Reduced Contention &amp; Collisions: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Single-hop communication minimizes message loss.</a:t>
            </a:r>
          </a:p>
          <a:p>
            <a:pPr algn="l">
              <a:buNone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Challenges: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Mobility Optimization:</a:t>
            </a:r>
            <a:endParaRPr lang="en-US" sz="1100" dirty="0">
              <a:solidFill>
                <a:srgbClr val="00000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 Path planning is needed to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prevent latency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and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buffer overflow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Ensuring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efficient coverage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without excessive movement.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0DACEE-32BB-BAA2-AA20-5406FE30E05A}"/>
              </a:ext>
            </a:extLst>
          </p:cNvPr>
          <p:cNvSpPr txBox="1"/>
          <p:nvPr/>
        </p:nvSpPr>
        <p:spPr>
          <a:xfrm>
            <a:off x="4724401" y="1205905"/>
            <a:ext cx="192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ffectLst/>
                <a:latin typeface="Helvetica" pitchFamily="2" charset="0"/>
              </a:rPr>
              <a:t>Sink Mobility</a:t>
            </a:r>
          </a:p>
        </p:txBody>
      </p:sp>
    </p:spTree>
    <p:extLst>
      <p:ext uri="{BB962C8B-B14F-4D97-AF65-F5344CB8AC3E}">
        <p14:creationId xmlns:p14="http://schemas.microsoft.com/office/powerpoint/2010/main" val="1707276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B9698-91E4-26D0-B8C1-9AE8B478E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effectLst/>
                <a:latin typeface="Helvetica" pitchFamily="2" charset="0"/>
              </a:rPr>
              <a:t>Charging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1898E-7362-B94C-6D39-B1C955CF0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08236"/>
            <a:ext cx="5723916" cy="3739896"/>
          </a:xfrm>
        </p:spPr>
        <p:txBody>
          <a:bodyPr/>
          <a:lstStyle/>
          <a:p>
            <a:pPr>
              <a:buNone/>
            </a:pPr>
            <a:r>
              <a:rPr lang="en-IL" dirty="0"/>
              <a:t>“</a:t>
            </a:r>
            <a:r>
              <a:rPr lang="en-US" i="1" dirty="0">
                <a:effectLst/>
                <a:latin typeface="Helvetica" pitchFamily="2" charset="0"/>
              </a:rPr>
              <a:t>Several recent research studies address energy harvesting and wireless charging techniques. Both are promising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solutions which aim to recharge sensor batteries without</a:t>
            </a:r>
            <a:r>
              <a:rPr lang="en-US" dirty="0">
                <a:latin typeface="Helvetica" pitchFamily="2" charset="0"/>
              </a:rPr>
              <a:t> </a:t>
            </a:r>
            <a:r>
              <a:rPr lang="en-US" i="1" dirty="0">
                <a:effectLst/>
                <a:latin typeface="Helvetica" pitchFamily="2" charset="0"/>
              </a:rPr>
              <a:t>human intervention.</a:t>
            </a:r>
            <a:r>
              <a:rPr lang="en-IL" i="1" dirty="0">
                <a:effectLst/>
                <a:latin typeface="Helvetica" pitchFamily="2" charset="0"/>
              </a:rPr>
              <a:t>"</a:t>
            </a:r>
            <a:endParaRPr lang="en-US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3185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ADA0DC-36C2-2156-72D0-43091ECE5A0B}"/>
              </a:ext>
            </a:extLst>
          </p:cNvPr>
          <p:cNvSpPr/>
          <p:nvPr/>
        </p:nvSpPr>
        <p:spPr>
          <a:xfrm>
            <a:off x="504702" y="1052723"/>
            <a:ext cx="5332012" cy="50036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None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 Allows sensor nodes to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harvest energy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from the environment (e.g.,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solar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,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wind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,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kinetic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), enabling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continuous operation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None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How It Works: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 Energy Sources:</a:t>
            </a:r>
            <a:endParaRPr lang="en-US" sz="1100" dirty="0">
              <a:solidFill>
                <a:srgbClr val="00000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 Solar, wind, kinetic, and other ambient energy forms.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Energy Conversion:</a:t>
            </a:r>
            <a:endParaRPr lang="en-US" sz="1100" dirty="0">
              <a:solidFill>
                <a:srgbClr val="00000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 Converts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ambient energy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into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electrical energy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Consumed directly or stored for later use.</a:t>
            </a:r>
          </a:p>
          <a:p>
            <a:pPr algn="l">
              <a:buNone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Techniques: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L" sz="11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Energy Prediction Schemes:</a:t>
            </a:r>
            <a:endParaRPr lang="en-US" sz="1100" dirty="0">
              <a:solidFill>
                <a:srgbClr val="00000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 Estimate future energy availability to adjust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sampling rate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,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transmit power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, and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duty cycling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Adaptive Modes:</a:t>
            </a:r>
            <a:endParaRPr lang="en-US" sz="1100" dirty="0">
              <a:solidFill>
                <a:srgbClr val="00000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 Intensive operation during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high energy periods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(e.g., daytime for solar-powered motes).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Conservative mode during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low energy availability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(e.g., nighttime).</a:t>
            </a:r>
          </a:p>
          <a:p>
            <a:pPr algn="l">
              <a:buNone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Challenges: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 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Residual Energy Imbalance:</a:t>
            </a:r>
            <a:endParaRPr lang="en-US" sz="1100" dirty="0">
              <a:solidFill>
                <a:srgbClr val="00000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 Nodes may have uneven energy due to differences in harvesting.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 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Routing protocols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should account for these variations.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 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Battery Degradation:</a:t>
            </a:r>
            <a:endParaRPr lang="en-US" sz="1100" dirty="0">
              <a:solidFill>
                <a:srgbClr val="000000"/>
              </a:solidFill>
            </a:endParaRPr>
          </a:p>
          <a:p>
            <a:pPr lvl="3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Protocols need to manage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leakage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and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storage loss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over time.</a:t>
            </a:r>
          </a:p>
          <a:p>
            <a:pPr algn="l">
              <a:buNone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Benefits: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L" sz="11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Extended Network Lifetime:</a:t>
            </a:r>
            <a:endParaRPr lang="en-US" sz="1100" dirty="0">
              <a:solidFill>
                <a:srgbClr val="00000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 Sensors can operate theoretically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indefinitely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if energy is continuously available.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 Reduced Maintenance:</a:t>
            </a:r>
            <a:endParaRPr lang="en-US" sz="1100" dirty="0">
              <a:solidFill>
                <a:srgbClr val="00000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 Less dependency on battery replacement or manual intervention.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62FC02-0299-D1EA-4713-53E8B552107D}"/>
              </a:ext>
            </a:extLst>
          </p:cNvPr>
          <p:cNvSpPr txBox="1"/>
          <p:nvPr/>
        </p:nvSpPr>
        <p:spPr>
          <a:xfrm>
            <a:off x="1971296" y="683391"/>
            <a:ext cx="230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effectLst/>
                <a:latin typeface="Helvetica" pitchFamily="2" charset="0"/>
              </a:rPr>
              <a:t>Energy harvesting</a:t>
            </a:r>
            <a:endParaRPr lang="en-US" dirty="0">
              <a:effectLst/>
              <a:latin typeface="Helvetica" pitchFamily="2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6C3745-B5C9-F4EB-B98F-4DD317F88CC4}"/>
              </a:ext>
            </a:extLst>
          </p:cNvPr>
          <p:cNvSpPr/>
          <p:nvPr/>
        </p:nvSpPr>
        <p:spPr>
          <a:xfrm>
            <a:off x="6355287" y="1052723"/>
            <a:ext cx="5332012" cy="500369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l">
              <a:buNone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Definition: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 Wireless charging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allows energy to be transmitted to sensor nodes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without physical contact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, ensuring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perpetual operation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None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Techniques: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Electromagnetic (EM) Radiation:</a:t>
            </a:r>
            <a:endParaRPr lang="en-US" sz="1100" dirty="0">
              <a:solidFill>
                <a:srgbClr val="00000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 Suitable for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ultra-low power sensors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(e.g., temperature, light, moisture).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 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Limitation: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Efficiency drops quickly over distance; potential safety concerns.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Magnetic Resonant Coupling:</a:t>
            </a:r>
            <a:endParaRPr lang="en-US" sz="1100" dirty="0">
              <a:solidFill>
                <a:srgbClr val="000000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 High efficiency within a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several-meter range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 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Promising for WSNs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due to stronger power transfer capabilities.</a:t>
            </a:r>
          </a:p>
          <a:p>
            <a:pPr algn="l">
              <a:buNone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Applications: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 Medical Sensors &amp; Implants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– Powering health-monitoring devices wirelessly.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L" sz="1100" b="0" i="0" u="none" strike="noStrike" dirty="0">
                <a:solidFill>
                  <a:srgbClr val="000000"/>
                </a:solidFill>
                <a:effectLst/>
              </a:rPr>
              <a:t> 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Embedded Concrete Sensors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– Recharging sensors inside infrastructure.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 UAV-Powered Ground Sensors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– Providing energy from drones.</a:t>
            </a:r>
          </a:p>
          <a:p>
            <a:pPr algn="l">
              <a:buNone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Advanced Concepts: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 Mobile Chargers:</a:t>
            </a:r>
            <a:endParaRPr lang="en-US" sz="1100" dirty="0">
              <a:solidFill>
                <a:srgbClr val="00000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 Recharge nodes directly during movement across the network.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 Energy Cooperation:</a:t>
            </a:r>
            <a:endParaRPr lang="en-US" sz="1100" dirty="0">
              <a:solidFill>
                <a:srgbClr val="000000"/>
              </a:solidFill>
            </a:endParaRP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 Nodes share energy with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neighboring sensors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, enabling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multi-hop energy transfer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 </a:t>
            </a:r>
            <a:r>
              <a:rPr lang="en-IL" sz="11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Self-sustaining Networks: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Sensors can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harvest, store, and transfer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energy to maintain network health.</a:t>
            </a:r>
          </a:p>
          <a:p>
            <a:pPr algn="l">
              <a:buNone/>
            </a:pP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Benefits: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</a:rPr>
              <a:t> 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Sustainable Network Operation: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Reduced need for manual recharging.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rgbClr val="000000"/>
                </a:solidFill>
              </a:rPr>
              <a:t> 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Extended Lifetime: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Eliminates energy as a limiting factor.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L" sz="11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en-US" sz="1100" b="1" i="0" u="none" strike="noStrike" dirty="0">
                <a:solidFill>
                  <a:srgbClr val="000000"/>
                </a:solidFill>
                <a:effectLst/>
              </a:rPr>
              <a:t>Network Flexibility: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</a:rPr>
              <a:t> Easier deployment in remote or hard-to-reach areas.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E32B86-6DEC-0AB5-711A-51C0385A14F0}"/>
              </a:ext>
            </a:extLst>
          </p:cNvPr>
          <p:cNvSpPr txBox="1"/>
          <p:nvPr/>
        </p:nvSpPr>
        <p:spPr>
          <a:xfrm>
            <a:off x="7821881" y="683391"/>
            <a:ext cx="2305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effectLst/>
                <a:latin typeface="Helvetica" pitchFamily="2" charset="0"/>
              </a:rPr>
              <a:t>Wireless charging</a:t>
            </a:r>
            <a:endParaRPr lang="en-US" dirty="0">
              <a:effectLst/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413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B0093-0C0F-9152-8863-BC0A85963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i="1" dirty="0"/>
              <a:t>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0DAD7-3268-CEEF-13FA-C7F93D8AEF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1600" dirty="0"/>
              <a:t>In </a:t>
            </a:r>
            <a:r>
              <a:rPr lang="en-IL" sz="1600" dirty="0"/>
              <a:t>previous slides diff</a:t>
            </a:r>
            <a:r>
              <a:rPr lang="en-US" sz="1600" dirty="0"/>
              <a:t>e</a:t>
            </a:r>
            <a:r>
              <a:rPr lang="en-IL" sz="1600" dirty="0"/>
              <a:t>rent ways to enhance WSN lifetimes using methods to enhance energy efficency, but it is also clear that there is a strong dependency between application needs and that energy efficency needs. </a:t>
            </a:r>
            <a:r>
              <a:rPr lang="en-US" sz="1600" dirty="0">
                <a:effectLst/>
              </a:rPr>
              <a:t>so it is clear that various performance metrics have to</a:t>
            </a:r>
            <a:r>
              <a:rPr lang="en-US" sz="1600" dirty="0"/>
              <a:t> </a:t>
            </a:r>
            <a:r>
              <a:rPr lang="en-US" sz="1600" dirty="0">
                <a:effectLst/>
              </a:rPr>
              <a:t>be optimized jointly. A few examples of this are: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effectLst/>
              </a:rPr>
              <a:t>routing protocols and sleep/wakeup schemes directly effect network latency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effectLst/>
              </a:rPr>
              <a:t>radio optimization trades off signal quality for battery conservation</a:t>
            </a: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600" dirty="0">
                <a:effectLst/>
              </a:rPr>
              <a:t>data reduction</a:t>
            </a:r>
            <a:r>
              <a:rPr lang="en-US" sz="1600" dirty="0"/>
              <a:t> </a:t>
            </a:r>
            <a:r>
              <a:rPr lang="en-US" sz="1600" dirty="0">
                <a:effectLst/>
              </a:rPr>
              <a:t>approaches can affect the accuracy of the collected information</a:t>
            </a:r>
          </a:p>
          <a:p>
            <a:pPr marL="0" indent="0">
              <a:buNone/>
            </a:pPr>
            <a:r>
              <a:rPr lang="en-US" sz="1600" dirty="0">
                <a:effectLst/>
              </a:rPr>
              <a:t>Using these observations we can better understand the dependency and trade offs on energy efficiency and quality of our WSN.</a:t>
            </a:r>
          </a:p>
          <a:p>
            <a:pPr marL="0" indent="0">
              <a:buNone/>
            </a:pPr>
            <a:r>
              <a:rPr lang="en-US" sz="1600" dirty="0">
                <a:effectLst/>
              </a:rPr>
              <a:t>It is necessary to develop solutions that can achieve better integration and trade-offs between different requirements </a:t>
            </a:r>
            <a:r>
              <a:rPr lang="en-IL" sz="1600" dirty="0">
                <a:effectLst/>
              </a:rPr>
              <a:t>we will try and present a three of those options.</a:t>
            </a:r>
            <a:endParaRPr lang="en-US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5930751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sheet with black text&#10;&#10;AI-generated content may be incorrect.">
            <a:extLst>
              <a:ext uri="{FF2B5EF4-FFF2-40B4-BE49-F238E27FC236}">
                <a16:creationId xmlns:a16="http://schemas.microsoft.com/office/drawing/2014/main" id="{72D52090-06A8-2CFD-294A-E0FB5D58A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078" y="852556"/>
            <a:ext cx="5568659" cy="2262119"/>
          </a:xfrm>
          <a:prstGeom prst="rect">
            <a:avLst/>
          </a:prstGeom>
        </p:spPr>
      </p:pic>
      <p:pic>
        <p:nvPicPr>
          <p:cNvPr id="7" name="Picture 6" descr="A white sheet with black text&#10;&#10;AI-generated content may be incorrect.">
            <a:extLst>
              <a:ext uri="{FF2B5EF4-FFF2-40B4-BE49-F238E27FC236}">
                <a16:creationId xmlns:a16="http://schemas.microsoft.com/office/drawing/2014/main" id="{F358186F-F02F-717F-55E4-FF92BC7F0C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180" y="1614488"/>
            <a:ext cx="6005426" cy="4325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329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1B235-F9BD-5394-D8EE-49B4CDD4E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099" y="914400"/>
            <a:ext cx="11391901" cy="1307592"/>
          </a:xfrm>
        </p:spPr>
        <p:txBody>
          <a:bodyPr>
            <a:normAutofit fontScale="90000"/>
          </a:bodyPr>
          <a:lstStyle/>
          <a:p>
            <a:r>
              <a:rPr lang="en-US" i="1" dirty="0" err="1">
                <a:effectLst/>
                <a:latin typeface="Helvetica" pitchFamily="2" charset="0"/>
              </a:rPr>
              <a:t>Multimetric</a:t>
            </a:r>
            <a:r>
              <a:rPr lang="en-US" i="1" dirty="0">
                <a:effectLst/>
                <a:latin typeface="Helvetica" pitchFamily="2" charset="0"/>
              </a:rPr>
              <a:t> protocols</a:t>
            </a:r>
            <a:br>
              <a:rPr lang="en-US" i="1" dirty="0">
                <a:effectLst/>
                <a:latin typeface="Helvetica" pitchFamily="2" charset="0"/>
              </a:rPr>
            </a:br>
            <a:r>
              <a:rPr lang="en-US" sz="2200" b="1" i="0" u="none" strike="noStrike" dirty="0">
                <a:solidFill>
                  <a:srgbClr val="000000"/>
                </a:solidFill>
                <a:effectLst/>
              </a:rPr>
              <a:t>Balancing Energy Efficiency with Other Requirements</a:t>
            </a:r>
            <a:br>
              <a:rPr lang="en-US" sz="4000" b="1" i="0" u="none" strike="noStrike" dirty="0">
                <a:solidFill>
                  <a:srgbClr val="000000"/>
                </a:solidFill>
                <a:effectLst/>
              </a:rPr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3239F-C510-A57E-D9AF-6E9ABD4A4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010" y="2008236"/>
            <a:ext cx="5557660" cy="3739896"/>
          </a:xfrm>
        </p:spPr>
        <p:txBody>
          <a:bodyPr>
            <a:normAutofit fontScale="25000" lnSpcReduction="20000"/>
          </a:bodyPr>
          <a:lstStyle/>
          <a:p>
            <a:pPr algn="l">
              <a:buNone/>
            </a:pPr>
            <a:r>
              <a:rPr lang="en-US" sz="6400" b="1" i="0" u="none" strike="noStrike" dirty="0">
                <a:solidFill>
                  <a:srgbClr val="000000"/>
                </a:solidFill>
                <a:effectLst/>
              </a:rPr>
              <a:t>Key Concepts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0" i="0" u="none" strike="noStrike" dirty="0">
                <a:solidFill>
                  <a:srgbClr val="000000"/>
                </a:solidFill>
                <a:effectLst/>
              </a:rPr>
              <a:t>Combines energy efficiency with other application needs (QoS, security)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0" i="0" u="none" strike="noStrike" dirty="0">
                <a:solidFill>
                  <a:srgbClr val="000000"/>
                </a:solidFill>
                <a:effectLst/>
              </a:rPr>
              <a:t>Uses weight functions to balance multiple metrics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0" i="0" u="none" strike="noStrike" dirty="0">
                <a:solidFill>
                  <a:srgbClr val="000000"/>
                </a:solidFill>
                <a:effectLst/>
              </a:rPr>
              <a:t>Adapts to changing network conditions</a:t>
            </a:r>
          </a:p>
          <a:p>
            <a:pPr algn="l">
              <a:buNone/>
            </a:pPr>
            <a:r>
              <a:rPr lang="en-US" sz="6400" b="1" i="0" u="none" strike="noStrike" dirty="0">
                <a:solidFill>
                  <a:srgbClr val="000000"/>
                </a:solidFill>
                <a:effectLst/>
              </a:rPr>
              <a:t>Examples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1" i="0" u="none" strike="noStrike" dirty="0">
                <a:solidFill>
                  <a:srgbClr val="000000"/>
                </a:solidFill>
                <a:effectLst/>
              </a:rPr>
              <a:t>ATSR</a:t>
            </a:r>
            <a:r>
              <a:rPr lang="en-US" sz="6400" b="0" i="0" u="none" strike="noStrike" dirty="0">
                <a:solidFill>
                  <a:srgbClr val="000000"/>
                </a:solidFill>
                <a:effectLst/>
              </a:rPr>
              <a:t>: Energy + location + trust metrics for secure routing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1" i="0" u="none" strike="noStrike" dirty="0">
                <a:solidFill>
                  <a:srgbClr val="000000"/>
                </a:solidFill>
                <a:effectLst/>
              </a:rPr>
              <a:t>ERTLD</a:t>
            </a:r>
            <a:r>
              <a:rPr lang="en-US" sz="6400" b="0" i="0" u="none" strike="noStrike" dirty="0">
                <a:solidFill>
                  <a:srgbClr val="000000"/>
                </a:solidFill>
                <a:effectLst/>
              </a:rPr>
              <a:t>: Combines RSSI, power, and delay for real-time delivery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1" i="0" u="none" strike="noStrike" dirty="0" err="1">
                <a:solidFill>
                  <a:srgbClr val="000000"/>
                </a:solidFill>
                <a:effectLst/>
              </a:rPr>
              <a:t>PEMuR</a:t>
            </a:r>
            <a:r>
              <a:rPr lang="en-US" sz="6400" b="0" i="0" u="none" strike="noStrike" dirty="0">
                <a:solidFill>
                  <a:srgbClr val="000000"/>
                </a:solidFill>
                <a:effectLst/>
              </a:rPr>
              <a:t>: Energy-efficient video routing with QoS awareness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1" i="0" u="none" strike="noStrike" dirty="0" err="1">
                <a:solidFill>
                  <a:srgbClr val="000000"/>
                </a:solidFill>
                <a:effectLst/>
              </a:rPr>
              <a:t>InRout</a:t>
            </a:r>
            <a:r>
              <a:rPr lang="en-US" sz="6400" b="0" i="0" u="none" strike="noStrike" dirty="0">
                <a:solidFill>
                  <a:srgbClr val="000000"/>
                </a:solidFill>
                <a:effectLst/>
              </a:rPr>
              <a:t>: Uses Q-learning to balance reliability and energy</a:t>
            </a:r>
          </a:p>
          <a:p>
            <a:endParaRPr lang="en-I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EF20A0-3A70-8396-7E92-4AC149FA6183}"/>
              </a:ext>
            </a:extLst>
          </p:cNvPr>
          <p:cNvSpPr txBox="1"/>
          <p:nvPr/>
        </p:nvSpPr>
        <p:spPr>
          <a:xfrm>
            <a:off x="6503723" y="2008236"/>
            <a:ext cx="5407223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Challenges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Weight adjustment often relies on trial-and-error</a:t>
            </a:r>
          </a:p>
          <a:p>
            <a:pPr algn="l"/>
            <a:endParaRPr lang="en-US" sz="1600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Extra overhead from maintaining multiple metrics</a:t>
            </a:r>
          </a:p>
          <a:p>
            <a:pPr algn="l"/>
            <a:endParaRPr lang="en-US" sz="1600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Metrics like link quality can vary over time</a:t>
            </a:r>
          </a:p>
          <a:p>
            <a:pPr algn="l"/>
            <a:endParaRPr lang="en-US" sz="1600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Requires additional control message exchange</a:t>
            </a:r>
          </a:p>
          <a:p>
            <a:pPr algn="l"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</a:rPr>
              <a:t>Benefits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Improved adaptability to changing network conditions</a:t>
            </a:r>
          </a:p>
          <a:p>
            <a:pPr algn="l"/>
            <a:endParaRPr lang="en-US" sz="1600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Better application-specific performance</a:t>
            </a:r>
          </a:p>
          <a:p>
            <a:pPr algn="l"/>
            <a:endParaRPr lang="en-US" sz="1600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More flexible decision-making at node level</a:t>
            </a:r>
          </a:p>
          <a:p>
            <a:pPr algn="l"/>
            <a:endParaRPr lang="en-US" sz="1600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</a:rPr>
              <a:t>Enables intelligent trade-offs (e.g., security vs. energy)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16966475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72021-9A1D-913C-888E-F8CCD7094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>
                <a:effectLst/>
                <a:latin typeface="Helvetica" pitchFamily="2" charset="0"/>
              </a:rPr>
              <a:t>Cross Layer approaches</a:t>
            </a:r>
            <a:br>
              <a:rPr lang="en-US" dirty="0">
                <a:effectLst/>
                <a:latin typeface="Helvetica" pitchFamily="2" charset="0"/>
              </a:rPr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E1E8D-7B85-95A0-DB56-40CC1B834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4998" y="1568196"/>
            <a:ext cx="6329557" cy="3893800"/>
          </a:xfrm>
        </p:spPr>
        <p:txBody>
          <a:bodyPr>
            <a:noAutofit/>
          </a:bodyPr>
          <a:lstStyle/>
          <a:p>
            <a:pPr algn="l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What are Cross-Layer Approaches?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Integrated designs that exploit interactions between different network layers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Significantly improve energy efficiency and adaptability to dynamic environments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Enable tackling interdependence of sensor requirements (QoS, routing, lifetime, security)</a:t>
            </a:r>
          </a:p>
          <a:p>
            <a:pPr algn="l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Key Benefits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Optimized Performance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: Joint consideration of multiple layers leads to better overall network performance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Energy Efficiency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: Combined practices across layers (clustering, sleep/active scheduling, power control)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Adaptability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: Better handling of topology changes and dynamic environments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680E14-303B-B890-809C-B50F3888CA31}"/>
              </a:ext>
            </a:extLst>
          </p:cNvPr>
          <p:cNvSpPr txBox="1"/>
          <p:nvPr/>
        </p:nvSpPr>
        <p:spPr>
          <a:xfrm>
            <a:off x="6614555" y="1479784"/>
            <a:ext cx="557744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Example Applications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Monitoring battery level (physical layer) to assign communication slots (MAC layer)</a:t>
            </a:r>
          </a:p>
          <a:p>
            <a:pPr algn="l"/>
            <a:endParaRPr lang="en-US" sz="1400" dirty="0">
              <a:solidFill>
                <a:srgbClr val="00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Considering interference graphs when routing data to optimize transmission delay</a:t>
            </a:r>
          </a:p>
          <a:p>
            <a:pPr algn="l"/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Handling topology changes across multiple layers after node addition/removal</a:t>
            </a:r>
          </a:p>
          <a:p>
            <a:pPr algn="l"/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None/>
            </a:pPr>
            <a:r>
              <a:rPr lang="en-US" sz="1400" b="1" i="0" u="none" strike="noStrike" dirty="0">
                <a:solidFill>
                  <a:srgbClr val="000000"/>
                </a:solidFill>
                <a:effectLst/>
              </a:rPr>
              <a:t>Real-World Solutions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Cooperative communication + hierarchical architectures + data aggregation (Gao et al.)</a:t>
            </a:r>
          </a:p>
          <a:p>
            <a:pPr algn="l"/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Node placement + topology control + MAC scheduling (Chang et al.)</a:t>
            </a:r>
          </a:p>
          <a:p>
            <a:pPr algn="l"/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Transmission power control + sleep/wakeup scheduling (Liu et al.)</a:t>
            </a:r>
          </a:p>
          <a:p>
            <a:pPr algn="l"/>
            <a:endParaRPr lang="en-US" sz="1400" b="0" i="0" u="none" strike="noStrike" dirty="0">
              <a:solidFill>
                <a:srgbClr val="000000"/>
              </a:solidFill>
              <a:effectLst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Routing + MAC protocols for load balancing and traffic adaptation (</a:t>
            </a:r>
            <a:r>
              <a:rPr lang="en-US" sz="1400" b="0" i="0" u="none" strike="noStrike" dirty="0" err="1">
                <a:solidFill>
                  <a:srgbClr val="000000"/>
                </a:solidFill>
                <a:effectLst/>
              </a:rPr>
              <a:t>Almalkawi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</a:rPr>
              <a:t> et al.)</a:t>
            </a:r>
          </a:p>
          <a:p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35900192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653E9-A8DC-C1F1-3769-E8BF9790C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Multi-Objective Optimization</a:t>
            </a: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1E07-CF9F-D221-5C7C-5FB3CE7C3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442" y="1808765"/>
            <a:ext cx="4823361" cy="3190747"/>
          </a:xfrm>
        </p:spPr>
        <p:txBody>
          <a:bodyPr>
            <a:normAutofit fontScale="40000" lnSpcReduction="20000"/>
          </a:bodyPr>
          <a:lstStyle/>
          <a:p>
            <a:pPr algn="l">
              <a:buNone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Concept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Definition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: Optimizing multiple objective functions simultaneously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Challenge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: No single solution can optimize all objectives in non-trivial problems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Goal</a:t>
            </a: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: Find diverse set of Pareto-optimal solutions representing different trade-offs</a:t>
            </a:r>
          </a:p>
          <a:p>
            <a:pPr algn="l">
              <a:buNone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</a:rPr>
              <a:t>Implementation Considerations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High computational requirements → better for base station processing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Limited resource suitability for sensor nodes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Centralized approaches require global knowledge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</a:rPr>
              <a:t>Scalability challenges as network size increases</a:t>
            </a:r>
          </a:p>
          <a:p>
            <a:pPr marL="0" indent="0">
              <a:buNone/>
            </a:pPr>
            <a:endParaRPr lang="en-IL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9C4DD16-0B1C-937F-2533-73911C28B714}"/>
              </a:ext>
            </a:extLst>
          </p:cNvPr>
          <p:cNvSpPr txBox="1">
            <a:spLocks/>
          </p:cNvSpPr>
          <p:nvPr/>
        </p:nvSpPr>
        <p:spPr>
          <a:xfrm>
            <a:off x="700635" y="1808765"/>
            <a:ext cx="5132129" cy="372160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r>
              <a:rPr lang="en-US" sz="4300" b="1" i="0" u="none" strike="noStrike" dirty="0">
                <a:solidFill>
                  <a:srgbClr val="000000"/>
                </a:solidFill>
                <a:effectLst/>
              </a:rPr>
              <a:t>Key Approaches</a:t>
            </a:r>
          </a:p>
          <a:p>
            <a:pPr algn="l">
              <a:buNone/>
            </a:pPr>
            <a:r>
              <a:rPr lang="en-US" sz="4300" b="1" i="0" u="none" strike="noStrike" dirty="0">
                <a:solidFill>
                  <a:srgbClr val="000000"/>
                </a:solidFill>
                <a:effectLst/>
              </a:rPr>
              <a:t>Evolutionary Algorithms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300" b="0" i="0" u="none" strike="noStrike" dirty="0">
                <a:solidFill>
                  <a:srgbClr val="000000"/>
                </a:solidFill>
                <a:effectLst/>
              </a:rPr>
              <a:t>Biological evolution principles: survival of fittest, mutation, selection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300" b="1" i="0" u="none" strike="noStrike" dirty="0">
                <a:solidFill>
                  <a:srgbClr val="000000"/>
                </a:solidFill>
                <a:effectLst/>
              </a:rPr>
              <a:t>Example Applications</a:t>
            </a:r>
            <a:r>
              <a:rPr lang="en-US" sz="43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300" b="0" i="0" u="none" strike="noStrike" dirty="0">
                <a:solidFill>
                  <a:srgbClr val="000000"/>
                </a:solidFill>
                <a:effectLst/>
              </a:rPr>
              <a:t>MODE algorithm: Energy vs. latency trade-offs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300" b="0" i="0" u="none" strike="noStrike" dirty="0">
                <a:solidFill>
                  <a:srgbClr val="000000"/>
                </a:solidFill>
                <a:effectLst/>
              </a:rPr>
              <a:t>DPAP: Node location &amp; power optimization for coverage &amp; lifetime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300" b="0" i="0" u="none" strike="noStrike" dirty="0">
                <a:solidFill>
                  <a:srgbClr val="000000"/>
                </a:solidFill>
                <a:effectLst/>
              </a:rPr>
              <a:t>EMOCA: Target detection vs. energy &amp; sensor count (WSN placement)</a:t>
            </a:r>
          </a:p>
          <a:p>
            <a:pPr algn="l">
              <a:buNone/>
            </a:pPr>
            <a:r>
              <a:rPr lang="en-US" sz="4300" b="1" i="0" u="none" strike="noStrike" dirty="0">
                <a:solidFill>
                  <a:srgbClr val="000000"/>
                </a:solidFill>
                <a:effectLst/>
              </a:rPr>
              <a:t>Game Theory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300" b="0" i="0" u="none" strike="noStrike" dirty="0">
                <a:solidFill>
                  <a:srgbClr val="000000"/>
                </a:solidFill>
                <a:effectLst/>
              </a:rPr>
              <a:t>Models rational interactions between network entities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300" b="0" i="0" u="none" strike="noStrike" dirty="0">
                <a:solidFill>
                  <a:srgbClr val="000000"/>
                </a:solidFill>
                <a:effectLst/>
              </a:rPr>
              <a:t>Uses incentives to promote cooperation over selfish behavior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300" b="1" i="0" u="none" strike="noStrike" dirty="0">
                <a:solidFill>
                  <a:srgbClr val="000000"/>
                </a:solidFill>
                <a:effectLst/>
              </a:rPr>
              <a:t>Example Applications</a:t>
            </a:r>
            <a:r>
              <a:rPr lang="en-US" sz="4300" b="0" i="0" u="none" strike="noStrike" dirty="0">
                <a:solidFill>
                  <a:srgbClr val="000000"/>
                </a:solidFill>
                <a:effectLst/>
              </a:rPr>
              <a:t>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300" b="0" i="0" u="none" strike="noStrike" dirty="0">
                <a:solidFill>
                  <a:srgbClr val="000000"/>
                </a:solidFill>
                <a:effectLst/>
              </a:rPr>
              <a:t>Cross-authority packet forwarding cooperation 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300" b="0" i="0" u="none" strike="noStrike" dirty="0">
                <a:solidFill>
                  <a:srgbClr val="000000"/>
                </a:solidFill>
                <a:effectLst/>
              </a:rPr>
              <a:t>CAR: Correlation-aware routing for energy minimization 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278086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D108-8FC0-74C2-36BE-11E8583F9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783772"/>
            <a:ext cx="11491365" cy="938150"/>
          </a:xfrm>
        </p:spPr>
        <p:txBody>
          <a:bodyPr>
            <a:noAutofit/>
          </a:bodyPr>
          <a:lstStyle/>
          <a:p>
            <a:r>
              <a:rPr lang="en-US" sz="32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IoT Energy Challenges - Energy Efficiency in WSNs: Research Gap Analysis</a:t>
            </a:r>
            <a:endParaRPr lang="en-IL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CFA47-4FB0-6C9C-D57C-110BE7013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76301"/>
            <a:ext cx="10790730" cy="4085587"/>
          </a:xfrm>
        </p:spPr>
        <p:txBody>
          <a:bodyPr>
            <a:normAutofit fontScale="25000" lnSpcReduction="20000"/>
          </a:bodyPr>
          <a:lstStyle/>
          <a:p>
            <a:pPr algn="l">
              <a:buNone/>
            </a:pPr>
            <a:r>
              <a:rPr lang="en-US" sz="4800" b="1" i="0" u="none" strike="noStrike" dirty="0">
                <a:solidFill>
                  <a:srgbClr val="000000"/>
                </a:solidFill>
                <a:effectLst/>
              </a:rPr>
              <a:t>The Research Gap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1" i="0" u="none" strike="noStrike" dirty="0">
                <a:solidFill>
                  <a:srgbClr val="000000"/>
                </a:solidFill>
                <a:effectLst/>
              </a:rPr>
              <a:t>Abundant literature</a:t>
            </a:r>
            <a:r>
              <a:rPr lang="en-US" sz="4800" b="0" i="0" u="none" strike="noStrike" dirty="0">
                <a:solidFill>
                  <a:srgbClr val="000000"/>
                </a:solidFill>
                <a:effectLst/>
              </a:rPr>
              <a:t> on energy-saving in Wireless Sensor Networks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1" i="0" u="none" strike="noStrike" dirty="0">
                <a:solidFill>
                  <a:srgbClr val="000000"/>
                </a:solidFill>
                <a:effectLst/>
              </a:rPr>
              <a:t>No universal solution exists</a:t>
            </a:r>
            <a:r>
              <a:rPr lang="en-US" sz="4800" b="0" i="0" u="none" strike="noStrike" dirty="0">
                <a:solidFill>
                  <a:srgbClr val="000000"/>
                </a:solidFill>
                <a:effectLst/>
              </a:rPr>
              <a:t> for all applications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800" b="0" i="1" u="none" strike="noStrike" dirty="0">
                <a:solidFill>
                  <a:srgbClr val="000000"/>
                </a:solidFill>
                <a:effectLst/>
              </a:rPr>
              <a:t>Example:</a:t>
            </a:r>
            <a:r>
              <a:rPr lang="en-US" sz="4800" b="0" i="0" u="none" strike="noStrike" dirty="0">
                <a:solidFill>
                  <a:srgbClr val="000000"/>
                </a:solidFill>
                <a:effectLst/>
              </a:rPr>
              <a:t> Safety applications require fast response times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800" b="0" i="1" u="none" strike="noStrike" dirty="0">
                <a:solidFill>
                  <a:srgbClr val="000000"/>
                </a:solidFill>
                <a:effectLst/>
              </a:rPr>
              <a:t>Example:</a:t>
            </a:r>
            <a:r>
              <a:rPr lang="en-US" sz="4800" b="0" i="0" u="none" strike="noStrike" dirty="0">
                <a:solidFill>
                  <a:srgbClr val="000000"/>
                </a:solidFill>
                <a:effectLst/>
              </a:rPr>
              <a:t> Agricultural applications prioritize other factors</a:t>
            </a:r>
          </a:p>
          <a:p>
            <a:pPr algn="l">
              <a:buNone/>
            </a:pPr>
            <a:r>
              <a:rPr lang="en-US" sz="4800" b="1" i="0" u="none" strike="noStrike" dirty="0">
                <a:solidFill>
                  <a:srgbClr val="000000"/>
                </a:solidFill>
                <a:effectLst/>
              </a:rPr>
              <a:t>Previous Survey Limitations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0" i="0" u="none" strike="noStrike" dirty="0">
                <a:solidFill>
                  <a:srgbClr val="000000"/>
                </a:solidFill>
                <a:effectLst/>
              </a:rPr>
              <a:t>Yick et al.</a:t>
            </a:r>
            <a:r>
              <a:rPr lang="en-US" sz="4800" b="0" i="0" u="none" strike="noStrike" dirty="0">
                <a:solidFill>
                  <a:srgbClr val="000000"/>
                </a:solidFill>
                <a:effectLst/>
                <a:hlinkClick r:id="rId3"/>
              </a:rPr>
              <a:t> [1]: </a:t>
            </a:r>
            <a:r>
              <a:rPr lang="en-US" sz="4800" b="0" i="0" u="none" strike="noStrike" dirty="0">
                <a:solidFill>
                  <a:srgbClr val="000000"/>
                </a:solidFill>
                <a:effectLst/>
              </a:rPr>
              <a:t>General WSN survey without specific energy focus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0" i="0" u="none" strike="noStrike" dirty="0">
                <a:solidFill>
                  <a:srgbClr val="000000"/>
                </a:solidFill>
                <a:effectLst/>
              </a:rPr>
              <a:t>Anastasi et al. </a:t>
            </a:r>
            <a:r>
              <a:rPr lang="en-US" sz="4800" b="0" i="0" u="none" strike="noStrike" dirty="0">
                <a:solidFill>
                  <a:srgbClr val="000000"/>
                </a:solidFill>
                <a:effectLst/>
                <a:hlinkClick r:id="rId4"/>
              </a:rPr>
              <a:t>[2]</a:t>
            </a:r>
            <a:r>
              <a:rPr lang="en-US" sz="4800" b="0" i="0" u="none" strike="noStrike" dirty="0">
                <a:solidFill>
                  <a:srgbClr val="000000"/>
                </a:solidFill>
                <a:effectLst/>
              </a:rPr>
              <a:t>: Limited to duty cycling and data-reduction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0" i="0" u="none" strike="noStrike" dirty="0">
                <a:solidFill>
                  <a:srgbClr val="000000"/>
                </a:solidFill>
                <a:effectLst/>
              </a:rPr>
              <a:t>Other surveys [3,4,5]: Focus on single mechanism categories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800" b="0" i="0" u="none" strike="noStrike" dirty="0">
                <a:solidFill>
                  <a:srgbClr val="000000"/>
                </a:solidFill>
                <a:effectLst/>
              </a:rPr>
              <a:t>Energy-efficient routing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800" b="0" i="0" u="none" strike="noStrike" dirty="0">
                <a:solidFill>
                  <a:srgbClr val="000000"/>
                </a:solidFill>
                <a:effectLst/>
              </a:rPr>
              <a:t>Data aggregation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4800" b="0" i="0" u="none" strike="noStrike" dirty="0">
                <a:solidFill>
                  <a:srgbClr val="000000"/>
                </a:solidFill>
                <a:effectLst/>
              </a:rPr>
              <a:t>Energy harvesting</a:t>
            </a:r>
          </a:p>
          <a:p>
            <a:pPr algn="l">
              <a:buNone/>
            </a:pPr>
            <a:r>
              <a:rPr lang="en-US" sz="4800" b="1" i="0" u="none" strike="noStrike" dirty="0">
                <a:solidFill>
                  <a:srgbClr val="000000"/>
                </a:solidFill>
                <a:effectLst/>
              </a:rPr>
              <a:t>Paper's Novel Contribution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1" i="0" u="none" strike="noStrike" dirty="0">
                <a:solidFill>
                  <a:srgbClr val="000000"/>
                </a:solidFill>
                <a:effectLst/>
              </a:rPr>
              <a:t>Top-down holistic survey</a:t>
            </a:r>
            <a:r>
              <a:rPr lang="en-US" sz="4800" b="0" i="0" u="none" strike="noStrike" dirty="0">
                <a:solidFill>
                  <a:srgbClr val="000000"/>
                </a:solidFill>
                <a:effectLst/>
              </a:rPr>
              <a:t> integrating recent techniques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1" i="0" u="none" strike="noStrike" dirty="0">
                <a:solidFill>
                  <a:srgbClr val="000000"/>
                </a:solidFill>
                <a:effectLst/>
              </a:rPr>
              <a:t>Application-specific approach</a:t>
            </a:r>
            <a:r>
              <a:rPr lang="en-US" sz="4800" b="0" i="0" u="none" strike="noStrike" dirty="0">
                <a:solidFill>
                  <a:srgbClr val="000000"/>
                </a:solidFill>
                <a:effectLst/>
              </a:rPr>
              <a:t> to energy efficiency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4800" b="0" i="0" u="none" strike="noStrike" dirty="0">
                <a:solidFill>
                  <a:srgbClr val="000000"/>
                </a:solidFill>
                <a:effectLst/>
              </a:rPr>
              <a:t>First survey examining </a:t>
            </a:r>
            <a:r>
              <a:rPr lang="en-US" sz="4800" b="1" i="0" u="none" strike="noStrike" dirty="0">
                <a:solidFill>
                  <a:srgbClr val="000000"/>
                </a:solidFill>
                <a:effectLst/>
              </a:rPr>
              <a:t>trade-offs between meeting specifications and sustainability</a:t>
            </a:r>
            <a:endParaRPr lang="en-US" sz="4800" b="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099ED-94AF-143D-7F3B-F66D4468AA56}"/>
              </a:ext>
            </a:extLst>
          </p:cNvPr>
          <p:cNvSpPr txBox="1"/>
          <p:nvPr/>
        </p:nvSpPr>
        <p:spPr>
          <a:xfrm>
            <a:off x="688760" y="6293921"/>
            <a:ext cx="13732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[1]: </a:t>
            </a:r>
            <a:r>
              <a:rPr lang="en-US" sz="800" dirty="0">
                <a:hlinkClick r:id="rId5"/>
              </a:rPr>
              <a:t>https://www.sciencedirect.com/science/article/abs/pii/S1389128614001418#b0005</a:t>
            </a:r>
            <a:endParaRPr lang="en-US" sz="800" dirty="0"/>
          </a:p>
          <a:p>
            <a:r>
              <a:rPr lang="en-US" sz="800" dirty="0"/>
              <a:t> [2]: </a:t>
            </a:r>
            <a:r>
              <a:rPr lang="en-US" sz="800" dirty="0">
                <a:hlinkClick r:id="rId4"/>
              </a:rPr>
              <a:t>https://www.scopus.com/record/display.uri?eid=2-s2.0-56449087483&amp;origin=inward&amp;txGid=b3a8a86b9b912d7af68729ab1f30d3a1</a:t>
            </a:r>
            <a:endParaRPr lang="en-US" sz="800" dirty="0"/>
          </a:p>
          <a:p>
            <a:endParaRPr lang="en-IL" sz="800" dirty="0"/>
          </a:p>
        </p:txBody>
      </p:sp>
    </p:spTree>
    <p:extLst>
      <p:ext uri="{BB962C8B-B14F-4D97-AF65-F5344CB8AC3E}">
        <p14:creationId xmlns:p14="http://schemas.microsoft.com/office/powerpoint/2010/main" val="335854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81D317-7D35-BA5F-C06D-C7EACC100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4023657"/>
            <a:ext cx="3794760" cy="211044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b="0" i="0" u="none" strike="noStrike" dirty="0">
                <a:effectLst/>
                <a:latin typeface="ElsevierGulliver"/>
              </a:rPr>
              <a:t>WSN applications and their requirements</a:t>
            </a:r>
            <a:endParaRPr lang="en-IL" sz="3400" dirty="0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046CD07-522C-DEFB-2F78-2193640989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27160"/>
          <a:stretch/>
        </p:blipFill>
        <p:spPr>
          <a:xfrm>
            <a:off x="800100" y="717656"/>
            <a:ext cx="10591800" cy="3086100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76800" y="4114590"/>
            <a:ext cx="9818" cy="2019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6A91E1-8788-CB31-FE87-B347013DB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0933" y="4088705"/>
            <a:ext cx="6135924" cy="20939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Healthcare</a:t>
            </a:r>
          </a:p>
          <a:p>
            <a:r>
              <a:rPr lang="en-US" dirty="0"/>
              <a:t>Environment and Agriculture</a:t>
            </a:r>
          </a:p>
          <a:p>
            <a:r>
              <a:rPr lang="en-US" dirty="0"/>
              <a:t>Public Safety and Military Systems</a:t>
            </a:r>
          </a:p>
          <a:p>
            <a:r>
              <a:rPr lang="en-US" dirty="0"/>
              <a:t>Industry</a:t>
            </a:r>
          </a:p>
          <a:p>
            <a:r>
              <a:rPr lang="en-US" dirty="0"/>
              <a:t>Transportation Systems</a:t>
            </a:r>
          </a:p>
        </p:txBody>
      </p:sp>
    </p:spTree>
    <p:extLst>
      <p:ext uri="{BB962C8B-B14F-4D97-AF65-F5344CB8AC3E}">
        <p14:creationId xmlns:p14="http://schemas.microsoft.com/office/powerpoint/2010/main" val="2762401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C908D-7236-743F-AA80-0C7860946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/>
              <a:t>healthCare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4D969-6577-72A7-7466-31C770D4D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+mj-lt"/>
              </a:rPr>
              <a:t>T</a:t>
            </a:r>
            <a:r>
              <a:rPr lang="en-IL" sz="1800" dirty="0">
                <a:latin typeface="+mj-lt"/>
              </a:rPr>
              <a:t>wo healthcare oriented systems: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effectLst/>
                <a:latin typeface="+mj-lt"/>
              </a:rPr>
              <a:t>vital status monitoring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1600" dirty="0">
                <a:latin typeface="+mj-lt"/>
              </a:rPr>
              <a:t>Remote health-care surveillance</a:t>
            </a:r>
            <a:endParaRPr lang="en-IL" sz="1600" dirty="0">
              <a:latin typeface="+mj-lt"/>
            </a:endParaRPr>
          </a:p>
          <a:p>
            <a:r>
              <a:rPr lang="en-US" sz="1800" dirty="0">
                <a:latin typeface="+mj-lt"/>
              </a:rPr>
              <a:t>These two uses of WSN’s require the following:</a:t>
            </a:r>
            <a:endParaRPr lang="en-US" sz="1800" dirty="0">
              <a:effectLst/>
              <a:latin typeface="+mj-lt"/>
            </a:endParaRPr>
          </a:p>
          <a:p>
            <a:pPr lvl="1"/>
            <a:r>
              <a:rPr lang="en-US" sz="1600" dirty="0">
                <a:effectLst/>
                <a:latin typeface="+mj-lt"/>
              </a:rPr>
              <a:t>Hard real-time data delivery delays</a:t>
            </a:r>
          </a:p>
          <a:p>
            <a:pPr lvl="1"/>
            <a:r>
              <a:rPr lang="en-US" sz="1600" dirty="0">
                <a:effectLst/>
                <a:latin typeface="+mj-lt"/>
              </a:rPr>
              <a:t>confidentiality</a:t>
            </a:r>
          </a:p>
          <a:p>
            <a:pPr lvl="1"/>
            <a:r>
              <a:rPr lang="en-US" sz="1600" dirty="0">
                <a:effectLst/>
                <a:latin typeface="+mj-lt"/>
              </a:rPr>
              <a:t>access control</a:t>
            </a:r>
          </a:p>
          <a:p>
            <a:pPr lvl="1"/>
            <a:r>
              <a:rPr lang="en-US" sz="1600" dirty="0">
                <a:effectLst/>
                <a:latin typeface="+mj-lt"/>
              </a:rPr>
              <a:t>mobility</a:t>
            </a:r>
          </a:p>
          <a:p>
            <a:pPr lvl="1"/>
            <a:r>
              <a:rPr lang="en-US" sz="1600" dirty="0">
                <a:effectLst/>
                <a:latin typeface="+mj-lt"/>
              </a:rPr>
              <a:t>Quality of Service</a:t>
            </a:r>
          </a:p>
          <a:p>
            <a:pPr lvl="1"/>
            <a:endParaRPr lang="en-US" dirty="0">
              <a:effectLst/>
              <a:latin typeface="Helvetica" pitchFamily="2" charset="0"/>
            </a:endParaRPr>
          </a:p>
          <a:p>
            <a:pPr lvl="1"/>
            <a:endParaRPr lang="en-IL" dirty="0"/>
          </a:p>
          <a:p>
            <a:endParaRPr lang="en-IL" dirty="0"/>
          </a:p>
        </p:txBody>
      </p:sp>
      <p:pic>
        <p:nvPicPr>
          <p:cNvPr id="5" name="Picture 4" descr="A diagram of a person's body&#10;&#10;AI-generated content may be incorrect.">
            <a:extLst>
              <a:ext uri="{FF2B5EF4-FFF2-40B4-BE49-F238E27FC236}">
                <a16:creationId xmlns:a16="http://schemas.microsoft.com/office/drawing/2014/main" id="{8614E91A-4F97-8647-721D-AB9E5EA9B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11509"/>
            <a:ext cx="5703051" cy="323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601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5E536-C74A-DA2E-12F7-4CAABFE5F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Public safety and Military systems</a:t>
            </a:r>
            <a:br>
              <a:rPr lang="en-US" dirty="0">
                <a:effectLst/>
                <a:latin typeface="Helvetica" pitchFamily="2" charset="0"/>
              </a:rPr>
            </a:br>
            <a:endParaRPr lang="en-I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CBC27-7618-C78F-DF18-B3608C3A1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50516"/>
            <a:ext cx="10691265" cy="371476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1800" dirty="0">
                <a:latin typeface="+mj-lt"/>
              </a:rPr>
              <a:t>T</a:t>
            </a:r>
            <a:r>
              <a:rPr lang="en-IL" sz="1800" dirty="0">
                <a:latin typeface="+mj-lt"/>
              </a:rPr>
              <a:t>wo main catagories of these systems:</a:t>
            </a:r>
          </a:p>
          <a:p>
            <a:pPr>
              <a:buNone/>
            </a:pPr>
            <a:endParaRPr lang="en-IL" sz="1800" dirty="0">
              <a:latin typeface="+mj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2D5EE0-521F-AA4D-4183-8EDC3AD4C758}"/>
              </a:ext>
            </a:extLst>
          </p:cNvPr>
          <p:cNvSpPr/>
          <p:nvPr/>
        </p:nvSpPr>
        <p:spPr>
          <a:xfrm>
            <a:off x="966241" y="2593468"/>
            <a:ext cx="4614863" cy="214312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1600" dirty="0">
                <a:effectLst/>
                <a:latin typeface="+mj-lt"/>
              </a:rPr>
              <a:t>refers to systems with nodes attached to agents for temporary deployment and is dedicated to the safety of team-oriented activities. While working, each member carries a sensor so that a remote leader will be able to monitor both the holder’s status and the environmental parameters. This applies to emergency rescue teams, miners  and soldiers </a:t>
            </a:r>
          </a:p>
          <a:p>
            <a:pPr algn="ctr"/>
            <a:endParaRPr lang="en-I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995070-7787-1198-AA35-7F9055D61870}"/>
              </a:ext>
            </a:extLst>
          </p:cNvPr>
          <p:cNvSpPr txBox="1"/>
          <p:nvPr/>
        </p:nvSpPr>
        <p:spPr>
          <a:xfrm>
            <a:off x="1351456" y="2221992"/>
            <a:ext cx="330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+mj-lt"/>
              </a:rPr>
              <a:t>A</a:t>
            </a:r>
            <a:r>
              <a:rPr lang="en-US" sz="1800" dirty="0">
                <a:effectLst/>
                <a:latin typeface="+mj-lt"/>
              </a:rPr>
              <a:t>ctive intervention: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AEFE85-CA64-5835-442C-5ED40BD8F7DF}"/>
              </a:ext>
            </a:extLst>
          </p:cNvPr>
          <p:cNvSpPr/>
          <p:nvPr/>
        </p:nvSpPr>
        <p:spPr>
          <a:xfrm>
            <a:off x="6610896" y="2593468"/>
            <a:ext cx="4614863" cy="214312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endParaRPr lang="en-US" sz="1600" dirty="0">
              <a:effectLst/>
              <a:latin typeface="+mj-lt"/>
            </a:endParaRPr>
          </a:p>
          <a:p>
            <a:pPr>
              <a:buNone/>
            </a:pPr>
            <a:r>
              <a:rPr lang="en-US" sz="1600" dirty="0">
                <a:effectLst/>
                <a:latin typeface="+mj-lt"/>
              </a:rPr>
              <a:t>Refers to systems using static sensors that are deployed in a large area such as a civil infrastructure or nuclear site for long-term monitoring. Relevant examples of passive supervision applications are surveillance and target tracking, emergency navigation, fire detection in a building, structural health monitoring and</a:t>
            </a:r>
            <a:r>
              <a:rPr lang="en-US" sz="1600" dirty="0">
                <a:latin typeface="+mj-lt"/>
              </a:rPr>
              <a:t> </a:t>
            </a:r>
            <a:r>
              <a:rPr lang="en-US" sz="1600" dirty="0">
                <a:effectLst/>
                <a:latin typeface="+mj-lt"/>
              </a:rPr>
              <a:t>natural disaster prevention such as in the case of tsunamis, eruptions or flooding.</a:t>
            </a:r>
          </a:p>
          <a:p>
            <a:pPr algn="ctr"/>
            <a:endParaRPr lang="en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3DFB24-AFC1-CEF2-E199-501FCF421488}"/>
              </a:ext>
            </a:extLst>
          </p:cNvPr>
          <p:cNvSpPr txBox="1"/>
          <p:nvPr/>
        </p:nvSpPr>
        <p:spPr>
          <a:xfrm>
            <a:off x="6996111" y="2221992"/>
            <a:ext cx="330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ffectLst/>
                <a:latin typeface="+mj-lt"/>
              </a:rPr>
              <a:t>Passive supervision: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D1DE0B-3F33-52E3-B271-4956DFFCE388}"/>
              </a:ext>
            </a:extLst>
          </p:cNvPr>
          <p:cNvSpPr txBox="1"/>
          <p:nvPr/>
        </p:nvSpPr>
        <p:spPr>
          <a:xfrm>
            <a:off x="1900237" y="5108068"/>
            <a:ext cx="9001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+mj-lt"/>
              </a:rPr>
              <a:t>T</a:t>
            </a:r>
            <a:r>
              <a:rPr lang="en-IL" sz="1600" dirty="0">
                <a:latin typeface="+mj-lt"/>
              </a:rPr>
              <a:t>hese systems require: </a:t>
            </a:r>
            <a:r>
              <a:rPr lang="en-US" sz="1600" dirty="0">
                <a:effectLst/>
                <a:latin typeface="+mj-lt"/>
              </a:rPr>
              <a:t>short delays, service differentiation, data integrity, mobility and insure coverage</a:t>
            </a:r>
            <a:endParaRPr lang="en-IL" dirty="0"/>
          </a:p>
        </p:txBody>
      </p:sp>
    </p:spTree>
    <p:extLst>
      <p:ext uri="{BB962C8B-B14F-4D97-AF65-F5344CB8AC3E}">
        <p14:creationId xmlns:p14="http://schemas.microsoft.com/office/powerpoint/2010/main" val="465528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7FA6-3F93-73DF-CD60-836263F53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671513"/>
          </a:xfrm>
        </p:spPr>
        <p:txBody>
          <a:bodyPr>
            <a:noAutofit/>
          </a:bodyPr>
          <a:lstStyle/>
          <a:p>
            <a:r>
              <a:rPr lang="en-US" dirty="0"/>
              <a:t>B</a:t>
            </a:r>
            <a:r>
              <a:rPr lang="en-IL" dirty="0"/>
              <a:t>reakdown of requirements</a:t>
            </a:r>
          </a:p>
        </p:txBody>
      </p:sp>
      <p:pic>
        <p:nvPicPr>
          <p:cNvPr id="5" name="Content Placeholder 4" descr="A table with a number of text&#10;&#10;AI-generated content may be incorrect.">
            <a:extLst>
              <a:ext uri="{FF2B5EF4-FFF2-40B4-BE49-F238E27FC236}">
                <a16:creationId xmlns:a16="http://schemas.microsoft.com/office/drawing/2014/main" id="{9BF1730F-43D6-BADF-896F-A4F894359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2420" y="1914525"/>
            <a:ext cx="9649874" cy="3419475"/>
          </a:xfrm>
        </p:spPr>
      </p:pic>
    </p:spTree>
    <p:extLst>
      <p:ext uri="{BB962C8B-B14F-4D97-AF65-F5344CB8AC3E}">
        <p14:creationId xmlns:p14="http://schemas.microsoft.com/office/powerpoint/2010/main" val="1318368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473A28-3FDB-4645-C36B-2A403B2EB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14400"/>
            <a:ext cx="11117205" cy="118021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dirty="0">
                <a:effectLst/>
              </a:rPr>
              <a:t>Low-power WSN standards – some examples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E495065-8864-87FB-2BCC-254769963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A table with text and images&#10;&#10;AI-generated content may be incorrect.">
            <a:extLst>
              <a:ext uri="{FF2B5EF4-FFF2-40B4-BE49-F238E27FC236}">
                <a16:creationId xmlns:a16="http://schemas.microsoft.com/office/drawing/2014/main" id="{CD0AB7F2-B3A8-8CB3-96A9-9D769AE52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7" y="4763391"/>
            <a:ext cx="10704015" cy="1852936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F74E9655-8DC3-FA08-F706-1A19A2D991AB}"/>
              </a:ext>
            </a:extLst>
          </p:cNvPr>
          <p:cNvSpPr/>
          <p:nvPr/>
        </p:nvSpPr>
        <p:spPr>
          <a:xfrm>
            <a:off x="414818" y="2171701"/>
            <a:ext cx="3685627" cy="214312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endParaRPr lang="en-US" sz="1600" dirty="0">
              <a:effectLst/>
              <a:latin typeface="+mj-lt"/>
            </a:endParaRPr>
          </a:p>
          <a:p>
            <a:pPr>
              <a:buNone/>
            </a:pPr>
            <a:r>
              <a:rPr lang="en-US" sz="1400" dirty="0">
                <a:effectLst/>
                <a:latin typeface="+mj-lt"/>
              </a:rPr>
              <a:t>is a wireless technology developed as an</a:t>
            </a:r>
          </a:p>
          <a:p>
            <a:pPr>
              <a:buNone/>
            </a:pPr>
            <a:r>
              <a:rPr lang="en-US" sz="1400" dirty="0">
                <a:effectLst/>
                <a:latin typeface="+mj-lt"/>
              </a:rPr>
              <a:t>open standard to address the requirements of low-cost,</a:t>
            </a:r>
            <a:r>
              <a:rPr lang="en-US" sz="1400" dirty="0">
                <a:latin typeface="+mj-lt"/>
              </a:rPr>
              <a:t> l</a:t>
            </a:r>
            <a:r>
              <a:rPr lang="en-US" sz="1400" dirty="0">
                <a:effectLst/>
                <a:latin typeface="+mj-lt"/>
              </a:rPr>
              <a:t>ow-power devices. ZigBee defines the upper layer communication protocols based on the IEEE 802.15.4 standard. It supports several network topologies connecting</a:t>
            </a:r>
            <a:r>
              <a:rPr lang="en-US" sz="1400" dirty="0">
                <a:latin typeface="+mj-lt"/>
              </a:rPr>
              <a:t> </a:t>
            </a:r>
            <a:r>
              <a:rPr lang="en-US" sz="1400" dirty="0">
                <a:effectLst/>
                <a:latin typeface="+mj-lt"/>
              </a:rPr>
              <a:t>hundreds to thousands of devices.</a:t>
            </a:r>
          </a:p>
          <a:p>
            <a:pPr algn="ctr"/>
            <a:endParaRPr lang="en-I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DDBB2E3-A6C6-5611-FA80-C360BC0CDB71}"/>
              </a:ext>
            </a:extLst>
          </p:cNvPr>
          <p:cNvSpPr txBox="1"/>
          <p:nvPr/>
        </p:nvSpPr>
        <p:spPr>
          <a:xfrm>
            <a:off x="461978" y="1725278"/>
            <a:ext cx="330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/>
                <a:latin typeface="Helvetica" pitchFamily="2" charset="0"/>
              </a:rPr>
              <a:t>ZigBee</a:t>
            </a:r>
            <a:r>
              <a:rPr lang="en-US" sz="1800" dirty="0">
                <a:effectLst/>
                <a:latin typeface="+mj-lt"/>
              </a:rPr>
              <a:t>: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7FE657-0039-6E49-CE4B-718B925121E1}"/>
              </a:ext>
            </a:extLst>
          </p:cNvPr>
          <p:cNvSpPr/>
          <p:nvPr/>
        </p:nvSpPr>
        <p:spPr>
          <a:xfrm>
            <a:off x="4275242" y="2172773"/>
            <a:ext cx="3685627" cy="214312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14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WirelessHART</a:t>
            </a: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+mj-lt"/>
              </a:rPr>
              <a:t> uses IEEE 802.15.4 technology for monitoring equipment in industrial settings. It offers three key benefits: security, reliability, and power savings. To conserve energy, it uses a time-slot system (TDMA) that lets devices sleep when not active. The network is centrally managed, with a main controller creating and controlling all communication paths based on data it collects about nearby devices.</a:t>
            </a:r>
            <a:endParaRPr lang="en-IL" dirty="0">
              <a:latin typeface="+mj-lt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FA3FA6-7CD4-5EB2-3D54-BC2D447B4E4E}"/>
              </a:ext>
            </a:extLst>
          </p:cNvPr>
          <p:cNvSpPr txBox="1"/>
          <p:nvPr/>
        </p:nvSpPr>
        <p:spPr>
          <a:xfrm>
            <a:off x="4322402" y="1726350"/>
            <a:ext cx="330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effectLst/>
                <a:latin typeface="+mj-lt"/>
              </a:rPr>
              <a:t>WirelessHART</a:t>
            </a:r>
            <a:r>
              <a:rPr lang="en-US" sz="1800" dirty="0">
                <a:effectLst/>
                <a:latin typeface="+mj-lt"/>
              </a:rPr>
              <a:t>: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157397-F4EE-5669-6637-51956E9397D1}"/>
              </a:ext>
            </a:extLst>
          </p:cNvPr>
          <p:cNvSpPr/>
          <p:nvPr/>
        </p:nvSpPr>
        <p:spPr>
          <a:xfrm>
            <a:off x="8135666" y="2171701"/>
            <a:ext cx="3685627" cy="2143124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14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Bluetooth Low Energy (BLE) is designed for small, inexpensive devices that need to run on tiny batteries for a long time. It connects gadgets like watches, fitness trackers, and keyboards to phones and computers. The key feature is its ultra low-power idle mode, which lets devices work for over a year on a single battery. BLE is commonly used in healthcare monitors, sports equipment, and security devices.</a:t>
            </a:r>
            <a:endParaRPr lang="en-IL" dirty="0">
              <a:latin typeface="+mj-lt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1AF349-C118-95CB-9246-F982A65AFFFE}"/>
              </a:ext>
            </a:extLst>
          </p:cNvPr>
          <p:cNvSpPr txBox="1"/>
          <p:nvPr/>
        </p:nvSpPr>
        <p:spPr>
          <a:xfrm>
            <a:off x="8182826" y="1725278"/>
            <a:ext cx="3300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effectLst/>
                <a:latin typeface="+mj-lt"/>
              </a:rPr>
              <a:t>Bluetooth Low Energy</a:t>
            </a:r>
            <a:r>
              <a:rPr lang="en-US" sz="1800" dirty="0">
                <a:effectLst/>
                <a:latin typeface="+mj-lt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164252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E58C5-8C2E-9EB5-7281-7B5DEE69C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899024"/>
            <a:ext cx="3076032" cy="39149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700">
                <a:effectLst/>
              </a:rPr>
              <a:t>Energy-saving mechanisms</a:t>
            </a:r>
            <a:br>
              <a:rPr lang="en-US" sz="3700">
                <a:effectLst/>
              </a:rPr>
            </a:br>
            <a:endParaRPr lang="en-US" sz="37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3716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diagram of data reduction&#10;&#10;AI-generated content may be incorrect.">
            <a:extLst>
              <a:ext uri="{FF2B5EF4-FFF2-40B4-BE49-F238E27FC236}">
                <a16:creationId xmlns:a16="http://schemas.microsoft.com/office/drawing/2014/main" id="{BE506D2C-B8DF-B18B-AFD9-B1BECE3BA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1287353"/>
            <a:ext cx="7353299" cy="428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16592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4615</TotalTime>
  <Words>3551</Words>
  <Application>Microsoft Macintosh PowerPoint</Application>
  <PresentationFormat>Widescreen</PresentationFormat>
  <Paragraphs>427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-webkit-standard</vt:lpstr>
      <vt:lpstr>Aptos</vt:lpstr>
      <vt:lpstr>Arial</vt:lpstr>
      <vt:lpstr>Calisto MT</vt:lpstr>
      <vt:lpstr>ElsevierGulliver</vt:lpstr>
      <vt:lpstr>ElsevierSans</vt:lpstr>
      <vt:lpstr>Helvetica</vt:lpstr>
      <vt:lpstr>Univers Condensed</vt:lpstr>
      <vt:lpstr>ChronicleVTI</vt:lpstr>
      <vt:lpstr>Energy efficiency in wireless sensor networks: A top-down survey   based on a paper by: Tifenn Rault, Abdelmadjid Bouabdallah, Yacine Challal  </vt:lpstr>
      <vt:lpstr>Presentation Overview</vt:lpstr>
      <vt:lpstr>IoT Energy Challenges - Energy Efficiency in WSNs: Research Gap Analysis</vt:lpstr>
      <vt:lpstr>WSN applications and their requirements</vt:lpstr>
      <vt:lpstr>healthCare</vt:lpstr>
      <vt:lpstr>Public safety and Military systems </vt:lpstr>
      <vt:lpstr>Breakdown of requirements</vt:lpstr>
      <vt:lpstr>Low-power WSN standards – some examples</vt:lpstr>
      <vt:lpstr>Energy-saving mechanisms </vt:lpstr>
      <vt:lpstr>Radio optimization </vt:lpstr>
      <vt:lpstr>PowerPoint Presentation</vt:lpstr>
      <vt:lpstr>Cognitive Radio</vt:lpstr>
      <vt:lpstr>Data reduction  “aims to reduce the amount of data to be delivered to the sink.” </vt:lpstr>
      <vt:lpstr>PowerPoint Presentation</vt:lpstr>
      <vt:lpstr>Sleep/wakeup schemes</vt:lpstr>
      <vt:lpstr>PowerPoint Presentation</vt:lpstr>
      <vt:lpstr>PowerPoint Presentation</vt:lpstr>
      <vt:lpstr>PowerPoint Presentation</vt:lpstr>
      <vt:lpstr>Energy-efficient routing </vt:lpstr>
      <vt:lpstr>PowerPoint Presentation</vt:lpstr>
      <vt:lpstr>PowerPoint Presentation</vt:lpstr>
      <vt:lpstr>PowerPoint Presentation</vt:lpstr>
      <vt:lpstr>Charging</vt:lpstr>
      <vt:lpstr>PowerPoint Presentation</vt:lpstr>
      <vt:lpstr>Integration</vt:lpstr>
      <vt:lpstr>PowerPoint Presentation</vt:lpstr>
      <vt:lpstr>Multimetric protocols Balancing Energy Efficiency with Other Requirements </vt:lpstr>
      <vt:lpstr>Cross Layer approaches </vt:lpstr>
      <vt:lpstr>Multi-Objective Optimization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Noam Major</dc:creator>
  <cp:lastModifiedBy>Noam Major</cp:lastModifiedBy>
  <cp:revision>7</cp:revision>
  <dcterms:created xsi:type="dcterms:W3CDTF">2025-05-05T12:30:38Z</dcterms:created>
  <dcterms:modified xsi:type="dcterms:W3CDTF">2025-05-13T12:24:12Z</dcterms:modified>
</cp:coreProperties>
</file>